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4" r:id="rId2"/>
  </p:sldMasterIdLst>
  <p:notesMasterIdLst>
    <p:notesMasterId r:id="rId9"/>
  </p:notesMasterIdLst>
  <p:sldIdLst>
    <p:sldId id="561" r:id="rId3"/>
    <p:sldId id="562" r:id="rId4"/>
    <p:sldId id="564" r:id="rId5"/>
    <p:sldId id="565" r:id="rId6"/>
    <p:sldId id="563" r:id="rId7"/>
    <p:sldId id="56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4"/>
    <p:restoredTop sz="96405"/>
  </p:normalViewPr>
  <p:slideViewPr>
    <p:cSldViewPr snapToGrid="0">
      <p:cViewPr varScale="1">
        <p:scale>
          <a:sx n="109" d="100"/>
          <a:sy n="109" d="100"/>
        </p:scale>
        <p:origin x="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21B0-88E9-2344-B6D7-C0F77A1BD043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6D51F-F624-5D40-968D-6632DDF412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79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层次凝聚聚类算法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HAC: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Agglomerative Clustering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5E412-DC64-4219-BA56-1D5AC51FF3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08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5E412-DC64-4219-BA56-1D5AC51FF3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78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/>
            <a:endParaRPr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25E412-DC64-4219-BA56-1D5AC51FF35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278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2B121-058F-8140-E627-B28A99B65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A2F897-706D-F652-CF15-36FC148CB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63537-2D9E-0459-1813-B9F86D2E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28229-4309-753A-71FF-278FEDF8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0EA1D-639D-D34A-305B-776AFC42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559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6BC9B-0646-7180-8C23-678F2E44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10764-86DC-5740-7607-C9187E63D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E6460-9C54-FD9F-7A7D-8B2046D7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922D0-E7A8-130C-156B-147E173C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0C051-0038-7036-085A-44700615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82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58FB51-69C4-E30E-C514-ED631E05F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3DD088-4E34-82D2-5989-E4355802F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7A087-5885-6FFA-2789-2578AF5B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A4B4C-CD0F-3C1C-6CD7-F104FA34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D2B19-6994-6115-C2F4-DFF95C20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23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F646985-3885-29D8-37EB-092AD252555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1371600" y="3180664"/>
            <a:ext cx="7391400" cy="4571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kumimoji="1" lang="zh-CN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19221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4DBF-E897-473F-B4DA-AAD750B6E78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22123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14DBF-E897-473F-B4DA-AAD750B6E787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27650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A9FC8-1035-4A5D-A332-AA827F08489E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070938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9842-4602-4C78-961B-92E6EAEAEAB5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09724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F6CC-221D-453D-A7EE-D9A52CC59602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30217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64D6-1B78-447E-AAAC-E9FA554A735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048006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29AB-980A-43FC-8119-BD7C09FDD64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08190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7B78D-534E-63E4-D0C2-9F63DDB5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1305D-FCDB-2F67-FE8B-42F2510E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83194-B9F6-1A8C-8375-4CFF3BD7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B0E91-28CF-5FE3-0B2A-87A70ED3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0E023-AF96-C233-7B1E-916FC97F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7844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29AB-980A-43FC-8119-BD7C09FDD64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04689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29AB-980A-43FC-8119-BD7C09FDD64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6051600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29AB-980A-43FC-8119-BD7C09FDD64D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4126808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2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6B07216D-9A51-4D6A-815A-DFEBC056885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733805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2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4C2864D6-1B78-447E-AAAC-E9FA554A735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932857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" y="1411288"/>
            <a:ext cx="82296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524000" y="1143000"/>
            <a:ext cx="723900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04FF7-34EE-47FD-8789-3E112026E74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16236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48602" y="6413500"/>
            <a:ext cx="1008063" cy="215900"/>
          </a:xfrm>
        </p:spPr>
        <p:txBody>
          <a:bodyPr/>
          <a:lstStyle>
            <a:lvl1pPr>
              <a:defRPr/>
            </a:lvl1pPr>
          </a:lstStyle>
          <a:p>
            <a:fld id="{4C2864D6-1B78-447E-AAAC-E9FA554A7353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953565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CFBE8-DCF9-1E71-E97E-83FBC200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09036-ACFE-B8B7-55E4-73DBB9FF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CC6BC-AD42-F9B5-3AF1-1B3CD465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AF554-2E4B-76B4-5165-9FA9E8D2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11E8A-A0B0-0350-F228-9823C615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98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F65B7-9514-6B8F-3532-BCE9782B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A344F-C4A8-F96A-04AC-613DE1B05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A4E01D-E5EC-7080-5A53-44EFAA730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FBCB01-A20F-A654-76E2-AFA0150E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C30CD2-D312-42A9-9969-817C742B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594C4-2079-3D2C-4A61-EE594D94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71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1CDAF-70A6-4BB3-3685-B4526B38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6E17F-9701-0232-ABAE-9D5DEEC8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7C7BC1-674E-4982-0AD4-CB1EE8816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7C8BC2-C668-861D-0960-2872CA694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EB578F-E16E-59E7-F6AA-1F1F5E165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E210CF-BE3A-25BB-9A3C-2A55A811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74A460-3AD5-8E4D-66D6-46D57459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F8405B-E1EA-A916-6E73-CE6AAF67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9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142F-A318-BAD6-5EDA-2666C69F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3F68A-D0D2-A04D-A60F-2D73CA43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EC3B4F-AC6B-C6BE-B2FE-2D2A2967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216EF6-605D-C90B-6610-347BBEFF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15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82F6C0-9579-CB70-37F7-1CD0DBB3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195561-B5F6-4542-91B8-457E5390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6E0915-D676-9141-818E-913BBCB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22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D7E2A-CBDF-B014-975A-F300A99C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4801D-1174-684B-D30A-DBA23719D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FFE1C1-FE4C-A7F9-321D-21D7BFACB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BD3126-80C5-0E6C-87E0-9099531F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33150-3F89-9916-2148-E55DFCBA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795AA-7F4F-F5A2-24A8-07C5A15D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461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A7642-568B-7CF4-FC89-A391C5C7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9A026A-95C0-DE5C-D297-9D4E94419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819EF-FD10-D305-807B-071357D43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B89851-F189-396F-1DD7-89D70949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BEE9B-C030-7123-03D2-66C1DC5A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9E7D3-2BEA-7A51-0C26-89044375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1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64A9D-E5F6-55E3-F9EF-5C95C69A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F01C4D-5D6B-B43D-0E9C-EC041CEBE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BCF5A-48EF-1D15-1762-59D0CDA24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3AA35-7802-FE29-47D2-365CE7C30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6F73C-0BA3-58EC-7B66-6EECC8F7E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69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989E-F204-7349-9D69-79E71B8CAA56}" type="datetimeFigureOut">
              <a:rPr kumimoji="1" lang="zh-CN" altLang="en-US" smtClean="0"/>
              <a:t>2023/3/29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6F86-4881-8040-BBFD-FDB303DA720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4D3163F-2D07-A5E1-AA5E-37FF48020E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5751" y="6248400"/>
            <a:ext cx="8643938" cy="71438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kumimoji="1" lang="zh-CN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381579FD-8DDE-5155-8204-4BFB477D65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14440" y="1285875"/>
            <a:ext cx="7740650" cy="71438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  <a:defRPr/>
            </a:pPr>
            <a:endParaRPr kumimoji="1" lang="zh-CN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06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0" r:id="rId12"/>
    <p:sldLayoutId id="2147483671" r:id="rId13"/>
    <p:sldLayoutId id="2147483672" r:id="rId14"/>
    <p:sldLayoutId id="2147483673" r:id="rId15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596902"/>
            <a:ext cx="7315200" cy="715963"/>
          </a:xfrm>
        </p:spPr>
        <p:txBody>
          <a:bodyPr/>
          <a:lstStyle/>
          <a:p>
            <a:r>
              <a:rPr kumimoji="1" lang="zh-CN" altLang="en-US" sz="3600" dirty="0">
                <a:sym typeface="+mn-ea"/>
              </a:rPr>
              <a:t>实践作业</a:t>
            </a:r>
            <a:r>
              <a:rPr kumimoji="1" lang="en-US" altLang="zh-CN" sz="3600" dirty="0">
                <a:sym typeface="+mn-ea"/>
              </a:rPr>
              <a:t>1-</a:t>
            </a:r>
            <a:r>
              <a:rPr kumimoji="1" lang="zh-CN" altLang="en-US" sz="3600" dirty="0">
                <a:sym typeface="+mn-ea"/>
              </a:rPr>
              <a:t>基于聚类的图像分割</a:t>
            </a:r>
            <a:endParaRPr kumimoji="1"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33856"/>
            <a:ext cx="8229600" cy="3590291"/>
          </a:xfrm>
        </p:spPr>
        <p:txBody>
          <a:bodyPr/>
          <a:lstStyle/>
          <a:p>
            <a:r>
              <a:rPr kumimoji="1" lang="zh-CN" altLang="en-US" sz="2800" dirty="0">
                <a:sym typeface="+mn-ea"/>
              </a:rPr>
              <a:t>实验目标</a:t>
            </a:r>
            <a:endParaRPr kumimoji="1" lang="zh-CN" altLang="en-US" sz="2800" dirty="0"/>
          </a:p>
          <a:p>
            <a:pPr lvl="1"/>
            <a:r>
              <a:rPr kumimoji="1" lang="zh-CN" altLang="en-US" sz="2100" dirty="0">
                <a:sym typeface="+mn-ea"/>
              </a:rPr>
              <a:t>理解</a:t>
            </a:r>
            <a:r>
              <a:rPr kumimoji="1" lang="en-US" altLang="zh-CN" sz="2100" dirty="0">
                <a:sym typeface="+mn-ea"/>
              </a:rPr>
              <a:t>K-Means</a:t>
            </a:r>
            <a:r>
              <a:rPr kumimoji="1" lang="zh-CN" altLang="en-US" sz="2100" dirty="0">
                <a:sym typeface="+mn-ea"/>
              </a:rPr>
              <a:t>及</a:t>
            </a:r>
            <a:r>
              <a:rPr kumimoji="1" lang="en-US" altLang="zh-CN" sz="2100" dirty="0">
                <a:sym typeface="+mn-ea"/>
              </a:rPr>
              <a:t>HAC</a:t>
            </a:r>
            <a:r>
              <a:rPr kumimoji="1" lang="zh-CN" altLang="en-US" sz="2100" dirty="0">
                <a:sym typeface="+mn-ea"/>
              </a:rPr>
              <a:t>算法聚类原理。</a:t>
            </a:r>
          </a:p>
          <a:p>
            <a:pPr lvl="1"/>
            <a:r>
              <a:rPr kumimoji="1" lang="zh-CN" altLang="en-US" sz="2100" dirty="0">
                <a:sym typeface="+mn-ea"/>
              </a:rPr>
              <a:t>使用</a:t>
            </a:r>
            <a:r>
              <a:rPr kumimoji="1" lang="en-US" altLang="zh-CN" sz="2100" dirty="0">
                <a:sym typeface="+mn-ea"/>
              </a:rPr>
              <a:t>Python</a:t>
            </a:r>
            <a:r>
              <a:rPr kumimoji="1" lang="zh-CN" altLang="en-US" sz="2100" dirty="0">
                <a:sym typeface="+mn-ea"/>
              </a:rPr>
              <a:t>实现</a:t>
            </a:r>
            <a:r>
              <a:rPr kumimoji="1" lang="en-US" altLang="zh-CN" sz="2100" dirty="0">
                <a:sym typeface="+mn-ea"/>
              </a:rPr>
              <a:t>K-Means</a:t>
            </a:r>
            <a:r>
              <a:rPr kumimoji="1" lang="zh-CN" altLang="en-US" sz="2100" dirty="0">
                <a:sym typeface="+mn-ea"/>
              </a:rPr>
              <a:t>聚类算法。</a:t>
            </a:r>
          </a:p>
          <a:p>
            <a:pPr lvl="1"/>
            <a:r>
              <a:rPr kumimoji="1" lang="zh-CN" altLang="en-US" sz="2100" dirty="0">
                <a:sym typeface="+mn-ea"/>
              </a:rPr>
              <a:t>使用</a:t>
            </a:r>
            <a:r>
              <a:rPr kumimoji="1" lang="en-US" altLang="zh-CN" sz="2100" dirty="0">
                <a:sym typeface="+mn-ea"/>
              </a:rPr>
              <a:t>Python</a:t>
            </a:r>
            <a:r>
              <a:rPr kumimoji="1" lang="zh-CN" altLang="en-US" sz="2100" dirty="0">
                <a:sym typeface="+mn-ea"/>
              </a:rPr>
              <a:t>实现</a:t>
            </a:r>
            <a:r>
              <a:rPr kumimoji="1" lang="en-US" altLang="zh-CN" sz="2100" dirty="0">
                <a:sym typeface="+mn-ea"/>
              </a:rPr>
              <a:t>HAC</a:t>
            </a:r>
            <a:r>
              <a:rPr kumimoji="1" lang="zh-CN" altLang="en-US" sz="2100" dirty="0">
                <a:sym typeface="+mn-ea"/>
              </a:rPr>
              <a:t>聚类算法。</a:t>
            </a:r>
          </a:p>
          <a:p>
            <a:pPr lvl="1"/>
            <a:r>
              <a:rPr kumimoji="1" lang="zh-CN" altLang="en-US" sz="2100" dirty="0">
                <a:sym typeface="+mn-ea"/>
              </a:rPr>
              <a:t>基于两种算法提取图像特征序列进行图像分割。</a:t>
            </a:r>
          </a:p>
          <a:p>
            <a:pPr lvl="1"/>
            <a:r>
              <a:rPr kumimoji="1" lang="zh-CN" altLang="en-US" sz="2100" dirty="0">
                <a:sym typeface="+mn-ea"/>
              </a:rPr>
              <a:t>对分割结果使用给定的</a:t>
            </a:r>
            <a:r>
              <a:rPr kumimoji="1" lang="en-US" altLang="zh-CN" sz="2100" dirty="0">
                <a:sym typeface="+mn-ea"/>
              </a:rPr>
              <a:t>Groundtruth</a:t>
            </a:r>
            <a:r>
              <a:rPr kumimoji="1" lang="zh-CN" altLang="en-US" sz="2100" dirty="0">
                <a:sym typeface="+mn-ea"/>
              </a:rPr>
              <a:t>图像进行评估。</a:t>
            </a:r>
            <a:endParaRPr kumimoji="1" lang="zh-CN" altLang="en-US" sz="2100" dirty="0"/>
          </a:p>
          <a:p>
            <a:endParaRPr kumimoji="1" lang="zh-CN" altLang="en-US" sz="1575" dirty="0"/>
          </a:p>
          <a:p>
            <a:pPr marL="457189" lvl="1" indent="0">
              <a:buNone/>
            </a:pPr>
            <a:endParaRPr kumimoji="1" lang="zh-CN" altLang="en-US" sz="21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1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1400" dirty="0">
                <a:solidFill>
                  <a:srgbClr val="2D2D8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计算机视觉</a:t>
            </a:r>
            <a:endParaRPr kumimoji="1" lang="en-US" altLang="zh-CN" sz="1400" dirty="0">
              <a:solidFill>
                <a:srgbClr val="2D2D8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6714DBF-E897-473F-B4DA-AAD750B6E787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1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724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596902"/>
            <a:ext cx="7315200" cy="715963"/>
          </a:xfrm>
        </p:spPr>
        <p:txBody>
          <a:bodyPr/>
          <a:lstStyle/>
          <a:p>
            <a:r>
              <a:rPr kumimoji="1" lang="zh-CN" altLang="en-US" sz="3600" dirty="0">
                <a:sym typeface="+mn-ea"/>
              </a:rPr>
              <a:t>实践作业</a:t>
            </a:r>
            <a:r>
              <a:rPr kumimoji="1" lang="en-US" altLang="zh-CN" sz="3600" dirty="0">
                <a:sym typeface="+mn-ea"/>
              </a:rPr>
              <a:t>1</a:t>
            </a:r>
            <a:endParaRPr kumimoji="1"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33856"/>
            <a:ext cx="8229600" cy="3590291"/>
          </a:xfrm>
        </p:spPr>
        <p:txBody>
          <a:bodyPr/>
          <a:lstStyle/>
          <a:p>
            <a:r>
              <a:rPr kumimoji="1" lang="zh-CN" altLang="en-US" sz="2800" dirty="0"/>
              <a:t>样例输出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1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1400" dirty="0">
                <a:solidFill>
                  <a:srgbClr val="2D2D8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计算机视觉</a:t>
            </a:r>
            <a:endParaRPr kumimoji="1" lang="en-US" altLang="zh-CN" sz="1400" dirty="0">
              <a:solidFill>
                <a:srgbClr val="2D2D8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6714DBF-E897-473F-B4DA-AAD750B6E787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2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8" name="图片 7" descr="black-white-kittens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1" y="2217421"/>
            <a:ext cx="2420620" cy="2014220"/>
          </a:xfrm>
          <a:prstGeom prst="rect">
            <a:avLst/>
          </a:prstGeom>
        </p:spPr>
      </p:pic>
      <p:pic>
        <p:nvPicPr>
          <p:cNvPr id="9" name="图片 8" descr="black-white-kittens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614" y="2122808"/>
            <a:ext cx="2318385" cy="1929765"/>
          </a:xfrm>
          <a:prstGeom prst="rect">
            <a:avLst/>
          </a:prstGeom>
        </p:spPr>
      </p:pic>
      <p:pic>
        <p:nvPicPr>
          <p:cNvPr id="10" name="图片 9" descr="grey-american-shorthai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610" y="4511043"/>
            <a:ext cx="2183131" cy="1637665"/>
          </a:xfrm>
          <a:prstGeom prst="rect">
            <a:avLst/>
          </a:prstGeom>
        </p:spPr>
      </p:pic>
      <p:pic>
        <p:nvPicPr>
          <p:cNvPr id="11" name="图片 10" descr="grey-american-shorthai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531" y="4466591"/>
            <a:ext cx="2302511" cy="172720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3667125" y="2971800"/>
            <a:ext cx="762000" cy="609600"/>
          </a:xfrm>
          <a:prstGeom prst="rightArrow">
            <a:avLst/>
          </a:prstGeom>
          <a:solidFill>
            <a:srgbClr val="E2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342891" indent="-342891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zh-CN" altLang="en-US" sz="1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3667125" y="4903471"/>
            <a:ext cx="762000" cy="609600"/>
          </a:xfrm>
          <a:prstGeom prst="rightArrow">
            <a:avLst/>
          </a:prstGeom>
          <a:solidFill>
            <a:srgbClr val="E2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pPr marL="342891" indent="-342891" fontAlgn="base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defRPr/>
            </a:pPr>
            <a:endParaRPr lang="zh-CN" altLang="en-US" sz="16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056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E897-5D4A-EEA8-72FE-3BB7A49A42A6}"/>
              </a:ext>
            </a:extLst>
          </p:cNvPr>
          <p:cNvSpPr txBox="1">
            <a:spLocks/>
          </p:cNvSpPr>
          <p:nvPr/>
        </p:nvSpPr>
        <p:spPr>
          <a:xfrm>
            <a:off x="1371600" y="596902"/>
            <a:ext cx="73152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>
                <a:sym typeface="+mn-ea"/>
              </a:rPr>
              <a:t>实践作业</a:t>
            </a:r>
            <a:r>
              <a:rPr kumimoji="1" lang="en-US" altLang="zh-CN" sz="3600" dirty="0">
                <a:sym typeface="+mn-ea"/>
              </a:rPr>
              <a:t>2-</a:t>
            </a:r>
            <a:r>
              <a:rPr kumimoji="1" lang="zh-CN" altLang="en-US" sz="3600" dirty="0">
                <a:sym typeface="+mn-ea"/>
              </a:rPr>
              <a:t>图像拼接</a:t>
            </a:r>
            <a:endParaRPr kumimoji="1" lang="zh-CN" altLang="en-US" sz="3600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B5210117-3C10-6F43-E9FC-507BDC834B45}"/>
              </a:ext>
            </a:extLst>
          </p:cNvPr>
          <p:cNvSpPr txBox="1">
            <a:spLocks/>
          </p:cNvSpPr>
          <p:nvPr/>
        </p:nvSpPr>
        <p:spPr>
          <a:xfrm>
            <a:off x="457200" y="1633856"/>
            <a:ext cx="8229600" cy="2228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ym typeface="+mn-ea"/>
              </a:rPr>
              <a:t>实验目标</a:t>
            </a:r>
            <a:endParaRPr kumimoji="1" lang="zh-CN" altLang="en-US" dirty="0"/>
          </a:p>
          <a:p>
            <a:pPr lvl="1"/>
            <a:r>
              <a:rPr kumimoji="1" lang="zh-CN" altLang="en-US" sz="2100" dirty="0">
                <a:sym typeface="+mn-ea"/>
              </a:rPr>
              <a:t>理解关键点检测算法</a:t>
            </a:r>
            <a:r>
              <a:rPr kumimoji="1" lang="en-US" altLang="zh-CN" sz="2100" dirty="0">
                <a:sym typeface="+mn-ea"/>
              </a:rPr>
              <a:t>DOG</a:t>
            </a:r>
            <a:r>
              <a:rPr kumimoji="1" lang="zh-CN" altLang="en-US" sz="2100" dirty="0">
                <a:sym typeface="+mn-ea"/>
              </a:rPr>
              <a:t>原理。</a:t>
            </a:r>
            <a:endParaRPr kumimoji="1" lang="en-US" altLang="zh-CN" sz="2100" dirty="0">
              <a:sym typeface="+mn-ea"/>
            </a:endParaRPr>
          </a:p>
          <a:p>
            <a:pPr lvl="1"/>
            <a:r>
              <a:rPr kumimoji="1" lang="zh-CN" altLang="en-US" sz="2100" dirty="0">
                <a:sym typeface="+mn-ea"/>
              </a:rPr>
              <a:t>理解尺度变化不变特征</a:t>
            </a:r>
            <a:r>
              <a:rPr kumimoji="1" lang="en-US" altLang="zh-CN" sz="2100" dirty="0">
                <a:sym typeface="+mn-ea"/>
              </a:rPr>
              <a:t>SIFT</a:t>
            </a:r>
            <a:r>
              <a:rPr kumimoji="1" lang="zh-CN" altLang="en-US" sz="2100" dirty="0">
                <a:sym typeface="+mn-ea"/>
              </a:rPr>
              <a:t>。</a:t>
            </a:r>
            <a:endParaRPr kumimoji="1" lang="en-US" altLang="zh-CN" sz="2100" dirty="0">
              <a:sym typeface="+mn-ea"/>
            </a:endParaRPr>
          </a:p>
          <a:p>
            <a:pPr lvl="1"/>
            <a:r>
              <a:rPr kumimoji="1" lang="zh-CN" altLang="en-US" sz="2100" dirty="0"/>
              <a:t>采集一系列局部图像，自行设计拼接算法。</a:t>
            </a:r>
            <a:endParaRPr kumimoji="1" lang="zh-CN" altLang="en-US" sz="2100" dirty="0">
              <a:sym typeface="+mn-ea"/>
            </a:endParaRPr>
          </a:p>
          <a:p>
            <a:pPr lvl="1"/>
            <a:r>
              <a:rPr kumimoji="1" lang="zh-CN" altLang="en-US" sz="2100" dirty="0">
                <a:sym typeface="+mn-ea"/>
              </a:rPr>
              <a:t>使用</a:t>
            </a:r>
            <a:r>
              <a:rPr kumimoji="1" lang="en-US" altLang="zh-CN" sz="2100" dirty="0">
                <a:sym typeface="+mn-ea"/>
              </a:rPr>
              <a:t>Python</a:t>
            </a:r>
            <a:r>
              <a:rPr kumimoji="1" lang="zh-CN" altLang="en-US" sz="2100" dirty="0">
                <a:sym typeface="+mn-ea"/>
              </a:rPr>
              <a:t>实现图像拼接算法。</a:t>
            </a:r>
            <a:endParaRPr kumimoji="1" lang="en-US" altLang="zh-CN" sz="2100" dirty="0"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  <a:p>
            <a:pPr lvl="1"/>
            <a:endParaRPr lang="zh-CN" altLang="en-US" sz="1600" dirty="0"/>
          </a:p>
          <a:p>
            <a:pPr lvl="1"/>
            <a:endParaRPr kumimoji="1" lang="zh-CN" altLang="en-US" sz="1575" dirty="0"/>
          </a:p>
          <a:p>
            <a:pPr marL="457189" lvl="1" indent="0">
              <a:buFont typeface="Arial" panose="020B0604020202020204" pitchFamily="34" charset="0"/>
              <a:buNone/>
            </a:pPr>
            <a:endParaRPr kumimoji="1" lang="zh-CN" altLang="en-US" sz="21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ABF1F9F-D43F-8690-7432-C9D10D80AF0D}"/>
              </a:ext>
            </a:extLst>
          </p:cNvPr>
          <p:cNvSpPr txBox="1">
            <a:spLocks/>
          </p:cNvSpPr>
          <p:nvPr/>
        </p:nvSpPr>
        <p:spPr>
          <a:xfrm>
            <a:off x="457200" y="3745149"/>
            <a:ext cx="8229600" cy="2228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000" lvl="1" indent="-342000">
              <a:defRPr/>
            </a:pPr>
            <a:r>
              <a:rPr kumimoji="1" lang="zh-CN" altLang="en-US" dirty="0">
                <a:sym typeface="+mn-ea"/>
              </a:rPr>
              <a:t>具体要求</a:t>
            </a:r>
            <a:endParaRPr kumimoji="1" lang="zh-CN" altLang="en-US" dirty="0"/>
          </a:p>
          <a:p>
            <a:pPr marL="684000" lvl="1" indent="-342000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sz="2100" dirty="0">
                <a:solidFill>
                  <a:prstClr val="black"/>
                </a:solidFill>
              </a:rPr>
              <a:t>不允许使用现成的图像拼接程序 </a:t>
            </a:r>
            <a:endParaRPr kumimoji="1" lang="en-US" altLang="zh-CN" sz="2100" dirty="0">
              <a:solidFill>
                <a:prstClr val="black"/>
              </a:solidFill>
            </a:endParaRPr>
          </a:p>
          <a:p>
            <a:pPr marL="684000" lvl="0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sz="2100" dirty="0">
                <a:solidFill>
                  <a:prstClr val="black"/>
                </a:solidFill>
              </a:rPr>
              <a:t>在采图过程中可尽可能减少相机在垂直方向的运动，但不能假设图像只存在水平方向平移</a:t>
            </a:r>
            <a:endParaRPr kumimoji="1" lang="en-US" altLang="zh-CN" sz="2100" dirty="0">
              <a:solidFill>
                <a:prstClr val="black"/>
              </a:solidFill>
            </a:endParaRPr>
          </a:p>
          <a:p>
            <a:pPr marL="684000" lvl="0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kumimoji="1" lang="zh-CN" altLang="en-US" sz="2100" dirty="0">
                <a:solidFill>
                  <a:prstClr val="black"/>
                </a:solidFill>
              </a:rPr>
              <a:t>需包含图像融合部分，从而减少拼接图像中局部图像的“接缝”</a:t>
            </a:r>
            <a:endParaRPr lang="zh-CN" altLang="en-US" dirty="0"/>
          </a:p>
          <a:p>
            <a:pPr lvl="1"/>
            <a:endParaRPr lang="zh-CN" altLang="en-US" sz="1600" dirty="0"/>
          </a:p>
          <a:p>
            <a:pPr lvl="1"/>
            <a:endParaRPr kumimoji="1" lang="zh-CN" altLang="en-US" sz="1575" dirty="0"/>
          </a:p>
          <a:p>
            <a:pPr marL="457189" lvl="1" indent="0">
              <a:buFont typeface="Arial" panose="020B0604020202020204" pitchFamily="34" charset="0"/>
              <a:buNone/>
            </a:pPr>
            <a:endParaRPr kumimoji="1"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6422823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D7512-EBE2-A67B-DF8F-34A033344304}"/>
              </a:ext>
            </a:extLst>
          </p:cNvPr>
          <p:cNvSpPr txBox="1">
            <a:spLocks/>
          </p:cNvSpPr>
          <p:nvPr/>
        </p:nvSpPr>
        <p:spPr>
          <a:xfrm>
            <a:off x="1371600" y="596902"/>
            <a:ext cx="7315200" cy="7159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dirty="0">
                <a:sym typeface="+mn-ea"/>
              </a:rPr>
              <a:t>实践作业</a:t>
            </a:r>
            <a:endParaRPr kumimoji="1" lang="zh-CN" altLang="en-US" sz="3600" dirty="0"/>
          </a:p>
        </p:txBody>
      </p:sp>
      <p:sp>
        <p:nvSpPr>
          <p:cNvPr id="3" name="内容占位符 6">
            <a:extLst>
              <a:ext uri="{FF2B5EF4-FFF2-40B4-BE49-F238E27FC236}">
                <a16:creationId xmlns:a16="http://schemas.microsoft.com/office/drawing/2014/main" id="{79472BE3-9B09-3D67-2878-8FA9CA08FEFF}"/>
              </a:ext>
            </a:extLst>
          </p:cNvPr>
          <p:cNvSpPr txBox="1">
            <a:spLocks/>
          </p:cNvSpPr>
          <p:nvPr/>
        </p:nvSpPr>
        <p:spPr>
          <a:xfrm>
            <a:off x="457200" y="1633856"/>
            <a:ext cx="8229600" cy="3590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样例输出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0BE9F0-AA9E-473F-C5F4-40600EFB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47" y="2553376"/>
            <a:ext cx="7772400" cy="19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69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633856"/>
            <a:ext cx="8229600" cy="3590291"/>
          </a:xfrm>
        </p:spPr>
        <p:txBody>
          <a:bodyPr/>
          <a:lstStyle/>
          <a:p>
            <a:r>
              <a:rPr kumimoji="1" lang="zh-CN" altLang="en-US" sz="2800" dirty="0"/>
              <a:t>提交说明</a:t>
            </a:r>
          </a:p>
          <a:p>
            <a:pPr lvl="1"/>
            <a:r>
              <a:rPr kumimoji="1" lang="zh-CN" altLang="en-US" sz="2100" dirty="0">
                <a:sym typeface="+mn-ea"/>
              </a:rPr>
              <a:t>实验报告应包含实现说明、结果截图及运行说明</a:t>
            </a:r>
            <a:endParaRPr kumimoji="1" lang="zh-CN" altLang="en-US" sz="2100" dirty="0"/>
          </a:p>
          <a:p>
            <a:pPr lvl="1"/>
            <a:r>
              <a:rPr kumimoji="1" lang="zh-CN" altLang="en-US" sz="2100" dirty="0">
                <a:sym typeface="+mn-ea"/>
              </a:rPr>
              <a:t>实现代码使用</a:t>
            </a:r>
            <a:r>
              <a:rPr kumimoji="1" lang="en-US" altLang="zh-CN" sz="2100" dirty="0" err="1">
                <a:sym typeface="+mn-ea"/>
              </a:rPr>
              <a:t>Jupyter</a:t>
            </a:r>
            <a:r>
              <a:rPr kumimoji="1" lang="en-US" altLang="zh-CN" sz="2100" dirty="0">
                <a:sym typeface="+mn-ea"/>
              </a:rPr>
              <a:t> notebook</a:t>
            </a:r>
            <a:r>
              <a:rPr kumimoji="1" lang="zh-CN" altLang="en-US" sz="2100" dirty="0">
                <a:sym typeface="+mn-ea"/>
              </a:rPr>
              <a:t>，代码应添加必要的注释说明</a:t>
            </a:r>
            <a:endParaRPr kumimoji="1" lang="zh-CN" altLang="en-US" sz="2100" dirty="0"/>
          </a:p>
          <a:p>
            <a:pPr lvl="1"/>
            <a:r>
              <a:rPr kumimoji="1" lang="zh-CN" altLang="en-US" sz="2100" dirty="0">
                <a:sym typeface="+mn-ea"/>
              </a:rPr>
              <a:t>将实验报告及实现代码，上传到</a:t>
            </a:r>
            <a:r>
              <a:rPr kumimoji="1" lang="en-US" altLang="zh-CN" sz="2100" dirty="0" err="1">
                <a:sym typeface="+mn-ea"/>
              </a:rPr>
              <a:t>github</a:t>
            </a:r>
            <a:r>
              <a:rPr kumimoji="1" lang="zh-CN" altLang="en-US" sz="2100" dirty="0">
                <a:sym typeface="+mn-ea"/>
              </a:rPr>
              <a:t>，项目名称“计算机视觉实践</a:t>
            </a:r>
            <a:r>
              <a:rPr kumimoji="1" lang="en-US" altLang="zh-CN" sz="2100" dirty="0">
                <a:sym typeface="+mn-ea"/>
              </a:rPr>
              <a:t>-</a:t>
            </a:r>
            <a:r>
              <a:rPr kumimoji="1" lang="zh-CN" altLang="en-US" sz="2100" dirty="0">
                <a:sym typeface="+mn-ea"/>
              </a:rPr>
              <a:t>练习</a:t>
            </a:r>
            <a:r>
              <a:rPr kumimoji="1" lang="en-US" altLang="zh-CN" sz="2100" dirty="0">
                <a:sym typeface="+mn-ea"/>
              </a:rPr>
              <a:t>1</a:t>
            </a:r>
            <a:r>
              <a:rPr kumimoji="1" lang="zh-CN" altLang="en-US" sz="2100" dirty="0">
                <a:sym typeface="+mn-ea"/>
              </a:rPr>
              <a:t>”</a:t>
            </a:r>
            <a:endParaRPr kumimoji="1" lang="en-US" altLang="zh-CN" sz="2100" dirty="0">
              <a:sym typeface="+mn-ea"/>
            </a:endParaRPr>
          </a:p>
          <a:p>
            <a:pPr lvl="1"/>
            <a:r>
              <a:rPr kumimoji="1" lang="zh-CN" altLang="en-US" sz="2100" dirty="0">
                <a:sym typeface="+mn-ea"/>
              </a:rPr>
              <a:t>完成时间周期：</a:t>
            </a:r>
            <a:r>
              <a:rPr kumimoji="1" lang="en-US" altLang="zh-CN" sz="2100" dirty="0">
                <a:sym typeface="+mn-ea"/>
              </a:rPr>
              <a:t>14</a:t>
            </a:r>
            <a:r>
              <a:rPr kumimoji="1" lang="zh-CN" altLang="en-US" sz="2100" dirty="0">
                <a:sym typeface="+mn-ea"/>
              </a:rPr>
              <a:t>天。</a:t>
            </a:r>
            <a:endParaRPr kumimoji="1" lang="zh-CN" altLang="en-US" sz="2100" dirty="0"/>
          </a:p>
          <a:p>
            <a:pPr lvl="1"/>
            <a:endParaRPr kumimoji="1" lang="zh-CN" altLang="en-US" sz="2100" dirty="0"/>
          </a:p>
          <a:p>
            <a:pPr lvl="1"/>
            <a:endParaRPr kumimoji="1" lang="zh-CN" altLang="en-US" sz="21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476251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1400" dirty="0">
                <a:solidFill>
                  <a:srgbClr val="2D2D8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计算机视觉</a:t>
            </a:r>
            <a:endParaRPr kumimoji="1" lang="en-US" altLang="zh-CN" sz="1400" dirty="0">
              <a:solidFill>
                <a:srgbClr val="2D2D8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fld id="{26714DBF-E897-473F-B4DA-AAD750B6E787}" type="slidenum">
              <a:rPr lang="en-US" altLang="zh-CN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5</a:t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557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295BF81-39C4-0AE8-980E-98D5D0936BF6}"/>
              </a:ext>
            </a:extLst>
          </p:cNvPr>
          <p:cNvSpPr txBox="1"/>
          <p:nvPr/>
        </p:nvSpPr>
        <p:spPr>
          <a:xfrm>
            <a:off x="773723" y="156793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提交：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95FAB3-6186-FDDE-0731-EE0EBBFD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67934"/>
            <a:ext cx="3955478" cy="432630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3E87E46-6633-B166-F94B-CB044F67CAAE}"/>
              </a:ext>
            </a:extLst>
          </p:cNvPr>
          <p:cNvSpPr txBox="1"/>
          <p:nvPr/>
        </p:nvSpPr>
        <p:spPr>
          <a:xfrm>
            <a:off x="773723" y="266779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【腾讯文档】计算机视觉实践作业信息</a:t>
            </a:r>
          </a:p>
          <a:p>
            <a:r>
              <a:rPr lang="zh-CN" altLang="en-US" dirty="0"/>
              <a:t>https://docs.qq.com/form/page/DWXBrVEVMQ0p3aGtn</a:t>
            </a:r>
          </a:p>
        </p:txBody>
      </p:sp>
    </p:spTree>
    <p:extLst>
      <p:ext uri="{BB962C8B-B14F-4D97-AF65-F5344CB8AC3E}">
        <p14:creationId xmlns:p14="http://schemas.microsoft.com/office/powerpoint/2010/main" val="65378068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268</Words>
  <Application>Microsoft Macintosh PowerPoint</Application>
  <PresentationFormat>全屏显示(4:3)</PresentationFormat>
  <Paragraphs>42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楷体</vt:lpstr>
      <vt:lpstr>楷体_GB2312</vt:lpstr>
      <vt:lpstr>Arial</vt:lpstr>
      <vt:lpstr>Calibri</vt:lpstr>
      <vt:lpstr>Calibri Light</vt:lpstr>
      <vt:lpstr>Office 主题​​</vt:lpstr>
      <vt:lpstr>1_Office 主题​​</vt:lpstr>
      <vt:lpstr>实践作业1-基于聚类的图像分割</vt:lpstr>
      <vt:lpstr>实践作业1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作业一</dc:title>
  <dc:creator>林 赵</dc:creator>
  <cp:lastModifiedBy>林 赵</cp:lastModifiedBy>
  <cp:revision>16</cp:revision>
  <dcterms:created xsi:type="dcterms:W3CDTF">2023-03-28T09:57:44Z</dcterms:created>
  <dcterms:modified xsi:type="dcterms:W3CDTF">2023-03-29T03:53:30Z</dcterms:modified>
</cp:coreProperties>
</file>