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标题文本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45720" rIns="4572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单击鼠标编辑大纲文字格式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第二个大纲级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第三大纲级别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第四大纲级别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第五大纲级别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第六大纲级别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第七大纲级别正文级别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23960" indent="-26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正文级别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34440" indent="-319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正文级别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7280" indent="-35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正文级别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84480" indent="-35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正文级别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089800" y="640440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45720" rIns="45720" tIns="45000" bIns="4500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标题文本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45720" rIns="4572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单击鼠标编辑大纲文字格式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第二个大纲级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第三大纲级别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第四大纲级别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第五大纲级别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第六大纲级别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第七大纲级别正文级别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正文级别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正文级别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正文级别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正文级别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11089800" y="640440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8/docs/technotes/guides/troubleshoot/memleaks002.html" TargetMode="External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docs.oracle.com/javase/8/docs/technotes/tools/unix/jinfo.html" TargetMode="External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docs.oracle.com/javase/8/docs/technotes/tools/unix/jconsole.html" TargetMode="External"/><Relationship Id="rId2" Type="http://schemas.openxmlformats.org/officeDocument/2006/relationships/hyperlink" Target="http://docs.oracle.com/javase/8/docs/technotes/guides/management/jconsole.html" TargetMode="External"/><Relationship Id="rId3" Type="http://schemas.openxmlformats.org/officeDocument/2006/relationships/hyperlink" Target="https://tomcat.apache.org/tomcat-7.0-doc/monitoring.html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://docs.oracle.com/javase/8/docs/technotes/tools/unix/jstat.html" TargetMode="External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docs.oracle.com/javase/8/docs/technotes/tools/unix/jmap.html" TargetMode="External"/><Relationship Id="rId2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docs.oracle.com/javase/6/docs/" TargetMode="External"/><Relationship Id="rId2" Type="http://schemas.openxmlformats.org/officeDocument/2006/relationships/hyperlink" Target="http://docs.oracle.com/javase/7/docs/" TargetMode="External"/><Relationship Id="rId3" Type="http://schemas.openxmlformats.org/officeDocument/2006/relationships/hyperlink" Target="http://docs.oracle.com/javase/8/docs/" TargetMode="External"/><Relationship Id="rId4" Type="http://schemas.openxmlformats.org/officeDocument/2006/relationships/hyperlink" Target="http://docs.oracle.com/javase/8/docs/technotes/tools/windows/java.html" TargetMode="External"/><Relationship Id="rId5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://www.oracle.com/technetwork/java/javase/tech/vmoptions-jsp-140102.html" TargetMode="External"/><Relationship Id="rId2" Type="http://schemas.openxmlformats.org/officeDocument/2006/relationships/hyperlink" Target="http://www.oracle.com/technetwork/java/javase/gc-tuning-6-140523.html" TargetMode="External"/><Relationship Id="rId3" Type="http://schemas.openxmlformats.org/officeDocument/2006/relationships/hyperlink" Target="http://docs.oracle.com/javase/8/docs/technotes/guides/vm/gctuning/toc.html" TargetMode="External"/><Relationship Id="rId4" Type="http://schemas.openxmlformats.org/officeDocument/2006/relationships/hyperlink" Target="http://www.oracle.com/technetwork/java/example-141412.html" TargetMode="External"/><Relationship Id="rId5" Type="http://schemas.openxmlformats.org/officeDocument/2006/relationships/hyperlink" Target="http://www.oracle.com/technetwork/java/faq-140837.html" TargetMode="External"/><Relationship Id="rId6" Type="http://schemas.openxmlformats.org/officeDocument/2006/relationships/hyperlink" Target="http://www.oracle.com/technetwork/java/hotspotfaq-138619.html" TargetMode="External"/><Relationship Id="rId7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://www.importnew.com/13954.html" TargetMode="External"/><Relationship Id="rId2" Type="http://schemas.openxmlformats.org/officeDocument/2006/relationships/hyperlink" Target="https://blog.codecentric.de/en/2012/08/useful-jvm-flags-part-5-young-generation-garbage-collection/" TargetMode="External"/><Relationship Id="rId3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概要：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19600" indent="-219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Bold"/>
                <a:ea typeface="Songti SC Bold"/>
              </a:rPr>
              <a:t>目的：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简单了解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jvm gc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原理，对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jvm gc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调优有大概的认识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,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问题排查的工具方法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内容：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jvm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内存模型、几种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gc collector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简单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gc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调优和配置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jdk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内置工具，监视和分析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其他：主要基于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jdk8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ngti SC Regular"/>
                <a:ea typeface="Songti SC Regular"/>
              </a:rPr>
              <a:t>官方文档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30000" y="305280"/>
            <a:ext cx="10515240" cy="57430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312840" indent="-312480">
              <a:lnSpc>
                <a:spcPct val="72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》》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Concurrent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collector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12840" indent="-312480">
              <a:lnSpc>
                <a:spcPct val="72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4.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Concurrent Mark&amp; Sweep GC  (or “CMS”):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优先响应时间，弱化吞吐，以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cpu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资源换取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shorter major collection pause time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（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a large tenured &amp;&amp; 2+ cpu)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，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gc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过程中并非所有阶段都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stop-the-world ,(Scheduling Pauses)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70040" indent="-312480">
              <a:lnSpc>
                <a:spcPct val="72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缺点：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cpu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内存消耗增加，当碎片过多需要压缩时，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stop-the-world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时间更长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,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相对的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cpu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少时效果不是很理想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(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增量模式，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1 or 2cpu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，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@Deprecated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12840" indent="-312480">
              <a:lnSpc>
                <a:spcPct val="72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5.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Garbage First (G1) GC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，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最快的，针对高配服务器，算法想对复杂，调优也比较难搞，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jdk8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推荐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72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is a garbage collection started?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System.gc()?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默认值：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7401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2cpu   &amp;&amp;  &gt;=2G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：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server-class machine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&gt;&gt;&gt;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Throughput garbage collector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Initial heap size 1/64x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～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1G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Maximum heap size ¼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～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1G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Server runtime compiler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：：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64bit parallel collector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81000"/>
              </a:lnSpc>
              <a:buClr>
                <a:srgbClr val="444444"/>
              </a:buClr>
              <a:buFont typeface="Arial"/>
              <a:buAutoNum type="arabicPeriod" startAt="4"/>
            </a:pPr>
            <a:r>
              <a:rPr lang="en-US" sz="25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java -XX:+PrintFlagsFinal &lt;GC options&gt; -version| grep MaxHeapSize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81000"/>
              </a:lnSpc>
              <a:buClr>
                <a:srgbClr val="444444"/>
              </a:buClr>
              <a:buFont typeface="Arial"/>
              <a:buAutoNum type="arabicPeriod" startAt="4"/>
            </a:pPr>
            <a:r>
              <a:rPr lang="en-US" sz="25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+PrintFlagsInitial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81000"/>
              </a:lnSpc>
              <a:buClr>
                <a:srgbClr val="58595a"/>
              </a:buClr>
              <a:buFont typeface="Arial"/>
              <a:buAutoNum type="arabicPeriod" startAt="4"/>
            </a:pPr>
            <a:r>
              <a:rPr lang="en-US" sz="2500" spc="-1" strike="noStrike">
                <a:solidFill>
                  <a:srgbClr val="58595a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-XX:+PrintCommandLineFlags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2156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gc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算法的一般选择步骤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81240" y="1744200"/>
            <a:ext cx="1142892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81000"/>
              </a:lnSpc>
            </a:pPr>
            <a:r>
              <a:rPr lang="en-US" sz="207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Unless your application has rather strict pause time requirements, first run your application and allow the VM to select a collector. If necessary, adjust the heap size to improve performance. If the performance still does not meet your goals, then use the following guidelines as a starting point for selecting a collector.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8080" indent="-20772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7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If the application has a small data set (up to approximately 100 MB), then select the serial collector with the option -XX:+UseSerialGC.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8080" indent="-20772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7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If the application will be run on a single processor and there are no pause time requirements, then let the VM select the collector, or select the serial collector with the option -XX:+UseSerialGC.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8080" indent="-20772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7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If (a) peak application performance is the first priority and (b) there are no pause time requirements or pauses of 1 second or longer are acceptable, then let the VM select the collector, or select the parallel collector with -XX:+UseParallelGC.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8080" indent="-20772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7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If response time is more important than overall throughput and garbage collection pauses must be kept shorter than approximately 1 second, then select the concurrent collector with -XX:+UseConcMarkSweepGC or -XX:+UseG1GC.</a:t>
            </a:r>
            <a:r>
              <a:rPr lang="en-US" sz="2079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lang="en-US" sz="2079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二、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gc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调优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基于人体工程学的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jvm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自动调优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16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一、最短暂停时间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44444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-XX:MaxGCPauseMillis=&lt;nnn&gt;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二、吞吐量优先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44444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-XX:GCTimeRatio=&lt;nnn&gt;</a:t>
            </a:r>
            <a:r>
              <a:rPr lang="en-US" sz="24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，</a:t>
            </a:r>
            <a:r>
              <a:rPr lang="en-US" sz="24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he ratio of garbage collection time to application time is 1 / (1 + </a:t>
            </a:r>
            <a:r>
              <a:rPr lang="en-US" sz="24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&lt;nnn&gt;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)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footprint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：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－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Xmx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／＋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maximum heap size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》》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底层参数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参数确定一般步骤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24880" y="3052800"/>
            <a:ext cx="10515240" cy="32094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441000" indent="-440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确定基准值和期望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98200" indent="-440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maximum heap size (&lt;physicmemory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，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pause time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，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throughput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2040" indent="-3916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调整细节参数以满足要求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2040" indent="-3916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发生变化时调整参数（资源、流量、业务、期望值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92040" indent="-3916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总之，大概就是观察－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调整 直到合适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27680" y="1522800"/>
            <a:ext cx="11599920" cy="923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228600" indent="-228240">
              <a:lnSpc>
                <a:spcPct val="72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不能因为某个应用使用的</a:t>
            </a:r>
            <a:r>
              <a:rPr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GC</a:t>
            </a:r>
            <a:r>
              <a:rPr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参数</a:t>
            </a:r>
            <a:r>
              <a:rPr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“</a:t>
            </a:r>
            <a:r>
              <a:rPr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A</a:t>
            </a:r>
            <a:r>
              <a:rPr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”</a:t>
            </a:r>
            <a:r>
              <a:rPr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，就说明同样的参数也能给其他服务带来最佳的效果。而是要因地制宜，有的放矢。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72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mSun"/>
                <a:ea typeface="SimSun"/>
              </a:rPr>
              <a:t>gc </a:t>
            </a:r>
            <a:r>
              <a:rPr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参数的也是需要变化的：服务器配置变更、业务代码改动、期望效果的提升、流量变化。。。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28600" y="428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参数配置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228600" y="1728000"/>
            <a:ext cx="1166292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1760" indent="-221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Java reference</a:t>
            </a:r>
            <a:r>
              <a:rPr lang="en-US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：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65280" indent="-221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http://docs.oracle.com/javase/8/docs/technotes/tools/windows/java.html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1760" indent="-221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Java –X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1760" indent="-221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HotSpot VM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65280" indent="-221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http://www.oracle.com/technetwork/java/javase/tech/vmoptions-jsp-140102.html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1760" indent="-221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Tomcat,readme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参数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130680" indent="-130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gc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算法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30680" indent="-130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堆内存空间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-Xms4G–XX:MaxHeapSize -XX:InitialHeapSize=6m  -XX:InitialSurvivorRatio=ratio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30680" indent="-130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新生代空间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-Xmn512m–XX:NewSize–XX:MaxNewSize –XX:NewRatio=2 –XX:NewSize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。。。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30680" indent="-130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Perm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30680" indent="-130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Gc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算法，各算法的特殊参数（线程数量、开关、内存页、空闲百分百。。。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30680" indent="-130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Advanced Garbage Collection Options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（各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gc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文档、默认值列表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30680" indent="-130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Tomcat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配置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监控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129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Jstat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(Java) VisualVM + Visual GC,jconsole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第三方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哨兵系统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 log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分析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前提：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已经通过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-Xms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和–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Xmx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设置了内存大小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包含了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-server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参数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系统中没有超时日志等错误日志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1227600" y="361440"/>
            <a:ext cx="914364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一、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机制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优化之前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优化是最后一部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最小变量范围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减少不必要的对象生成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StringBuilder StringBuffer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替换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String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减少日志输出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目的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一个是将转移到老年代的对象数量降到最少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另一个是减少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Full 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的执行时间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优化的过程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6440" indent="-22608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1.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监控</a:t>
            </a: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状态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6440" indent="-22608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2.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在分析监控结果后，决定是否进行</a:t>
            </a: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优化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6440" indent="-22608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3.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调整</a:t>
            </a: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类型</a:t>
            </a: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/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内存空间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6440" indent="-22608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4.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分析结果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6440" indent="-22608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5.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如果结果令人满意，你可以将该参数应用于所有的服务器，并停止</a:t>
            </a: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优化</a:t>
            </a: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
</a:t>
            </a: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</a:rPr>
              <a:t>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6440" indent="-226080">
              <a:lnSpc>
                <a:spcPct val="81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结合程序特性分析：流量波动</a:t>
            </a: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 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业务对象特性</a:t>
            </a: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 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算法特性</a:t>
            </a:r>
            <a:r>
              <a:rPr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 </a:t>
            </a:r>
            <a:r>
              <a:rPr b="1" lang="en-US" sz="27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业务架构特点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其他，架构参数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Nginx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apache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三、工具和问题排查</a:t>
            </a:r>
            <a:endParaRPr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宋体"/>
              <a:ea typeface="宋体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8" dur="indefinite" restart="never" nodeType="tmRoot">
          <p:childTnLst>
            <p:seq>
              <p:cTn id="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1494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OutOfMemoryError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241280"/>
            <a:ext cx="10515240" cy="54604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128160" indent="-12780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1569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https://docs.oracle.com/javase/8/docs/technotes/guides/troubleshoot/memleaks002.html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-XX: PermSize" and  "-XX: MaxPermSize" ()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Tomcat </a:t>
            </a: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多应用部署，重启时</a:t>
            </a: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 </a:t>
            </a: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无法卸载完全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-Xmx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…</a:t>
            </a: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...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-XX:+HeapDumpOnOutOfMemoryError and -XX:HeapDumpPath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*Java heap space: -Xmx ; app is holding refs to objects unintentionally ; finalize()...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*GC Overhead limit exceeded:  gc time&gt;98%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Requested array size exceeds VM limit: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Metaspace: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request size bytes for reason. Out of swap space?: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Compressed class space: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160" indent="-127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reason stack_trace_with_native_method: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0" dur="indefinite" restart="never" nodeType="tmRoot">
          <p:childTnLst>
            <p:seq>
              <p:cTn id="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tools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jconsole, Jvisualvm,Jcmd(8, Jmc(8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Jps, Jstat, Jstatd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Jinfo,jhat,jmap,jsadebugd,jstack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 analysis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jps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jps -m -l -v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jinfo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Generates configuration information.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http://docs.oracle.com/javase/8/docs/technotes/tools/unix/jinfo.html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jconsole/jvisualvm/Java mission control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ref:(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通常可以用于本地或测试环境分析调试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http://docs.oracle.com/javase/8/docs/technotes/tools/unix/jconsole.html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http://docs.oracle.com/javase/8/docs/technotes/guides/management/jconsole.html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tomcat jconsole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https://tomcat.apache.org/tomcat-7.0-doc/monitoring.html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8" dur="indefinite" restart="never" nodeType="tmRoot">
          <p:childTnLst>
            <p:seq>
              <p:cTn id="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对象的短生命周期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838080" y="1815840"/>
            <a:ext cx="6284520" cy="10105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大部分对象“死得早”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新生对象很少引用生存时间长的对象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image1.png" descr=""/>
          <p:cNvPicPr/>
          <p:nvPr/>
        </p:nvPicPr>
        <p:blipFill>
          <a:blip r:embed="rId1"/>
          <a:stretch/>
        </p:blipFill>
        <p:spPr>
          <a:xfrm>
            <a:off x="7021800" y="2371680"/>
            <a:ext cx="5066280" cy="3323880"/>
          </a:xfrm>
          <a:prstGeom prst="rect">
            <a:avLst/>
          </a:prstGeom>
          <a:ln w="12600"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855000" y="3224520"/>
            <a:ext cx="6008400" cy="307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web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应用中的典型的场景：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请求处理过程中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new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的大部分对象很快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unreachable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（占绝大部分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处理时间较长的方法运行中创建的对象（可能活过几次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minor gc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长时间对象（可能很长，但早晚还是会被销毁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长生命周期对象（常量、固定内存数据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Jstat/gc log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jstat -options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http://docs.oracle.com/javase/8/docs/technotes/tools/unix/jstat.html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（参数和现实意义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jhat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-J-Xmx4g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jmap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http://docs.oracle.com/javase/8/docs/technotes/tools/unix/jmap.html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jmap -J-d64 -heap pid.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-dump:file=dp.hsdp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84" dur="indefinite" restart="never" nodeType="tmRoot">
          <p:childTnLst>
            <p:seq>
              <p:cTn id="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参考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Jdk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官方文档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hlinkClick r:id="rId1"/>
              </a:rPr>
              <a:t>http://docs.oracle.com/javase/6/docs/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  <a:hlinkClick r:id="rId2"/>
              </a:rPr>
              <a:t>http://docs.oracle.com/javase/7/docs/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  <a:hlinkClick r:id="rId3"/>
              </a:rPr>
              <a:t>http://docs.oracle.com/javase/8/docs/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563c1"/>
              </a:buClr>
              <a:buFont typeface="Arial"/>
              <a:buChar char="•"/>
            </a:pP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  <a:hlinkClick r:id="rId4"/>
              </a:rPr>
              <a:t>http://docs.oracle.com/javase/8/docs/technotes/tools/windows/java.html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Java –help |  java-? | java -X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187200"/>
            <a:ext cx="10515240" cy="59893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4" name="jdk-refs.png" descr=""/>
          <p:cNvPicPr/>
          <p:nvPr/>
        </p:nvPicPr>
        <p:blipFill>
          <a:blip r:embed="rId1"/>
          <a:stretch/>
        </p:blipFill>
        <p:spPr>
          <a:xfrm>
            <a:off x="890280" y="0"/>
            <a:ext cx="10410840" cy="68576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88" dur="indefinite" restart="never" nodeType="tmRoot">
          <p:childTnLst>
            <p:seq>
              <p:cTn id="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920" y="331200"/>
            <a:ext cx="11422080" cy="63255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jdk7 HotSportOptions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：</a:t>
            </a:r>
            <a:r>
              <a:rPr lang="en-US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http://www.oracle.com/technetwork/java/javase/tech/vmoptions-jsp-140102.html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jdk67 GC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调优：</a:t>
            </a:r>
            <a:r>
              <a:rPr lang="en-US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http://www.oracle.com/technetwork/java/javase/gc-tuning-6-140523.html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jdk8 GC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调优：</a:t>
            </a:r>
            <a:r>
              <a:rPr lang="en-US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http://docs.oracle.com/javase/8/docs/technotes/guides/vm/gctuning/toc.html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gc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诊断（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gc log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）：</a:t>
            </a:r>
            <a:r>
              <a:rPr lang="en-US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http://www.oracle.com/technetwork/java/example-141412.html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HotSpot GC FAQ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：</a:t>
            </a:r>
            <a:r>
              <a:rPr lang="en-US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http://www.oracle.com/technetwork/java/faq-140837.html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HotSpot JVM FAQ</a:t>
            </a: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：</a:t>
            </a:r>
            <a:r>
              <a:rPr lang="en-US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6"/>
              </a:rPr>
              <a:t>http://www.oracle.com/technetwork/java/hotspotfaq-138619.html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0" dur="indefinite" restart="never" nodeType="tmRoot">
          <p:childTnLst>
            <p:seq>
              <p:cTn id="9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73200" y="399240"/>
            <a:ext cx="10515240" cy="5879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http://www.importnew.com/1993.html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http://www.importnew.com/2057.html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http://www.importnew.com/3146.html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http://www.importnew.com/3151.html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http://www.importnew.com/13954.html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建议看原文，翻译有些地方不太准确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https://blog.codecentric.de/en/2012/07/useful-jvm-flags-part-1-jvm-types-and-compiler-modes/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https://blog.codecentric.de/en/2012/07/useful-jvm-flags-part-2-flag-categories-and-jit-compiler-diagnostics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https://blog.codecentric.de/en/2012/07/useful-jvm-flags-part-3-printing-all-xx-flags-and-their-values/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https://blog.codecentric.de/en/2012/07/useful-jvm-flags-part-4-heap-tuning/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https://blog.codecentric.de/en/2012/08/useful-jvm-flags-part-5-young-generation-garbage-collection/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2" dur="indefinite" restart="never" nodeType="tmRoot">
          <p:childTnLst>
            <p:seq>
              <p:cTn id="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提醒：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只提供大概的印象，如果需要实干，务必过一遍文档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建议官方文档，并且一致的版本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调优和问题排查都是长期的过程，多观察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4" dur="indefinite" restart="never" nodeType="tmRoot">
          <p:childTnLst>
            <p:seq>
              <p:cTn id="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61275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Light"/>
              </a:rPr>
              <a:t>完！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6" dur="indefinite" restart="never" nodeType="tmRoot">
          <p:childTnLst>
            <p:seq>
              <p:cTn id="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26880" y="184320"/>
            <a:ext cx="10104120" cy="105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内存模型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(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老版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2" name="image2.png" descr=""/>
          <p:cNvPicPr/>
          <p:nvPr/>
        </p:nvPicPr>
        <p:blipFill>
          <a:blip r:embed="rId1"/>
          <a:stretch/>
        </p:blipFill>
        <p:spPr>
          <a:xfrm>
            <a:off x="326880" y="1085760"/>
            <a:ext cx="9580320" cy="56847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基本规则：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stop-the-world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61920"/>
            <a:ext cx="843516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：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Stop-the-world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会在任何一种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算法中发生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(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不一定是全程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。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Stop-the-world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意味着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JVM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因为要执行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而停止了应用程序的执行。当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Stop-the-world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发生时，除了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所需的线程以外，所有线程都处于等待状态，直到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任务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"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完成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"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。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优化很多时候就是指减少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Stop-the-world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发生的时间（最长中断时间、中断时间比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47640" y="84240"/>
            <a:ext cx="10134360" cy="7218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360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基于年代的对象堆内存管理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38200" y="1032840"/>
            <a:ext cx="11375280" cy="38887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新生代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(young generation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：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minor gc(YGC)copying collector.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eden: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新对象首先被分配到该区域（如果对象很大则直接分配到老年代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存活区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(</a:t>
            </a:r>
            <a:r>
              <a:rPr lang="en-US" sz="2400" spc="-1" strike="noStrike">
                <a:solidFill>
                  <a:srgbClr val="121212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survivor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)1 2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：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minor gc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后存活的对象被交替移动到其中一个区域，在该区域存活一定次数后移动到老年代（如果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minor gc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时该区域不足也会被直接移动到老年代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老年代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(old generation:  major gc(FGC)mark-sweep-compact collection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持久代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(perm: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类元信息、常量、字符串等，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FGC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时同时回收改区域（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JDK8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取消了该区域，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MetaData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）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image3.png" descr=""/>
          <p:cNvPicPr/>
          <p:nvPr/>
        </p:nvPicPr>
        <p:blipFill>
          <a:blip r:embed="rId1"/>
          <a:stretch/>
        </p:blipFill>
        <p:spPr>
          <a:xfrm>
            <a:off x="4865760" y="5012640"/>
            <a:ext cx="7304760" cy="20055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2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2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可能的问题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java.lang.VirtualMachineError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23960" indent="-26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OutOfMemory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23960" indent="-26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StackOverFlow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停顿（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StopTheWorld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，甚至响应超时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频繁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，吞吐量达不到要求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衡量指标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吞吐量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(Throughput):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处理业务所用时间（除去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时间）占比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暂停时间：由于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而暂停响应的时间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五种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gc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算法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1.Serial GC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：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mark-sweep-compact,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单线程，高效，适合小内存程序或者单核服务器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-XX:UseSerialGC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12520" y="3286080"/>
            <a:ext cx="10761840" cy="281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36960" indent="-336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2.Parallel GC(Throughput collector)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：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多线程，适合多核服务器，内存占用中－大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6960" indent="-336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3.Parallel Old GC (Parallel Compacting GC)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：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仿宋"/>
                <a:ea typeface="华文仿宋"/>
              </a:rPr>
              <a:t>区别于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老年代使用单线程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6960" indent="-336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》》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Throughput collector,thread count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" dur="2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zh-CN</dc:language>
  <dcterms:modified xsi:type="dcterms:W3CDTF">2016-03-23T16:34:45Z</dcterms:modified>
  <cp:revision>7</cp:revision>
</cp:coreProperties>
</file>