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8/docs/" TargetMode="External"/><Relationship Id="rId3" Type="http://schemas.openxmlformats.org/officeDocument/2006/relationships/hyperlink" Target="http://docs.oracle.com/javase/8/docs/technotes/tools/windows/java.html" TargetMode="Externa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tech/vmoptions-jsp-140102.html" TargetMode="External"/><Relationship Id="rId3" Type="http://schemas.openxmlformats.org/officeDocument/2006/relationships/hyperlink" Target="http://www.oracle.com/technetwork/java/javase/gc-tuning-6-140523.html" TargetMode="External"/><Relationship Id="rId4" Type="http://schemas.openxmlformats.org/officeDocument/2006/relationships/hyperlink" Target="http://docs.oracle.com/javase/8/docs/technotes/guides/vm/gctuning/toc.html" TargetMode="External"/><Relationship Id="rId5" Type="http://schemas.openxmlformats.org/officeDocument/2006/relationships/hyperlink" Target="http://www.oracle.com/technetwork/java/example-141412.html" TargetMode="External"/><Relationship Id="rId6" Type="http://schemas.openxmlformats.org/officeDocument/2006/relationships/hyperlink" Target="http://www.oracle.com/technetwork/java/faq-140837.html" TargetMode="External"/><Relationship Id="rId7" Type="http://schemas.openxmlformats.org/officeDocument/2006/relationships/hyperlink" Target="http://www.oracle.com/technetwork/java/hotspotfaq-138619.html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codecentric.de/en/2012/08/useful-jvm-flags-part-5-young-generation-garbage-collection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xfrm>
            <a:off x="1227598" y="361461"/>
            <a:ext cx="9144001" cy="23876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一、</a:t>
            </a:r>
            <a:r>
              <a:t>GC</a:t>
            </a:r>
            <a:r>
              <a:t>机制和调优</a:t>
            </a:r>
            <a:r>
              <a:t>简介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body" idx="1"/>
          </p:nvPr>
        </p:nvSpPr>
        <p:spPr>
          <a:xfrm>
            <a:off x="629867" y="648091"/>
            <a:ext cx="10515601" cy="540039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1900">
                <a:latin typeface="SimSun"/>
                <a:ea typeface="SimSun"/>
                <a:cs typeface="SimSun"/>
                <a:sym typeface="SimSun"/>
              </a:defRPr>
            </a:pPr>
            <a:endParaRPr>
              <a:latin typeface="宋体"/>
              <a:ea typeface="宋体"/>
              <a:cs typeface="宋体"/>
              <a:sym typeface="宋体"/>
            </a:endParaRPr>
          </a:p>
          <a:p>
            <a:pPr>
              <a:lnSpc>
                <a:spcPct val="72000"/>
              </a:lnSpc>
              <a:defRPr sz="1900">
                <a:latin typeface="SimSun"/>
                <a:ea typeface="SimSun"/>
                <a:cs typeface="SimSun"/>
                <a:sym typeface="SimSu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》》 Concurrent </a:t>
            </a:r>
            <a:r>
              <a:t>collector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>
              <a:lnSpc>
                <a:spcPct val="72000"/>
              </a:lnSpc>
              <a:defRPr sz="1900">
                <a:latin typeface="SimSun"/>
                <a:ea typeface="SimSun"/>
                <a:cs typeface="SimSun"/>
                <a:sym typeface="SimSu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4.</a:t>
            </a:r>
            <a:r>
              <a:t>Concurrent Mark&amp; Sweep GC  (or “CMS”):</a:t>
            </a:r>
            <a:r>
              <a:t>优先响应时间，弱化吞吐，以</a:t>
            </a:r>
            <a:r>
              <a:t>cpu</a:t>
            </a:r>
            <a:r>
              <a:t>资源换取</a:t>
            </a:r>
            <a:r>
              <a:t>shorter major collection pause time</a:t>
            </a:r>
            <a:r>
              <a:t>（</a:t>
            </a:r>
            <a:r>
              <a:t>a large tenured &amp;&amp; 2+ cpu)</a:t>
            </a:r>
            <a:r>
              <a:t>， </a:t>
            </a:r>
            <a:r>
              <a:t>gc</a:t>
            </a:r>
            <a:r>
              <a:t>过程中并非所有阶段都</a:t>
            </a:r>
            <a:r>
              <a:t>stop-the-world ,(Scheduling Pauses)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685800" indent="-228600">
              <a:lnSpc>
                <a:spcPct val="72000"/>
              </a:lnSpc>
              <a:defRPr sz="1900">
                <a:latin typeface="SimSun"/>
                <a:ea typeface="SimSun"/>
                <a:cs typeface="SimSun"/>
                <a:sym typeface="SimSun"/>
              </a:defRPr>
            </a:pPr>
            <a:r>
              <a:t>缺点：</a:t>
            </a:r>
            <a:r>
              <a:t>cpu </a:t>
            </a:r>
            <a:r>
              <a:t>内存消耗增加，当碎片过多需要压缩时，</a:t>
            </a:r>
            <a:r>
              <a:t>stop-the-world</a:t>
            </a:r>
            <a:r>
              <a:t>时间更长</a:t>
            </a:r>
            <a:r>
              <a:t>,</a:t>
            </a:r>
            <a:r>
              <a:t>相对的cpu少时效果不是很理想</a:t>
            </a:r>
            <a:r>
              <a:t>(</a:t>
            </a:r>
            <a:r>
              <a:t>增量模式，</a:t>
            </a:r>
            <a:r>
              <a:t>1</a:t>
            </a:r>
            <a:r>
              <a:t> </a:t>
            </a:r>
            <a:r>
              <a:t>or</a:t>
            </a:r>
            <a:r>
              <a:t> </a:t>
            </a:r>
            <a:r>
              <a:t>2cpu</a:t>
            </a:r>
            <a:r>
              <a:t>，</a:t>
            </a:r>
            <a:r>
              <a:t>@Deprecated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72000"/>
              </a:lnSpc>
              <a:defRPr sz="1900">
                <a:latin typeface="SimSun"/>
                <a:ea typeface="SimSun"/>
                <a:cs typeface="SimSun"/>
                <a:sym typeface="SimSu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5.</a:t>
            </a:r>
            <a:r>
              <a:t>Garbage First (G1) GC</a:t>
            </a:r>
            <a:r>
              <a:rPr>
                <a:latin typeface="Arial"/>
                <a:ea typeface="Arial"/>
                <a:cs typeface="Arial"/>
                <a:sym typeface="Arial"/>
              </a:rPr>
              <a:t> ，</a:t>
            </a:r>
            <a:r>
              <a:t>最快的，针对高配服务器，算法想对复杂，调优也比较难搞，jdk8推荐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默认值：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838200" y="1825625"/>
            <a:ext cx="10515600" cy="474057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华文仿宋"/>
                <a:ea typeface="华文仿宋"/>
                <a:cs typeface="华文仿宋"/>
                <a:sym typeface="华文仿宋"/>
              </a:defRPr>
            </a:pPr>
            <a:r>
              <a:t>2cpu   &amp;&amp;  &gt;=2G   ：</a:t>
            </a:r>
            <a:r>
              <a:t>server-class</a:t>
            </a:r>
            <a:r>
              <a:t> </a:t>
            </a:r>
            <a:r>
              <a:t>machine</a:t>
            </a:r>
          </a:p>
          <a:p>
            <a:pPr marL="0" indent="0">
              <a:buSzTx/>
              <a:buNone/>
              <a:defRPr>
                <a:latin typeface="华文仿宋"/>
                <a:ea typeface="华文仿宋"/>
                <a:cs typeface="华文仿宋"/>
                <a:sym typeface="华文仿宋"/>
              </a:defRPr>
            </a:pPr>
            <a:r>
              <a:t>&gt;&gt;&gt;</a:t>
            </a:r>
          </a:p>
          <a:p>
            <a:pPr marL="0" indent="0">
              <a:buSzTx/>
              <a:buNone/>
              <a:defRPr>
                <a:latin typeface="华文仿宋"/>
                <a:ea typeface="华文仿宋"/>
                <a:cs typeface="华文仿宋"/>
                <a:sym typeface="华文仿宋"/>
              </a:defRPr>
            </a:pPr>
            <a:r>
              <a:t>Throughput </a:t>
            </a:r>
            <a:r>
              <a:t>garbage</a:t>
            </a:r>
            <a:r>
              <a:t> </a:t>
            </a:r>
            <a:r>
              <a:t>collector，</a:t>
            </a:r>
            <a:r>
              <a:t>Initi</a:t>
            </a:r>
            <a:r>
              <a:t>al</a:t>
            </a:r>
            <a:r>
              <a:t> </a:t>
            </a:r>
            <a:r>
              <a:t>heap</a:t>
            </a:r>
            <a:r>
              <a:t> </a:t>
            </a:r>
            <a:r>
              <a:t>size</a:t>
            </a:r>
            <a:r>
              <a:t> </a:t>
            </a:r>
            <a:r>
              <a:t>1/64</a:t>
            </a:r>
            <a:r>
              <a:t>x～</a:t>
            </a:r>
            <a:r>
              <a:t>1G，</a:t>
            </a:r>
            <a:r>
              <a:t>Maximum heap size ¼ ～</a:t>
            </a:r>
            <a:r>
              <a:t>1G，</a:t>
            </a:r>
            <a:r>
              <a:t>Server runtime compiler</a:t>
            </a:r>
          </a:p>
          <a:p>
            <a:pPr marL="0" indent="0">
              <a:buSzTx/>
              <a:buNone/>
              <a:defRPr>
                <a:latin typeface="华文仿宋"/>
                <a:ea typeface="华文仿宋"/>
                <a:cs typeface="华文仿宋"/>
                <a:sym typeface="华文仿宋"/>
              </a:defRPr>
            </a:pPr>
            <a:r>
              <a:t>：：6</a:t>
            </a:r>
            <a:r>
              <a:t>4bit</a:t>
            </a:r>
            <a:r>
              <a:t> </a:t>
            </a:r>
            <a:r>
              <a:t>parallel</a:t>
            </a:r>
            <a:r>
              <a:t> </a:t>
            </a:r>
            <a:r>
              <a:t>collector</a:t>
            </a:r>
          </a:p>
          <a:p>
            <a:pPr marL="0" indent="0">
              <a:buSzTx/>
              <a:buNone/>
              <a:defRPr>
                <a:latin typeface="华文仿宋"/>
                <a:ea typeface="华文仿宋"/>
                <a:cs typeface="华文仿宋"/>
                <a:sym typeface="华文仿宋"/>
              </a:defRPr>
            </a:pPr>
          </a:p>
          <a:p>
            <a:pPr marL="0" indent="0">
              <a:buSzTx/>
              <a:buNone/>
              <a:defRPr>
                <a:latin typeface="华文仿宋"/>
                <a:ea typeface="华文仿宋"/>
                <a:cs typeface="华文仿宋"/>
                <a:sym typeface="华文仿宋"/>
              </a:defRPr>
            </a:pPr>
          </a:p>
          <a:p>
            <a:pPr marL="514350" indent="-514350">
              <a:lnSpc>
                <a:spcPct val="81000"/>
              </a:lnSpc>
              <a:buFontTx/>
              <a:buAutoNum type="arabicPeriod" startAt="4"/>
              <a:defRPr sz="2500">
                <a:solidFill>
                  <a:srgbClr val="444444"/>
                </a:solidFill>
                <a:latin typeface="华文仿宋"/>
                <a:ea typeface="华文仿宋"/>
                <a:cs typeface="华文仿宋"/>
                <a:sym typeface="华文仿宋"/>
              </a:defRPr>
            </a:pPr>
            <a:r>
              <a:t>java -XX:+PrintFlagsFinal &lt;GC options&gt; -version| grep MaxHeapSize</a:t>
            </a:r>
          </a:p>
          <a:p>
            <a:pPr marL="514350" indent="-514350">
              <a:lnSpc>
                <a:spcPct val="81000"/>
              </a:lnSpc>
              <a:buFontTx/>
              <a:buAutoNum type="arabicPeriod" startAt="4"/>
              <a:defRPr sz="2500">
                <a:solidFill>
                  <a:srgbClr val="58595A"/>
                </a:solidFill>
                <a:latin typeface="华文仿宋"/>
                <a:ea typeface="华文仿宋"/>
                <a:cs typeface="华文仿宋"/>
                <a:sym typeface="华文仿宋"/>
              </a:defRPr>
            </a:pPr>
            <a:r>
              <a:t>-XX:+PrintCommandLineFlags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421534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gc算法的一般选择步骤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381304" y="1744103"/>
            <a:ext cx="11429392" cy="4351339"/>
          </a:xfrm>
          <a:prstGeom prst="rect">
            <a:avLst/>
          </a:prstGeom>
        </p:spPr>
        <p:txBody>
          <a:bodyPr/>
          <a:lstStyle/>
          <a:p>
            <a:pPr marL="0" indent="0" defTabSz="758951">
              <a:lnSpc>
                <a:spcPct val="81000"/>
              </a:lnSpc>
              <a:spcBef>
                <a:spcPts val="800"/>
              </a:spcBef>
              <a:buSzTx/>
              <a:buFontTx/>
              <a:buNone/>
              <a:defRPr sz="2075">
                <a:latin typeface="宋体"/>
                <a:ea typeface="宋体"/>
                <a:cs typeface="宋体"/>
                <a:sym typeface="宋体"/>
              </a:defRPr>
            </a:pPr>
            <a:r>
              <a:t>Unless your application has rather strict pause time requirements, first run your application and allow the VM to select a collector. If necessary, adjust the heap size to improve performance. If the performance still does not meet your goals, then use the following guidelines as a starting point for selecting a collector.</a:t>
            </a:r>
          </a:p>
          <a:p>
            <a:pPr marL="208046" indent="-208046" defTabSz="758951">
              <a:lnSpc>
                <a:spcPct val="81000"/>
              </a:lnSpc>
              <a:spcBef>
                <a:spcPts val="800"/>
              </a:spcBef>
              <a:buFontTx/>
              <a:defRPr sz="2075">
                <a:latin typeface="宋体"/>
                <a:ea typeface="宋体"/>
                <a:cs typeface="宋体"/>
                <a:sym typeface="宋体"/>
              </a:defRPr>
            </a:pPr>
            <a:r>
              <a:t>If the application has a small data set (up to approximately 100 MB), then select the serial collector with the option -XX:+UseSerialGC.</a:t>
            </a:r>
          </a:p>
          <a:p>
            <a:pPr marL="208046" indent="-208046" defTabSz="758951">
              <a:lnSpc>
                <a:spcPct val="81000"/>
              </a:lnSpc>
              <a:spcBef>
                <a:spcPts val="800"/>
              </a:spcBef>
              <a:buFontTx/>
              <a:defRPr sz="2075">
                <a:latin typeface="宋体"/>
                <a:ea typeface="宋体"/>
                <a:cs typeface="宋体"/>
                <a:sym typeface="宋体"/>
              </a:defRPr>
            </a:pPr>
            <a:r>
              <a:t>If the application will be run on a single processor and there are no pause time requirements, then let the VM select the collector, or select the serial collector with the option -XX:+UseSerialGC.</a:t>
            </a:r>
          </a:p>
          <a:p>
            <a:pPr marL="208046" indent="-208046" defTabSz="758951">
              <a:lnSpc>
                <a:spcPct val="81000"/>
              </a:lnSpc>
              <a:spcBef>
                <a:spcPts val="800"/>
              </a:spcBef>
              <a:buFontTx/>
              <a:defRPr sz="2075">
                <a:latin typeface="宋体"/>
                <a:ea typeface="宋体"/>
                <a:cs typeface="宋体"/>
                <a:sym typeface="宋体"/>
              </a:defRPr>
            </a:pPr>
            <a:r>
              <a:t>If (a) peak application performance is the first priority and (b) there are no pause time requirements or pauses of 1 second or longer are acceptable, then let the VM select the collector, or select the parallel collector with -XX:+UseParallelGC.</a:t>
            </a:r>
          </a:p>
          <a:p>
            <a:pPr marL="208046" indent="-208046" defTabSz="758951">
              <a:lnSpc>
                <a:spcPct val="81000"/>
              </a:lnSpc>
              <a:spcBef>
                <a:spcPts val="800"/>
              </a:spcBef>
              <a:buFontTx/>
              <a:defRPr sz="2075">
                <a:latin typeface="宋体"/>
                <a:ea typeface="宋体"/>
                <a:cs typeface="宋体"/>
                <a:sym typeface="宋体"/>
              </a:defRPr>
            </a:pPr>
            <a:r>
              <a:t>If response time is more important than overall throughput and garbage collection pauses must be kept shorter than approximately 1 second, then select the concurrent collector with -XX:+UseConcMarkSweepGC or -XX:+UseG1GC.</a:t>
            </a:r>
            <a:br>
              <a:rPr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基于</a:t>
            </a:r>
            <a:r>
              <a:t>人体工程学</a:t>
            </a:r>
            <a:r>
              <a:t>的</a:t>
            </a:r>
            <a:r>
              <a:t>jvm</a:t>
            </a:r>
            <a:r>
              <a:t>自动调优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838200" y="1816567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一、最短暂停时间</a:t>
            </a:r>
          </a:p>
          <a:p>
            <a:pPr lvl="1" marL="685800" indent="-228600">
              <a:spcBef>
                <a:spcPts val="500"/>
              </a:spcBef>
              <a:defRPr sz="2400">
                <a:solidFill>
                  <a:srgbClr val="444444"/>
                </a:solidFill>
                <a:latin typeface="华文仿宋"/>
                <a:ea typeface="华文仿宋"/>
                <a:cs typeface="华文仿宋"/>
                <a:sym typeface="华文仿宋"/>
              </a:defRPr>
            </a:pPr>
            <a:r>
              <a:t>-XX:MaxGCPauseMillis=&lt;nnn&gt;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二、吞吐量优先</a:t>
            </a:r>
          </a:p>
          <a:p>
            <a:pPr lvl="1" marL="685800" indent="-228600">
              <a:spcBef>
                <a:spcPts val="500"/>
              </a:spcBef>
              <a:defRPr sz="2400">
                <a:solidFill>
                  <a:srgbClr val="444444"/>
                </a:solidFill>
                <a:latin typeface="华文仿宋"/>
                <a:ea typeface="华文仿宋"/>
                <a:cs typeface="华文仿宋"/>
                <a:sym typeface="华文仿宋"/>
              </a:defRPr>
            </a:pPr>
            <a:r>
              <a:t>-XX:GCTimeRatio=&lt;nnn&gt;</a:t>
            </a:r>
            <a:r>
              <a:t>，</a:t>
            </a:r>
            <a:r>
              <a:t>T</a:t>
            </a:r>
            <a:r>
              <a:rPr>
                <a:solidFill>
                  <a:srgbClr val="000000"/>
                </a:solidFill>
              </a:rPr>
              <a:t>he ratio of garbage collection time to application time is 1 / (1 + </a:t>
            </a:r>
            <a:r>
              <a:t>&lt;nnn&gt;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lvl="1" marL="685800" indent="-2286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0" indent="228600"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footprint：</a:t>
            </a:r>
            <a:r>
              <a:rPr>
                <a:latin typeface="华文仿宋"/>
                <a:ea typeface="华文仿宋"/>
                <a:cs typeface="华文仿宋"/>
                <a:sym typeface="华文仿宋"/>
              </a:rPr>
              <a:t>－</a:t>
            </a:r>
            <a:r>
              <a:rPr>
                <a:latin typeface="华文仿宋"/>
                <a:ea typeface="华文仿宋"/>
                <a:cs typeface="华文仿宋"/>
                <a:sym typeface="华文仿宋"/>
              </a:rPr>
              <a:t>Xmx  ／＋</a:t>
            </a:r>
            <a:r>
              <a:rPr>
                <a:latin typeface="华文仿宋"/>
                <a:ea typeface="华文仿宋"/>
                <a:cs typeface="华文仿宋"/>
                <a:sym typeface="华文仿宋"/>
              </a:rPr>
              <a:t>maximum</a:t>
            </a:r>
            <a:r>
              <a:rPr>
                <a:latin typeface="华文仿宋"/>
                <a:ea typeface="华文仿宋"/>
                <a:cs typeface="华文仿宋"/>
                <a:sym typeface="华文仿宋"/>
              </a:rPr>
              <a:t> </a:t>
            </a:r>
            <a:r>
              <a:rPr>
                <a:latin typeface="华文仿宋"/>
                <a:ea typeface="华文仿宋"/>
                <a:cs typeface="华文仿宋"/>
                <a:sym typeface="华文仿宋"/>
              </a:rPr>
              <a:t>heap</a:t>
            </a:r>
            <a:r>
              <a:rPr>
                <a:latin typeface="华文仿宋"/>
                <a:ea typeface="华文仿宋"/>
                <a:cs typeface="华文仿宋"/>
                <a:sym typeface="华文仿宋"/>
              </a:rPr>
              <a:t> </a:t>
            </a:r>
            <a:r>
              <a:rPr>
                <a:latin typeface="华文仿宋"/>
                <a:ea typeface="华文仿宋"/>
                <a:cs typeface="华文仿宋"/>
                <a:sym typeface="华文仿宋"/>
              </a:rPr>
              <a:t>size</a:t>
            </a:r>
            <a:endParaRPr>
              <a:latin typeface="华文仿宋"/>
              <a:ea typeface="华文仿宋"/>
              <a:cs typeface="华文仿宋"/>
              <a:sym typeface="华文仿宋"/>
            </a:endParaRPr>
          </a:p>
          <a:p>
            <a:pPr lvl="1" marL="685800" indent="-2286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endParaRPr>
              <a:latin typeface="华文仿宋"/>
              <a:ea typeface="华文仿宋"/>
              <a:cs typeface="华文仿宋"/>
              <a:sym typeface="华文仿宋"/>
            </a:endParaRPr>
          </a:p>
          <a:p>
            <a:pPr lvl="1" marL="685800" indent="-2286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endParaRPr>
              <a:latin typeface="华文仿宋"/>
              <a:ea typeface="华文仿宋"/>
              <a:cs typeface="华文仿宋"/>
              <a:sym typeface="华文仿宋"/>
            </a:endParaRPr>
          </a:p>
          <a:p>
            <a:pPr lvl="1" marL="0" indent="228600"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华文仿宋"/>
                <a:ea typeface="华文仿宋"/>
                <a:cs typeface="华文仿宋"/>
                <a:sym typeface="华文仿宋"/>
              </a:rPr>
              <a:t>》》</a:t>
            </a:r>
            <a:r>
              <a:t>底层参数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参数确定一般步骤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448708" y="1617292"/>
            <a:ext cx="10515601" cy="4351339"/>
          </a:xfrm>
          <a:prstGeom prst="rect">
            <a:avLst/>
          </a:prstGeom>
        </p:spPr>
        <p:txBody>
          <a:bodyPr/>
          <a:lstStyle/>
          <a:p>
            <a:pPr marL="440871" indent="-440871">
              <a:buFontTx/>
              <a:buAutoNum type="arabicPeriod" startAt="1"/>
              <a:defRPr sz="2400"/>
            </a:pPr>
            <a:r>
              <a:t>确定</a:t>
            </a:r>
            <a:r>
              <a:t>maximum </a:t>
            </a:r>
            <a:r>
              <a:t>heap</a:t>
            </a:r>
            <a:r>
              <a:t> </a:t>
            </a:r>
            <a:r>
              <a:t>size</a:t>
            </a:r>
            <a:r>
              <a:t> </a:t>
            </a:r>
            <a:r>
              <a:t>(&lt;physic</a:t>
            </a:r>
            <a:r>
              <a:t>me</a:t>
            </a:r>
            <a:r>
              <a:t>mory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391885" indent="-391885">
              <a:buFontTx/>
              <a:buAutoNum type="arabicPeriod" startAt="1"/>
              <a:defRPr sz="2400"/>
            </a:pPr>
            <a:r>
              <a:t>增加新时代空间，同时也调高</a:t>
            </a:r>
            <a:r>
              <a:t>stack</a:t>
            </a:r>
            <a:r>
              <a:t> </a:t>
            </a:r>
            <a:r>
              <a:t>space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685800" indent="-228600">
              <a:defRPr sz="2400"/>
            </a:pPr>
            <a:r>
              <a:t>保证老年代空间满足最大同时存活容量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391885" indent="-391885">
              <a:buFontTx/>
              <a:buAutoNum type="arabicPeriod" startAt="1"/>
              <a:defRPr sz="2400"/>
            </a:pPr>
            <a:r>
              <a:t>增加</a:t>
            </a:r>
            <a:r>
              <a:t>cpu</a:t>
            </a:r>
            <a:r>
              <a:t>时调大新生代内存</a:t>
            </a:r>
          </a:p>
          <a:p>
            <a:pPr marL="457200" indent="-457200">
              <a:buFontTx/>
              <a:buAutoNum type="arabicPeriod" startAt="1"/>
              <a:defRPr>
                <a:latin typeface="宋体"/>
                <a:ea typeface="宋体"/>
                <a:cs typeface="宋体"/>
                <a:sym typeface="宋体"/>
              </a:defRPr>
            </a:pPr>
          </a:p>
          <a:p>
            <a:pPr>
              <a:lnSpc>
                <a:spcPct val="72000"/>
              </a:lnSpc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latin typeface="SimSun"/>
                <a:ea typeface="SimSun"/>
                <a:cs typeface="SimSun"/>
                <a:sym typeface="SimSun"/>
              </a:rPr>
              <a:t>不能因为某个应用使用的</a:t>
            </a:r>
            <a:r>
              <a:rPr>
                <a:latin typeface="SimSun"/>
                <a:ea typeface="SimSun"/>
                <a:cs typeface="SimSun"/>
                <a:sym typeface="SimSun"/>
              </a:rPr>
              <a:t>GC</a:t>
            </a:r>
            <a:r>
              <a:rPr>
                <a:latin typeface="SimSun"/>
                <a:ea typeface="SimSun"/>
                <a:cs typeface="SimSun"/>
                <a:sym typeface="SimSun"/>
              </a:rPr>
              <a:t>参数</a:t>
            </a:r>
            <a:r>
              <a:t>“</a:t>
            </a:r>
            <a:r>
              <a:rPr>
                <a:latin typeface="SimSun"/>
                <a:ea typeface="SimSun"/>
                <a:cs typeface="SimSun"/>
                <a:sym typeface="SimSun"/>
              </a:rPr>
              <a:t>A</a:t>
            </a:r>
            <a:r>
              <a:t>”</a:t>
            </a:r>
            <a:r>
              <a:rPr>
                <a:latin typeface="SimSun"/>
                <a:ea typeface="SimSun"/>
                <a:cs typeface="SimSun"/>
                <a:sym typeface="SimSun"/>
              </a:rPr>
              <a:t>，就说明同样的参数也能给其他服务带来最佳的效果。而是要因地制宜，有的放矢。 </a:t>
            </a:r>
            <a:endParaRPr>
              <a:latin typeface="SimSun"/>
              <a:ea typeface="SimSun"/>
              <a:cs typeface="SimSun"/>
              <a:sym typeface="SimSun"/>
            </a:endParaRPr>
          </a:p>
          <a:p>
            <a:pPr>
              <a:lnSpc>
                <a:spcPct val="72000"/>
              </a:lnSpc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latin typeface="SimSun"/>
                <a:ea typeface="SimSun"/>
                <a:cs typeface="SimSun"/>
                <a:sym typeface="SimSun"/>
              </a:rPr>
              <a:t>gc </a:t>
            </a:r>
            <a:r>
              <a:t>参数的也是需要变化的：服务器配置变更、业务代码改动、期望效果的提升、流量变化。。。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参数配置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Java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Java –X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Tomcat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HotSpot VM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0628" indent="-130628">
              <a:defRPr sz="1600"/>
            </a:pPr>
            <a:r>
              <a:t>堆内存空间 </a:t>
            </a:r>
            <a:r>
              <a:t>-Xms</a:t>
            </a:r>
            <a:r>
              <a:t>4G</a:t>
            </a:r>
            <a:r>
              <a:t>–XX</a:t>
            </a:r>
            <a:r>
              <a:t>:MaxHeapSize -XX:InitialHeapSize=6m  -XX:InitialSurvivorRatio=ratio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130628" indent="-130628">
              <a:defRPr sz="1600"/>
            </a:pPr>
            <a:r>
              <a:t>新生代空间 </a:t>
            </a:r>
            <a:r>
              <a:t>-Xm</a:t>
            </a:r>
            <a:r>
              <a:t>n512m</a:t>
            </a:r>
            <a:r>
              <a:t>–XX:NewSize</a:t>
            </a:r>
            <a:r>
              <a:t>–XX:MaxNewSize –XX:NewRatio=2 –XX:NewSize 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130628" indent="-130628">
              <a:defRPr sz="1600"/>
            </a:pPr>
            <a:r>
              <a:t>Perm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130628" indent="-130628">
              <a:defRPr sz="1600"/>
            </a:pPr>
            <a:r>
              <a:t>Gc</a:t>
            </a:r>
            <a:r>
              <a:t>算法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130628" indent="-130628">
              <a:defRPr sz="1600"/>
            </a:pPr>
            <a:r>
              <a:t>Advanced Garbage Collection Options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130628" indent="-130628">
              <a:defRPr sz="1600"/>
            </a:pP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130628" indent="-130628">
              <a:defRPr sz="1600"/>
            </a:pPr>
            <a:r>
              <a:t>Tomcat</a:t>
            </a:r>
            <a:r>
              <a:t>配置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二、</a:t>
            </a:r>
            <a:r>
              <a:t>GC</a:t>
            </a:r>
            <a:r>
              <a:t>监控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CUI GC</a:t>
            </a:r>
            <a:r>
              <a:t>监控方法使用一个独立的叫做</a:t>
            </a:r>
            <a:r>
              <a:t>”</a:t>
            </a:r>
            <a:r>
              <a:t>jstat</a:t>
            </a:r>
            <a:r>
              <a:t>”</a:t>
            </a:r>
            <a:r>
              <a:t>的</a:t>
            </a:r>
            <a:r>
              <a:t>CUI</a:t>
            </a:r>
            <a:r>
              <a:t>应用，或者在启动</a:t>
            </a:r>
            <a:r>
              <a:t>JVM</a:t>
            </a:r>
            <a:r>
              <a:t>的时候选择</a:t>
            </a:r>
            <a:r>
              <a:t>JVM</a:t>
            </a:r>
            <a:r>
              <a:t>参数</a:t>
            </a:r>
            <a:r>
              <a:t>”</a:t>
            </a:r>
            <a:r>
              <a:t>verbosegc</a:t>
            </a:r>
            <a:r>
              <a:t>”</a:t>
            </a:r>
            <a:r>
              <a:t>。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Jstat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(Java) VisualVM + Visual GC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b="1"/>
              <a:t>哨兵系统</a:t>
            </a:r>
            <a:endParaRPr b="1"/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Gc log</a:t>
            </a:r>
            <a:r>
              <a:rPr b="1"/>
              <a:t>分析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三、</a:t>
            </a:r>
            <a:r>
              <a:t>gc</a:t>
            </a:r>
            <a:r>
              <a:t>优化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前提：</a:t>
            </a:r>
          </a:p>
          <a:p>
            <a:pPr lvl="1" marL="685800" indent="-228600">
              <a:spcBef>
                <a:spcPts val="500"/>
              </a:spcBef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已经通过 </a:t>
            </a:r>
            <a:r>
              <a:t>-Xms</a:t>
            </a:r>
            <a:r>
              <a:t>和</a:t>
            </a:r>
            <a:r>
              <a:t>–Xmx</a:t>
            </a:r>
            <a:r>
              <a:t>设置了内存大小</a:t>
            </a:r>
          </a:p>
          <a:p>
            <a:pPr lvl="1" marL="685800" indent="-228600">
              <a:spcBef>
                <a:spcPts val="500"/>
              </a:spcBef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包含了 </a:t>
            </a:r>
            <a:r>
              <a:t>-server</a:t>
            </a:r>
            <a:r>
              <a:t>参数 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系统中没有超时日志等错误日志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优化之前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Gc</a:t>
            </a:r>
            <a:r>
              <a:t>优化是最后一部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最小变量范围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减少不必要的对象生成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StringBuilder StringBuffer</a:t>
            </a:r>
            <a:r>
              <a:t> 替换</a:t>
            </a:r>
            <a:r>
              <a:t>Stri</a:t>
            </a:r>
            <a:r>
              <a:t>ng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减少日志输出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华文仿宋"/>
                <a:ea typeface="华文仿宋"/>
                <a:cs typeface="华文仿宋"/>
                <a:sym typeface="华文仿宋"/>
              </a:defRPr>
            </a:lvl1pPr>
          </a:lstStyle>
          <a:p>
            <a:pPr/>
            <a:r>
              <a:t>概要：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0677" indent="-210677" defTabSz="877823">
              <a:spcBef>
                <a:spcPts val="900"/>
              </a:spcBef>
              <a:defRPr sz="2304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目的：</a:t>
            </a:r>
            <a:r>
              <a:t>简单了解jvm </a:t>
            </a:r>
            <a:r>
              <a:t>gc</a:t>
            </a:r>
            <a:r>
              <a:t>原理，对</a:t>
            </a:r>
            <a:r>
              <a:t>jv</a:t>
            </a:r>
            <a:r>
              <a:t>m gc调优有简单的认识</a:t>
            </a:r>
            <a:endParaRPr sz="2400"/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4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内容：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900"/>
              </a:spcBef>
              <a:defRPr sz="24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jvm内存模型、几种gc collector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900"/>
              </a:spcBef>
              <a:defRPr sz="24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简单gc调优和配置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4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其他：基于jdk8文档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4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做简单概览，抛砖引玉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2112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初次分享，讲的不深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2112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［列出大纲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2112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有过深入研究的不用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2112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忙的不用，文档放</a:t>
            </a:r>
            <a:r>
              <a:t>github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目的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一个是将转移到老年代的对象数量降到最少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另一个是减少</a:t>
            </a:r>
            <a:r>
              <a:t>Full GC</a:t>
            </a:r>
            <a:r>
              <a:t>的执行时间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优化的过程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>
                <a:latin typeface="宋体"/>
                <a:ea typeface="宋体"/>
                <a:cs typeface="宋体"/>
                <a:sym typeface="宋体"/>
              </a:defRPr>
            </a:pPr>
            <a:r>
              <a:t>1.</a:t>
            </a:r>
            <a:r>
              <a:rPr b="1"/>
              <a:t>监控</a:t>
            </a:r>
            <a:r>
              <a:t>GC</a:t>
            </a:r>
            <a:r>
              <a:rPr b="1"/>
              <a:t>状态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>
                <a:latin typeface="宋体"/>
                <a:ea typeface="宋体"/>
                <a:cs typeface="宋体"/>
                <a:sym typeface="宋体"/>
              </a:defRPr>
            </a:pPr>
            <a:r>
              <a:t>2.</a:t>
            </a:r>
            <a:r>
              <a:rPr b="1"/>
              <a:t>在分析监控结果后，决定是否进行</a:t>
            </a:r>
            <a:r>
              <a:t>GC</a:t>
            </a:r>
            <a:r>
              <a:rPr b="1"/>
              <a:t>优化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>
                <a:latin typeface="宋体"/>
                <a:ea typeface="宋体"/>
                <a:cs typeface="宋体"/>
                <a:sym typeface="宋体"/>
              </a:defRPr>
            </a:pPr>
            <a:r>
              <a:t>3. </a:t>
            </a:r>
            <a:r>
              <a:rPr b="1"/>
              <a:t>调整</a:t>
            </a:r>
            <a:r>
              <a:t>GC</a:t>
            </a:r>
            <a:r>
              <a:rPr b="1"/>
              <a:t>类型</a:t>
            </a:r>
            <a:r>
              <a:t>/</a:t>
            </a:r>
            <a:r>
              <a:rPr b="1"/>
              <a:t>内存空间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>
                <a:latin typeface="宋体"/>
                <a:ea typeface="宋体"/>
                <a:cs typeface="宋体"/>
                <a:sym typeface="宋体"/>
              </a:defRPr>
            </a:pPr>
            <a:r>
              <a:t>4.</a:t>
            </a:r>
            <a:r>
              <a:rPr b="1"/>
              <a:t>分析结果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>
                <a:latin typeface="宋体"/>
                <a:ea typeface="宋体"/>
                <a:cs typeface="宋体"/>
                <a:sym typeface="宋体"/>
              </a:defRPr>
            </a:pPr>
            <a:r>
              <a:t>5. </a:t>
            </a:r>
            <a:r>
              <a:rPr b="1"/>
              <a:t>如果结果令人满意，你可以将该参数应用于所有的服务器，并停止</a:t>
            </a:r>
            <a:r>
              <a:t>GC</a:t>
            </a:r>
            <a:r>
              <a:rPr b="1"/>
              <a:t>优化</a:t>
            </a:r>
            <a:br/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>
                <a:latin typeface="宋体"/>
                <a:ea typeface="宋体"/>
                <a:cs typeface="宋体"/>
                <a:sym typeface="宋体"/>
              </a:defRPr>
            </a:pPr>
            <a:r>
              <a:rPr b="1"/>
              <a:t>结合程序特性分析：流量波动</a:t>
            </a:r>
            <a:r>
              <a:t>  </a:t>
            </a:r>
            <a:r>
              <a:rPr b="1"/>
              <a:t>业务对象特性</a:t>
            </a:r>
            <a:r>
              <a:t>  </a:t>
            </a:r>
            <a:r>
              <a:rPr b="1"/>
              <a:t>算法特性</a:t>
            </a:r>
            <a:r>
              <a:t>  </a:t>
            </a:r>
            <a:r>
              <a:rPr b="1"/>
              <a:t>业务架构特点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四、架构参数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Nginx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apache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Out</a:t>
            </a:r>
            <a:r>
              <a:t>OfMemoryError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0628" indent="-130628">
              <a:defRPr sz="1600"/>
            </a:pPr>
            <a:r>
              <a:t>-XX: PermSize"</a:t>
            </a:r>
            <a:r>
              <a:t> and  </a:t>
            </a:r>
            <a:r>
              <a:t>"-XX: MaxPermSize" ()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0628" indent="-130628">
              <a:defRPr sz="1600"/>
            </a:pPr>
            <a:r>
              <a:t>Tomcat </a:t>
            </a:r>
            <a:r>
              <a:t>多应用部署</a:t>
            </a:r>
            <a:r>
              <a:t>，</a:t>
            </a:r>
            <a:r>
              <a:t>重启时</a:t>
            </a:r>
            <a:r>
              <a:t>class </a:t>
            </a:r>
            <a:r>
              <a:t>无法卸载完全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0628" indent="-130628">
              <a:defRPr sz="1600"/>
            </a:pPr>
            <a:r>
              <a:t>-Xmx</a:t>
            </a:r>
          </a:p>
          <a:p>
            <a:pPr marL="130628" indent="-130628">
              <a:defRPr sz="1600"/>
            </a:pPr>
          </a:p>
          <a:p>
            <a:pPr marL="130628" indent="-130628">
              <a:defRPr sz="1600"/>
            </a:pPr>
            <a:r>
              <a:t>-XX:+HeapDumpOnOutOfMemoryError and -XX:HeapDumpPath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tools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Jcmd</a:t>
            </a:r>
            <a:r>
              <a:t>, </a:t>
            </a:r>
            <a:r>
              <a:t>Jmc</a:t>
            </a:r>
            <a:r>
              <a:t>,jconsole, </a:t>
            </a:r>
            <a:r>
              <a:t>Jvisualvm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Jps</a:t>
            </a:r>
            <a:r>
              <a:t>, </a:t>
            </a:r>
            <a:r>
              <a:t>Jstat</a:t>
            </a:r>
            <a:r>
              <a:t>, </a:t>
            </a:r>
            <a:r>
              <a:t>Jstatd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Jinfo,jhat</a:t>
            </a:r>
            <a:r>
              <a:t>,jmap,jsadebu </a:t>
            </a:r>
            <a:r>
              <a:t>g</a:t>
            </a:r>
            <a:r>
              <a:t>d,jsta</a:t>
            </a:r>
            <a:r>
              <a:t>ck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Gc a</a:t>
            </a:r>
            <a:r>
              <a:t>nalysis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参考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Jdk</a:t>
            </a:r>
            <a:r>
              <a:t>官方文档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http://docs.oracle.com/javase/8/docs/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http://docs.oracle.com/javase/8/docs/technotes/tools/windows/java.html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Java –help |  java</a:t>
            </a:r>
            <a:r>
              <a:t>-</a:t>
            </a:r>
            <a:r>
              <a:t>? | </a:t>
            </a:r>
            <a:r>
              <a:t>java</a:t>
            </a:r>
            <a:r>
              <a:t> </a:t>
            </a:r>
            <a:r>
              <a:t>-X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body" idx="1"/>
          </p:nvPr>
        </p:nvSpPr>
        <p:spPr>
          <a:xfrm>
            <a:off x="457766" y="331063"/>
            <a:ext cx="10515601" cy="6325972"/>
          </a:xfrm>
          <a:prstGeom prst="rect">
            <a:avLst/>
          </a:prstGeom>
        </p:spPr>
        <p:txBody>
          <a:bodyPr/>
          <a:lstStyle/>
          <a:p>
            <a:pPr/>
            <a:r>
              <a:t>jdk7 HotSportOptions：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http://www.oracle.com/technetwork/java/javase/tech/vmoptions-jsp-140102.html</a:t>
            </a:r>
          </a:p>
          <a:p>
            <a:pPr/>
            <a:r>
              <a:t>jdk67 GC调优：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http://www.oracle.com/technetwork/java/javase/gc-tuning-6-140523.html</a:t>
            </a:r>
          </a:p>
          <a:p>
            <a:pPr/>
            <a:r>
              <a:t>jdk8 GC调优：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http://docs.oracle.com/javase/8/docs/technotes/guides/vm/gctuning/toc.html</a:t>
            </a:r>
          </a:p>
          <a:p>
            <a:pPr/>
            <a:r>
              <a:t>gc诊断（gc log）：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http://www.oracle.com/technetwork/java/example-141412.html</a:t>
            </a:r>
          </a:p>
          <a:p>
            <a:pPr/>
            <a:r>
              <a:t>HotSpot GC FAQ：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http://www.oracle.com/technetwork/java/faq-140837.html</a:t>
            </a:r>
          </a:p>
          <a:p>
            <a:pPr/>
            <a:r>
              <a:t>HotSpot JVM FAQ：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rPr>
              <a:t>http://www.oracle.com/technetwork/java/hotspotfaq-138619.html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body" idx="1"/>
          </p:nvPr>
        </p:nvSpPr>
        <p:spPr>
          <a:xfrm>
            <a:off x="838200" y="297520"/>
            <a:ext cx="10515600" cy="58794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r>
              <a:t>http://www.importnew.com/1993.html</a:t>
            </a:r>
            <a:br/>
            <a:r>
              <a:t>http://www.importnew.com/2057.html</a:t>
            </a:r>
            <a:br/>
            <a:r>
              <a:t>http://www.importnew.com/3146.html</a:t>
            </a:r>
            <a:br/>
            <a:r>
              <a:t>http://www.importnew.com/3151.html</a:t>
            </a:r>
            <a:br/>
            <a:r>
              <a:t>http://www.importnew.com/13954.html</a:t>
            </a:r>
          </a:p>
          <a:p>
            <a:pPr marL="130628" indent="-130628">
              <a:defRPr sz="1600"/>
            </a:pPr>
          </a:p>
          <a:p>
            <a:pPr marL="0" indent="0">
              <a:buSzTx/>
              <a:buFontTx/>
              <a:buNone/>
              <a:defRPr sz="1600"/>
            </a:pPr>
            <a:r>
              <a:t>https://blog.codecentric.de/en/2012/07/useful-jvm-flags-part-1-jvm-types-and-compiler-modes/</a:t>
            </a:r>
            <a:br/>
            <a:r>
              <a:t>https://blog.codecentric.de/en/2012/07/useful-jvm-flags-part-2-flag-categories-and-jit-compiler-diagnostics</a:t>
            </a:r>
            <a:br/>
            <a:r>
              <a:t>https://blog.codecentric.de/en/2012/07/useful-jvm-flags-part-3-printing-all-xx-flags-and-their-values/</a:t>
            </a:r>
            <a:br/>
            <a:r>
              <a:t>https://blog.codecentric.de/en/2012/07/useful-jvm-flags-part-4-heap-tuning/</a:t>
            </a:r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https://blog.codecentric.de/en/2012/08/useful-jvm-flags-part-5-young-generation-garbage-collection/</a:t>
            </a:r>
          </a:p>
          <a:p>
            <a:pPr marL="0" indent="0">
              <a:buSzTx/>
              <a:buFontTx/>
              <a:buNone/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对象的短生命周期</a:t>
            </a:r>
          </a:p>
        </p:txBody>
      </p:sp>
      <p:sp>
        <p:nvSpPr>
          <p:cNvPr id="119" name="Shape 119"/>
          <p:cNvSpPr/>
          <p:nvPr>
            <p:ph type="body" sz="half" idx="1"/>
          </p:nvPr>
        </p:nvSpPr>
        <p:spPr>
          <a:xfrm>
            <a:off x="838200" y="1815717"/>
            <a:ext cx="6284760" cy="436124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华文仿宋"/>
                <a:ea typeface="华文仿宋"/>
                <a:cs typeface="华文仿宋"/>
                <a:sym typeface="华文仿宋"/>
              </a:defRPr>
            </a:pPr>
            <a:r>
              <a:t>大部分对象“死得早”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>
              <a:defRPr>
                <a:latin typeface="华文仿宋"/>
                <a:ea typeface="华文仿宋"/>
                <a:cs typeface="华文仿宋"/>
                <a:sym typeface="华文仿宋"/>
              </a:defRPr>
            </a:pPr>
            <a:r>
              <a:t>新生对象很少引用生存时间长的对象</a:t>
            </a:r>
            <a:endParaRPr>
              <a:solidFill>
                <a:srgbClr val="666666"/>
              </a:solidFill>
            </a:endParaRP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web应用中的典型的场景：</a:t>
            </a:r>
          </a:p>
          <a:p>
            <a:pPr lvl="1" marL="685800" indent="-228600">
              <a:spcBef>
                <a:spcPts val="500"/>
              </a:spcBef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请求处理过程中new 的大部分对象很快unreachable（占绝大部分</a:t>
            </a:r>
          </a:p>
          <a:p>
            <a:pPr lvl="1" marL="685800" indent="-228600">
              <a:spcBef>
                <a:spcPts val="500"/>
              </a:spcBef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处理时间较长的方法运行中创建的对象（可能活过几次</a:t>
            </a:r>
            <a:r>
              <a:t>minor</a:t>
            </a:r>
            <a:r>
              <a:t> </a:t>
            </a:r>
            <a:r>
              <a:t>gc</a:t>
            </a:r>
          </a:p>
          <a:p>
            <a:pPr lvl="1" marL="685800" indent="-228600">
              <a:spcBef>
                <a:spcPts val="500"/>
              </a:spcBef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长时间对象（定时归纳评分举例,可能很长，但早晚还是会被销毁</a:t>
            </a:r>
          </a:p>
          <a:p>
            <a:pPr lvl="1" marL="685800" indent="-228600">
              <a:spcBef>
                <a:spcPts val="500"/>
              </a:spcBef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长生命周期对象（常量、固定内存数据</a:t>
            </a:r>
          </a:p>
        </p:txBody>
      </p:sp>
      <p:pic>
        <p:nvPicPr>
          <p:cNvPr id="120" name="image1.png" descr="basic-object-lifetime-hypothes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1752" y="2371791"/>
            <a:ext cx="5066610" cy="3324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327025" y="184150"/>
            <a:ext cx="10104354" cy="1055354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内存模型</a:t>
            </a:r>
          </a:p>
        </p:txBody>
      </p:sp>
      <p:pic>
        <p:nvPicPr>
          <p:cNvPr id="123" name="image2.png" descr="jvm-memory-pro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025" y="1085850"/>
            <a:ext cx="9580729" cy="5685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GC</a:t>
            </a:r>
            <a:r>
              <a:t>基本规则：stop-the-world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838200" y="1861856"/>
            <a:ext cx="8435669" cy="435133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华文仿宋"/>
                <a:ea typeface="华文仿宋"/>
                <a:cs typeface="华文仿宋"/>
                <a:sym typeface="华文仿宋"/>
              </a:defRPr>
            </a:pPr>
            <a:r>
              <a:t>：</a:t>
            </a:r>
            <a:r>
              <a:t>Stop-the-world</a:t>
            </a:r>
            <a:r>
              <a:t>会在任何一种</a:t>
            </a:r>
            <a:r>
              <a:t>GC</a:t>
            </a:r>
            <a:r>
              <a:t>算法中发生。</a:t>
            </a:r>
            <a:r>
              <a:t>Stop-the-world</a:t>
            </a:r>
            <a:r>
              <a:t>意味着</a:t>
            </a:r>
            <a:r>
              <a:t> JVM</a:t>
            </a:r>
            <a:r>
              <a:t>因为要执行</a:t>
            </a:r>
            <a:r>
              <a:t>GC</a:t>
            </a:r>
            <a:r>
              <a:t>而停止了应用程序的执行。当</a:t>
            </a:r>
            <a:r>
              <a:t>Stop-the-world</a:t>
            </a:r>
            <a:r>
              <a:t>发生时，除了</a:t>
            </a:r>
            <a:r>
              <a:t>GC</a:t>
            </a:r>
            <a:r>
              <a:t>所需的线程以外，所有线程都处于等待状态，直到</a:t>
            </a:r>
            <a:r>
              <a:t>GC</a:t>
            </a:r>
            <a:r>
              <a:t>任务"完成"。</a:t>
            </a:r>
            <a:r>
              <a:t>GC</a:t>
            </a:r>
            <a:r>
              <a:t>优化很多时候就是指减少</a:t>
            </a:r>
            <a:r>
              <a:t>Stop-the-world</a:t>
            </a:r>
            <a:r>
              <a:t>发生的时间（最长中断时间、中断时间比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647700" y="84387"/>
            <a:ext cx="10134600" cy="722249"/>
          </a:xfrm>
          <a:prstGeom prst="rect">
            <a:avLst/>
          </a:prstGeom>
        </p:spPr>
        <p:txBody>
          <a:bodyPr/>
          <a:lstStyle>
            <a:lvl1pPr defTabSz="749808">
              <a:defRPr sz="3607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基于年代的对象内存管理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538162" y="1032740"/>
            <a:ext cx="11375753" cy="388902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新生代</a:t>
            </a:r>
            <a:r>
              <a:t>(young genera</a:t>
            </a:r>
            <a:r>
              <a:t>tion</a:t>
            </a:r>
            <a:r>
              <a:t>：minor gc(YGC)</a:t>
            </a:r>
          </a:p>
          <a:p>
            <a:pPr lvl="1" marL="685800" indent="-228600">
              <a:spcBef>
                <a:spcPts val="500"/>
              </a:spcBef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eden:</a:t>
            </a:r>
            <a:r>
              <a:t>新对象首先被分配到</a:t>
            </a:r>
            <a:r>
              <a:t>该</a:t>
            </a:r>
            <a:r>
              <a:t>区域（如果对象很大则直接分配到老年代</a:t>
            </a:r>
            <a:r>
              <a:t> </a:t>
            </a:r>
          </a:p>
          <a:p>
            <a:pPr lvl="1" marL="685800" indent="-228600">
              <a:spcBef>
                <a:spcPts val="500"/>
              </a:spcBef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存活区</a:t>
            </a:r>
            <a:r>
              <a:t>(</a:t>
            </a:r>
            <a:r>
              <a:rPr>
                <a:solidFill>
                  <a:srgbClr val="121212"/>
                </a:solidFill>
              </a:rPr>
              <a:t>survivor</a:t>
            </a:r>
            <a:r>
              <a:t>)</a:t>
            </a:r>
            <a:r>
              <a:t>1 2</a:t>
            </a:r>
            <a:r>
              <a:t>：</a:t>
            </a:r>
            <a:r>
              <a:t>minor gc</a:t>
            </a:r>
            <a:r>
              <a:t>后存活的对象被交替移动到其中一个区域</a:t>
            </a:r>
            <a:r>
              <a:t>，</a:t>
            </a:r>
            <a:r>
              <a:t>在该区域存活一定次数后移动到老年代</a:t>
            </a:r>
            <a:r>
              <a:t>（如果</a:t>
            </a:r>
            <a:r>
              <a:t>minor gc</a:t>
            </a:r>
            <a:r>
              <a:t>时该区域不足也会被直接移动到老年代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老年代</a:t>
            </a:r>
            <a:r>
              <a:t>(old generation:  major gc(FGC)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持久代</a:t>
            </a:r>
            <a:r>
              <a:t>(perm: 类元信息、常量、字符串等，FGC时同时回收改区域（JDK8 取消了该区域，MetaData）</a:t>
            </a:r>
          </a:p>
        </p:txBody>
      </p:sp>
      <p:pic>
        <p:nvPicPr>
          <p:cNvPr id="130" name="image3.png" descr="jsgct_dt_001_armgnt_g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899" y="4919291"/>
            <a:ext cx="7305174" cy="2005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可能的问题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java.</a:t>
            </a:r>
            <a:r>
              <a:t>lang.</a:t>
            </a:r>
            <a:r>
              <a:t>Vir</a:t>
            </a:r>
            <a:r>
              <a:t>tu</a:t>
            </a:r>
            <a:r>
              <a:t>alMachineError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gc</a:t>
            </a:r>
            <a:r>
              <a:t>停顿（</a:t>
            </a:r>
            <a:r>
              <a:t>StopTheWorld，甚至响应超时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OutOfMemo</a:t>
            </a:r>
            <a:r>
              <a:t>ry</a:t>
            </a:r>
            <a:r>
              <a:t>（</a:t>
            </a:r>
            <a:r>
              <a:t>or 98%gc time &amp;&amp; 2% heap recovered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频繁</a:t>
            </a:r>
            <a:r>
              <a:t>gc，</a:t>
            </a:r>
            <a:r>
              <a:t>吞吐量达不到要求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衡量指标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吞吐量</a:t>
            </a:r>
            <a:r>
              <a:t>(</a:t>
            </a:r>
            <a:r>
              <a:t>Throughput):</a:t>
            </a:r>
            <a:r>
              <a:t>处理业务所用时间（除去</a:t>
            </a:r>
            <a:r>
              <a:t>gc</a:t>
            </a:r>
            <a:r>
              <a:t>时间）占比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暂停时间：由于</a:t>
            </a:r>
            <a:r>
              <a:t>gc</a:t>
            </a:r>
            <a:r>
              <a:t>而暂停响应的时间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五种gc</a:t>
            </a:r>
            <a:r>
              <a:t>算法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1.Serial GC</a:t>
            </a:r>
            <a:r>
              <a:t>：</a:t>
            </a:r>
            <a:r>
              <a:rPr>
                <a:latin typeface="华文仿宋"/>
                <a:ea typeface="华文仿宋"/>
                <a:cs typeface="华文仿宋"/>
                <a:sym typeface="华文仿宋"/>
              </a:rPr>
              <a:t>单线程，高效，适合小内存程序或者单核服务器</a:t>
            </a:r>
            <a:endParaRPr>
              <a:latin typeface="华文仿宋"/>
              <a:ea typeface="华文仿宋"/>
              <a:cs typeface="华文仿宋"/>
              <a:sym typeface="华文仿宋"/>
            </a:endParaRPr>
          </a:p>
          <a:p>
            <a:pPr lvl="1" marL="685800" indent="-228600">
              <a:spcBef>
                <a:spcPts val="500"/>
              </a:spcBef>
              <a:defRPr sz="2400">
                <a:latin typeface="华文仿宋"/>
                <a:ea typeface="华文仿宋"/>
                <a:cs typeface="华文仿宋"/>
                <a:sym typeface="华文仿宋"/>
              </a:defRPr>
            </a:pPr>
            <a:r>
              <a:t>-XX:UseSerialGC</a:t>
            </a:r>
          </a:p>
          <a:p>
            <a:pPr lvl="1" marL="685800" indent="-228600">
              <a:spcBef>
                <a:spcPts val="500"/>
              </a:spcBef>
              <a:defRPr sz="2400">
                <a:latin typeface="华文仿宋"/>
                <a:ea typeface="华文仿宋"/>
                <a:cs typeface="华文仿宋"/>
                <a:sym typeface="华文仿宋"/>
              </a:defRPr>
            </a:pPr>
            <a:r>
              <a:t>Parallel/ Throughput collector</a:t>
            </a:r>
          </a:p>
          <a:p>
            <a:pPr marL="336884" indent="-336884"/>
            <a:r>
              <a:t>2.Parallel GC(Throughput collector)</a:t>
            </a:r>
            <a:r>
              <a:t>： </a:t>
            </a:r>
            <a:r>
              <a:rPr>
                <a:latin typeface="华文仿宋"/>
                <a:ea typeface="华文仿宋"/>
                <a:cs typeface="华文仿宋"/>
                <a:sym typeface="华文仿宋"/>
              </a:rPr>
              <a:t>多线程，适合多核服务器，内存占用中－大 （</a:t>
            </a:r>
            <a:r>
              <a:t>老年代使用</a:t>
            </a:r>
            <a:r>
              <a:rPr>
                <a:latin typeface="华文仿宋"/>
                <a:ea typeface="华文仿宋"/>
                <a:cs typeface="华文仿宋"/>
                <a:sym typeface="华文仿宋"/>
              </a:rPr>
              <a:t>单</a:t>
            </a:r>
            <a:r>
              <a:t>线程</a:t>
            </a:r>
            <a:endParaRPr sz="1900">
              <a:latin typeface="华文仿宋"/>
              <a:ea typeface="华文仿宋"/>
              <a:cs typeface="华文仿宋"/>
              <a:sym typeface="华文仿宋"/>
            </a:endParaRPr>
          </a:p>
          <a:p>
            <a:pPr marL="336884" indent="-336884"/>
            <a:r>
              <a:t>3.Parallel Old GC (Parallel Compacting GC)：</a:t>
            </a:r>
            <a:r>
              <a:rPr>
                <a:latin typeface="华文仿宋"/>
                <a:ea typeface="华文仿宋"/>
                <a:cs typeface="华文仿宋"/>
                <a:sym typeface="华文仿宋"/>
              </a:rPr>
              <a:t>区别于</a:t>
            </a:r>
            <a:r>
              <a:t>老年代也执行并行gc</a:t>
            </a:r>
          </a:p>
          <a:p>
            <a:pPr marL="336884" indent="-336884"/>
          </a:p>
          <a:p>
            <a:pPr marL="336884" indent="-336884"/>
            <a:r>
              <a:t>》》</a:t>
            </a:r>
            <a:r>
              <a:t>Throughput collector,thread count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