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9"/>
  </p:notesMasterIdLst>
  <p:sldIdLst>
    <p:sldId id="282" r:id="rId3"/>
    <p:sldId id="306" r:id="rId4"/>
    <p:sldId id="303" r:id="rId5"/>
    <p:sldId id="307" r:id="rId6"/>
    <p:sldId id="305" r:id="rId7"/>
    <p:sldId id="304" r:id="rId8"/>
    <p:sldId id="308" r:id="rId9"/>
    <p:sldId id="309" r:id="rId10"/>
    <p:sldId id="310" r:id="rId11"/>
    <p:sldId id="311" r:id="rId12"/>
    <p:sldId id="312" r:id="rId13"/>
    <p:sldId id="313" r:id="rId14"/>
    <p:sldId id="314" r:id="rId15"/>
    <p:sldId id="315" r:id="rId16"/>
    <p:sldId id="316" r:id="rId17"/>
    <p:sldId id="259" r:id="rId18"/>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161"/>
    <a:srgbClr val="09405E"/>
    <a:srgbClr val="5B9BD5"/>
    <a:srgbClr val="094162"/>
    <a:srgbClr val="6A6A6A"/>
    <a:srgbClr val="5555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0250" autoAdjust="0"/>
  </p:normalViewPr>
  <p:slideViewPr>
    <p:cSldViewPr snapToGrid="0">
      <p:cViewPr varScale="1">
        <p:scale>
          <a:sx n="69" d="100"/>
          <a:sy n="69" d="100"/>
        </p:scale>
        <p:origin x="1219" y="67"/>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9C21B0C1-52CB-4A5E-AF14-E2126AC5E918}" type="datetimeFigureOut">
              <a:rPr lang="zh-CN" altLang="en-US" smtClean="0"/>
              <a:t>2019/2/25</a:t>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CEC08D1-EE7F-41AD-9366-EB4AC4C79471}" type="slidenum">
              <a:rPr lang="zh-CN" altLang="en-US" smtClean="0"/>
              <a:t>‹#›</a:t>
            </a:fld>
            <a:endParaRPr lang="zh-CN" altLang="en-US"/>
          </a:p>
        </p:txBody>
      </p:sp>
    </p:spTree>
    <p:extLst>
      <p:ext uri="{BB962C8B-B14F-4D97-AF65-F5344CB8AC3E}">
        <p14:creationId xmlns:p14="http://schemas.microsoft.com/office/powerpoint/2010/main" val="641134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27</a:t>
            </a:r>
            <a:r>
              <a:rPr lang="zh-CN" altLang="en-US" dirty="0"/>
              <a:t>个作者，将近两百篇参考文献</a:t>
            </a:r>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58F88B-9D5A-4713-8DF6-F68F2B53DF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36543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en-US" altLang="zh-CN" sz="1200" b="0" i="0" kern="1200" dirty="0">
                <a:solidFill>
                  <a:schemeClr val="tx1"/>
                </a:solidFill>
                <a:effectLst/>
                <a:latin typeface="+mn-lt"/>
                <a:ea typeface="+mn-ea"/>
                <a:cs typeface="+mn-cs"/>
              </a:rPr>
              <a:t> entity</a:t>
            </a:r>
            <a:r>
              <a:rPr lang="zh-CN" altLang="en-US" sz="1200" b="0" i="0" kern="1200" dirty="0">
                <a:solidFill>
                  <a:schemeClr val="tx1"/>
                </a:solidFill>
                <a:effectLst/>
                <a:latin typeface="+mn-lt"/>
                <a:ea typeface="+mn-ea"/>
                <a:cs typeface="+mn-cs"/>
              </a:rPr>
              <a:t>是怎么设定的也不知道，这时候可能需要假设，例如将句子中的每个词汇都视作一个</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entity</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relation</a:t>
            </a:r>
            <a:r>
              <a:rPr lang="zh-CN" altLang="en-US" sz="1200" b="0" i="0" kern="1200" dirty="0">
                <a:solidFill>
                  <a:schemeClr val="tx1"/>
                </a:solidFill>
                <a:effectLst/>
                <a:latin typeface="+mn-lt"/>
                <a:ea typeface="+mn-ea"/>
                <a:cs typeface="+mn-cs"/>
              </a:rPr>
              <a:t>不明确的时候，最简单的方法是假设所有</a:t>
            </a:r>
            <a:r>
              <a:rPr lang="en-US" altLang="zh-CN" sz="1200" b="0" i="0" kern="1200" dirty="0">
                <a:solidFill>
                  <a:schemeClr val="tx1"/>
                </a:solidFill>
                <a:effectLst/>
                <a:latin typeface="+mn-lt"/>
                <a:ea typeface="+mn-ea"/>
                <a:cs typeface="+mn-cs"/>
              </a:rPr>
              <a:t>entity</a:t>
            </a:r>
            <a:r>
              <a:rPr lang="zh-CN" altLang="en-US" sz="1200" b="0" i="0" kern="1200" dirty="0">
                <a:solidFill>
                  <a:schemeClr val="tx1"/>
                </a:solidFill>
                <a:effectLst/>
                <a:latin typeface="+mn-lt"/>
                <a:ea typeface="+mn-ea"/>
                <a:cs typeface="+mn-cs"/>
              </a:rPr>
              <a:t>之间都有联系，但这种方法在</a:t>
            </a:r>
            <a:r>
              <a:rPr lang="en-US" altLang="zh-CN" sz="1200" b="0" i="0" kern="1200" dirty="0">
                <a:solidFill>
                  <a:schemeClr val="tx1"/>
                </a:solidFill>
                <a:effectLst/>
                <a:latin typeface="+mn-lt"/>
                <a:ea typeface="+mn-ea"/>
                <a:cs typeface="+mn-cs"/>
              </a:rPr>
              <a:t>entity</a:t>
            </a:r>
            <a:r>
              <a:rPr lang="zh-CN" altLang="en-US" sz="1200" b="0" i="0" kern="1200" dirty="0">
                <a:solidFill>
                  <a:schemeClr val="tx1"/>
                </a:solidFill>
                <a:effectLst/>
                <a:latin typeface="+mn-lt"/>
                <a:ea typeface="+mn-ea"/>
                <a:cs typeface="+mn-cs"/>
              </a:rPr>
              <a:t>数量很大时不太好，因为这时</a:t>
            </a:r>
            <a:r>
              <a:rPr lang="en-US" altLang="zh-CN" sz="1200" b="0" i="0" kern="1200" dirty="0">
                <a:solidFill>
                  <a:schemeClr val="tx1"/>
                </a:solidFill>
                <a:effectLst/>
                <a:latin typeface="+mn-lt"/>
                <a:ea typeface="+mn-ea"/>
                <a:cs typeface="+mn-cs"/>
              </a:rPr>
              <a:t>edge</a:t>
            </a:r>
            <a:r>
              <a:rPr lang="zh-CN" altLang="en-US" sz="1200" b="0" i="0" kern="1200" dirty="0">
                <a:solidFill>
                  <a:schemeClr val="tx1"/>
                </a:solidFill>
                <a:effectLst/>
                <a:latin typeface="+mn-lt"/>
                <a:ea typeface="+mn-ea"/>
                <a:cs typeface="+mn-cs"/>
              </a:rPr>
              <a:t>数量随</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数量平方增长。因此，</a:t>
            </a:r>
            <a:r>
              <a:rPr lang="en-US" altLang="zh-CN" sz="1200" b="0" i="0" kern="1200" dirty="0">
                <a:solidFill>
                  <a:schemeClr val="tx1"/>
                </a:solidFill>
                <a:effectLst/>
                <a:latin typeface="+mn-lt"/>
                <a:ea typeface="+mn-ea"/>
                <a:cs typeface="+mn-cs"/>
              </a:rPr>
              <a:t>relation</a:t>
            </a:r>
            <a:r>
              <a:rPr lang="zh-CN" altLang="en-US" sz="1200" b="0" i="0" kern="1200" dirty="0">
                <a:solidFill>
                  <a:schemeClr val="tx1"/>
                </a:solidFill>
                <a:effectLst/>
                <a:latin typeface="+mn-lt"/>
                <a:ea typeface="+mn-ea"/>
                <a:cs typeface="+mn-cs"/>
              </a:rPr>
              <a:t>缺失的问题，也就是从没结构的数据中推测出一些稀疏的结构，也是一个很重要的未来研究的方向（</a:t>
            </a:r>
            <a:r>
              <a:rPr lang="en-US" altLang="zh-CN" sz="1200" b="0" i="0" kern="1200" dirty="0">
                <a:solidFill>
                  <a:schemeClr val="tx1"/>
                </a:solidFill>
                <a:effectLst/>
                <a:latin typeface="+mn-lt"/>
                <a:ea typeface="+mn-ea"/>
                <a:cs typeface="+mn-cs"/>
              </a:rPr>
              <a:t>2018</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ICML</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58F88B-9D5A-4713-8DF6-F68F2B53DF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06493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GN block</a:t>
            </a:r>
            <a:r>
              <a:rPr lang="zh-CN" altLang="en-US" sz="1200" b="0" i="0" kern="1200" dirty="0">
                <a:solidFill>
                  <a:schemeClr val="tx1"/>
                </a:solidFill>
                <a:effectLst/>
                <a:latin typeface="+mn-lt"/>
                <a:ea typeface="+mn-ea"/>
                <a:cs typeface="+mn-cs"/>
              </a:rPr>
              <a:t>是可配置可改变的。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message-passing</a:t>
            </a:r>
            <a:r>
              <a:rPr lang="zh-CN" altLang="en-US" sz="1200" b="0" i="0" kern="1200" dirty="0">
                <a:solidFill>
                  <a:schemeClr val="tx1"/>
                </a:solidFill>
                <a:effectLst/>
                <a:latin typeface="+mn-lt"/>
                <a:ea typeface="+mn-ea"/>
                <a:cs typeface="+mn-cs"/>
              </a:rPr>
              <a:t>应该是特指有</a:t>
            </a:r>
            <a:r>
              <a:rPr lang="en-US" altLang="zh-CN" sz="1200" b="0" i="0" kern="1200" dirty="0">
                <a:solidFill>
                  <a:schemeClr val="tx1"/>
                </a:solidFill>
                <a:effectLst/>
                <a:latin typeface="+mn-lt"/>
                <a:ea typeface="+mn-ea"/>
                <a:cs typeface="+mn-cs"/>
              </a:rPr>
              <a:t>graph</a:t>
            </a:r>
            <a:r>
              <a:rPr lang="zh-CN" altLang="en-US" sz="1200" b="0" i="0" kern="1200" dirty="0">
                <a:solidFill>
                  <a:schemeClr val="tx1"/>
                </a:solidFill>
                <a:effectLst/>
                <a:latin typeface="+mn-lt"/>
                <a:ea typeface="+mn-ea"/>
                <a:cs typeface="+mn-cs"/>
              </a:rPr>
              <a:t>结构的数据的结点等元素之间按照自己的结构进行信息的传递，例如卷积操作，所以这种没有利用结构信息的就算是没有</a:t>
            </a:r>
            <a:r>
              <a:rPr lang="en-US" altLang="zh-CN" sz="1200" b="0" i="0" kern="1200" dirty="0">
                <a:solidFill>
                  <a:schemeClr val="tx1"/>
                </a:solidFill>
                <a:effectLst/>
                <a:latin typeface="+mn-lt"/>
                <a:ea typeface="+mn-ea"/>
                <a:cs typeface="+mn-cs"/>
              </a:rPr>
              <a:t>message-passing</a:t>
            </a:r>
            <a:r>
              <a:rPr lang="zh-CN" altLang="en-US" sz="1200" b="0" i="0" kern="1200" dirty="0">
                <a:solidFill>
                  <a:schemeClr val="tx1"/>
                </a:solidFill>
                <a:effectLst/>
                <a:latin typeface="+mn-lt"/>
                <a:ea typeface="+mn-ea"/>
                <a:cs typeface="+mn-cs"/>
              </a:rPr>
              <a:t>了。这种使用</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GN block</a:t>
            </a:r>
            <a:r>
              <a:rPr lang="zh-CN" altLang="en-US" sz="1200" b="0" i="0" kern="1200" dirty="0">
                <a:solidFill>
                  <a:schemeClr val="tx1"/>
                </a:solidFill>
                <a:effectLst/>
                <a:latin typeface="+mn-lt"/>
                <a:ea typeface="+mn-ea"/>
                <a:cs typeface="+mn-cs"/>
              </a:rPr>
              <a:t>可以用来做一些</a:t>
            </a:r>
            <a:r>
              <a:rPr lang="en-US" altLang="zh-CN" sz="1200" b="0" i="0" kern="1200" dirty="0">
                <a:solidFill>
                  <a:schemeClr val="tx1"/>
                </a:solidFill>
                <a:effectLst/>
                <a:latin typeface="+mn-lt"/>
                <a:ea typeface="+mn-ea"/>
                <a:cs typeface="+mn-cs"/>
              </a:rPr>
              <a:t>dynamic graph states</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smoothing</a:t>
            </a:r>
            <a:r>
              <a:rPr lang="zh-CN" altLang="en-US" sz="1200" b="0" i="0" kern="1200" dirty="0">
                <a:solidFill>
                  <a:schemeClr val="tx1"/>
                </a:solidFill>
                <a:effectLst/>
                <a:latin typeface="+mn-lt"/>
                <a:ea typeface="+mn-ea"/>
                <a:cs typeface="+mn-cs"/>
              </a:rPr>
              <a:t>，有一种数据预处理的感觉。</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58F88B-9D5A-4713-8DF6-F68F2B53DF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58100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一些深度学习模型在图网络上的应用</a:t>
            </a:r>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58F88B-9D5A-4713-8DF6-F68F2B53DF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512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sz="1200" b="0" i="0" kern="1200" dirty="0">
                <a:solidFill>
                  <a:schemeClr val="tx1"/>
                </a:solidFill>
                <a:effectLst/>
                <a:latin typeface="+mn-lt"/>
                <a:ea typeface="+mn-ea"/>
                <a:cs typeface="+mn-cs"/>
              </a:rPr>
              <a:t>就像标准的</a:t>
            </a:r>
            <a:r>
              <a:rPr lang="en-US" altLang="zh-CN" sz="1200" b="0" i="0" kern="1200" dirty="0">
                <a:solidFill>
                  <a:schemeClr val="tx1"/>
                </a:solidFill>
                <a:effectLst/>
                <a:latin typeface="+mn-lt"/>
                <a:ea typeface="+mn-ea"/>
                <a:cs typeface="+mn-cs"/>
              </a:rPr>
              <a:t>deep learning</a:t>
            </a:r>
            <a:r>
              <a:rPr lang="zh-CN" altLang="en-US" sz="1200" b="0" i="0" kern="1200" dirty="0">
                <a:solidFill>
                  <a:schemeClr val="tx1"/>
                </a:solidFill>
                <a:effectLst/>
                <a:latin typeface="+mn-lt"/>
                <a:ea typeface="+mn-ea"/>
                <a:cs typeface="+mn-cs"/>
              </a:rPr>
              <a:t>模型输入输出都是</a:t>
            </a:r>
            <a:r>
              <a:rPr lang="en-US" altLang="zh-CN" sz="1200" b="0" i="0" kern="1200" dirty="0">
                <a:solidFill>
                  <a:schemeClr val="tx1"/>
                </a:solidFill>
                <a:effectLst/>
                <a:latin typeface="+mn-lt"/>
                <a:ea typeface="+mn-ea"/>
                <a:cs typeface="+mn-cs"/>
              </a:rPr>
              <a:t>tensor</a:t>
            </a:r>
            <a:r>
              <a:rPr lang="zh-CN" altLang="en-US" sz="1200" b="0" i="0" kern="1200" dirty="0">
                <a:solidFill>
                  <a:schemeClr val="tx1"/>
                </a:solidFill>
                <a:effectLst/>
                <a:latin typeface="+mn-lt"/>
                <a:ea typeface="+mn-ea"/>
                <a:cs typeface="+mn-cs"/>
              </a:rPr>
              <a:t>一样</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不相互依赖，可以并行</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58F88B-9D5A-4713-8DF6-F68F2B53DF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48678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sz="1200" b="0" i="0" kern="1200" dirty="0">
                <a:solidFill>
                  <a:schemeClr val="tx1"/>
                </a:solidFill>
                <a:effectLst/>
                <a:latin typeface="+mn-lt"/>
                <a:ea typeface="+mn-ea"/>
                <a:cs typeface="+mn-cs"/>
              </a:rPr>
              <a:t>深度学习模型可以直接处理原始的感受器得到的信息，但是</a:t>
            </a:r>
            <a:r>
              <a:rPr lang="en-US" altLang="zh-CN" sz="1200" b="0" i="0" kern="1200" dirty="0">
                <a:solidFill>
                  <a:schemeClr val="tx1"/>
                </a:solidFill>
                <a:effectLst/>
                <a:latin typeface="+mn-lt"/>
                <a:ea typeface="+mn-ea"/>
                <a:cs typeface="+mn-cs"/>
              </a:rPr>
              <a:t>GN</a:t>
            </a:r>
            <a:r>
              <a:rPr lang="zh-CN" altLang="en-US" sz="1200" b="0" i="0" kern="1200" dirty="0">
                <a:solidFill>
                  <a:schemeClr val="tx1"/>
                </a:solidFill>
                <a:effectLst/>
                <a:latin typeface="+mn-lt"/>
                <a:ea typeface="+mn-ea"/>
                <a:cs typeface="+mn-cs"/>
              </a:rPr>
              <a:t>需要的</a:t>
            </a:r>
            <a:r>
              <a:rPr lang="en-US" altLang="zh-CN" sz="1200" b="0" i="0" kern="1200" dirty="0">
                <a:solidFill>
                  <a:schemeClr val="tx1"/>
                </a:solidFill>
                <a:effectLst/>
                <a:latin typeface="+mn-lt"/>
                <a:ea typeface="+mn-ea"/>
                <a:cs typeface="+mn-cs"/>
              </a:rPr>
              <a:t>graph</a:t>
            </a:r>
            <a:r>
              <a:rPr lang="zh-CN" altLang="en-US" sz="1200" b="0" i="0" kern="1200" dirty="0">
                <a:solidFill>
                  <a:schemeClr val="tx1"/>
                </a:solidFill>
                <a:effectLst/>
                <a:latin typeface="+mn-lt"/>
                <a:ea typeface="+mn-ea"/>
                <a:cs typeface="+mn-cs"/>
              </a:rPr>
              <a:t>如何生成也是个问题。将得到的</a:t>
            </a:r>
            <a:r>
              <a:rPr lang="en-US" altLang="zh-CN" sz="1200" b="0" i="0" kern="1200" dirty="0">
                <a:solidFill>
                  <a:schemeClr val="tx1"/>
                </a:solidFill>
                <a:effectLst/>
                <a:latin typeface="+mn-lt"/>
                <a:ea typeface="+mn-ea"/>
                <a:cs typeface="+mn-cs"/>
              </a:rPr>
              <a:t>image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text</a:t>
            </a:r>
            <a:r>
              <a:rPr lang="zh-CN" altLang="en-US" sz="1200" b="0" i="0" kern="1200" dirty="0">
                <a:solidFill>
                  <a:schemeClr val="tx1"/>
                </a:solidFill>
                <a:effectLst/>
                <a:latin typeface="+mn-lt"/>
                <a:ea typeface="+mn-ea"/>
                <a:cs typeface="+mn-cs"/>
              </a:rPr>
              <a:t>搞成全连接的</a:t>
            </a:r>
            <a:r>
              <a:rPr lang="en-US" altLang="zh-CN" sz="1200" b="0" i="0" kern="1200" dirty="0">
                <a:solidFill>
                  <a:schemeClr val="tx1"/>
                </a:solidFill>
                <a:effectLst/>
                <a:latin typeface="+mn-lt"/>
                <a:ea typeface="+mn-ea"/>
                <a:cs typeface="+mn-cs"/>
              </a:rPr>
              <a:t>graph</a:t>
            </a:r>
            <a:r>
              <a:rPr lang="zh-CN" altLang="en-US" sz="1200" b="0" i="0" kern="1200" dirty="0">
                <a:solidFill>
                  <a:schemeClr val="tx1"/>
                </a:solidFill>
                <a:effectLst/>
                <a:latin typeface="+mn-lt"/>
                <a:ea typeface="+mn-ea"/>
                <a:cs typeface="+mn-cs"/>
              </a:rPr>
              <a:t>不是很好，而且直接将这些原始数据的基本元素视作</a:t>
            </a:r>
            <a:r>
              <a:rPr lang="en-US" altLang="zh-CN" sz="1200" b="0" i="0" kern="1200" dirty="0">
                <a:solidFill>
                  <a:schemeClr val="tx1"/>
                </a:solidFill>
                <a:effectLst/>
                <a:latin typeface="+mn-lt"/>
                <a:ea typeface="+mn-ea"/>
                <a:cs typeface="+mn-cs"/>
              </a:rPr>
              <a:t>entity</a:t>
            </a:r>
            <a:r>
              <a:rPr lang="zh-CN" altLang="en-US" sz="1200" b="0" i="0" kern="1200" dirty="0">
                <a:solidFill>
                  <a:schemeClr val="tx1"/>
                </a:solidFill>
                <a:effectLst/>
                <a:latin typeface="+mn-lt"/>
                <a:ea typeface="+mn-ea"/>
                <a:cs typeface="+mn-cs"/>
              </a:rPr>
              <a:t>也不见得合适，例如参与卷积的像素点并不是图片中的物体，而且实际物体之间的</a:t>
            </a:r>
            <a:r>
              <a:rPr lang="en-US" altLang="zh-CN" sz="1200" b="0" i="0" kern="1200" dirty="0">
                <a:solidFill>
                  <a:schemeClr val="tx1"/>
                </a:solidFill>
                <a:effectLst/>
                <a:latin typeface="+mn-lt"/>
                <a:ea typeface="+mn-ea"/>
                <a:cs typeface="+mn-cs"/>
              </a:rPr>
              <a:t>relation</a:t>
            </a:r>
            <a:r>
              <a:rPr lang="zh-CN" altLang="en-US" sz="1200" b="0" i="0" kern="1200" dirty="0">
                <a:solidFill>
                  <a:schemeClr val="tx1"/>
                </a:solidFill>
                <a:effectLst/>
                <a:latin typeface="+mn-lt"/>
                <a:ea typeface="+mn-ea"/>
                <a:cs typeface="+mn-cs"/>
              </a:rPr>
              <a:t>可能是稀疏的，如何获取这个稀疏性也是一个问题。因此，能够从原始数据中提取出</a:t>
            </a:r>
            <a:r>
              <a:rPr lang="en-US" altLang="zh-CN" sz="1200" b="0" i="0" kern="1200" dirty="0">
                <a:solidFill>
                  <a:schemeClr val="tx1"/>
                </a:solidFill>
                <a:effectLst/>
                <a:latin typeface="+mn-lt"/>
                <a:ea typeface="+mn-ea"/>
                <a:cs typeface="+mn-cs"/>
              </a:rPr>
              <a:t>entity</a:t>
            </a:r>
            <a:r>
              <a:rPr lang="zh-CN" altLang="en-US" sz="1200" b="0" i="0" kern="1200" dirty="0">
                <a:solidFill>
                  <a:schemeClr val="tx1"/>
                </a:solidFill>
                <a:effectLst/>
                <a:latin typeface="+mn-lt"/>
                <a:ea typeface="+mn-ea"/>
                <a:cs typeface="+mn-cs"/>
              </a:rPr>
              <a:t>是一个重要的问题。</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我个人理解：涉及语义信息，在上边描述的那些网络里边，比如质点系统，很容易被描述为网络。但是图片、文本涉及比较复杂的语义信息很难表述成网络。</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在计算的过程中，</a:t>
            </a:r>
            <a:r>
              <a:rPr lang="en-US" altLang="zh-CN" sz="1200" b="0" i="0" kern="1200" dirty="0">
                <a:solidFill>
                  <a:schemeClr val="tx1"/>
                </a:solidFill>
                <a:effectLst/>
                <a:latin typeface="+mn-lt"/>
                <a:ea typeface="+mn-ea"/>
                <a:cs typeface="+mn-cs"/>
              </a:rPr>
              <a:t>graph</a:t>
            </a:r>
            <a:r>
              <a:rPr lang="zh-CN" altLang="en-US" sz="1200" b="0" i="0" kern="1200" dirty="0">
                <a:solidFill>
                  <a:schemeClr val="tx1"/>
                </a:solidFill>
                <a:effectLst/>
                <a:latin typeface="+mn-lt"/>
                <a:ea typeface="+mn-ea"/>
                <a:cs typeface="+mn-cs"/>
              </a:rPr>
              <a:t>也可能发生变化，例如某一个</a:t>
            </a:r>
            <a:r>
              <a:rPr lang="en-US" altLang="zh-CN" sz="1200" b="0" i="0" kern="1200" dirty="0">
                <a:solidFill>
                  <a:schemeClr val="tx1"/>
                </a:solidFill>
                <a:effectLst/>
                <a:latin typeface="+mn-lt"/>
                <a:ea typeface="+mn-ea"/>
                <a:cs typeface="+mn-cs"/>
              </a:rPr>
              <a:t>entity</a:t>
            </a:r>
            <a:r>
              <a:rPr lang="zh-CN" altLang="en-US" sz="1200" b="0" i="0" kern="1200" dirty="0">
                <a:solidFill>
                  <a:schemeClr val="tx1"/>
                </a:solidFill>
                <a:effectLst/>
                <a:latin typeface="+mn-lt"/>
                <a:ea typeface="+mn-ea"/>
                <a:cs typeface="+mn-cs"/>
              </a:rPr>
              <a:t>代表的物体可能会破碎，那么代表这个物体的</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也应该相应的分离开来，类似的，有些时候物体之间的关系也会发生变化，需要添加或者去除</a:t>
            </a:r>
            <a:r>
              <a:rPr lang="en-US" altLang="zh-CN" sz="1200" b="0" i="0" kern="1200" dirty="0">
                <a:solidFill>
                  <a:schemeClr val="tx1"/>
                </a:solidFill>
                <a:effectLst/>
                <a:latin typeface="+mn-lt"/>
                <a:ea typeface="+mn-ea"/>
                <a:cs typeface="+mn-cs"/>
              </a:rPr>
              <a:t>edge</a:t>
            </a:r>
            <a:r>
              <a:rPr lang="zh-CN" altLang="en-US" sz="1200" b="0" i="0" kern="1200" dirty="0">
                <a:solidFill>
                  <a:schemeClr val="tx1"/>
                </a:solidFill>
                <a:effectLst/>
                <a:latin typeface="+mn-lt"/>
                <a:ea typeface="+mn-ea"/>
                <a:cs typeface="+mn-cs"/>
              </a:rPr>
              <a:t>，这种适应性的问题也正在被研究，现在已经有一些识别</a:t>
            </a:r>
            <a:r>
              <a:rPr lang="en-US" altLang="zh-CN" sz="1200" b="0" i="0" kern="1200" dirty="0">
                <a:solidFill>
                  <a:schemeClr val="tx1"/>
                </a:solidFill>
                <a:effectLst/>
                <a:latin typeface="+mn-lt"/>
                <a:ea typeface="+mn-ea"/>
                <a:cs typeface="+mn-cs"/>
              </a:rPr>
              <a:t>graph</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underlying structure</a:t>
            </a:r>
            <a:r>
              <a:rPr lang="zh-CN" altLang="en-US" sz="1200" b="0" i="0" kern="1200" dirty="0">
                <a:solidFill>
                  <a:schemeClr val="tx1"/>
                </a:solidFill>
                <a:effectLst/>
                <a:latin typeface="+mn-lt"/>
                <a:ea typeface="+mn-ea"/>
                <a:cs typeface="+mn-cs"/>
              </a:rPr>
              <a:t>（潜在的结构）的算法可能是可以用来进行这个任务的。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58F88B-9D5A-4713-8DF6-F68F2B53DF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01692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知识图谱之类的，以前也有引入先验知识，但是在</a:t>
            </a:r>
            <a:r>
              <a:rPr lang="en-US" altLang="zh-CN" dirty="0"/>
              <a:t>AI</a:t>
            </a:r>
            <a:r>
              <a:rPr lang="zh-CN" altLang="en-US" dirty="0"/>
              <a:t>领域，还是第一次。以前也有引入关系的工作，但是没有成型的框架。</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一定程度上解决了</a:t>
            </a:r>
            <a:r>
              <a:rPr lang="en-US" altLang="zh-CN" dirty="0"/>
              <a:t>Ai</a:t>
            </a:r>
            <a:r>
              <a:rPr lang="zh-CN" altLang="en-US" dirty="0"/>
              <a:t>模型的不可解释性</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不一定非得用神经网络，神经网络也是一种拟合，只不过深度大，拟合得好。是对关系归纳偏好的一种解释而已</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这个东西暂时来说也不是万能的。很多地方都不太完整。提供了引入结构化知识的一种方法，开辟了一个新的方向。</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58F88B-9D5A-4713-8DF6-F68F2B53DF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1999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EC08D1-EE7F-41AD-9366-EB4AC4C79471}" type="slidenum">
              <a:rPr lang="zh-CN" altLang="en-US" smtClean="0"/>
              <a:t>16</a:t>
            </a:fld>
            <a:endParaRPr lang="zh-CN" altLang="en-US"/>
          </a:p>
        </p:txBody>
      </p:sp>
    </p:spTree>
    <p:extLst>
      <p:ext uri="{BB962C8B-B14F-4D97-AF65-F5344CB8AC3E}">
        <p14:creationId xmlns:p14="http://schemas.microsoft.com/office/powerpoint/2010/main" val="4104035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略</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学习是通过观察和与世界互动来理解有用的知识的过程。它涉及搜索解决方案的空间，以期提供更好的数据解释或获得更高的回报。但在很多情况下，有多种解决方案同样好。归纳偏置允许学习算法将一种解决方案（或解释）优先于另一种解决方案（独立于观察数据）。</a:t>
            </a:r>
            <a:r>
              <a:rPr lang="zh-CN" altLang="en-US" sz="1200" b="0" i="0" kern="1200" dirty="0">
                <a:solidFill>
                  <a:schemeClr val="tx1"/>
                </a:solidFill>
                <a:effectLst/>
                <a:latin typeface="+mn-lt"/>
                <a:ea typeface="+mn-ea"/>
                <a:cs typeface="+mn-cs"/>
              </a:rPr>
              <a:t>理想情况下，归纳偏</a:t>
            </a:r>
            <a:r>
              <a:rPr lang="zh-CN" altLang="en-US" sz="1200" b="0" i="0" u="none" strike="noStrike" kern="1200" dirty="0">
                <a:solidFill>
                  <a:schemeClr val="tx1"/>
                </a:solidFill>
                <a:effectLst/>
                <a:latin typeface="+mn-lt"/>
                <a:ea typeface="+mn-ea"/>
                <a:cs typeface="+mn-cs"/>
              </a:rPr>
              <a:t>置</a:t>
            </a:r>
            <a:r>
              <a:rPr lang="zh-CN" altLang="en-US" sz="1200" b="0" i="0" kern="1200" dirty="0">
                <a:solidFill>
                  <a:schemeClr val="tx1"/>
                </a:solidFill>
                <a:effectLst/>
                <a:latin typeface="+mn-lt"/>
                <a:ea typeface="+mn-ea"/>
                <a:cs typeface="+mn-cs"/>
              </a:rPr>
              <a:t>既可以改善对解决方案的搜索，又不会显着降低性能，并有助于找到以理想方式推广的解决方案；</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 在用于关系推理的模型中引入的归纳偏置</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58F88B-9D5A-4713-8DF6-F68F2B53DF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23251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kern="1200" dirty="0">
                <a:solidFill>
                  <a:schemeClr val="tx1"/>
                </a:solidFill>
                <a:effectLst/>
                <a:latin typeface="+mn-lt"/>
                <a:ea typeface="+mn-ea"/>
                <a:cs typeface="+mn-cs"/>
              </a:rPr>
              <a:t>作者先是介绍了，在数据不丰富的年代，人工设计</a:t>
            </a:r>
            <a:r>
              <a:rPr lang="en-US" altLang="zh-CN" sz="1200" b="0" i="0" kern="1200" dirty="0">
                <a:solidFill>
                  <a:schemeClr val="tx1"/>
                </a:solidFill>
                <a:effectLst/>
                <a:latin typeface="+mn-lt"/>
                <a:ea typeface="+mn-ea"/>
                <a:cs typeface="+mn-cs"/>
              </a:rPr>
              <a:t>structure</a:t>
            </a:r>
            <a:r>
              <a:rPr lang="zh-CN" altLang="en-US" sz="1200" b="0" i="0" kern="1200" dirty="0">
                <a:solidFill>
                  <a:schemeClr val="tx1"/>
                </a:solidFill>
                <a:effectLst/>
                <a:latin typeface="+mn-lt"/>
                <a:ea typeface="+mn-ea"/>
                <a:cs typeface="+mn-cs"/>
              </a:rPr>
              <a:t>，用设计好的结构来实现</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的各种功能，实现</a:t>
            </a:r>
            <a:r>
              <a:rPr lang="en-US" altLang="zh-CN" sz="1200" b="0" i="0" kern="1200" dirty="0">
                <a:solidFill>
                  <a:schemeClr val="tx1"/>
                </a:solidFill>
                <a:effectLst/>
                <a:latin typeface="+mn-lt"/>
                <a:ea typeface="+mn-ea"/>
                <a:cs typeface="+mn-cs"/>
              </a:rPr>
              <a:t>combinatorial generalization</a:t>
            </a:r>
            <a:r>
              <a:rPr lang="zh-CN" altLang="en-US" sz="1200" b="0" i="0" kern="1200" dirty="0">
                <a:solidFill>
                  <a:schemeClr val="tx1"/>
                </a:solidFill>
                <a:effectLst/>
                <a:latin typeface="+mn-lt"/>
                <a:ea typeface="+mn-ea"/>
                <a:cs typeface="+mn-cs"/>
              </a:rPr>
              <a:t>是人们实现人工智能的首选；而大数据时代到来之后，</a:t>
            </a:r>
            <a:r>
              <a:rPr lang="en-US" altLang="zh-CN" sz="1200" b="0" i="0" kern="1200" dirty="0">
                <a:solidFill>
                  <a:schemeClr val="tx1"/>
                </a:solidFill>
                <a:effectLst/>
                <a:latin typeface="+mn-lt"/>
                <a:ea typeface="+mn-ea"/>
                <a:cs typeface="+mn-cs"/>
              </a:rPr>
              <a:t>end-to-end</a:t>
            </a:r>
            <a:r>
              <a:rPr lang="zh-CN" altLang="en-US" sz="1200" b="0" i="0" kern="1200" dirty="0">
                <a:solidFill>
                  <a:schemeClr val="tx1"/>
                </a:solidFill>
                <a:effectLst/>
                <a:latin typeface="+mn-lt"/>
                <a:ea typeface="+mn-ea"/>
                <a:cs typeface="+mn-cs"/>
              </a:rPr>
              <a:t>的设计理念逐渐占据主导地位，人们希望模型能够足够灵活，能够自己去适应数据，因此</a:t>
            </a:r>
            <a:r>
              <a:rPr lang="en-US" altLang="zh-CN" sz="1200" b="0" i="0" kern="1200" dirty="0">
                <a:solidFill>
                  <a:schemeClr val="tx1"/>
                </a:solidFill>
                <a:effectLst/>
                <a:latin typeface="+mn-lt"/>
                <a:ea typeface="+mn-ea"/>
                <a:cs typeface="+mn-cs"/>
              </a:rPr>
              <a:t>structured approaches</a:t>
            </a:r>
            <a:r>
              <a:rPr lang="zh-CN" altLang="en-US" sz="1200" b="0" i="0" kern="1200" dirty="0">
                <a:solidFill>
                  <a:schemeClr val="tx1"/>
                </a:solidFill>
                <a:effectLst/>
                <a:latin typeface="+mn-lt"/>
                <a:ea typeface="+mn-ea"/>
                <a:cs typeface="+mn-cs"/>
              </a:rPr>
              <a:t>（类似于知识库系统，早期的翻译系统那种人工设计好结构的模型，与之对立的就是深度学习系统这种端到端的设计方式）受到了冷落，因为事先设计好结构就意味着灵活性欠佳，不能像深度学习模型那样灵活的适应数据。</a:t>
            </a:r>
            <a:r>
              <a:rPr lang="zh-CN" altLang="en-US" dirty="0"/>
              <a:t>数据量大、计算资源丰富的时候，端到端。相反就手工标注，但是不应该二选一。主张结合两者的优点，从它们的互补优势中受益。</a:t>
            </a:r>
            <a:endParaRPr lang="en-US" altLang="zh-CN" dirty="0"/>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要实现人类一样的能力，必须将组合泛化作为重中之重，而结构化的表示和计算是实现这一目标的关键。</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作者指的是人类将已有的经验推广的能力还没能在</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中实现，这个能力在后文也被称作</a:t>
            </a:r>
            <a:r>
              <a:rPr lang="en-US" altLang="zh-CN" sz="1200" b="0" i="0" kern="1200" dirty="0">
                <a:solidFill>
                  <a:schemeClr val="tx1"/>
                </a:solidFill>
                <a:effectLst/>
                <a:latin typeface="+mn-lt"/>
                <a:ea typeface="+mn-ea"/>
                <a:cs typeface="+mn-cs"/>
              </a:rPr>
              <a:t>combinatorial generalization</a:t>
            </a:r>
            <a:r>
              <a:rPr lang="zh-CN" altLang="en-US" sz="1200" b="0" i="0" kern="1200" dirty="0">
                <a:solidFill>
                  <a:schemeClr val="tx1"/>
                </a:solidFill>
                <a:effectLst/>
                <a:latin typeface="+mn-lt"/>
                <a:ea typeface="+mn-ea"/>
                <a:cs typeface="+mn-cs"/>
              </a:rPr>
              <a:t>，也即通过组合已有的东西来获得新的东西。</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当前的机器学习系统几乎完全以统计学或盲模型的方式运行，不能作为强</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的基础。他认为突破口在于“因果革命”，借鉴结构性的因果推理模型，能对自动化推理做出独特贡献。</a:t>
            </a:r>
            <a:endParaRPr lang="en-US" altLang="zh-CN" dirty="0"/>
          </a:p>
          <a:p>
            <a:r>
              <a:rPr lang="zh-CN" altLang="en-US" sz="1200" b="0" i="0" kern="1200" dirty="0">
                <a:solidFill>
                  <a:schemeClr val="tx1"/>
                </a:solidFill>
                <a:effectLst/>
                <a:latin typeface="+mn-lt"/>
                <a:ea typeface="+mn-ea"/>
                <a:cs typeface="+mn-cs"/>
              </a:rPr>
              <a:t>作者探讨了如何在深度学习结构（比如全连接层、卷积层和递归层）中，使用关系归纳偏置（</a:t>
            </a:r>
            <a:r>
              <a:rPr lang="en-US" altLang="zh-CN" sz="1200" b="0" i="0" kern="1200" dirty="0">
                <a:solidFill>
                  <a:schemeClr val="tx1"/>
                </a:solidFill>
                <a:effectLst/>
                <a:latin typeface="+mn-lt"/>
                <a:ea typeface="+mn-ea"/>
                <a:cs typeface="+mn-cs"/>
              </a:rPr>
              <a:t>relational inductive biases</a:t>
            </a:r>
            <a:r>
              <a:rPr lang="zh-CN" altLang="en-US" sz="1200" b="0" i="0" kern="1200" dirty="0">
                <a:solidFill>
                  <a:schemeClr val="tx1"/>
                </a:solidFill>
                <a:effectLst/>
                <a:latin typeface="+mn-lt"/>
                <a:ea typeface="+mn-ea"/>
                <a:cs typeface="+mn-cs"/>
              </a:rPr>
              <a:t>），促进对实体、对关系，以及对组成它们的规则进行学习。</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58F88B-9D5A-4713-8DF6-F68F2B53DF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79987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很难看出来这个小图片是啥。但是看了全图就知道了，都见过，人用绳子牵着狗。这个图结构与生活经验很类似，也是人牵着一个狗，那多半是绳子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学习新概念的时候经常说的一句话：这个东西有点像</a:t>
            </a:r>
            <a:r>
              <a:rPr lang="en-US" altLang="zh-CN" dirty="0"/>
              <a:t>XXX</a:t>
            </a:r>
            <a:r>
              <a:rPr lang="zh-CN" altLang="en-US" dirty="0"/>
              <a:t>，所以估计可能会怎么样。结构上的相似性使我们具有了推理能力。</a:t>
            </a:r>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58F88B-9D5A-4713-8DF6-F68F2B53DF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29251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作者定义了一个东西叫</a:t>
            </a:r>
            <a:r>
              <a:rPr lang="en-US" altLang="zh-CN" sz="1200" b="0" i="0" kern="1200" dirty="0">
                <a:solidFill>
                  <a:schemeClr val="tx1"/>
                </a:solidFill>
                <a:effectLst/>
                <a:latin typeface="+mn-lt"/>
                <a:ea typeface="+mn-ea"/>
                <a:cs typeface="+mn-cs"/>
              </a:rPr>
              <a:t>Graph Network.</a:t>
            </a:r>
            <a:r>
              <a:rPr lang="zh-CN" altLang="en-US" sz="1200" b="0" i="0" kern="1200" dirty="0">
                <a:solidFill>
                  <a:schemeClr val="tx1"/>
                </a:solidFill>
                <a:effectLst/>
                <a:latin typeface="+mn-lt"/>
                <a:ea typeface="+mn-ea"/>
                <a:cs typeface="+mn-cs"/>
              </a:rPr>
              <a:t>这个图的概念有点类似于图计算框架中图的概念。</a:t>
            </a:r>
            <a:r>
              <a:rPr lang="en-US" altLang="zh-CN"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图网络（</a:t>
            </a:r>
            <a:r>
              <a:rPr lang="en-US" altLang="zh-CN" sz="1200" b="0" i="0" kern="1200" dirty="0">
                <a:solidFill>
                  <a:schemeClr val="tx1"/>
                </a:solidFill>
                <a:effectLst/>
                <a:latin typeface="+mn-lt"/>
                <a:ea typeface="+mn-ea"/>
                <a:cs typeface="+mn-cs"/>
              </a:rPr>
              <a:t>GN</a:t>
            </a:r>
            <a:r>
              <a:rPr lang="zh-CN" altLang="en-US" sz="1200" b="0" i="0" kern="1200" dirty="0">
                <a:solidFill>
                  <a:schemeClr val="tx1"/>
                </a:solidFill>
                <a:effectLst/>
                <a:latin typeface="+mn-lt"/>
                <a:ea typeface="+mn-ea"/>
                <a:cs typeface="+mn-cs"/>
              </a:rPr>
              <a:t>）的框架定义了一类用于图形结构表示的关系推理的函数。</a:t>
            </a:r>
            <a:r>
              <a:rPr lang="en-US" altLang="zh-CN" sz="1200" b="0" i="0" kern="1200" dirty="0">
                <a:solidFill>
                  <a:schemeClr val="tx1"/>
                </a:solidFill>
                <a:effectLst/>
                <a:latin typeface="+mn-lt"/>
                <a:ea typeface="+mn-ea"/>
                <a:cs typeface="+mn-cs"/>
              </a:rPr>
              <a:t>GN </a:t>
            </a:r>
            <a:r>
              <a:rPr lang="zh-CN" altLang="en-US" sz="1200" b="0" i="0" kern="1200" dirty="0">
                <a:solidFill>
                  <a:schemeClr val="tx1"/>
                </a:solidFill>
                <a:effectLst/>
                <a:latin typeface="+mn-lt"/>
                <a:ea typeface="+mn-ea"/>
                <a:cs typeface="+mn-cs"/>
              </a:rPr>
              <a:t>框架概括并扩展了各种的图神经网络、</a:t>
            </a:r>
            <a:r>
              <a:rPr lang="en-US" altLang="zh-CN" sz="1200" b="0" i="0" kern="1200" dirty="0">
                <a:solidFill>
                  <a:schemeClr val="tx1"/>
                </a:solidFill>
                <a:effectLst/>
                <a:latin typeface="+mn-lt"/>
                <a:ea typeface="+mn-ea"/>
                <a:cs typeface="+mn-cs"/>
              </a:rPr>
              <a:t>MPNN</a:t>
            </a:r>
            <a:r>
              <a:rPr lang="zh-CN" altLang="en-US" sz="1200" b="0" i="0" kern="1200" dirty="0">
                <a:solidFill>
                  <a:schemeClr val="tx1"/>
                </a:solidFill>
                <a:effectLst/>
                <a:latin typeface="+mn-lt"/>
                <a:ea typeface="+mn-ea"/>
                <a:cs typeface="+mn-cs"/>
              </a:rPr>
              <a:t>、以及 </a:t>
            </a:r>
            <a:r>
              <a:rPr lang="en-US" altLang="zh-CN" sz="1200" b="0" i="0" kern="1200" dirty="0">
                <a:solidFill>
                  <a:schemeClr val="tx1"/>
                </a:solidFill>
                <a:effectLst/>
                <a:latin typeface="+mn-lt"/>
                <a:ea typeface="+mn-ea"/>
                <a:cs typeface="+mn-cs"/>
              </a:rPr>
              <a:t>NLNN </a:t>
            </a:r>
            <a:r>
              <a:rPr lang="zh-CN" altLang="en-US" sz="1200" b="0" i="0" kern="1200" dirty="0">
                <a:solidFill>
                  <a:schemeClr val="tx1"/>
                </a:solidFill>
                <a:effectLst/>
                <a:latin typeface="+mn-lt"/>
                <a:ea typeface="+mn-ea"/>
                <a:cs typeface="+mn-cs"/>
              </a:rPr>
              <a:t>方法，并支持从简单的构建块（</a:t>
            </a:r>
            <a:r>
              <a:rPr lang="en-US" altLang="zh-CN" sz="1200" b="0" i="0" kern="1200" dirty="0">
                <a:solidFill>
                  <a:schemeClr val="tx1"/>
                </a:solidFill>
                <a:effectLst/>
                <a:latin typeface="+mn-lt"/>
                <a:ea typeface="+mn-ea"/>
                <a:cs typeface="+mn-cs"/>
              </a:rPr>
              <a:t>building blocks</a:t>
            </a:r>
            <a:r>
              <a:rPr lang="zh-CN" altLang="en-US" sz="1200" b="0" i="0" kern="1200" dirty="0">
                <a:solidFill>
                  <a:schemeClr val="tx1"/>
                </a:solidFill>
                <a:effectLst/>
                <a:latin typeface="+mn-lt"/>
                <a:ea typeface="+mn-ea"/>
                <a:cs typeface="+mn-cs"/>
              </a:rPr>
              <a:t>）来构建复杂的结构。</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graph network</a:t>
            </a:r>
            <a:r>
              <a:rPr lang="zh-CN" altLang="en-US" sz="1200" b="0" i="0" kern="1200" dirty="0">
                <a:solidFill>
                  <a:schemeClr val="tx1"/>
                </a:solidFill>
                <a:effectLst/>
                <a:latin typeface="+mn-lt"/>
                <a:ea typeface="+mn-ea"/>
                <a:cs typeface="+mn-cs"/>
              </a:rPr>
              <a:t>的主要计算单元是</a:t>
            </a:r>
            <a:r>
              <a:rPr lang="en-US" altLang="zh-CN" sz="1200" b="0" i="0" kern="1200" dirty="0">
                <a:solidFill>
                  <a:schemeClr val="tx1"/>
                </a:solidFill>
                <a:effectLst/>
                <a:latin typeface="+mn-lt"/>
                <a:ea typeface="+mn-ea"/>
                <a:cs typeface="+mn-cs"/>
              </a:rPr>
              <a:t>GN block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GN block</a:t>
            </a:r>
            <a:r>
              <a:rPr lang="zh-CN" altLang="en-US" sz="1200" b="0" i="0" kern="1200" dirty="0">
                <a:solidFill>
                  <a:schemeClr val="tx1"/>
                </a:solidFill>
                <a:effectLst/>
                <a:latin typeface="+mn-lt"/>
                <a:ea typeface="+mn-ea"/>
                <a:cs typeface="+mn-cs"/>
              </a:rPr>
              <a:t>是一个输入输出都是</a:t>
            </a:r>
            <a:r>
              <a:rPr lang="en-US" altLang="zh-CN" sz="1200" b="0" i="0" kern="1200" dirty="0">
                <a:solidFill>
                  <a:schemeClr val="tx1"/>
                </a:solidFill>
                <a:effectLst/>
                <a:latin typeface="+mn-lt"/>
                <a:ea typeface="+mn-ea"/>
                <a:cs typeface="+mn-cs"/>
              </a:rPr>
              <a:t>graph</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graph-to-graph module</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graph</a:t>
            </a:r>
            <a:r>
              <a:rPr lang="zh-CN" altLang="en-US" sz="1200" b="0" i="0" kern="1200" dirty="0">
                <a:solidFill>
                  <a:schemeClr val="tx1"/>
                </a:solidFill>
                <a:effectLst/>
                <a:latin typeface="+mn-lt"/>
                <a:ea typeface="+mn-ea"/>
                <a:cs typeface="+mn-cs"/>
              </a:rPr>
              <a:t>中，前面说过的</a:t>
            </a:r>
            <a:r>
              <a:rPr lang="en-US" altLang="zh-CN" sz="1200" b="0" i="0" kern="1200" dirty="0">
                <a:solidFill>
                  <a:schemeClr val="tx1"/>
                </a:solidFill>
                <a:effectLst/>
                <a:latin typeface="+mn-lt"/>
                <a:ea typeface="+mn-ea"/>
                <a:cs typeface="+mn-cs"/>
              </a:rPr>
              <a:t>entity</a:t>
            </a:r>
            <a:r>
              <a:rPr lang="zh-CN" altLang="en-US" sz="1200" b="0" i="0" kern="1200" dirty="0">
                <a:solidFill>
                  <a:schemeClr val="tx1"/>
                </a:solidFill>
                <a:effectLst/>
                <a:latin typeface="+mn-lt"/>
                <a:ea typeface="+mn-ea"/>
                <a:cs typeface="+mn-cs"/>
              </a:rPr>
              <a:t>就被表示成节点（</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relation</a:t>
            </a:r>
            <a:r>
              <a:rPr lang="zh-CN" altLang="en-US" sz="1200" b="0" i="0" kern="1200" dirty="0">
                <a:solidFill>
                  <a:schemeClr val="tx1"/>
                </a:solidFill>
                <a:effectLst/>
                <a:latin typeface="+mn-lt"/>
                <a:ea typeface="+mn-ea"/>
                <a:cs typeface="+mn-cs"/>
              </a:rPr>
              <a:t>被表示成边（</a:t>
            </a:r>
            <a:r>
              <a:rPr lang="en-US" altLang="zh-CN" sz="1200" b="0" i="0" kern="1200" dirty="0">
                <a:solidFill>
                  <a:schemeClr val="tx1"/>
                </a:solidFill>
                <a:effectLst/>
                <a:latin typeface="+mn-lt"/>
                <a:ea typeface="+mn-ea"/>
                <a:cs typeface="+mn-cs"/>
              </a:rPr>
              <a:t>edge</a:t>
            </a:r>
            <a:r>
              <a:rPr lang="zh-CN" altLang="en-US" sz="1200" b="0" i="0" kern="1200" dirty="0">
                <a:solidFill>
                  <a:schemeClr val="tx1"/>
                </a:solidFill>
                <a:effectLst/>
                <a:latin typeface="+mn-lt"/>
                <a:ea typeface="+mn-ea"/>
                <a:cs typeface="+mn-cs"/>
              </a:rPr>
              <a:t>），系统层面的特征用</a:t>
            </a:r>
            <a:r>
              <a:rPr lang="en-US" altLang="zh-CN" sz="1200" b="0" i="0" kern="1200" dirty="0">
                <a:solidFill>
                  <a:schemeClr val="tx1"/>
                </a:solidFill>
                <a:effectLst/>
                <a:latin typeface="+mn-lt"/>
                <a:ea typeface="+mn-ea"/>
                <a:cs typeface="+mn-cs"/>
              </a:rPr>
              <a:t>global attribute</a:t>
            </a:r>
            <a:r>
              <a:rPr lang="zh-CN" altLang="en-US" sz="1200" b="0" i="0" kern="1200" dirty="0">
                <a:solidFill>
                  <a:schemeClr val="tx1"/>
                </a:solidFill>
                <a:effectLst/>
                <a:latin typeface="+mn-lt"/>
                <a:ea typeface="+mn-ea"/>
                <a:cs typeface="+mn-cs"/>
              </a:rPr>
              <a:t>表示。</a:t>
            </a:r>
            <a:r>
              <a:rPr lang="en-US" altLang="zh-CN" sz="1200" b="0" i="0" kern="1200" dirty="0">
                <a:solidFill>
                  <a:schemeClr val="tx1"/>
                </a:solidFill>
                <a:effectLst/>
                <a:latin typeface="+mn-lt"/>
                <a:ea typeface="+mn-ea"/>
                <a:cs typeface="+mn-cs"/>
              </a:rPr>
              <a:t>GN</a:t>
            </a:r>
            <a:r>
              <a:rPr lang="zh-CN" altLang="en-US" sz="1200" b="0" i="0" kern="1200" dirty="0">
                <a:solidFill>
                  <a:schemeClr val="tx1"/>
                </a:solidFill>
                <a:effectLst/>
                <a:latin typeface="+mn-lt"/>
                <a:ea typeface="+mn-ea"/>
                <a:cs typeface="+mn-cs"/>
              </a:rPr>
              <a:t>框架通过</a:t>
            </a:r>
            <a:r>
              <a:rPr lang="en-US" altLang="zh-CN" sz="1200" b="0" i="0" kern="1200" dirty="0">
                <a:solidFill>
                  <a:schemeClr val="tx1"/>
                </a:solidFill>
                <a:effectLst/>
                <a:latin typeface="+mn-lt"/>
                <a:ea typeface="+mn-ea"/>
                <a:cs typeface="+mn-cs"/>
              </a:rPr>
              <a:t>block</a:t>
            </a:r>
            <a:r>
              <a:rPr lang="zh-CN" altLang="en-US" sz="1200" b="0" i="0" kern="1200" dirty="0">
                <a:solidFill>
                  <a:schemeClr val="tx1"/>
                </a:solidFill>
                <a:effectLst/>
                <a:latin typeface="+mn-lt"/>
                <a:ea typeface="+mn-ea"/>
                <a:cs typeface="+mn-cs"/>
              </a:rPr>
              <a:t>的这种组织结构强调可定制性、能够结合一些能表达我们需要的</a:t>
            </a:r>
            <a:r>
              <a:rPr lang="en-US" altLang="zh-CN" sz="1200" b="0" i="0" kern="1200" dirty="0">
                <a:solidFill>
                  <a:schemeClr val="tx1"/>
                </a:solidFill>
                <a:effectLst/>
                <a:latin typeface="+mn-lt"/>
                <a:ea typeface="+mn-ea"/>
                <a:cs typeface="+mn-cs"/>
              </a:rPr>
              <a:t>relational inductive biases</a:t>
            </a:r>
            <a:r>
              <a:rPr lang="zh-CN" altLang="en-US" sz="1200" b="0" i="0" kern="1200" dirty="0">
                <a:solidFill>
                  <a:schemeClr val="tx1"/>
                </a:solidFill>
                <a:effectLst/>
                <a:latin typeface="+mn-lt"/>
                <a:ea typeface="+mn-ea"/>
                <a:cs typeface="+mn-cs"/>
              </a:rPr>
              <a:t>的新结构。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先设计一个框架，然后根据数据不断改变属性去拟合数据，最后得到的图就可以用于预测输入数据对应的结果。</a:t>
            </a:r>
          </a:p>
        </p:txBody>
      </p:sp>
      <p:sp>
        <p:nvSpPr>
          <p:cNvPr id="4" name="灯片编号占位符 3"/>
          <p:cNvSpPr>
            <a:spLocks noGrp="1"/>
          </p:cNvSpPr>
          <p:nvPr>
            <p:ph type="sldNum" sz="quarter" idx="5"/>
          </p:nvPr>
        </p:nvSpPr>
        <p:spPr/>
        <p:txBody>
          <a:bodyPr/>
          <a:lstStyle/>
          <a:p>
            <a:fld id="{8CEC08D1-EE7F-41AD-9366-EB4AC4C79471}" type="slidenum">
              <a:rPr lang="zh-CN" altLang="en-US" smtClean="0"/>
              <a:t>5</a:t>
            </a:fld>
            <a:endParaRPr lang="zh-CN" altLang="en-US"/>
          </a:p>
        </p:txBody>
      </p:sp>
    </p:spTree>
    <p:extLst>
      <p:ext uri="{BB962C8B-B14F-4D97-AF65-F5344CB8AC3E}">
        <p14:creationId xmlns:p14="http://schemas.microsoft.com/office/powerpoint/2010/main" val="109412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zh-CN" altLang="en-US" dirty="0"/>
              <a:t>分子网络：用节点表示原子，边表示键</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zh-CN" altLang="en-US" sz="1200" b="0" i="0" kern="1200" dirty="0">
                <a:solidFill>
                  <a:schemeClr val="tx1"/>
                </a:solidFill>
                <a:effectLst/>
                <a:latin typeface="+mn-lt"/>
                <a:ea typeface="+mn-ea"/>
                <a:cs typeface="+mn-cs"/>
              </a:rPr>
              <a:t>在布料的模拟中，大部分都使用的弹簧质点系统。用节点去表示质点，用质点序列表示绳子</a:t>
            </a:r>
            <a:endParaRPr lang="en-US" altLang="zh-CN"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altLang="zh-CN" dirty="0"/>
              <a:t>A n-body system, in which the bodies are nodes and the underlying graph is fully connected.</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zh-CN" altLang="en-US" dirty="0"/>
              <a:t>球和墙是节点，潜在的图定义了球与球、球与墙之间的交互关系</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zh-CN" altLang="en-US" dirty="0"/>
              <a:t>单词是叶子，其他节点和边有</a:t>
            </a:r>
            <a:r>
              <a:rPr lang="en-US" altLang="zh-CN" dirty="0"/>
              <a:t>parser</a:t>
            </a:r>
            <a:r>
              <a:rPr lang="zh-CN" altLang="en-US" dirty="0"/>
              <a:t>提供，也可以用全联接图</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zh-CN" altLang="en-US" dirty="0"/>
              <a:t>一个图片可以解构成与一个全连接图中的节点一致的图片块</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58F88B-9D5A-4713-8DF6-F68F2B53DF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3135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：全局属性，</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：顶点，</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：边，边用三元组表示，</a:t>
            </a:r>
            <a:r>
              <a:rPr lang="en-US" altLang="zh-CN" sz="1200" b="0" i="0" kern="1200" dirty="0" err="1">
                <a:solidFill>
                  <a:schemeClr val="tx1"/>
                </a:solidFill>
                <a:effectLst/>
                <a:latin typeface="+mn-lt"/>
                <a:ea typeface="+mn-ea"/>
                <a:cs typeface="+mn-cs"/>
              </a:rPr>
              <a:t>Rk,sk</a:t>
            </a:r>
            <a:r>
              <a:rPr lang="en-US" altLang="zh-CN" sz="1200" b="0" i="0" kern="1200" dirty="0">
                <a:solidFill>
                  <a:schemeClr val="tx1"/>
                </a:solidFill>
                <a:effectLst/>
                <a:latin typeface="+mn-lt"/>
                <a:ea typeface="+mn-ea"/>
                <a:cs typeface="+mn-cs"/>
              </a:rPr>
              <a:t>.: receiver, sender</a:t>
            </a:r>
          </a:p>
          <a:p>
            <a:pPr marL="0" indent="0">
              <a:buNone/>
            </a:pPr>
            <a:r>
              <a:rPr lang="zh-CN" altLang="en-US" sz="1200" b="0" i="0" kern="1200" dirty="0">
                <a:solidFill>
                  <a:schemeClr val="tx1"/>
                </a:solidFill>
                <a:effectLst/>
                <a:latin typeface="+mn-lt"/>
                <a:ea typeface="+mn-ea"/>
                <a:cs typeface="+mn-cs"/>
              </a:rPr>
              <a:t>首先用当前的</a:t>
            </a:r>
            <a:r>
              <a:rPr lang="en-US" altLang="zh-CN" sz="1200" b="0" i="0" kern="1200" dirty="0">
                <a:solidFill>
                  <a:schemeClr val="tx1"/>
                </a:solidFill>
                <a:effectLst/>
                <a:latin typeface="+mn-lt"/>
                <a:ea typeface="+mn-ea"/>
                <a:cs typeface="+mn-cs"/>
              </a:rPr>
              <a:t>edge</a:t>
            </a:r>
            <a:r>
              <a:rPr lang="zh-CN" altLang="en-US" sz="1200" b="0" i="0" kern="1200" dirty="0">
                <a:solidFill>
                  <a:schemeClr val="tx1"/>
                </a:solidFill>
                <a:effectLst/>
                <a:latin typeface="+mn-lt"/>
                <a:ea typeface="+mn-ea"/>
                <a:cs typeface="+mn-cs"/>
              </a:rPr>
              <a:t>信息、</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信息、以及全局信息</a:t>
            </a: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来生成新的</a:t>
            </a:r>
            <a:r>
              <a:rPr lang="en-US" altLang="zh-CN" sz="1200" b="0" i="0" kern="1200" dirty="0">
                <a:solidFill>
                  <a:schemeClr val="tx1"/>
                </a:solidFill>
                <a:effectLst/>
                <a:latin typeface="+mn-lt"/>
                <a:ea typeface="+mn-ea"/>
                <a:cs typeface="+mn-cs"/>
              </a:rPr>
              <a:t>edge</a:t>
            </a:r>
            <a:r>
              <a:rPr lang="zh-CN" altLang="en-US" sz="1200" b="0" i="0" kern="1200" dirty="0">
                <a:solidFill>
                  <a:schemeClr val="tx1"/>
                </a:solidFill>
                <a:effectLst/>
                <a:latin typeface="+mn-lt"/>
                <a:ea typeface="+mn-ea"/>
                <a:cs typeface="+mn-cs"/>
              </a:rPr>
              <a:t>的信息，有了新的</a:t>
            </a:r>
            <a:r>
              <a:rPr lang="en-US" altLang="zh-CN" sz="1200" b="0" i="0" kern="1200" dirty="0">
                <a:solidFill>
                  <a:schemeClr val="tx1"/>
                </a:solidFill>
                <a:effectLst/>
                <a:latin typeface="+mn-lt"/>
                <a:ea typeface="+mn-ea"/>
                <a:cs typeface="+mn-cs"/>
              </a:rPr>
              <a:t>edge</a:t>
            </a:r>
            <a:r>
              <a:rPr lang="zh-CN" altLang="en-US" sz="1200" b="0" i="0" kern="1200" dirty="0">
                <a:solidFill>
                  <a:schemeClr val="tx1"/>
                </a:solidFill>
                <a:effectLst/>
                <a:latin typeface="+mn-lt"/>
                <a:ea typeface="+mn-ea"/>
                <a:cs typeface="+mn-cs"/>
              </a:rPr>
              <a:t>信息，就能生成新的</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信息；同时有了新的</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edge</a:t>
            </a:r>
            <a:r>
              <a:rPr lang="zh-CN" altLang="en-US" sz="1200" b="0" i="0" kern="1200" dirty="0">
                <a:solidFill>
                  <a:schemeClr val="tx1"/>
                </a:solidFill>
                <a:effectLst/>
                <a:latin typeface="+mn-lt"/>
                <a:ea typeface="+mn-ea"/>
                <a:cs typeface="+mn-cs"/>
              </a:rPr>
              <a:t>信息，就能生成新的全局信息</a:t>
            </a: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，整个更新过程也就完成了。</a:t>
            </a:r>
            <a:endParaRPr lang="en-US" altLang="zh-CN" sz="1200" b="0" i="0" kern="1200" dirty="0">
              <a:solidFill>
                <a:schemeClr val="tx1"/>
              </a:solidFill>
              <a:effectLst/>
              <a:latin typeface="+mn-lt"/>
              <a:ea typeface="+mn-ea"/>
              <a:cs typeface="+mn-cs"/>
            </a:endParaRPr>
          </a:p>
          <a:p>
            <a:pPr marL="0" indent="0">
              <a:buNone/>
            </a:pP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蓝色代表正在更新，黑色代表被更新引入的</a:t>
            </a:r>
          </a:p>
        </p:txBody>
      </p:sp>
      <p:sp>
        <p:nvSpPr>
          <p:cNvPr id="4" name="灯片编号占位符 3"/>
          <p:cNvSpPr>
            <a:spLocks noGrp="1"/>
          </p:cNvSpPr>
          <p:nvPr>
            <p:ph type="sldNum" sz="quarter" idx="5"/>
          </p:nvPr>
        </p:nvSpPr>
        <p:spPr/>
        <p:txBody>
          <a:bodyPr/>
          <a:lstStyle/>
          <a:p>
            <a:fld id="{8CEC08D1-EE7F-41AD-9366-EB4AC4C79471}" type="slidenum">
              <a:rPr lang="zh-CN" altLang="en-US" smtClean="0"/>
              <a:t>7</a:t>
            </a:fld>
            <a:endParaRPr lang="zh-CN" altLang="en-US"/>
          </a:p>
        </p:txBody>
      </p:sp>
    </p:spTree>
    <p:extLst>
      <p:ext uri="{BB962C8B-B14F-4D97-AF65-F5344CB8AC3E}">
        <p14:creationId xmlns:p14="http://schemas.microsoft.com/office/powerpoint/2010/main" val="1819267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200" b="0" i="0" kern="1200" dirty="0">
                <a:solidFill>
                  <a:schemeClr val="tx1"/>
                </a:solidFill>
                <a:effectLst/>
                <a:latin typeface="+mn-lt"/>
                <a:ea typeface="+mn-ea"/>
                <a:cs typeface="+mn-cs"/>
              </a:rPr>
              <a:t>假定我们有一个系统，是由橡胶球以及球体之间相连接的弹簧（并不是任意两个球体之间都有弹簧，而是有些球体之间有弹簧，有些没有）构成。</a:t>
            </a:r>
            <a:endParaRPr lang="en-US" altLang="zh-CN" sz="1200" b="0" i="0" kern="1200" dirty="0">
              <a:solidFill>
                <a:schemeClr val="tx1"/>
              </a:solidFill>
              <a:effectLst/>
              <a:latin typeface="+mn-lt"/>
              <a:ea typeface="+mn-ea"/>
              <a:cs typeface="+mn-cs"/>
            </a:endParaRPr>
          </a:p>
          <a:p>
            <a:pPr marL="0" indent="0">
              <a:buNone/>
            </a:pPr>
            <a:r>
              <a:rPr lang="zh-CN" altLang="en-US" sz="1200" b="0" i="0" kern="1200" dirty="0">
                <a:solidFill>
                  <a:schemeClr val="tx1"/>
                </a:solidFill>
                <a:effectLst/>
                <a:latin typeface="+mn-lt"/>
                <a:ea typeface="+mn-ea"/>
                <a:cs typeface="+mn-cs"/>
              </a:rPr>
              <a:t>第一步</a:t>
            </a:r>
            <a:r>
              <a:rPr lang="en-US" altLang="zh-CN" sz="1200" b="0" i="0" kern="1200" dirty="0">
                <a:solidFill>
                  <a:schemeClr val="tx1"/>
                </a:solidFill>
                <a:effectLst/>
                <a:latin typeface="+mn-lt"/>
                <a:ea typeface="+mn-ea"/>
                <a:cs typeface="+mn-cs"/>
              </a:rPr>
              <a:t>update edge</a:t>
            </a:r>
            <a:r>
              <a:rPr lang="zh-CN" altLang="en-US" sz="1200" b="0" i="0" kern="1200" dirty="0">
                <a:solidFill>
                  <a:schemeClr val="tx1"/>
                </a:solidFill>
                <a:effectLst/>
                <a:latin typeface="+mn-lt"/>
                <a:ea typeface="+mn-ea"/>
                <a:cs typeface="+mn-cs"/>
              </a:rPr>
              <a:t>的信息可理解为计算和更新球体两两之间的作用力或者弹性势能之类的量；</a:t>
            </a:r>
            <a:endParaRPr lang="en-US" altLang="zh-CN" sz="1200" b="0" i="0" kern="1200" dirty="0">
              <a:solidFill>
                <a:schemeClr val="tx1"/>
              </a:solidFill>
              <a:effectLst/>
              <a:latin typeface="+mn-lt"/>
              <a:ea typeface="+mn-ea"/>
              <a:cs typeface="+mn-cs"/>
            </a:endParaRPr>
          </a:p>
          <a:p>
            <a:pPr marL="0" indent="0">
              <a:buNone/>
            </a:pPr>
            <a:r>
              <a:rPr lang="zh-CN" altLang="en-US" sz="1200" b="0" i="0" kern="1200" dirty="0">
                <a:solidFill>
                  <a:schemeClr val="tx1"/>
                </a:solidFill>
                <a:effectLst/>
                <a:latin typeface="+mn-lt"/>
                <a:ea typeface="+mn-ea"/>
                <a:cs typeface="+mn-cs"/>
              </a:rPr>
              <a:t>更新</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信息可以理解为是根据这些更新好的势能或作用力等表征相互作用的量来更新球体的位置速度等信息；</a:t>
            </a:r>
            <a:endParaRPr lang="en-US" altLang="zh-CN" sz="1200" b="0" i="0" kern="1200" dirty="0">
              <a:solidFill>
                <a:schemeClr val="tx1"/>
              </a:solidFill>
              <a:effectLst/>
              <a:latin typeface="+mn-lt"/>
              <a:ea typeface="+mn-ea"/>
              <a:cs typeface="+mn-cs"/>
            </a:endParaRPr>
          </a:p>
          <a:p>
            <a:pPr marL="0" indent="0">
              <a:buNone/>
            </a:pPr>
            <a:r>
              <a:rPr lang="zh-CN" altLang="en-US" sz="1200" b="0" i="0" kern="1200" dirty="0">
                <a:solidFill>
                  <a:schemeClr val="tx1"/>
                </a:solidFill>
                <a:effectLst/>
                <a:latin typeface="+mn-lt"/>
                <a:ea typeface="+mn-ea"/>
                <a:cs typeface="+mn-cs"/>
              </a:rPr>
              <a:t>最后更新全局的信息可能是在计算总势能之类的全局量。在这个例子里，先更新哪个都不重要。</a:t>
            </a:r>
          </a:p>
        </p:txBody>
      </p:sp>
      <p:sp>
        <p:nvSpPr>
          <p:cNvPr id="4" name="灯片编号占位符 3"/>
          <p:cNvSpPr>
            <a:spLocks noGrp="1"/>
          </p:cNvSpPr>
          <p:nvPr>
            <p:ph type="sldNum" sz="quarter" idx="5"/>
          </p:nvPr>
        </p:nvSpPr>
        <p:spPr/>
        <p:txBody>
          <a:bodyPr/>
          <a:lstStyle/>
          <a:p>
            <a:fld id="{8CEC08D1-EE7F-41AD-9366-EB4AC4C79471}" type="slidenum">
              <a:rPr lang="zh-CN" altLang="en-US" smtClean="0"/>
              <a:t>8</a:t>
            </a:fld>
            <a:endParaRPr lang="zh-CN" altLang="en-US"/>
          </a:p>
        </p:txBody>
      </p:sp>
    </p:spTree>
    <p:extLst>
      <p:ext uri="{BB962C8B-B14F-4D97-AF65-F5344CB8AC3E}">
        <p14:creationId xmlns:p14="http://schemas.microsoft.com/office/powerpoint/2010/main" val="3935801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sz="1200" b="0" i="0" kern="1200" dirty="0">
                <a:solidFill>
                  <a:schemeClr val="tx1"/>
                </a:solidFill>
                <a:effectLst/>
                <a:latin typeface="+mn-lt"/>
                <a:ea typeface="+mn-ea"/>
                <a:cs typeface="+mn-cs"/>
              </a:rPr>
              <a:t>例如在一篇人体动作识别的</a:t>
            </a:r>
            <a:r>
              <a:rPr lang="en-US" altLang="zh-CN" sz="1200" b="0" i="0" kern="1200" dirty="0">
                <a:solidFill>
                  <a:schemeClr val="tx1"/>
                </a:solidFill>
                <a:effectLst/>
                <a:latin typeface="+mn-lt"/>
                <a:ea typeface="+mn-ea"/>
                <a:cs typeface="+mn-cs"/>
              </a:rPr>
              <a:t>paper</a:t>
            </a:r>
            <a:r>
              <a:rPr lang="zh-CN" altLang="en-US" sz="1200" b="0" i="0" kern="1200" dirty="0">
                <a:solidFill>
                  <a:schemeClr val="tx1"/>
                </a:solidFill>
                <a:effectLst/>
                <a:latin typeface="+mn-lt"/>
                <a:ea typeface="+mn-ea"/>
                <a:cs typeface="+mn-cs"/>
              </a:rPr>
              <a:t>中，作者将人体关节两两之间都加上</a:t>
            </a:r>
            <a:r>
              <a:rPr lang="en-US" altLang="zh-CN" sz="1200" b="0" i="0" kern="1200" dirty="0">
                <a:solidFill>
                  <a:schemeClr val="tx1"/>
                </a:solidFill>
                <a:effectLst/>
                <a:latin typeface="+mn-lt"/>
                <a:ea typeface="+mn-ea"/>
                <a:cs typeface="+mn-cs"/>
              </a:rPr>
              <a:t>edge</a:t>
            </a:r>
            <a:r>
              <a:rPr lang="zh-CN" altLang="en-US" sz="1200" b="0" i="0" kern="1200" dirty="0">
                <a:solidFill>
                  <a:schemeClr val="tx1"/>
                </a:solidFill>
                <a:effectLst/>
                <a:latin typeface="+mn-lt"/>
                <a:ea typeface="+mn-ea"/>
                <a:cs typeface="+mn-cs"/>
              </a:rPr>
              <a:t>，来判断动作，这是因为有些关节之间虽然不是生理结构上直接相连的，但是组合起来却能完成一些动作，例如两个手拍手，这也就体现一个问题，</a:t>
            </a:r>
            <a:r>
              <a:rPr lang="en-US" altLang="zh-CN" sz="1200" b="0" i="0" kern="1200" dirty="0">
                <a:solidFill>
                  <a:schemeClr val="tx1"/>
                </a:solidFill>
                <a:effectLst/>
                <a:latin typeface="+mn-lt"/>
                <a:ea typeface="+mn-ea"/>
                <a:cs typeface="+mn-cs"/>
              </a:rPr>
              <a:t>graph</a:t>
            </a:r>
            <a:r>
              <a:rPr lang="zh-CN" altLang="en-US" sz="1200" b="0" i="0" kern="1200" dirty="0">
                <a:solidFill>
                  <a:schemeClr val="tx1"/>
                </a:solidFill>
                <a:effectLst/>
                <a:latin typeface="+mn-lt"/>
                <a:ea typeface="+mn-ea"/>
                <a:cs typeface="+mn-cs"/>
              </a:rPr>
              <a:t>中原有的</a:t>
            </a:r>
            <a:r>
              <a:rPr lang="en-US" altLang="zh-CN" sz="1200" b="0" i="0" kern="1200" dirty="0">
                <a:solidFill>
                  <a:schemeClr val="tx1"/>
                </a:solidFill>
                <a:effectLst/>
                <a:latin typeface="+mn-lt"/>
                <a:ea typeface="+mn-ea"/>
                <a:cs typeface="+mn-cs"/>
              </a:rPr>
              <a:t>edge</a:t>
            </a:r>
            <a:r>
              <a:rPr lang="zh-CN" altLang="en-US" sz="1200" b="0" i="0" kern="1200" dirty="0">
                <a:solidFill>
                  <a:schemeClr val="tx1"/>
                </a:solidFill>
                <a:effectLst/>
                <a:latin typeface="+mn-lt"/>
                <a:ea typeface="+mn-ea"/>
                <a:cs typeface="+mn-cs"/>
              </a:rPr>
              <a:t>并不一定体现我们在计算时所需要的相互作用，或者不全面，人体关节是否直接相连跟他们能否共同完成某些动作并不是唯一的决定性的关系，有很多不相邻的关节其实在我们识别动作时应该设置上相互作用的，比如两只手</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graph</a:t>
            </a:r>
            <a:r>
              <a:rPr lang="zh-CN" altLang="en-US" sz="1200" b="0" i="0" kern="1200" dirty="0">
                <a:solidFill>
                  <a:schemeClr val="tx1"/>
                </a:solidFill>
                <a:effectLst/>
                <a:latin typeface="+mn-lt"/>
                <a:ea typeface="+mn-ea"/>
                <a:cs typeface="+mn-cs"/>
              </a:rPr>
              <a:t>将</a:t>
            </a:r>
            <a:r>
              <a:rPr lang="en-US" altLang="zh-CN" sz="1200" b="0" i="0" kern="1200" dirty="0">
                <a:solidFill>
                  <a:schemeClr val="tx1"/>
                </a:solidFill>
                <a:effectLst/>
                <a:latin typeface="+mn-lt"/>
                <a:ea typeface="+mn-ea"/>
                <a:cs typeface="+mn-cs"/>
              </a:rPr>
              <a:t>entity</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entity</a:t>
            </a:r>
            <a:r>
              <a:rPr lang="zh-CN" altLang="en-US" sz="1200" b="0" i="0" kern="1200" dirty="0">
                <a:solidFill>
                  <a:schemeClr val="tx1"/>
                </a:solidFill>
                <a:effectLst/>
                <a:latin typeface="+mn-lt"/>
                <a:ea typeface="+mn-ea"/>
                <a:cs typeface="+mn-cs"/>
              </a:rPr>
              <a:t>之间的</a:t>
            </a:r>
            <a:r>
              <a:rPr lang="en-US" altLang="zh-CN" sz="1200" b="0" i="0" kern="1200" dirty="0">
                <a:solidFill>
                  <a:schemeClr val="tx1"/>
                </a:solidFill>
                <a:effectLst/>
                <a:latin typeface="+mn-lt"/>
                <a:ea typeface="+mn-ea"/>
                <a:cs typeface="+mn-cs"/>
              </a:rPr>
              <a:t>relation</a:t>
            </a:r>
            <a:r>
              <a:rPr lang="zh-CN" altLang="en-US" sz="1200" b="0" i="0" kern="1200" dirty="0">
                <a:solidFill>
                  <a:schemeClr val="tx1"/>
                </a:solidFill>
                <a:effectLst/>
                <a:latin typeface="+mn-lt"/>
                <a:ea typeface="+mn-ea"/>
                <a:cs typeface="+mn-cs"/>
              </a:rPr>
              <a:t>都用</a:t>
            </a:r>
            <a:r>
              <a:rPr lang="en-US" altLang="zh-CN" sz="1200" b="0" i="0" kern="1200" dirty="0">
                <a:solidFill>
                  <a:schemeClr val="tx1"/>
                </a:solidFill>
                <a:effectLst/>
                <a:latin typeface="+mn-lt"/>
                <a:ea typeface="+mn-ea"/>
                <a:cs typeface="+mn-cs"/>
              </a:rPr>
              <a:t>set</a:t>
            </a:r>
            <a:r>
              <a:rPr lang="zh-CN" altLang="en-US" sz="1200" b="0" i="0" kern="1200" dirty="0">
                <a:solidFill>
                  <a:schemeClr val="tx1"/>
                </a:solidFill>
                <a:effectLst/>
                <a:latin typeface="+mn-lt"/>
                <a:ea typeface="+mn-ea"/>
                <a:cs typeface="+mn-cs"/>
              </a:rPr>
              <a:t>（集合）来表示，这意味着</a:t>
            </a:r>
            <a:r>
              <a:rPr lang="en-US" altLang="zh-CN" sz="1200" b="0" i="0" kern="1200" dirty="0">
                <a:solidFill>
                  <a:schemeClr val="tx1"/>
                </a:solidFill>
                <a:effectLst/>
                <a:latin typeface="+mn-lt"/>
                <a:ea typeface="+mn-ea"/>
                <a:cs typeface="+mn-cs"/>
              </a:rPr>
              <a:t>GN</a:t>
            </a:r>
            <a:r>
              <a:rPr lang="zh-CN" altLang="en-US" sz="1200" b="0" i="0" kern="1200" dirty="0">
                <a:solidFill>
                  <a:schemeClr val="tx1"/>
                </a:solidFill>
                <a:effectLst/>
                <a:latin typeface="+mn-lt"/>
                <a:ea typeface="+mn-ea"/>
                <a:cs typeface="+mn-cs"/>
              </a:rPr>
              <a:t>对这些元素的顺序的改变要具有不变性。</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这其实就是组合泛化</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58F88B-9D5A-4713-8DF6-F68F2B53DF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87601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7"/>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5390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4"/>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9554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22973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7"/>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896853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4"/>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14668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22"/>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63301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06536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7" y="1535113"/>
            <a:ext cx="538956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7" y="2174875"/>
            <a:ext cx="538956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86062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84736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1652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7" y="273052"/>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6414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4"/>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336320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64992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4"/>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886912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9729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22"/>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78208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3707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7" y="1535113"/>
            <a:ext cx="538956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7" y="2174875"/>
            <a:ext cx="538956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620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3957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55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7" y="273052"/>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277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92917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6146" name="图片 6"/>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1595"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2"/>
          <p:cNvPicPr>
            <a:picLocks noChangeAspect="1" noChangeArrowheads="1"/>
          </p:cNvPicPr>
          <p:nvPr userDrawn="1"/>
        </p:nvPicPr>
        <p:blipFill>
          <a:blip r:embed="rId14" cstate="screen">
            <a:extLst>
              <a:ext uri="{28A0092B-C50C-407E-A947-70E740481C1C}">
                <a14:useLocalDpi xmlns:a14="http://schemas.microsoft.com/office/drawing/2010/main"/>
              </a:ext>
            </a:extLst>
          </a:blip>
          <a:srcRect t="12222"/>
          <a:stretch>
            <a:fillRect/>
          </a:stretch>
        </p:blipFill>
        <p:spPr bwMode="auto">
          <a:xfrm>
            <a:off x="1595" y="838200"/>
            <a:ext cx="12188825"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5809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eaLnBrk="1" fontAlgn="auto" hangingPunct="1">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eaLnBrk="1" fontAlgn="auto" hangingPunct="1">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eaLnBrk="1" fontAlgn="auto" hangingPunct="1">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eaLnBrk="1" fontAlgn="auto" hangingPunct="1">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eaLnBrk="1" fontAlgn="auto" hangingPunct="1">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eaLnBrk="1" fontAlgn="auto" hangingPunct="1">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eaLnBrk="1" fontAlgn="auto" hangingPunct="1">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eaLnBrk="1" fontAlgn="auto" hangingPunct="1">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1026" name="图片 6"/>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1595"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054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文本框 12"/>
          <p:cNvSpPr txBox="1">
            <a:spLocks noChangeArrowheads="1"/>
          </p:cNvSpPr>
          <p:nvPr/>
        </p:nvSpPr>
        <p:spPr bwMode="auto">
          <a:xfrm>
            <a:off x="1235676" y="679028"/>
            <a:ext cx="935406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fontAlgn="base">
              <a:spcBef>
                <a:spcPct val="0"/>
              </a:spcBef>
              <a:spcAft>
                <a:spcPct val="0"/>
              </a:spcAft>
              <a:defRPr/>
            </a:pPr>
            <a:r>
              <a:rPr lang="en-US" altLang="zh-CN" sz="4000" b="1" dirty="0">
                <a:solidFill>
                  <a:srgbClr val="FFFFFF"/>
                </a:solidFill>
                <a:latin typeface="微软雅黑" panose="020B0503020204020204" pitchFamily="34" charset="-122"/>
                <a:ea typeface="微软雅黑" panose="020B0503020204020204" pitchFamily="34" charset="-122"/>
                <a:cs typeface="Segoe UI" panose="020B0502040204020203" pitchFamily="34" charset="0"/>
              </a:rPr>
              <a:t>Relational inductive biases, deep learning, and graph networks</a:t>
            </a:r>
            <a:endParaRPr kumimoji="0" lang="zh-CN" altLang="en-US" sz="4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4" name="文本框 10">
            <a:extLst>
              <a:ext uri="{FF2B5EF4-FFF2-40B4-BE49-F238E27FC236}">
                <a16:creationId xmlns:a16="http://schemas.microsoft.com/office/drawing/2014/main" id="{D49B5B57-2C3E-4369-BC8C-CE9DE2B5D51F}"/>
              </a:ext>
            </a:extLst>
          </p:cNvPr>
          <p:cNvSpPr txBox="1">
            <a:spLocks noChangeArrowheads="1"/>
          </p:cNvSpPr>
          <p:nvPr/>
        </p:nvSpPr>
        <p:spPr bwMode="auto">
          <a:xfrm>
            <a:off x="9402144" y="5055587"/>
            <a:ext cx="2093169" cy="93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Segoe UI" panose="020B0502040204020203" pitchFamily="34" charset="0"/>
              </a:rPr>
              <a:t>2019/02/25</a:t>
            </a:r>
          </a:p>
          <a:p>
            <a:pPr marL="0" marR="0" lvl="0" indent="0" algn="ctr" defTabSz="914400" rtl="0" eaLnBrk="1" fontAlgn="base" latinLnBrk="0" hangingPunct="1">
              <a:lnSpc>
                <a:spcPct val="12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Segoe UI" panose="020B0502040204020203" pitchFamily="34" charset="0"/>
              </a:rPr>
              <a:t>赵子豪</a:t>
            </a: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文本框 12">
            <a:extLst>
              <a:ext uri="{FF2B5EF4-FFF2-40B4-BE49-F238E27FC236}">
                <a16:creationId xmlns:a16="http://schemas.microsoft.com/office/drawing/2014/main" id="{921027AA-071B-4A32-9948-A7E1DDE4DD5E}"/>
              </a:ext>
            </a:extLst>
          </p:cNvPr>
          <p:cNvSpPr txBox="1">
            <a:spLocks noChangeArrowheads="1"/>
          </p:cNvSpPr>
          <p:nvPr/>
        </p:nvSpPr>
        <p:spPr bwMode="auto">
          <a:xfrm>
            <a:off x="2753012" y="2263441"/>
            <a:ext cx="63193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fontAlgn="base">
              <a:spcBef>
                <a:spcPct val="0"/>
              </a:spcBef>
              <a:spcAft>
                <a:spcPct val="0"/>
              </a:spcAft>
              <a:defRPr/>
            </a:pPr>
            <a:r>
              <a:rPr lang="zh-CN" altLang="en-US" sz="3200" b="1" dirty="0">
                <a:solidFill>
                  <a:srgbClr val="FFFFFF"/>
                </a:solidFill>
                <a:latin typeface="微软雅黑" panose="020B0503020204020204" pitchFamily="34" charset="-122"/>
                <a:ea typeface="微软雅黑" panose="020B0503020204020204" pitchFamily="34" charset="-122"/>
                <a:cs typeface="Segoe UI" panose="020B0502040204020203" pitchFamily="34" charset="0"/>
              </a:rPr>
              <a:t>关系归纳偏好、深度学习和图网络</a:t>
            </a:r>
          </a:p>
        </p:txBody>
      </p:sp>
      <p:sp>
        <p:nvSpPr>
          <p:cNvPr id="6" name="文本框 12">
            <a:extLst>
              <a:ext uri="{FF2B5EF4-FFF2-40B4-BE49-F238E27FC236}">
                <a16:creationId xmlns:a16="http://schemas.microsoft.com/office/drawing/2014/main" id="{2E2AE94A-140E-4C70-805B-FE5CF8C29A02}"/>
              </a:ext>
            </a:extLst>
          </p:cNvPr>
          <p:cNvSpPr txBox="1">
            <a:spLocks noChangeArrowheads="1"/>
          </p:cNvSpPr>
          <p:nvPr/>
        </p:nvSpPr>
        <p:spPr bwMode="auto">
          <a:xfrm>
            <a:off x="2753011" y="3301899"/>
            <a:ext cx="63193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fontAlgn="base">
              <a:spcBef>
                <a:spcPct val="0"/>
              </a:spcBef>
              <a:spcAft>
                <a:spcPct val="0"/>
              </a:spcAft>
              <a:defRPr/>
            </a:pPr>
            <a:r>
              <a:rPr lang="en-US" altLang="zh-CN" sz="2400" b="1" dirty="0">
                <a:solidFill>
                  <a:srgbClr val="FFFFFF"/>
                </a:solidFill>
                <a:latin typeface="微软雅黑" panose="020B0503020204020204" pitchFamily="34" charset="-122"/>
                <a:ea typeface="微软雅黑" panose="020B0503020204020204" pitchFamily="34" charset="-122"/>
                <a:cs typeface="Segoe UI" panose="020B0502040204020203" pitchFamily="34" charset="0"/>
              </a:rPr>
              <a:t>DeepMind; Google Brain; MIT; University of Edinburgh</a:t>
            </a:r>
            <a:endParaRPr lang="zh-CN" altLang="en-US" sz="2400" b="1" dirty="0">
              <a:solidFill>
                <a:srgbClr val="FFFFFF"/>
              </a:solidFill>
              <a:latin typeface="微软雅黑" panose="020B0503020204020204" pitchFamily="34" charset="-122"/>
              <a:ea typeface="微软雅黑" panose="020B0503020204020204" pitchFamily="34" charset="-122"/>
              <a:cs typeface="Segoe UI" panose="020B0502040204020203" pitchFamily="34"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2307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GN </a:t>
            </a:r>
            <a:r>
              <a:rPr kumimoji="0" lang="zh-CN" altLang="en-US"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设计原则</a:t>
            </a: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9" name="文本框 8">
            <a:extLst>
              <a:ext uri="{FF2B5EF4-FFF2-40B4-BE49-F238E27FC236}">
                <a16:creationId xmlns:a16="http://schemas.microsoft.com/office/drawing/2014/main" id="{5E8B6A3A-00BD-484D-859D-2875FF229690}"/>
              </a:ext>
            </a:extLst>
          </p:cNvPr>
          <p:cNvSpPr txBox="1"/>
          <p:nvPr/>
        </p:nvSpPr>
        <p:spPr>
          <a:xfrm>
            <a:off x="562591" y="1261178"/>
            <a:ext cx="10504802" cy="3823611"/>
          </a:xfrm>
          <a:prstGeom prst="rect">
            <a:avLst/>
          </a:prstGeom>
          <a:noFill/>
        </p:spPr>
        <p:txBody>
          <a:bodyPr wrap="square" rtlCol="0">
            <a:spAutoFit/>
          </a:bodyPr>
          <a:lstStyle/>
          <a:p>
            <a:pPr marL="457200" indent="-457200">
              <a:lnSpc>
                <a:spcPct val="150000"/>
              </a:lnSpc>
              <a:buFont typeface="+mj-lt"/>
              <a:buAutoNum type="arabicPeriod"/>
            </a:pPr>
            <a:r>
              <a:rPr lang="en-US" altLang="zh-CN" sz="2400" dirty="0">
                <a:solidFill>
                  <a:srgbClr val="094161"/>
                </a:solidFill>
                <a:latin typeface="微软雅黑" panose="020B0503020204020204" pitchFamily="34" charset="-122"/>
                <a:ea typeface="微软雅黑" panose="020B0503020204020204" pitchFamily="34" charset="-122"/>
              </a:rPr>
              <a:t>Flexible representation</a:t>
            </a:r>
            <a:r>
              <a:rPr lang="zh-CN" altLang="en-US" sz="2400" dirty="0">
                <a:solidFill>
                  <a:srgbClr val="094161"/>
                </a:solidFill>
                <a:latin typeface="微软雅黑" panose="020B0503020204020204" pitchFamily="34" charset="-122"/>
                <a:ea typeface="微软雅黑" panose="020B0503020204020204" pitchFamily="34" charset="-122"/>
              </a:rPr>
              <a:t>：</a:t>
            </a:r>
            <a:endParaRPr lang="en-US" altLang="zh-CN" sz="2400" dirty="0">
              <a:solidFill>
                <a:srgbClr val="094161"/>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Entity: </a:t>
            </a:r>
            <a:r>
              <a:rPr lang="en-US" altLang="zh-CN" sz="2000" dirty="0" err="1">
                <a:latin typeface="微软雅黑" panose="020B0503020204020204" pitchFamily="34" charset="-122"/>
                <a:ea typeface="微软雅黑" panose="020B0503020204020204" pitchFamily="34" charset="-122"/>
              </a:rPr>
              <a:t>vertor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tensor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sequence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set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graph.</a:t>
            </a: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对输入的图结构无要求</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输出适用于其他深度学习工具：</a:t>
            </a:r>
            <a:r>
              <a:rPr lang="en-US" altLang="zh-CN" sz="2000" dirty="0"/>
              <a:t>MLPs, CNNs, and RNNs</a:t>
            </a: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按任务需求</a:t>
            </a:r>
            <a:r>
              <a:rPr lang="en-US" altLang="zh-CN" sz="2000" dirty="0">
                <a:latin typeface="微软雅黑" panose="020B0503020204020204" pitchFamily="34" charset="-122"/>
                <a:ea typeface="微软雅黑" panose="020B0503020204020204" pitchFamily="34" charset="-122"/>
              </a:rPr>
              <a:t>tailor: edge-focused, node-focused, graph-focused.</a:t>
            </a: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输出可以重组合</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solidFill>
                  <a:srgbClr val="094161"/>
                </a:solidFill>
                <a:latin typeface="微软雅黑" panose="020B0503020204020204" pitchFamily="34" charset="-122"/>
                <a:ea typeface="微软雅黑" panose="020B0503020204020204" pitchFamily="34" charset="-122"/>
              </a:rPr>
              <a:t>社交网络，知识图谱，路径图</a:t>
            </a:r>
            <a:endParaRPr lang="en-US" altLang="zh-CN" sz="2000" dirty="0">
              <a:solidFill>
                <a:srgbClr val="094161"/>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000" dirty="0">
                <a:solidFill>
                  <a:srgbClr val="094161"/>
                </a:solidFill>
                <a:latin typeface="微软雅黑" panose="020B0503020204020204" pitchFamily="34" charset="-122"/>
                <a:ea typeface="微软雅黑" panose="020B0503020204020204" pitchFamily="34" charset="-122"/>
              </a:rPr>
              <a:t>Visual scene</a:t>
            </a:r>
            <a:r>
              <a:rPr lang="zh-CN" altLang="en-US" sz="2000" dirty="0">
                <a:solidFill>
                  <a:srgbClr val="094161"/>
                </a:solidFill>
                <a:latin typeface="微软雅黑" panose="020B0503020204020204" pitchFamily="34" charset="-122"/>
                <a:ea typeface="微软雅黑" panose="020B0503020204020204" pitchFamily="34" charset="-122"/>
              </a:rPr>
              <a:t>，文本，编程语言源码</a:t>
            </a:r>
            <a:r>
              <a:rPr lang="en-US" altLang="zh-CN" sz="2000" dirty="0">
                <a:solidFill>
                  <a:srgbClr val="094161"/>
                </a:solidFill>
                <a:latin typeface="微软雅黑" panose="020B0503020204020204" pitchFamily="34" charset="-122"/>
                <a:ea typeface="微软雅黑" panose="020B0503020204020204" pitchFamily="34" charset="-122"/>
              </a:rPr>
              <a:t>[1]</a:t>
            </a:r>
          </a:p>
        </p:txBody>
      </p:sp>
      <p:cxnSp>
        <p:nvCxnSpPr>
          <p:cNvPr id="3" name="直接连接符 2">
            <a:extLst>
              <a:ext uri="{FF2B5EF4-FFF2-40B4-BE49-F238E27FC236}">
                <a16:creationId xmlns:a16="http://schemas.microsoft.com/office/drawing/2014/main" id="{50970317-14F8-47C1-AA1A-7D5D277F5827}"/>
              </a:ext>
            </a:extLst>
          </p:cNvPr>
          <p:cNvCxnSpPr/>
          <p:nvPr/>
        </p:nvCxnSpPr>
        <p:spPr bwMode="auto">
          <a:xfrm>
            <a:off x="113371" y="5809785"/>
            <a:ext cx="1196525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文本框 3">
            <a:extLst>
              <a:ext uri="{FF2B5EF4-FFF2-40B4-BE49-F238E27FC236}">
                <a16:creationId xmlns:a16="http://schemas.microsoft.com/office/drawing/2014/main" id="{09B4643A-8DDA-45BF-8970-1994619E94BF}"/>
              </a:ext>
            </a:extLst>
          </p:cNvPr>
          <p:cNvSpPr txBox="1"/>
          <p:nvPr/>
        </p:nvSpPr>
        <p:spPr>
          <a:xfrm>
            <a:off x="790589" y="5910146"/>
            <a:ext cx="6948214" cy="369332"/>
          </a:xfrm>
          <a:prstGeom prst="rect">
            <a:avLst/>
          </a:prstGeom>
          <a:noFill/>
        </p:spPr>
        <p:txBody>
          <a:bodyPr wrap="square" rtlCol="0">
            <a:spAutoFit/>
          </a:bodyPr>
          <a:lstStyle/>
          <a:p>
            <a:r>
              <a:rPr lang="en-US" altLang="zh-CN" dirty="0"/>
              <a:t>1. Neural relational inference for interacting systems,2018 ICML</a:t>
            </a:r>
            <a:endParaRPr lang="zh-CN" altLang="en-US" dirty="0"/>
          </a:p>
        </p:txBody>
      </p:sp>
    </p:spTree>
    <p:extLst>
      <p:ext uri="{BB962C8B-B14F-4D97-AF65-F5344CB8AC3E}">
        <p14:creationId xmlns:p14="http://schemas.microsoft.com/office/powerpoint/2010/main" val="255449097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2307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GN </a:t>
            </a:r>
            <a:r>
              <a:rPr kumimoji="0" lang="zh-CN" altLang="en-US"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设计原则</a:t>
            </a: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9" name="文本框 8">
            <a:extLst>
              <a:ext uri="{FF2B5EF4-FFF2-40B4-BE49-F238E27FC236}">
                <a16:creationId xmlns:a16="http://schemas.microsoft.com/office/drawing/2014/main" id="{5E8B6A3A-00BD-484D-859D-2875FF229690}"/>
              </a:ext>
            </a:extLst>
          </p:cNvPr>
          <p:cNvSpPr txBox="1"/>
          <p:nvPr/>
        </p:nvSpPr>
        <p:spPr>
          <a:xfrm>
            <a:off x="562591" y="1261178"/>
            <a:ext cx="10504802" cy="1053622"/>
          </a:xfrm>
          <a:prstGeom prst="rect">
            <a:avLst/>
          </a:prstGeom>
          <a:noFill/>
        </p:spPr>
        <p:txBody>
          <a:bodyPr wrap="square" rtlCol="0">
            <a:spAutoFit/>
          </a:bodyPr>
          <a:lstStyle/>
          <a:p>
            <a:pPr>
              <a:lnSpc>
                <a:spcPct val="150000"/>
              </a:lnSpc>
            </a:pPr>
            <a:r>
              <a:rPr lang="en-US" altLang="zh-CN" sz="2400" dirty="0">
                <a:solidFill>
                  <a:srgbClr val="094161"/>
                </a:solidFill>
                <a:latin typeface="微软雅黑" panose="020B0503020204020204" pitchFamily="34" charset="-122"/>
                <a:ea typeface="微软雅黑" panose="020B0503020204020204" pitchFamily="34" charset="-122"/>
              </a:rPr>
              <a:t>2. Configurable within-block structure</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信息传递结构、聚合函数</a:t>
            </a:r>
            <a:r>
              <a:rPr lang="el-GR" altLang="zh-CN" sz="2000" dirty="0">
                <a:latin typeface="Calibri" panose="020F0502020204030204" pitchFamily="34" charset="0"/>
                <a:ea typeface="微软雅黑" panose="020B0503020204020204" pitchFamily="34" charset="-122"/>
                <a:cs typeface="Calibri" panose="020F0502020204030204" pitchFamily="34" charset="0"/>
              </a:rPr>
              <a:t>ρ</a:t>
            </a:r>
            <a:r>
              <a:rPr lang="zh-CN" altLang="en-US" sz="2000" dirty="0">
                <a:latin typeface="微软雅黑" panose="020B0503020204020204" pitchFamily="34" charset="-122"/>
                <a:ea typeface="微软雅黑" panose="020B0503020204020204" pitchFamily="34" charset="-122"/>
              </a:rPr>
              <a:t>、更新函数</a:t>
            </a:r>
            <a:r>
              <a:rPr lang="el-GR" altLang="zh-CN" sz="2000" dirty="0">
                <a:latin typeface="Calibri" panose="020F0502020204030204" pitchFamily="34" charset="0"/>
                <a:ea typeface="微软雅黑" panose="020B0503020204020204" pitchFamily="34" charset="-122"/>
                <a:cs typeface="Calibri" panose="020F0502020204030204" pitchFamily="34" charset="0"/>
              </a:rPr>
              <a:t>φ</a:t>
            </a:r>
            <a:r>
              <a:rPr lang="zh-CN" altLang="en-US" sz="2000" dirty="0">
                <a:latin typeface="微软雅黑" panose="020B0503020204020204" pitchFamily="34" charset="-122"/>
                <a:ea typeface="微软雅黑" panose="020B0503020204020204" pitchFamily="34" charset="-122"/>
              </a:rPr>
              <a:t>可随意指定</a:t>
            </a:r>
            <a:endParaRPr lang="en-US" altLang="zh-CN" sz="20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E276AA48-5389-4BBC-BCE5-C4200D530547}"/>
              </a:ext>
            </a:extLst>
          </p:cNvPr>
          <p:cNvPicPr>
            <a:picLocks noChangeAspect="1"/>
          </p:cNvPicPr>
          <p:nvPr/>
        </p:nvPicPr>
        <p:blipFill>
          <a:blip r:embed="rId3"/>
          <a:stretch>
            <a:fillRect/>
          </a:stretch>
        </p:blipFill>
        <p:spPr>
          <a:xfrm>
            <a:off x="975847" y="2488581"/>
            <a:ext cx="9058275" cy="2438400"/>
          </a:xfrm>
          <a:prstGeom prst="rect">
            <a:avLst/>
          </a:prstGeom>
        </p:spPr>
      </p:pic>
      <p:sp>
        <p:nvSpPr>
          <p:cNvPr id="8" name="文本框 7">
            <a:extLst>
              <a:ext uri="{FF2B5EF4-FFF2-40B4-BE49-F238E27FC236}">
                <a16:creationId xmlns:a16="http://schemas.microsoft.com/office/drawing/2014/main" id="{12344B9D-9834-4854-B0B8-EC78B17BAD7D}"/>
              </a:ext>
            </a:extLst>
          </p:cNvPr>
          <p:cNvSpPr txBox="1"/>
          <p:nvPr/>
        </p:nvSpPr>
        <p:spPr>
          <a:xfrm>
            <a:off x="975847" y="4926981"/>
            <a:ext cx="9372485" cy="646331"/>
          </a:xfrm>
          <a:prstGeom prst="rect">
            <a:avLst/>
          </a:prstGeom>
          <a:noFill/>
        </p:spPr>
        <p:txBody>
          <a:bodyPr wrap="square" rtlCol="0">
            <a:spAutoFit/>
          </a:bodyPr>
          <a:lstStyle/>
          <a:p>
            <a:r>
              <a:rPr lang="en-US" altLang="zh-CN" dirty="0"/>
              <a:t>(a)</a:t>
            </a:r>
            <a:r>
              <a:rPr lang="zh-CN" altLang="en-US" dirty="0"/>
              <a:t>：完整的</a:t>
            </a:r>
            <a:r>
              <a:rPr lang="en-US" altLang="zh-CN" dirty="0"/>
              <a:t>GN block</a:t>
            </a:r>
            <a:r>
              <a:rPr lang="zh-CN" altLang="en-US" dirty="0"/>
              <a:t>，完整的计算流程</a:t>
            </a:r>
            <a:endParaRPr lang="en-US" altLang="zh-CN" dirty="0"/>
          </a:p>
          <a:p>
            <a:r>
              <a:rPr lang="en-US" altLang="zh-CN" dirty="0"/>
              <a:t>(b)</a:t>
            </a:r>
            <a:r>
              <a:rPr lang="zh-CN" altLang="en-US" dirty="0"/>
              <a:t>：更新函数设置为</a:t>
            </a:r>
            <a:r>
              <a:rPr lang="en-US" altLang="zh-CN" dirty="0"/>
              <a:t>RNN</a:t>
            </a:r>
            <a:r>
              <a:rPr lang="zh-CN" altLang="en-US" dirty="0"/>
              <a:t>，</a:t>
            </a:r>
            <a:r>
              <a:rPr lang="en-US" altLang="zh-CN" dirty="0"/>
              <a:t>hidden state</a:t>
            </a:r>
            <a:r>
              <a:rPr lang="zh-CN" altLang="en-US" dirty="0"/>
              <a:t>，没有</a:t>
            </a:r>
            <a:r>
              <a:rPr lang="en-US" altLang="zh-CN" dirty="0"/>
              <a:t>message-passing</a:t>
            </a:r>
            <a:endParaRPr lang="zh-CN" altLang="en-US" dirty="0"/>
          </a:p>
        </p:txBody>
      </p:sp>
    </p:spTree>
    <p:extLst>
      <p:ext uri="{BB962C8B-B14F-4D97-AF65-F5344CB8AC3E}">
        <p14:creationId xmlns:p14="http://schemas.microsoft.com/office/powerpoint/2010/main" val="358361988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2307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GN </a:t>
            </a:r>
            <a:r>
              <a:rPr kumimoji="0" lang="zh-CN" altLang="en-US"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设计原则</a:t>
            </a: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9" name="文本框 8">
            <a:extLst>
              <a:ext uri="{FF2B5EF4-FFF2-40B4-BE49-F238E27FC236}">
                <a16:creationId xmlns:a16="http://schemas.microsoft.com/office/drawing/2014/main" id="{5E8B6A3A-00BD-484D-859D-2875FF229690}"/>
              </a:ext>
            </a:extLst>
          </p:cNvPr>
          <p:cNvSpPr txBox="1"/>
          <p:nvPr/>
        </p:nvSpPr>
        <p:spPr>
          <a:xfrm>
            <a:off x="526729" y="994159"/>
            <a:ext cx="10504802" cy="581057"/>
          </a:xfrm>
          <a:prstGeom prst="rect">
            <a:avLst/>
          </a:prstGeom>
          <a:noFill/>
        </p:spPr>
        <p:txBody>
          <a:bodyPr wrap="square" rtlCol="0">
            <a:spAutoFit/>
          </a:bodyPr>
          <a:lstStyle/>
          <a:p>
            <a:pPr>
              <a:lnSpc>
                <a:spcPct val="150000"/>
              </a:lnSpc>
            </a:pPr>
            <a:r>
              <a:rPr lang="en-US" altLang="zh-CN" sz="2400" dirty="0">
                <a:solidFill>
                  <a:srgbClr val="094161"/>
                </a:solidFill>
                <a:latin typeface="微软雅黑" panose="020B0503020204020204" pitchFamily="34" charset="-122"/>
                <a:ea typeface="微软雅黑" panose="020B0503020204020204" pitchFamily="34" charset="-122"/>
              </a:rPr>
              <a:t>2. Configurable within-block structure</a:t>
            </a:r>
          </a:p>
        </p:txBody>
      </p:sp>
      <p:sp>
        <p:nvSpPr>
          <p:cNvPr id="8" name="文本框 7">
            <a:extLst>
              <a:ext uri="{FF2B5EF4-FFF2-40B4-BE49-F238E27FC236}">
                <a16:creationId xmlns:a16="http://schemas.microsoft.com/office/drawing/2014/main" id="{12344B9D-9834-4854-B0B8-EC78B17BAD7D}"/>
              </a:ext>
            </a:extLst>
          </p:cNvPr>
          <p:cNvSpPr txBox="1"/>
          <p:nvPr/>
        </p:nvSpPr>
        <p:spPr>
          <a:xfrm>
            <a:off x="790589" y="3868213"/>
            <a:ext cx="4305518" cy="1200329"/>
          </a:xfrm>
          <a:prstGeom prst="rect">
            <a:avLst/>
          </a:prstGeom>
          <a:noFill/>
        </p:spPr>
        <p:txBody>
          <a:bodyPr wrap="square" rtlCol="0">
            <a:spAutoFit/>
          </a:bodyPr>
          <a:lstStyle/>
          <a:p>
            <a:r>
              <a:rPr lang="en-US" altLang="zh-CN" dirty="0"/>
              <a:t>(c)</a:t>
            </a:r>
            <a:r>
              <a:rPr lang="zh-CN" altLang="en-US" dirty="0"/>
              <a:t>：有消息传递的神经网络</a:t>
            </a:r>
            <a:r>
              <a:rPr lang="en-US" altLang="zh-CN" dirty="0"/>
              <a:t>,MPNN[1]</a:t>
            </a:r>
          </a:p>
          <a:p>
            <a:r>
              <a:rPr lang="en-US" altLang="zh-CN" dirty="0"/>
              <a:t>(d)</a:t>
            </a:r>
            <a:r>
              <a:rPr lang="zh-CN" altLang="en-US" dirty="0"/>
              <a:t>：</a:t>
            </a:r>
            <a:r>
              <a:rPr lang="en-US" altLang="zh-CN" dirty="0"/>
              <a:t>NLNN[2]</a:t>
            </a:r>
          </a:p>
          <a:p>
            <a:r>
              <a:rPr lang="en-US" altLang="zh-CN" dirty="0"/>
              <a:t>(e)</a:t>
            </a:r>
            <a:r>
              <a:rPr lang="zh-CN" altLang="en-US" dirty="0"/>
              <a:t>：</a:t>
            </a:r>
            <a:r>
              <a:rPr lang="en-US" altLang="zh-CN" dirty="0"/>
              <a:t>Relation Network[3]</a:t>
            </a:r>
          </a:p>
          <a:p>
            <a:r>
              <a:rPr lang="en-US" altLang="zh-CN" dirty="0"/>
              <a:t>(f)</a:t>
            </a:r>
            <a:r>
              <a:rPr lang="zh-CN" altLang="en-US" dirty="0"/>
              <a:t>：</a:t>
            </a:r>
            <a:r>
              <a:rPr lang="en-US" altLang="zh-CN" dirty="0"/>
              <a:t>Deep Set[4]</a:t>
            </a:r>
          </a:p>
        </p:txBody>
      </p:sp>
      <p:pic>
        <p:nvPicPr>
          <p:cNvPr id="2" name="图片 1">
            <a:extLst>
              <a:ext uri="{FF2B5EF4-FFF2-40B4-BE49-F238E27FC236}">
                <a16:creationId xmlns:a16="http://schemas.microsoft.com/office/drawing/2014/main" id="{7BF4200C-0749-41DB-B32F-92A72816127D}"/>
              </a:ext>
            </a:extLst>
          </p:cNvPr>
          <p:cNvPicPr>
            <a:picLocks noChangeAspect="1"/>
          </p:cNvPicPr>
          <p:nvPr/>
        </p:nvPicPr>
        <p:blipFill>
          <a:blip r:embed="rId3"/>
          <a:stretch>
            <a:fillRect/>
          </a:stretch>
        </p:blipFill>
        <p:spPr>
          <a:xfrm>
            <a:off x="790589" y="1594170"/>
            <a:ext cx="6740797" cy="1832230"/>
          </a:xfrm>
          <a:prstGeom prst="rect">
            <a:avLst/>
          </a:prstGeom>
        </p:spPr>
      </p:pic>
      <p:cxnSp>
        <p:nvCxnSpPr>
          <p:cNvPr id="4" name="直接连接符 3">
            <a:extLst>
              <a:ext uri="{FF2B5EF4-FFF2-40B4-BE49-F238E27FC236}">
                <a16:creationId xmlns:a16="http://schemas.microsoft.com/office/drawing/2014/main" id="{D40CD1A7-5BC5-497D-878D-E105E252A939}"/>
              </a:ext>
            </a:extLst>
          </p:cNvPr>
          <p:cNvCxnSpPr/>
          <p:nvPr/>
        </p:nvCxnSpPr>
        <p:spPr bwMode="auto">
          <a:xfrm>
            <a:off x="271464" y="5397191"/>
            <a:ext cx="1204703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 name="文本框 4">
            <a:extLst>
              <a:ext uri="{FF2B5EF4-FFF2-40B4-BE49-F238E27FC236}">
                <a16:creationId xmlns:a16="http://schemas.microsoft.com/office/drawing/2014/main" id="{9E47A8F3-7875-4D4F-98D6-6598FC192884}"/>
              </a:ext>
            </a:extLst>
          </p:cNvPr>
          <p:cNvSpPr txBox="1"/>
          <p:nvPr/>
        </p:nvSpPr>
        <p:spPr>
          <a:xfrm>
            <a:off x="790589" y="5510355"/>
            <a:ext cx="10527756" cy="1200329"/>
          </a:xfrm>
          <a:prstGeom prst="rect">
            <a:avLst/>
          </a:prstGeom>
          <a:noFill/>
        </p:spPr>
        <p:txBody>
          <a:bodyPr wrap="square" rtlCol="0">
            <a:spAutoFit/>
          </a:bodyPr>
          <a:lstStyle/>
          <a:p>
            <a:pPr marL="342900" indent="-342900">
              <a:buAutoNum type="arabicPeriod"/>
            </a:pPr>
            <a:r>
              <a:rPr lang="en-US" altLang="zh-CN" dirty="0"/>
              <a:t>Gilmer, J .  Neural message passing for quantum chemistry. </a:t>
            </a:r>
          </a:p>
          <a:p>
            <a:pPr marL="342900" indent="-342900">
              <a:buAutoNum type="arabicPeriod"/>
            </a:pPr>
            <a:r>
              <a:rPr lang="en-US" altLang="zh-CN" dirty="0"/>
              <a:t>Wang, X. Non-local neural networks. (2018,CVPR)</a:t>
            </a:r>
          </a:p>
          <a:p>
            <a:pPr marL="342900" indent="-342900">
              <a:buAutoNum type="arabicPeriod"/>
            </a:pPr>
            <a:r>
              <a:rPr lang="en-US" altLang="zh-CN" dirty="0" err="1"/>
              <a:t>Raposo</a:t>
            </a:r>
            <a:r>
              <a:rPr lang="en-US" altLang="zh-CN" dirty="0"/>
              <a:t>, D. Discovering objects and their relations from entangled scene representations.(2017,</a:t>
            </a:r>
            <a:r>
              <a:rPr lang="zh-CN" altLang="en-US" dirty="0"/>
              <a:t> </a:t>
            </a:r>
            <a:r>
              <a:rPr lang="en-US" altLang="zh-CN" dirty="0"/>
              <a:t>ICLR)</a:t>
            </a:r>
          </a:p>
          <a:p>
            <a:pPr marL="342900" indent="-342900">
              <a:buAutoNum type="arabicPeriod"/>
            </a:pPr>
            <a:r>
              <a:rPr lang="en-US" altLang="zh-CN" dirty="0"/>
              <a:t>Zaheer, M. Deep sets. </a:t>
            </a:r>
            <a:endParaRPr lang="zh-CN" altLang="en-US" dirty="0"/>
          </a:p>
        </p:txBody>
      </p:sp>
      <p:pic>
        <p:nvPicPr>
          <p:cNvPr id="6" name="图片 5">
            <a:extLst>
              <a:ext uri="{FF2B5EF4-FFF2-40B4-BE49-F238E27FC236}">
                <a16:creationId xmlns:a16="http://schemas.microsoft.com/office/drawing/2014/main" id="{AED85FC9-E93F-4A37-8E7D-B867E8A17F00}"/>
              </a:ext>
            </a:extLst>
          </p:cNvPr>
          <p:cNvPicPr>
            <a:picLocks noChangeAspect="1"/>
          </p:cNvPicPr>
          <p:nvPr/>
        </p:nvPicPr>
        <p:blipFill>
          <a:blip r:embed="rId4"/>
          <a:stretch>
            <a:fillRect/>
          </a:stretch>
        </p:blipFill>
        <p:spPr>
          <a:xfrm>
            <a:off x="7531387" y="1608296"/>
            <a:ext cx="2928458" cy="1825722"/>
          </a:xfrm>
          <a:prstGeom prst="rect">
            <a:avLst/>
          </a:prstGeom>
        </p:spPr>
      </p:pic>
      <p:pic>
        <p:nvPicPr>
          <p:cNvPr id="10" name="图片 9">
            <a:extLst>
              <a:ext uri="{FF2B5EF4-FFF2-40B4-BE49-F238E27FC236}">
                <a16:creationId xmlns:a16="http://schemas.microsoft.com/office/drawing/2014/main" id="{69B16012-57E0-4684-8E44-4DB1646C5C68}"/>
              </a:ext>
            </a:extLst>
          </p:cNvPr>
          <p:cNvPicPr>
            <a:picLocks noChangeAspect="1"/>
          </p:cNvPicPr>
          <p:nvPr/>
        </p:nvPicPr>
        <p:blipFill>
          <a:blip r:embed="rId5"/>
          <a:stretch>
            <a:fillRect/>
          </a:stretch>
        </p:blipFill>
        <p:spPr>
          <a:xfrm>
            <a:off x="7658086" y="3516584"/>
            <a:ext cx="2801759" cy="1703869"/>
          </a:xfrm>
          <a:prstGeom prst="rect">
            <a:avLst/>
          </a:prstGeom>
        </p:spPr>
      </p:pic>
    </p:spTree>
    <p:extLst>
      <p:ext uri="{BB962C8B-B14F-4D97-AF65-F5344CB8AC3E}">
        <p14:creationId xmlns:p14="http://schemas.microsoft.com/office/powerpoint/2010/main" val="513291594"/>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2307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GN </a:t>
            </a:r>
            <a:r>
              <a:rPr kumimoji="0" lang="zh-CN" altLang="en-US"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设计原则</a:t>
            </a: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9" name="文本框 8">
            <a:extLst>
              <a:ext uri="{FF2B5EF4-FFF2-40B4-BE49-F238E27FC236}">
                <a16:creationId xmlns:a16="http://schemas.microsoft.com/office/drawing/2014/main" id="{5E8B6A3A-00BD-484D-859D-2875FF229690}"/>
              </a:ext>
            </a:extLst>
          </p:cNvPr>
          <p:cNvSpPr txBox="1"/>
          <p:nvPr/>
        </p:nvSpPr>
        <p:spPr>
          <a:xfrm>
            <a:off x="526729" y="994159"/>
            <a:ext cx="10504802" cy="581057"/>
          </a:xfrm>
          <a:prstGeom prst="rect">
            <a:avLst/>
          </a:prstGeom>
          <a:noFill/>
        </p:spPr>
        <p:txBody>
          <a:bodyPr wrap="square" rtlCol="0">
            <a:spAutoFit/>
          </a:bodyPr>
          <a:lstStyle/>
          <a:p>
            <a:pPr>
              <a:lnSpc>
                <a:spcPct val="150000"/>
              </a:lnSpc>
            </a:pPr>
            <a:r>
              <a:rPr lang="en-US" altLang="zh-CN" sz="2400" dirty="0">
                <a:solidFill>
                  <a:srgbClr val="094161"/>
                </a:solidFill>
                <a:latin typeface="微软雅黑" panose="020B0503020204020204" pitchFamily="34" charset="-122"/>
                <a:ea typeface="微软雅黑" panose="020B0503020204020204" pitchFamily="34" charset="-122"/>
              </a:rPr>
              <a:t>3. Composable multi-block architectures </a:t>
            </a:r>
          </a:p>
        </p:txBody>
      </p:sp>
      <p:sp>
        <p:nvSpPr>
          <p:cNvPr id="3" name="文本框 2">
            <a:extLst>
              <a:ext uri="{FF2B5EF4-FFF2-40B4-BE49-F238E27FC236}">
                <a16:creationId xmlns:a16="http://schemas.microsoft.com/office/drawing/2014/main" id="{08FBAB74-99F3-4ECB-AC61-D30FF298EBAA}"/>
              </a:ext>
            </a:extLst>
          </p:cNvPr>
          <p:cNvSpPr txBox="1"/>
          <p:nvPr/>
        </p:nvSpPr>
        <p:spPr>
          <a:xfrm>
            <a:off x="1003610" y="1575216"/>
            <a:ext cx="8920975" cy="1884618"/>
          </a:xfrm>
          <a:prstGeom prst="rect">
            <a:avLst/>
          </a:prstGeom>
          <a:noFill/>
        </p:spPr>
        <p:txBody>
          <a:bodyPr wrap="square" rtlCol="0">
            <a:spAutoFit/>
          </a:bodyPr>
          <a:lstStyle/>
          <a:p>
            <a:pPr marL="342900" indent="-3429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支持组合多个</a:t>
            </a:r>
            <a:r>
              <a:rPr lang="en-US" altLang="zh-CN" sz="2000" dirty="0">
                <a:latin typeface="微软雅黑" panose="020B0503020204020204" pitchFamily="34" charset="-122"/>
                <a:ea typeface="微软雅黑" panose="020B0503020204020204" pitchFamily="34" charset="-122"/>
              </a:rPr>
              <a:t>GN block</a:t>
            </a:r>
            <a:r>
              <a:rPr lang="zh-CN" altLang="en-US" sz="2000" dirty="0">
                <a:latin typeface="微软雅黑" panose="020B0503020204020204" pitchFamily="34" charset="-122"/>
                <a:ea typeface="微软雅黑" panose="020B0503020204020204" pitchFamily="34" charset="-122"/>
              </a:rPr>
              <a:t>以得到复杂结构</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rPr>
              <a:t>Graph-to-Graph module</a:t>
            </a:r>
            <a:r>
              <a:rPr lang="zh-CN" altLang="en-US" sz="2000" dirty="0">
                <a:latin typeface="微软雅黑" panose="020B0503020204020204" pitchFamily="34" charset="-122"/>
                <a:ea typeface="微软雅黑" panose="020B0503020204020204" pitchFamily="34" charset="-122"/>
              </a:rPr>
              <a:t>，可组合</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更新计算可并行</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多个</a:t>
            </a:r>
            <a:r>
              <a:rPr lang="en-US" altLang="zh-CN" sz="2000" dirty="0">
                <a:latin typeface="微软雅黑" panose="020B0503020204020204" pitchFamily="34" charset="-122"/>
                <a:ea typeface="微软雅黑" panose="020B0503020204020204" pitchFamily="34" charset="-122"/>
              </a:rPr>
              <a:t>graph</a:t>
            </a:r>
            <a:r>
              <a:rPr lang="zh-CN" altLang="en-US" sz="2000" dirty="0">
                <a:latin typeface="微软雅黑" panose="020B0503020204020204" pitchFamily="34" charset="-122"/>
                <a:ea typeface="微软雅黑" panose="020B0503020204020204" pitchFamily="34" charset="-122"/>
              </a:rPr>
              <a:t>可以看成一个大的</a:t>
            </a:r>
            <a:r>
              <a:rPr lang="en-US" altLang="zh-CN" sz="2000" dirty="0">
                <a:latin typeface="微软雅黑" panose="020B0503020204020204" pitchFamily="34" charset="-122"/>
                <a:ea typeface="微软雅黑" panose="020B0503020204020204" pitchFamily="34" charset="-122"/>
              </a:rPr>
              <a:t>graph</a:t>
            </a:r>
            <a:r>
              <a:rPr lang="zh-CN" altLang="en-US" sz="2000" dirty="0">
                <a:latin typeface="微软雅黑" panose="020B0503020204020204" pitchFamily="34" charset="-122"/>
                <a:ea typeface="微软雅黑" panose="020B0503020204020204" pitchFamily="34" charset="-122"/>
              </a:rPr>
              <a:t>的不相连的子图</a:t>
            </a:r>
          </a:p>
        </p:txBody>
      </p:sp>
    </p:spTree>
    <p:extLst>
      <p:ext uri="{BB962C8B-B14F-4D97-AF65-F5344CB8AC3E}">
        <p14:creationId xmlns:p14="http://schemas.microsoft.com/office/powerpoint/2010/main" val="3256713096"/>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1526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Discuss</a:t>
            </a:r>
            <a:endParaRPr kumimoji="0" lang="zh-CN" altLang="en-US"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9" name="文本框 8">
            <a:extLst>
              <a:ext uri="{FF2B5EF4-FFF2-40B4-BE49-F238E27FC236}">
                <a16:creationId xmlns:a16="http://schemas.microsoft.com/office/drawing/2014/main" id="{5E8B6A3A-00BD-484D-859D-2875FF229690}"/>
              </a:ext>
            </a:extLst>
          </p:cNvPr>
          <p:cNvSpPr txBox="1"/>
          <p:nvPr/>
        </p:nvSpPr>
        <p:spPr>
          <a:xfrm>
            <a:off x="526729" y="994159"/>
            <a:ext cx="10504802" cy="581057"/>
          </a:xfrm>
          <a:prstGeom prst="rect">
            <a:avLst/>
          </a:prstGeom>
          <a:noFill/>
        </p:spPr>
        <p:txBody>
          <a:bodyPr wrap="square" rtlCol="0">
            <a:spAutoFit/>
          </a:bodyPr>
          <a:lstStyle/>
          <a:p>
            <a:pPr>
              <a:lnSpc>
                <a:spcPct val="150000"/>
              </a:lnSpc>
            </a:pPr>
            <a:r>
              <a:rPr lang="zh-CN" altLang="en-US" sz="2400" dirty="0">
                <a:solidFill>
                  <a:srgbClr val="094161"/>
                </a:solidFill>
                <a:latin typeface="微软雅黑" panose="020B0503020204020204" pitchFamily="34" charset="-122"/>
                <a:ea typeface="微软雅黑" panose="020B0503020204020204" pitchFamily="34" charset="-122"/>
              </a:rPr>
              <a:t>局限性：</a:t>
            </a:r>
            <a:endParaRPr lang="en-US" altLang="zh-CN" sz="2400" dirty="0">
              <a:solidFill>
                <a:srgbClr val="09416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08FBAB74-99F3-4ECB-AC61-D30FF298EBAA}"/>
              </a:ext>
            </a:extLst>
          </p:cNvPr>
          <p:cNvSpPr txBox="1"/>
          <p:nvPr/>
        </p:nvSpPr>
        <p:spPr>
          <a:xfrm>
            <a:off x="1025913" y="1709030"/>
            <a:ext cx="8920975" cy="2346283"/>
          </a:xfrm>
          <a:prstGeom prst="rect">
            <a:avLst/>
          </a:prstGeom>
          <a:noFill/>
        </p:spPr>
        <p:txBody>
          <a:bodyPr wrap="square" rtlCol="0">
            <a:spAutoFit/>
          </a:bodyPr>
          <a:lstStyle/>
          <a:p>
            <a:pPr marL="342900" indent="-3429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区分非同构的</a:t>
            </a:r>
            <a:r>
              <a:rPr lang="en-US" altLang="zh-CN" sz="2000" dirty="0">
                <a:latin typeface="微软雅黑" panose="020B0503020204020204" pitchFamily="34" charset="-122"/>
                <a:ea typeface="微软雅黑" panose="020B0503020204020204" pitchFamily="34" charset="-122"/>
              </a:rPr>
              <a:t>Graph</a:t>
            </a:r>
          </a:p>
          <a:p>
            <a:pPr marL="342900" indent="-342900">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rPr>
              <a:t>Graph</a:t>
            </a:r>
            <a:r>
              <a:rPr lang="zh-CN" altLang="en-US" sz="2000" dirty="0">
                <a:latin typeface="微软雅黑" panose="020B0503020204020204" pitchFamily="34" charset="-122"/>
                <a:ea typeface="微软雅黑" panose="020B0503020204020204" pitchFamily="34" charset="-122"/>
              </a:rPr>
              <a:t>的生成问题</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Entity</a:t>
            </a:r>
            <a:r>
              <a:rPr lang="zh-CN" altLang="en-US" sz="2000" dirty="0">
                <a:latin typeface="微软雅黑" panose="020B0503020204020204" pitchFamily="34" charset="-122"/>
                <a:ea typeface="微软雅黑" panose="020B0503020204020204" pitchFamily="34" charset="-122"/>
              </a:rPr>
              <a:t>获取，</a:t>
            </a:r>
            <a:r>
              <a:rPr lang="en-US" altLang="zh-CN" sz="2000" dirty="0">
                <a:latin typeface="微软雅黑" panose="020B0503020204020204" pitchFamily="34" charset="-122"/>
                <a:ea typeface="微软雅黑" panose="020B0503020204020204" pitchFamily="34" charset="-122"/>
              </a:rPr>
              <a:t>Relation</a:t>
            </a:r>
            <a:r>
              <a:rPr lang="zh-CN" altLang="en-US" sz="2000" dirty="0">
                <a:latin typeface="微软雅黑" panose="020B0503020204020204" pitchFamily="34" charset="-122"/>
                <a:ea typeface="微软雅黑" panose="020B0503020204020204" pitchFamily="34" charset="-122"/>
              </a:rPr>
              <a:t>获取</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rPr>
              <a:t>Graph</a:t>
            </a:r>
            <a:r>
              <a:rPr lang="zh-CN" altLang="en-US" sz="2000" dirty="0">
                <a:latin typeface="微软雅黑" panose="020B0503020204020204" pitchFamily="34" charset="-122"/>
                <a:ea typeface="微软雅黑" panose="020B0503020204020204" pitchFamily="34" charset="-122"/>
              </a:rPr>
              <a:t>的动态变化</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Node</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Edge</a:t>
            </a:r>
            <a:r>
              <a:rPr lang="zh-CN" altLang="en-US" sz="2000" dirty="0">
                <a:latin typeface="微软雅黑" panose="020B0503020204020204" pitchFamily="34" charset="-122"/>
                <a:ea typeface="微软雅黑" panose="020B0503020204020204" pitchFamily="34" charset="-122"/>
              </a:rPr>
              <a:t>的增减</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9083763"/>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21707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Conclusion</a:t>
            </a:r>
            <a:endParaRPr kumimoji="0" lang="zh-CN" altLang="en-US"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3" name="文本框 2">
            <a:extLst>
              <a:ext uri="{FF2B5EF4-FFF2-40B4-BE49-F238E27FC236}">
                <a16:creationId xmlns:a16="http://schemas.microsoft.com/office/drawing/2014/main" id="{08FBAB74-99F3-4ECB-AC61-D30FF298EBAA}"/>
              </a:ext>
            </a:extLst>
          </p:cNvPr>
          <p:cNvSpPr txBox="1"/>
          <p:nvPr/>
        </p:nvSpPr>
        <p:spPr>
          <a:xfrm>
            <a:off x="1025913" y="1709030"/>
            <a:ext cx="8920975" cy="1884618"/>
          </a:xfrm>
          <a:prstGeom prst="rect">
            <a:avLst/>
          </a:prstGeom>
          <a:noFill/>
        </p:spPr>
        <p:txBody>
          <a:bodyPr wrap="square" rtlCol="0">
            <a:spAutoFit/>
          </a:bodyPr>
          <a:lstStyle/>
          <a:p>
            <a:pPr marL="342900" indent="-3429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提出</a:t>
            </a:r>
            <a:r>
              <a:rPr lang="en-US" altLang="zh-CN" sz="2000" dirty="0">
                <a:latin typeface="微软雅黑" panose="020B0503020204020204" pitchFamily="34" charset="-122"/>
                <a:ea typeface="微软雅黑" panose="020B0503020204020204" pitchFamily="34" charset="-122"/>
              </a:rPr>
              <a:t>GN</a:t>
            </a:r>
            <a:r>
              <a:rPr lang="zh-CN" altLang="en-US" sz="2000" dirty="0">
                <a:latin typeface="微软雅黑" panose="020B0503020204020204" pitchFamily="34" charset="-122"/>
                <a:ea typeface="微软雅黑" panose="020B0503020204020204" pitchFamily="34" charset="-122"/>
              </a:rPr>
              <a:t>的概念，构建框架，引入相互关系</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rPr>
              <a:t>GN</a:t>
            </a:r>
            <a:r>
              <a:rPr lang="zh-CN" altLang="en-US" sz="2000" dirty="0">
                <a:latin typeface="微软雅黑" panose="020B0503020204020204" pitchFamily="34" charset="-122"/>
                <a:ea typeface="微软雅黑" panose="020B0503020204020204" pitchFamily="34" charset="-122"/>
              </a:rPr>
              <a:t>与人类对世界的理解类似，易于分析和可视化。</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rPr>
              <a:t>Graph Network</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not Graph </a:t>
            </a:r>
            <a:r>
              <a:rPr lang="en-US" altLang="zh-CN" sz="2000" dirty="0">
                <a:solidFill>
                  <a:srgbClr val="FF0000"/>
                </a:solidFill>
                <a:latin typeface="微软雅黑" panose="020B0503020204020204" pitchFamily="34" charset="-122"/>
                <a:ea typeface="微软雅黑" panose="020B0503020204020204" pitchFamily="34" charset="-122"/>
              </a:rPr>
              <a:t>Neural</a:t>
            </a:r>
            <a:r>
              <a:rPr lang="en-US" altLang="zh-CN" sz="2000" dirty="0">
                <a:latin typeface="微软雅黑" panose="020B0503020204020204" pitchFamily="34" charset="-122"/>
                <a:ea typeface="微软雅黑" panose="020B0503020204020204" pitchFamily="34" charset="-122"/>
              </a:rPr>
              <a:t> Network</a:t>
            </a:r>
          </a:p>
          <a:p>
            <a:pPr marL="342900" indent="-3429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部分领域暂时不适用</a:t>
            </a:r>
            <a:endParaRPr lang="en-US" altLang="zh-CN" sz="2000" dirty="0" err="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473498"/>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文本框 12"/>
          <p:cNvSpPr txBox="1">
            <a:spLocks noChangeArrowheads="1"/>
          </p:cNvSpPr>
          <p:nvPr/>
        </p:nvSpPr>
        <p:spPr bwMode="auto">
          <a:xfrm>
            <a:off x="2890840" y="2467401"/>
            <a:ext cx="6410325" cy="923925"/>
          </a:xfrm>
          <a:prstGeom prst="rect">
            <a:avLst/>
          </a:prstGeom>
          <a:noFill/>
          <a:ln w="9525">
            <a:noFill/>
            <a:miter lim="800000"/>
            <a:headEnd/>
            <a:tailEnd/>
          </a:ln>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srgbClr val="FFFFFF"/>
                </a:solidFill>
                <a:effectLst/>
                <a:uLnTx/>
                <a:uFillTx/>
                <a:latin typeface="Segoe UI" pitchFamily="34" charset="0"/>
                <a:ea typeface="微软雅黑" pitchFamily="34" charset="-122"/>
                <a:cs typeface="+mn-cs"/>
              </a:rPr>
              <a:t>THANK YOU</a:t>
            </a:r>
            <a:endParaRPr kumimoji="0" lang="zh-CN" altLang="en-US" sz="5400" b="1" i="0" u="none" strike="noStrike" kern="1200" cap="none" spc="0" normalizeH="0" baseline="0" noProof="0" dirty="0">
              <a:ln>
                <a:noFill/>
              </a:ln>
              <a:solidFill>
                <a:srgbClr val="FFFFFF"/>
              </a:solidFill>
              <a:effectLst/>
              <a:uLnTx/>
              <a:uFillTx/>
              <a:latin typeface="Segoe UI" pitchFamily="34" charset="0"/>
              <a:ea typeface="微软雅黑" pitchFamily="34" charset="-122"/>
              <a:cs typeface="+mn-cs"/>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背景</a:t>
            </a: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5" name="文本框 4">
            <a:extLst>
              <a:ext uri="{FF2B5EF4-FFF2-40B4-BE49-F238E27FC236}">
                <a16:creationId xmlns:a16="http://schemas.microsoft.com/office/drawing/2014/main" id="{B67B5335-A6C6-4255-AA3B-43BEFCEDDCFA}"/>
              </a:ext>
            </a:extLst>
          </p:cNvPr>
          <p:cNvSpPr txBox="1"/>
          <p:nvPr/>
        </p:nvSpPr>
        <p:spPr>
          <a:xfrm>
            <a:off x="562591" y="1261178"/>
            <a:ext cx="10504802" cy="2786212"/>
          </a:xfrm>
          <a:prstGeom prst="rect">
            <a:avLst/>
          </a:prstGeom>
          <a:noFill/>
        </p:spPr>
        <p:txBody>
          <a:bodyPr wrap="square" rtlCol="0">
            <a:spAutoFit/>
          </a:bodyPr>
          <a:lstStyle/>
          <a:p>
            <a:pPr marL="514350" indent="-514350">
              <a:lnSpc>
                <a:spcPct val="150000"/>
              </a:lnSpc>
              <a:buFont typeface="+mj-lt"/>
              <a:buAutoNum type="arabicPeriod"/>
            </a:pPr>
            <a:r>
              <a:rPr lang="en-US" altLang="zh-CN" sz="2800" dirty="0">
                <a:solidFill>
                  <a:srgbClr val="094161"/>
                </a:solidFill>
                <a:latin typeface="微软雅黑" panose="020B0503020204020204" pitchFamily="34" charset="-122"/>
                <a:ea typeface="微软雅黑" panose="020B0503020204020204" pitchFamily="34" charset="-122"/>
              </a:rPr>
              <a:t>Relational Reasoning</a:t>
            </a:r>
            <a:r>
              <a:rPr lang="zh-CN" altLang="en-US" sz="2800" dirty="0">
                <a:solidFill>
                  <a:srgbClr val="094161"/>
                </a:solidFill>
                <a:latin typeface="微软雅黑" panose="020B0503020204020204" pitchFamily="34" charset="-122"/>
                <a:ea typeface="微软雅黑" panose="020B0503020204020204" pitchFamily="34" charset="-122"/>
              </a:rPr>
              <a:t>：关系推理</a:t>
            </a:r>
            <a:endParaRPr lang="en-US" altLang="zh-CN" sz="2800" dirty="0">
              <a:solidFill>
                <a:srgbClr val="094161"/>
              </a:solidFill>
              <a:latin typeface="微软雅黑" panose="020B0503020204020204" pitchFamily="34" charset="-122"/>
              <a:ea typeface="微软雅黑" panose="020B0503020204020204" pitchFamily="34" charset="-122"/>
            </a:endParaRPr>
          </a:p>
          <a:p>
            <a:pPr lvl="1">
              <a:lnSpc>
                <a:spcPct val="150000"/>
              </a:lnSpc>
            </a:pPr>
            <a:r>
              <a:rPr lang="zh-CN" altLang="en-US" dirty="0"/>
              <a:t>使用</a:t>
            </a:r>
            <a:r>
              <a:rPr lang="en-US" altLang="zh-CN" dirty="0"/>
              <a:t>rules</a:t>
            </a:r>
            <a:r>
              <a:rPr lang="zh-CN" altLang="en-US" dirty="0"/>
              <a:t>对实体和关系的</a:t>
            </a:r>
            <a:r>
              <a:rPr lang="en-US" altLang="zh-CN" dirty="0"/>
              <a:t>structured representation</a:t>
            </a:r>
            <a:r>
              <a:rPr lang="zh-CN" altLang="en-US" dirty="0"/>
              <a:t>进行操纵</a:t>
            </a:r>
            <a:endParaRPr lang="en-US" altLang="zh-CN" sz="2800" dirty="0">
              <a:solidFill>
                <a:srgbClr val="094161"/>
              </a:solidFill>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r>
              <a:rPr lang="zh-CN" altLang="en-US" sz="2800" dirty="0">
                <a:solidFill>
                  <a:srgbClr val="094161"/>
                </a:solidFill>
                <a:latin typeface="微软雅黑" panose="020B0503020204020204" pitchFamily="34" charset="-122"/>
                <a:ea typeface="微软雅黑" panose="020B0503020204020204" pitchFamily="34" charset="-122"/>
              </a:rPr>
              <a:t>归纳偏好</a:t>
            </a:r>
            <a:endParaRPr lang="en-US" altLang="zh-CN" sz="2800" dirty="0">
              <a:solidFill>
                <a:srgbClr val="094161"/>
              </a:solidFill>
              <a:latin typeface="微软雅黑" panose="020B0503020204020204" pitchFamily="34" charset="-122"/>
              <a:ea typeface="微软雅黑" panose="020B0503020204020204" pitchFamily="34" charset="-122"/>
            </a:endParaRPr>
          </a:p>
          <a:p>
            <a:pPr lvl="1">
              <a:lnSpc>
                <a:spcPct val="150000"/>
              </a:lnSpc>
            </a:pPr>
            <a:r>
              <a:rPr lang="zh-CN" altLang="en-US" dirty="0"/>
              <a:t>在归纳推理（</a:t>
            </a:r>
            <a:r>
              <a:rPr lang="en-US" altLang="zh-CN" dirty="0"/>
              <a:t>induct</a:t>
            </a:r>
            <a:r>
              <a:rPr lang="zh-CN" altLang="en-US" dirty="0"/>
              <a:t>）的时候的偏向（</a:t>
            </a:r>
            <a:r>
              <a:rPr lang="en-US" altLang="zh-CN" dirty="0"/>
              <a:t>biases</a:t>
            </a:r>
            <a:r>
              <a:rPr lang="zh-CN" altLang="en-US" dirty="0"/>
              <a:t>）</a:t>
            </a:r>
            <a:endParaRPr lang="en-US" altLang="zh-CN" dirty="0"/>
          </a:p>
          <a:p>
            <a:pPr marL="514350" indent="-514350">
              <a:lnSpc>
                <a:spcPct val="150000"/>
              </a:lnSpc>
              <a:buFont typeface="+mj-lt"/>
              <a:buAutoNum type="arabicPeriod"/>
            </a:pPr>
            <a:r>
              <a:rPr lang="en-US" altLang="zh-CN" sz="2800" dirty="0">
                <a:solidFill>
                  <a:srgbClr val="094161"/>
                </a:solidFill>
                <a:latin typeface="微软雅黑" panose="020B0503020204020204" pitchFamily="34" charset="-122"/>
                <a:ea typeface="微软雅黑" panose="020B0503020204020204" pitchFamily="34" charset="-122"/>
              </a:rPr>
              <a:t>Relational inductive biases</a:t>
            </a:r>
            <a:endParaRPr lang="zh-CN" altLang="en-US" sz="2800" dirty="0">
              <a:solidFill>
                <a:srgbClr val="094161"/>
              </a:solidFill>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EDB4F1B2-6C8C-42B7-9737-5767DA08689D}"/>
              </a:ext>
            </a:extLst>
          </p:cNvPr>
          <p:cNvCxnSpPr>
            <a:cxnSpLocks/>
          </p:cNvCxnSpPr>
          <p:nvPr/>
        </p:nvCxnSpPr>
        <p:spPr bwMode="auto">
          <a:xfrm>
            <a:off x="455000" y="5129048"/>
            <a:ext cx="1147424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文本框 7">
            <a:extLst>
              <a:ext uri="{FF2B5EF4-FFF2-40B4-BE49-F238E27FC236}">
                <a16:creationId xmlns:a16="http://schemas.microsoft.com/office/drawing/2014/main" id="{593DB383-E34B-4521-B44F-6FF64260264A}"/>
              </a:ext>
            </a:extLst>
          </p:cNvPr>
          <p:cNvSpPr txBox="1"/>
          <p:nvPr/>
        </p:nvSpPr>
        <p:spPr>
          <a:xfrm>
            <a:off x="641131" y="5454869"/>
            <a:ext cx="10720552" cy="923330"/>
          </a:xfrm>
          <a:prstGeom prst="rect">
            <a:avLst/>
          </a:prstGeom>
          <a:noFill/>
        </p:spPr>
        <p:txBody>
          <a:bodyPr wrap="square" rtlCol="0">
            <a:spAutoFit/>
          </a:bodyPr>
          <a:lstStyle/>
          <a:p>
            <a:pPr marL="342900" indent="-342900">
              <a:buAutoNum type="arabicPeriod"/>
            </a:pPr>
            <a:r>
              <a:rPr lang="en-US" altLang="zh-CN" dirty="0"/>
              <a:t>Goodman</a:t>
            </a:r>
            <a:r>
              <a:rPr lang="zh-CN" altLang="en-US" dirty="0"/>
              <a:t>，</a:t>
            </a:r>
            <a:r>
              <a:rPr lang="en-US" altLang="zh-CN" dirty="0"/>
              <a:t>1955.</a:t>
            </a:r>
          </a:p>
          <a:p>
            <a:pPr marL="342900" indent="-342900">
              <a:buAutoNum type="arabicPeriod"/>
            </a:pPr>
            <a:r>
              <a:rPr lang="en-US" altLang="zh-CN" dirty="0"/>
              <a:t>Mitchell</a:t>
            </a:r>
            <a:r>
              <a:rPr lang="zh-CN" altLang="en-US" dirty="0"/>
              <a:t>，</a:t>
            </a:r>
            <a:r>
              <a:rPr lang="en-US" altLang="zh-CN" dirty="0"/>
              <a:t>1980</a:t>
            </a:r>
          </a:p>
          <a:p>
            <a:pPr marL="342900" indent="-342900">
              <a:buAutoNum type="arabicPeriod"/>
            </a:pPr>
            <a:endParaRPr lang="zh-CN" altLang="en-US" dirty="0"/>
          </a:p>
        </p:txBody>
      </p:sp>
    </p:spTree>
    <p:extLst>
      <p:ext uri="{BB962C8B-B14F-4D97-AF65-F5344CB8AC3E}">
        <p14:creationId xmlns:p14="http://schemas.microsoft.com/office/powerpoint/2010/main" val="242574136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背景</a:t>
            </a: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5" name="文本框 4">
            <a:extLst>
              <a:ext uri="{FF2B5EF4-FFF2-40B4-BE49-F238E27FC236}">
                <a16:creationId xmlns:a16="http://schemas.microsoft.com/office/drawing/2014/main" id="{B67B5335-A6C6-4255-AA3B-43BEFCEDDCFA}"/>
              </a:ext>
            </a:extLst>
          </p:cNvPr>
          <p:cNvSpPr txBox="1"/>
          <p:nvPr/>
        </p:nvSpPr>
        <p:spPr>
          <a:xfrm>
            <a:off x="562591" y="1261178"/>
            <a:ext cx="10504802" cy="3247877"/>
          </a:xfrm>
          <a:prstGeom prst="rect">
            <a:avLst/>
          </a:prstGeom>
          <a:noFill/>
        </p:spPr>
        <p:txBody>
          <a:bodyPr wrap="square" rtlCol="0">
            <a:spAutoFit/>
          </a:bodyPr>
          <a:lstStyle/>
          <a:p>
            <a:pPr marL="514350" indent="-514350">
              <a:lnSpc>
                <a:spcPct val="150000"/>
              </a:lnSpc>
              <a:buFont typeface="+mj-lt"/>
              <a:buAutoNum type="arabicPeriod"/>
            </a:pPr>
            <a:r>
              <a:rPr lang="en-US" altLang="zh-CN" sz="2800" dirty="0">
                <a:solidFill>
                  <a:srgbClr val="094161"/>
                </a:solidFill>
                <a:latin typeface="微软雅黑" panose="020B0503020204020204" pitchFamily="34" charset="-122"/>
                <a:ea typeface="微软雅黑" panose="020B0503020204020204" pitchFamily="34" charset="-122"/>
              </a:rPr>
              <a:t>Hand-engineering Vs. End-to-End</a:t>
            </a:r>
          </a:p>
          <a:p>
            <a:pPr marL="514350" indent="-514350">
              <a:lnSpc>
                <a:spcPct val="150000"/>
              </a:lnSpc>
              <a:buFont typeface="+mj-lt"/>
              <a:buAutoNum type="arabicPeriod"/>
            </a:pPr>
            <a:r>
              <a:rPr lang="en-US" altLang="zh-CN" sz="2800" dirty="0">
                <a:solidFill>
                  <a:srgbClr val="094161"/>
                </a:solidFill>
                <a:latin typeface="微软雅黑" panose="020B0503020204020204" pitchFamily="34" charset="-122"/>
                <a:ea typeface="微软雅黑" panose="020B0503020204020204" pitchFamily="34" charset="-122"/>
              </a:rPr>
              <a:t>Infinite use of finite means</a:t>
            </a:r>
          </a:p>
          <a:p>
            <a:pPr marL="514350" indent="-514350">
              <a:lnSpc>
                <a:spcPct val="150000"/>
              </a:lnSpc>
              <a:buFont typeface="+mj-lt"/>
              <a:buAutoNum type="arabicPeriod"/>
            </a:pPr>
            <a:r>
              <a:rPr lang="en-US" altLang="zh-CN" sz="2800" dirty="0">
                <a:solidFill>
                  <a:srgbClr val="094161"/>
                </a:solidFill>
                <a:latin typeface="微软雅黑" panose="020B0503020204020204" pitchFamily="34" charset="-122"/>
                <a:ea typeface="微软雅黑" panose="020B0503020204020204" pitchFamily="34" charset="-122"/>
              </a:rPr>
              <a:t>Combinatorial Generalization</a:t>
            </a:r>
          </a:p>
          <a:p>
            <a:pPr marL="514350" indent="-514350">
              <a:lnSpc>
                <a:spcPct val="150000"/>
              </a:lnSpc>
              <a:buFont typeface="+mj-lt"/>
              <a:buAutoNum type="arabicPeriod"/>
            </a:pPr>
            <a:r>
              <a:rPr lang="zh-CN" altLang="en-US" sz="2800" dirty="0">
                <a:solidFill>
                  <a:srgbClr val="094161"/>
                </a:solidFill>
                <a:latin typeface="微软雅黑" panose="020B0503020204020204" pitchFamily="34" charset="-122"/>
                <a:ea typeface="微软雅黑" panose="020B0503020204020204" pitchFamily="34" charset="-122"/>
              </a:rPr>
              <a:t>借鉴结构性的因果推理模型，能对自动化推理做出独特贡献</a:t>
            </a:r>
            <a:r>
              <a:rPr lang="en-US" altLang="zh-CN" sz="2800" dirty="0">
                <a:solidFill>
                  <a:srgbClr val="094161"/>
                </a:solidFill>
                <a:latin typeface="微软雅黑" panose="020B0503020204020204" pitchFamily="34" charset="-122"/>
                <a:ea typeface="微软雅黑" panose="020B0503020204020204" pitchFamily="34" charset="-122"/>
              </a:rPr>
              <a:t>[1]</a:t>
            </a:r>
          </a:p>
          <a:p>
            <a:pPr marL="514350" indent="-514350">
              <a:lnSpc>
                <a:spcPct val="150000"/>
              </a:lnSpc>
              <a:buFont typeface="+mj-lt"/>
              <a:buAutoNum type="arabicPeriod"/>
            </a:pPr>
            <a:endParaRPr lang="zh-CN" altLang="en-US" sz="2800" dirty="0">
              <a:solidFill>
                <a:srgbClr val="094161"/>
              </a:solidFill>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EDB4F1B2-6C8C-42B7-9737-5767DA08689D}"/>
              </a:ext>
            </a:extLst>
          </p:cNvPr>
          <p:cNvCxnSpPr>
            <a:cxnSpLocks/>
          </p:cNvCxnSpPr>
          <p:nvPr/>
        </p:nvCxnSpPr>
        <p:spPr bwMode="auto">
          <a:xfrm>
            <a:off x="455000" y="5129048"/>
            <a:ext cx="1147424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文本框 7">
            <a:extLst>
              <a:ext uri="{FF2B5EF4-FFF2-40B4-BE49-F238E27FC236}">
                <a16:creationId xmlns:a16="http://schemas.microsoft.com/office/drawing/2014/main" id="{593DB383-E34B-4521-B44F-6FF64260264A}"/>
              </a:ext>
            </a:extLst>
          </p:cNvPr>
          <p:cNvSpPr txBox="1"/>
          <p:nvPr/>
        </p:nvSpPr>
        <p:spPr>
          <a:xfrm>
            <a:off x="641131" y="5454869"/>
            <a:ext cx="10720552" cy="369332"/>
          </a:xfrm>
          <a:prstGeom prst="rect">
            <a:avLst/>
          </a:prstGeom>
          <a:noFill/>
        </p:spPr>
        <p:txBody>
          <a:bodyPr wrap="square" rtlCol="0">
            <a:spAutoFit/>
          </a:bodyPr>
          <a:lstStyle/>
          <a:p>
            <a:r>
              <a:rPr lang="en-US" altLang="zh-CN" dirty="0"/>
              <a:t>1.Pearl J . Theoretical Impediments to Machine Learning With Seven Sparks from the Causal Revolution[J]. 2018.</a:t>
            </a:r>
            <a:endParaRPr lang="zh-CN" altLang="en-US" dirty="0"/>
          </a:p>
        </p:txBody>
      </p:sp>
    </p:spTree>
    <p:extLst>
      <p:ext uri="{BB962C8B-B14F-4D97-AF65-F5344CB8AC3E}">
        <p14:creationId xmlns:p14="http://schemas.microsoft.com/office/powerpoint/2010/main" val="4042703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800" b="1" dirty="0">
                <a:solidFill>
                  <a:srgbClr val="FFFFFF"/>
                </a:solidFill>
                <a:latin typeface="微软雅黑" panose="020B0503020204020204" pitchFamily="34" charset="-122"/>
                <a:ea typeface="微软雅黑" panose="020B0503020204020204" pitchFamily="34" charset="-122"/>
              </a:rPr>
              <a:t>背景</a:t>
            </a:r>
            <a:endParaRPr kumimoji="0" lang="zh-CN" altLang="en-US"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5" name="文本框 4">
            <a:extLst>
              <a:ext uri="{FF2B5EF4-FFF2-40B4-BE49-F238E27FC236}">
                <a16:creationId xmlns:a16="http://schemas.microsoft.com/office/drawing/2014/main" id="{B67B5335-A6C6-4255-AA3B-43BEFCEDDCFA}"/>
              </a:ext>
            </a:extLst>
          </p:cNvPr>
          <p:cNvSpPr txBox="1"/>
          <p:nvPr/>
        </p:nvSpPr>
        <p:spPr>
          <a:xfrm>
            <a:off x="562591" y="1261178"/>
            <a:ext cx="10504802" cy="1689052"/>
          </a:xfrm>
          <a:prstGeom prst="rect">
            <a:avLst/>
          </a:prstGeom>
          <a:noFill/>
        </p:spPr>
        <p:txBody>
          <a:bodyPr wrap="square" rtlCol="0">
            <a:spAutoFit/>
          </a:bodyPr>
          <a:lstStyle/>
          <a:p>
            <a:pPr marL="514350" indent="-514350">
              <a:lnSpc>
                <a:spcPct val="150000"/>
              </a:lnSpc>
              <a:buFont typeface="+mj-lt"/>
              <a:buAutoNum type="arabicPeriod"/>
            </a:pPr>
            <a:r>
              <a:rPr lang="zh-CN" altLang="en-US" sz="2400" dirty="0">
                <a:solidFill>
                  <a:srgbClr val="094161"/>
                </a:solidFill>
                <a:latin typeface="微软雅黑" panose="020B0503020204020204" pitchFamily="34" charset="-122"/>
                <a:ea typeface="微软雅黑" panose="020B0503020204020204" pitchFamily="34" charset="-122"/>
              </a:rPr>
              <a:t>人类是通过一种</a:t>
            </a:r>
            <a:r>
              <a:rPr lang="zh-CN" altLang="en-US" sz="2400" dirty="0">
                <a:solidFill>
                  <a:srgbClr val="FF0000"/>
                </a:solidFill>
                <a:latin typeface="微软雅黑" panose="020B0503020204020204" pitchFamily="34" charset="-122"/>
                <a:ea typeface="微软雅黑" panose="020B0503020204020204" pitchFamily="34" charset="-122"/>
              </a:rPr>
              <a:t>组合的方式</a:t>
            </a:r>
            <a:r>
              <a:rPr lang="zh-CN" altLang="en-US" sz="2400" dirty="0">
                <a:solidFill>
                  <a:srgbClr val="094161"/>
                </a:solidFill>
                <a:latin typeface="微软雅黑" panose="020B0503020204020204" pitchFamily="34" charset="-122"/>
                <a:ea typeface="微软雅黑" panose="020B0503020204020204" pitchFamily="34" charset="-122"/>
              </a:rPr>
              <a:t>来认知世界的，当有新知识需要学习时，我们要么把</a:t>
            </a:r>
            <a:r>
              <a:rPr lang="zh-CN" altLang="en-US" sz="2400" dirty="0">
                <a:solidFill>
                  <a:srgbClr val="FF0000"/>
                </a:solidFill>
                <a:latin typeface="微软雅黑" panose="020B0503020204020204" pitchFamily="34" charset="-122"/>
                <a:ea typeface="微软雅黑" panose="020B0503020204020204" pitchFamily="34" charset="-122"/>
              </a:rPr>
              <a:t>新知识加入到已有的结构表示</a:t>
            </a:r>
            <a:r>
              <a:rPr lang="zh-CN" altLang="en-US" sz="2400" dirty="0">
                <a:solidFill>
                  <a:srgbClr val="094161"/>
                </a:solidFill>
                <a:latin typeface="微软雅黑" panose="020B0503020204020204" pitchFamily="34" charset="-122"/>
                <a:ea typeface="微软雅黑" panose="020B0503020204020204" pitchFamily="34" charset="-122"/>
              </a:rPr>
              <a:t>（</a:t>
            </a:r>
            <a:r>
              <a:rPr lang="en-US" altLang="zh-CN" sz="2400" dirty="0">
                <a:solidFill>
                  <a:srgbClr val="094161"/>
                </a:solidFill>
                <a:latin typeface="微软雅黑" panose="020B0503020204020204" pitchFamily="34" charset="-122"/>
                <a:ea typeface="微软雅黑" panose="020B0503020204020204" pitchFamily="34" charset="-122"/>
              </a:rPr>
              <a:t>structured representation</a:t>
            </a:r>
            <a:r>
              <a:rPr lang="zh-CN" altLang="en-US" sz="2400" dirty="0">
                <a:solidFill>
                  <a:srgbClr val="094161"/>
                </a:solidFill>
                <a:latin typeface="微软雅黑" panose="020B0503020204020204" pitchFamily="34" charset="-122"/>
                <a:ea typeface="微软雅黑" panose="020B0503020204020204" pitchFamily="34" charset="-122"/>
              </a:rPr>
              <a:t>）中，要么就</a:t>
            </a:r>
            <a:r>
              <a:rPr lang="zh-CN" altLang="en-US" sz="2400" dirty="0">
                <a:solidFill>
                  <a:srgbClr val="FF0000"/>
                </a:solidFill>
                <a:latin typeface="微软雅黑" panose="020B0503020204020204" pitchFamily="34" charset="-122"/>
                <a:ea typeface="微软雅黑" panose="020B0503020204020204" pitchFamily="34" charset="-122"/>
              </a:rPr>
              <a:t>调整已有的</a:t>
            </a:r>
            <a:r>
              <a:rPr lang="en-US" altLang="zh-CN" sz="2400" dirty="0">
                <a:solidFill>
                  <a:srgbClr val="FF0000"/>
                </a:solidFill>
                <a:latin typeface="微软雅黑" panose="020B0503020204020204" pitchFamily="34" charset="-122"/>
                <a:ea typeface="微软雅黑" panose="020B0503020204020204" pitchFamily="34" charset="-122"/>
              </a:rPr>
              <a:t>structure</a:t>
            </a:r>
            <a:r>
              <a:rPr lang="zh-CN" altLang="en-US" sz="2400" dirty="0">
                <a:solidFill>
                  <a:srgbClr val="094161"/>
                </a:solidFill>
                <a:latin typeface="微软雅黑" panose="020B0503020204020204" pitchFamily="34" charset="-122"/>
                <a:ea typeface="微软雅黑" panose="020B0503020204020204" pitchFamily="34" charset="-122"/>
              </a:rPr>
              <a:t>，使之同时适应新的和旧的知识。</a:t>
            </a:r>
          </a:p>
        </p:txBody>
      </p:sp>
      <p:sp>
        <p:nvSpPr>
          <p:cNvPr id="2" name="文本框 1">
            <a:extLst>
              <a:ext uri="{FF2B5EF4-FFF2-40B4-BE49-F238E27FC236}">
                <a16:creationId xmlns:a16="http://schemas.microsoft.com/office/drawing/2014/main" id="{F30295EF-F036-4CC1-A0AC-D905EBC9D3FD}"/>
              </a:ext>
            </a:extLst>
          </p:cNvPr>
          <p:cNvSpPr txBox="1"/>
          <p:nvPr/>
        </p:nvSpPr>
        <p:spPr>
          <a:xfrm>
            <a:off x="1241994" y="3559599"/>
            <a:ext cx="9144000" cy="1419556"/>
          </a:xfrm>
          <a:prstGeom prst="rect">
            <a:avLst/>
          </a:prstGeom>
          <a:noFill/>
        </p:spPr>
        <p:txBody>
          <a:bodyPr wrap="square" rtlCol="0">
            <a:spAutoFit/>
          </a:bodyPr>
          <a:lstStyle/>
          <a:p>
            <a:pPr>
              <a:lnSpc>
                <a:spcPct val="150000"/>
              </a:lnSpc>
            </a:pPr>
            <a:r>
              <a:rPr lang="zh-CN" altLang="en-US" sz="2000" b="1" dirty="0"/>
              <a:t>组合的方式</a:t>
            </a:r>
            <a:r>
              <a:rPr lang="zh-CN" altLang="en-US" dirty="0"/>
              <a:t>：组合泛化</a:t>
            </a:r>
            <a:endParaRPr lang="en-US" altLang="zh-CN" dirty="0"/>
          </a:p>
          <a:p>
            <a:pPr>
              <a:lnSpc>
                <a:spcPct val="150000"/>
              </a:lnSpc>
            </a:pPr>
            <a:r>
              <a:rPr lang="zh-CN" altLang="en-US" sz="2000" b="1" dirty="0"/>
              <a:t>新知识加入到已有的结构表示</a:t>
            </a:r>
            <a:r>
              <a:rPr lang="zh-CN" altLang="en-US" dirty="0"/>
              <a:t>： 模型适用</a:t>
            </a:r>
            <a:endParaRPr lang="en-US" altLang="zh-CN" dirty="0"/>
          </a:p>
          <a:p>
            <a:pPr>
              <a:lnSpc>
                <a:spcPct val="150000"/>
              </a:lnSpc>
            </a:pPr>
            <a:r>
              <a:rPr lang="zh-CN" altLang="en-US" sz="2000" b="1" dirty="0"/>
              <a:t>调整结构</a:t>
            </a:r>
            <a:r>
              <a:rPr lang="zh-CN" altLang="en-US" dirty="0"/>
              <a:t>：拟合</a:t>
            </a:r>
          </a:p>
        </p:txBody>
      </p:sp>
      <p:pic>
        <p:nvPicPr>
          <p:cNvPr id="3" name="图片 2">
            <a:extLst>
              <a:ext uri="{FF2B5EF4-FFF2-40B4-BE49-F238E27FC236}">
                <a16:creationId xmlns:a16="http://schemas.microsoft.com/office/drawing/2014/main" id="{6596539C-3384-4F51-8D28-FE766FDC1354}"/>
              </a:ext>
            </a:extLst>
          </p:cNvPr>
          <p:cNvPicPr>
            <a:picLocks noChangeAspect="1"/>
          </p:cNvPicPr>
          <p:nvPr/>
        </p:nvPicPr>
        <p:blipFill>
          <a:blip r:embed="rId3"/>
          <a:stretch>
            <a:fillRect/>
          </a:stretch>
        </p:blipFill>
        <p:spPr>
          <a:xfrm>
            <a:off x="7800975" y="4486275"/>
            <a:ext cx="4391025" cy="2371725"/>
          </a:xfrm>
          <a:prstGeom prst="rect">
            <a:avLst/>
          </a:prstGeom>
        </p:spPr>
      </p:pic>
      <p:pic>
        <p:nvPicPr>
          <p:cNvPr id="4" name="图片 3">
            <a:extLst>
              <a:ext uri="{FF2B5EF4-FFF2-40B4-BE49-F238E27FC236}">
                <a16:creationId xmlns:a16="http://schemas.microsoft.com/office/drawing/2014/main" id="{A0F47B48-2115-4B8B-AB90-EDDD3E23C62A}"/>
              </a:ext>
            </a:extLst>
          </p:cNvPr>
          <p:cNvPicPr>
            <a:picLocks noChangeAspect="1"/>
          </p:cNvPicPr>
          <p:nvPr/>
        </p:nvPicPr>
        <p:blipFill>
          <a:blip r:embed="rId4"/>
          <a:stretch>
            <a:fillRect/>
          </a:stretch>
        </p:blipFill>
        <p:spPr>
          <a:xfrm>
            <a:off x="9252519" y="3886238"/>
            <a:ext cx="1133475" cy="390525"/>
          </a:xfrm>
          <a:prstGeom prst="rect">
            <a:avLst/>
          </a:prstGeom>
        </p:spPr>
      </p:pic>
    </p:spTree>
    <p:extLst>
      <p:ext uri="{BB962C8B-B14F-4D97-AF65-F5344CB8AC3E}">
        <p14:creationId xmlns:p14="http://schemas.microsoft.com/office/powerpoint/2010/main" val="31597734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53C2ECC-282F-43F3-ACBE-FF6AD59B68DD}"/>
              </a:ext>
            </a:extLst>
          </p:cNvPr>
          <p:cNvPicPr>
            <a:picLocks noChangeAspect="1"/>
          </p:cNvPicPr>
          <p:nvPr/>
        </p:nvPicPr>
        <p:blipFill>
          <a:blip r:embed="rId3"/>
          <a:stretch>
            <a:fillRect/>
          </a:stretch>
        </p:blipFill>
        <p:spPr>
          <a:xfrm>
            <a:off x="0" y="862012"/>
            <a:ext cx="8710313" cy="5995988"/>
          </a:xfrm>
          <a:prstGeom prst="rect">
            <a:avLst/>
          </a:prstGeom>
        </p:spPr>
      </p:pic>
      <p:sp>
        <p:nvSpPr>
          <p:cNvPr id="3" name="文本框 2">
            <a:extLst>
              <a:ext uri="{FF2B5EF4-FFF2-40B4-BE49-F238E27FC236}">
                <a16:creationId xmlns:a16="http://schemas.microsoft.com/office/drawing/2014/main" id="{7E99BB81-E3FD-4A6C-9B83-4A80C3F768DA}"/>
              </a:ext>
            </a:extLst>
          </p:cNvPr>
          <p:cNvSpPr txBox="1"/>
          <p:nvPr/>
        </p:nvSpPr>
        <p:spPr>
          <a:xfrm>
            <a:off x="8875059" y="1089212"/>
            <a:ext cx="3092823" cy="3785652"/>
          </a:xfrm>
          <a:prstGeom prst="rect">
            <a:avLst/>
          </a:prstGeom>
          <a:noFill/>
        </p:spPr>
        <p:txBody>
          <a:bodyPr wrap="square" rtlCol="0">
            <a:spAutoFit/>
          </a:bodyPr>
          <a:lstStyle/>
          <a:p>
            <a:r>
              <a:rPr lang="en-US" altLang="zh-CN" sz="2400" b="1" dirty="0"/>
              <a:t>GN</a:t>
            </a:r>
            <a:r>
              <a:rPr lang="zh-CN" altLang="en-US" dirty="0"/>
              <a:t>：带</a:t>
            </a:r>
            <a:r>
              <a:rPr lang="zh-CN" altLang="en-US" b="1" dirty="0"/>
              <a:t>全局属性</a:t>
            </a:r>
            <a:r>
              <a:rPr lang="zh-CN" altLang="en-US" dirty="0"/>
              <a:t>的有向属性图</a:t>
            </a:r>
            <a:endParaRPr lang="en-US" altLang="zh-CN" dirty="0"/>
          </a:p>
          <a:p>
            <a:endParaRPr lang="en-US" altLang="zh-CN" dirty="0"/>
          </a:p>
          <a:p>
            <a:r>
              <a:rPr lang="zh-CN" altLang="en-US" dirty="0"/>
              <a:t>方向：</a:t>
            </a:r>
            <a:r>
              <a:rPr lang="en-US" altLang="zh-CN" dirty="0"/>
              <a:t>sender-&gt;receiver</a:t>
            </a:r>
          </a:p>
          <a:p>
            <a:r>
              <a:rPr lang="zh-CN" altLang="en-US" b="1" dirty="0"/>
              <a:t>属性（</a:t>
            </a:r>
            <a:r>
              <a:rPr lang="en-US" altLang="zh-CN" b="1" dirty="0"/>
              <a:t>attribute</a:t>
            </a:r>
            <a:r>
              <a:rPr lang="zh-CN" altLang="en-US" b="1" dirty="0"/>
              <a:t>）</a:t>
            </a:r>
            <a:r>
              <a:rPr lang="zh-CN" altLang="en-US" dirty="0"/>
              <a:t>：</a:t>
            </a:r>
            <a:r>
              <a:rPr lang="en-US" altLang="zh-CN" dirty="0" err="1"/>
              <a:t>Vector,Set,Tensor,Graph</a:t>
            </a:r>
            <a:endParaRPr lang="en-US" altLang="zh-CN" dirty="0"/>
          </a:p>
          <a:p>
            <a:endParaRPr lang="en-US" altLang="zh-CN" dirty="0"/>
          </a:p>
          <a:p>
            <a:r>
              <a:rPr lang="zh-CN" altLang="en-US" b="1" dirty="0"/>
              <a:t>全局属性：</a:t>
            </a:r>
            <a:r>
              <a:rPr lang="zh-CN" altLang="en-US" dirty="0"/>
              <a:t>图层面的属性</a:t>
            </a:r>
            <a:endParaRPr lang="en-US" altLang="zh-CN" dirty="0"/>
          </a:p>
          <a:p>
            <a:endParaRPr lang="en-US" altLang="zh-CN" dirty="0"/>
          </a:p>
          <a:p>
            <a:r>
              <a:rPr lang="en-US" altLang="zh-CN" b="1" dirty="0"/>
              <a:t>Relation</a:t>
            </a:r>
            <a:r>
              <a:rPr lang="en-US" altLang="zh-CN" dirty="0"/>
              <a:t>: </a:t>
            </a:r>
            <a:r>
              <a:rPr lang="zh-CN" altLang="en-US" dirty="0"/>
              <a:t>等于，大于小于等</a:t>
            </a:r>
            <a:endParaRPr lang="en-US" altLang="zh-CN" dirty="0"/>
          </a:p>
          <a:p>
            <a:endParaRPr lang="en-US" altLang="zh-CN" dirty="0"/>
          </a:p>
          <a:p>
            <a:r>
              <a:rPr lang="en-US" altLang="zh-CN" b="1" dirty="0"/>
              <a:t>GN block</a:t>
            </a:r>
            <a:r>
              <a:rPr lang="zh-CN" altLang="en-US" b="1" dirty="0"/>
              <a:t>：</a:t>
            </a:r>
            <a:r>
              <a:rPr lang="zh-CN" altLang="en-US" dirty="0"/>
              <a:t>主要计算单元</a:t>
            </a:r>
            <a:endParaRPr lang="en-US" altLang="zh-CN" b="1" dirty="0"/>
          </a:p>
          <a:p>
            <a:endParaRPr lang="zh-CN" altLang="en-US" dirty="0"/>
          </a:p>
        </p:txBody>
      </p:sp>
      <p:sp>
        <p:nvSpPr>
          <p:cNvPr id="4" name="文本框 2">
            <a:extLst>
              <a:ext uri="{FF2B5EF4-FFF2-40B4-BE49-F238E27FC236}">
                <a16:creationId xmlns:a16="http://schemas.microsoft.com/office/drawing/2014/main" id="{21573A0B-5B7F-4A3E-B2BD-E016EA559290}"/>
              </a:ext>
            </a:extLst>
          </p:cNvPr>
          <p:cNvSpPr txBox="1">
            <a:spLocks noChangeArrowheads="1"/>
          </p:cNvSpPr>
          <p:nvPr/>
        </p:nvSpPr>
        <p:spPr bwMode="auto">
          <a:xfrm>
            <a:off x="790589" y="128589"/>
            <a:ext cx="29657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800" b="1" dirty="0">
                <a:solidFill>
                  <a:srgbClr val="FFFFFF"/>
                </a:solidFill>
                <a:latin typeface="微软雅黑" panose="020B0503020204020204" pitchFamily="34" charset="-122"/>
                <a:ea typeface="微软雅黑" panose="020B0503020204020204" pitchFamily="34" charset="-122"/>
              </a:rPr>
              <a:t>Graph Network</a:t>
            </a:r>
            <a:endParaRPr kumimoji="0" lang="zh-CN" altLang="en-US"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5" name="Group 3">
            <a:extLst>
              <a:ext uri="{FF2B5EF4-FFF2-40B4-BE49-F238E27FC236}">
                <a16:creationId xmlns:a16="http://schemas.microsoft.com/office/drawing/2014/main" id="{559F18B2-8587-4AD7-9E8F-BC08B87C5474}"/>
              </a:ext>
            </a:extLst>
          </p:cNvPr>
          <p:cNvGrpSpPr>
            <a:grpSpLocks/>
          </p:cNvGrpSpPr>
          <p:nvPr/>
        </p:nvGrpSpPr>
        <p:grpSpPr bwMode="auto">
          <a:xfrm>
            <a:off x="271464" y="223838"/>
            <a:ext cx="474663" cy="290512"/>
            <a:chOff x="0" y="0"/>
            <a:chExt cx="714375" cy="438150"/>
          </a:xfrm>
        </p:grpSpPr>
        <p:sp>
          <p:nvSpPr>
            <p:cNvPr id="6" name="燕尾形 4">
              <a:extLst>
                <a:ext uri="{FF2B5EF4-FFF2-40B4-BE49-F238E27FC236}">
                  <a16:creationId xmlns:a16="http://schemas.microsoft.com/office/drawing/2014/main" id="{61BADCFC-F069-44CA-A8F5-1393F5602BC4}"/>
                </a:ext>
              </a:extLst>
            </p:cNvPr>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7" name="燕尾形 5">
              <a:extLst>
                <a:ext uri="{FF2B5EF4-FFF2-40B4-BE49-F238E27FC236}">
                  <a16:creationId xmlns:a16="http://schemas.microsoft.com/office/drawing/2014/main" id="{9810FC87-2FD2-4DE0-B476-00546532B8C1}"/>
                </a:ext>
              </a:extLst>
            </p:cNvPr>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Tree>
    <p:extLst>
      <p:ext uri="{BB962C8B-B14F-4D97-AF65-F5344CB8AC3E}">
        <p14:creationId xmlns:p14="http://schemas.microsoft.com/office/powerpoint/2010/main" val="160333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800" b="1" dirty="0">
                <a:solidFill>
                  <a:srgbClr val="FFFFFF"/>
                </a:solidFill>
                <a:latin typeface="微软雅黑" panose="020B0503020204020204" pitchFamily="34" charset="-122"/>
                <a:ea typeface="微软雅黑" panose="020B0503020204020204" pitchFamily="34" charset="-122"/>
              </a:rPr>
              <a:t>场景</a:t>
            </a:r>
            <a:endParaRPr kumimoji="0" lang="zh-CN" altLang="en-US"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pic>
        <p:nvPicPr>
          <p:cNvPr id="2" name="图片 1">
            <a:extLst>
              <a:ext uri="{FF2B5EF4-FFF2-40B4-BE49-F238E27FC236}">
                <a16:creationId xmlns:a16="http://schemas.microsoft.com/office/drawing/2014/main" id="{C69F3587-D266-4642-937F-2158A8813ED6}"/>
              </a:ext>
            </a:extLst>
          </p:cNvPr>
          <p:cNvPicPr>
            <a:picLocks noChangeAspect="1"/>
          </p:cNvPicPr>
          <p:nvPr/>
        </p:nvPicPr>
        <p:blipFill>
          <a:blip r:embed="rId3"/>
          <a:stretch>
            <a:fillRect/>
          </a:stretch>
        </p:blipFill>
        <p:spPr>
          <a:xfrm>
            <a:off x="0" y="813413"/>
            <a:ext cx="8498541" cy="6044587"/>
          </a:xfrm>
          <a:prstGeom prst="rect">
            <a:avLst/>
          </a:prstGeom>
        </p:spPr>
      </p:pic>
      <p:sp>
        <p:nvSpPr>
          <p:cNvPr id="3" name="文本框 2">
            <a:extLst>
              <a:ext uri="{FF2B5EF4-FFF2-40B4-BE49-F238E27FC236}">
                <a16:creationId xmlns:a16="http://schemas.microsoft.com/office/drawing/2014/main" id="{ECE9BEBA-28B8-4EDE-88C0-E41AE305AC49}"/>
              </a:ext>
            </a:extLst>
          </p:cNvPr>
          <p:cNvSpPr txBox="1"/>
          <p:nvPr/>
        </p:nvSpPr>
        <p:spPr>
          <a:xfrm>
            <a:off x="9049871" y="1559859"/>
            <a:ext cx="2796988" cy="2031325"/>
          </a:xfrm>
          <a:prstGeom prst="rect">
            <a:avLst/>
          </a:prstGeom>
          <a:noFill/>
        </p:spPr>
        <p:txBody>
          <a:bodyPr wrap="square" rtlCol="0">
            <a:spAutoFit/>
          </a:bodyPr>
          <a:lstStyle/>
          <a:p>
            <a:pPr marL="342900" indent="-342900">
              <a:buAutoNum type="alphaLcPeriod"/>
            </a:pPr>
            <a:r>
              <a:rPr lang="zh-CN" altLang="en-US" dirty="0"/>
              <a:t>分子</a:t>
            </a:r>
            <a:endParaRPr lang="en-US" altLang="zh-CN" dirty="0"/>
          </a:p>
          <a:p>
            <a:pPr marL="342900" indent="-342900">
              <a:buAutoNum type="alphaLcPeriod"/>
            </a:pPr>
            <a:r>
              <a:rPr lang="zh-CN" altLang="en-US" dirty="0"/>
              <a:t>弹簧指点</a:t>
            </a:r>
            <a:endParaRPr lang="en-US" altLang="zh-CN" dirty="0"/>
          </a:p>
          <a:p>
            <a:pPr marL="342900" indent="-342900">
              <a:buAutoNum type="alphaLcPeriod"/>
            </a:pPr>
            <a:r>
              <a:rPr lang="en-US" altLang="zh-CN" dirty="0"/>
              <a:t>N</a:t>
            </a:r>
            <a:r>
              <a:rPr lang="zh-CN" altLang="en-US" dirty="0"/>
              <a:t>体网络？？</a:t>
            </a:r>
            <a:endParaRPr lang="en-US" altLang="zh-CN" dirty="0"/>
          </a:p>
          <a:p>
            <a:pPr marL="342900" indent="-342900">
              <a:buAutoNum type="alphaLcPeriod"/>
            </a:pPr>
            <a:r>
              <a:rPr lang="zh-CN" altLang="en-US" dirty="0"/>
              <a:t>刚体网络</a:t>
            </a:r>
            <a:endParaRPr lang="en-US" altLang="zh-CN" dirty="0"/>
          </a:p>
          <a:p>
            <a:pPr marL="342900" indent="-342900">
              <a:buAutoNum type="alphaLcPeriod"/>
            </a:pPr>
            <a:r>
              <a:rPr lang="zh-CN" altLang="en-US" dirty="0"/>
              <a:t>句法树</a:t>
            </a:r>
            <a:endParaRPr lang="en-US" altLang="zh-CN" dirty="0"/>
          </a:p>
          <a:p>
            <a:pPr marL="342900" indent="-342900">
              <a:buAutoNum type="alphaLcPeriod"/>
            </a:pPr>
            <a:r>
              <a:rPr lang="zh-CN" altLang="en-US" dirty="0"/>
              <a:t>图像和全连接场景图</a:t>
            </a:r>
            <a:endParaRPr lang="en-US" altLang="zh-CN" dirty="0"/>
          </a:p>
          <a:p>
            <a:pPr marL="342900" indent="-342900">
              <a:buAutoNum type="alphaLcPeriod"/>
            </a:pPr>
            <a:endParaRPr lang="zh-CN" altLang="en-US" dirty="0"/>
          </a:p>
        </p:txBody>
      </p:sp>
      <p:sp>
        <p:nvSpPr>
          <p:cNvPr id="4" name="文本框 3">
            <a:extLst>
              <a:ext uri="{FF2B5EF4-FFF2-40B4-BE49-F238E27FC236}">
                <a16:creationId xmlns:a16="http://schemas.microsoft.com/office/drawing/2014/main" id="{226E2530-CBED-4A68-BB2F-2083DE08A3B6}"/>
              </a:ext>
            </a:extLst>
          </p:cNvPr>
          <p:cNvSpPr txBox="1"/>
          <p:nvPr/>
        </p:nvSpPr>
        <p:spPr>
          <a:xfrm>
            <a:off x="8727141" y="954741"/>
            <a:ext cx="2796988" cy="461665"/>
          </a:xfrm>
          <a:prstGeom prst="rect">
            <a:avLst/>
          </a:prstGeom>
          <a:noFill/>
        </p:spPr>
        <p:txBody>
          <a:bodyPr wrap="square" rtlCol="0">
            <a:spAutoFit/>
          </a:bodyPr>
          <a:lstStyle/>
          <a:p>
            <a:r>
              <a:rPr lang="zh-CN" altLang="en-US" sz="2400" b="1" dirty="0"/>
              <a:t>几种不同的图表示</a:t>
            </a:r>
          </a:p>
        </p:txBody>
      </p:sp>
    </p:spTree>
    <p:extLst>
      <p:ext uri="{BB962C8B-B14F-4D97-AF65-F5344CB8AC3E}">
        <p14:creationId xmlns:p14="http://schemas.microsoft.com/office/powerpoint/2010/main" val="123183845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a:extLst>
              <a:ext uri="{FF2B5EF4-FFF2-40B4-BE49-F238E27FC236}">
                <a16:creationId xmlns:a16="http://schemas.microsoft.com/office/drawing/2014/main" id="{21573A0B-5B7F-4A3E-B2BD-E016EA559290}"/>
              </a:ext>
            </a:extLst>
          </p:cNvPr>
          <p:cNvSpPr txBox="1">
            <a:spLocks noChangeArrowheads="1"/>
          </p:cNvSpPr>
          <p:nvPr/>
        </p:nvSpPr>
        <p:spPr bwMode="auto">
          <a:xfrm>
            <a:off x="790589" y="128589"/>
            <a:ext cx="29657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800" b="1" dirty="0">
                <a:solidFill>
                  <a:srgbClr val="FFFFFF"/>
                </a:solidFill>
                <a:latin typeface="微软雅黑" panose="020B0503020204020204" pitchFamily="34" charset="-122"/>
                <a:ea typeface="微软雅黑" panose="020B0503020204020204" pitchFamily="34" charset="-122"/>
              </a:rPr>
              <a:t>Graph Network</a:t>
            </a:r>
            <a:endParaRPr kumimoji="0" lang="zh-CN" altLang="en-US"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5" name="Group 3">
            <a:extLst>
              <a:ext uri="{FF2B5EF4-FFF2-40B4-BE49-F238E27FC236}">
                <a16:creationId xmlns:a16="http://schemas.microsoft.com/office/drawing/2014/main" id="{559F18B2-8587-4AD7-9E8F-BC08B87C5474}"/>
              </a:ext>
            </a:extLst>
          </p:cNvPr>
          <p:cNvGrpSpPr>
            <a:grpSpLocks/>
          </p:cNvGrpSpPr>
          <p:nvPr/>
        </p:nvGrpSpPr>
        <p:grpSpPr bwMode="auto">
          <a:xfrm>
            <a:off x="271464" y="223838"/>
            <a:ext cx="474663" cy="290512"/>
            <a:chOff x="0" y="0"/>
            <a:chExt cx="714375" cy="438150"/>
          </a:xfrm>
        </p:grpSpPr>
        <p:sp>
          <p:nvSpPr>
            <p:cNvPr id="6" name="燕尾形 4">
              <a:extLst>
                <a:ext uri="{FF2B5EF4-FFF2-40B4-BE49-F238E27FC236}">
                  <a16:creationId xmlns:a16="http://schemas.microsoft.com/office/drawing/2014/main" id="{61BADCFC-F069-44CA-A8F5-1393F5602BC4}"/>
                </a:ext>
              </a:extLst>
            </p:cNvPr>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7" name="燕尾形 5">
              <a:extLst>
                <a:ext uri="{FF2B5EF4-FFF2-40B4-BE49-F238E27FC236}">
                  <a16:creationId xmlns:a16="http://schemas.microsoft.com/office/drawing/2014/main" id="{9810FC87-2FD2-4DE0-B476-00546532B8C1}"/>
                </a:ext>
              </a:extLst>
            </p:cNvPr>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pic>
        <p:nvPicPr>
          <p:cNvPr id="8" name="图片 7">
            <a:extLst>
              <a:ext uri="{FF2B5EF4-FFF2-40B4-BE49-F238E27FC236}">
                <a16:creationId xmlns:a16="http://schemas.microsoft.com/office/drawing/2014/main" id="{1F83055D-30BB-44C2-BC30-09708A44D0F6}"/>
              </a:ext>
            </a:extLst>
          </p:cNvPr>
          <p:cNvPicPr>
            <a:picLocks noChangeAspect="1"/>
          </p:cNvPicPr>
          <p:nvPr/>
        </p:nvPicPr>
        <p:blipFill>
          <a:blip r:embed="rId3"/>
          <a:stretch>
            <a:fillRect/>
          </a:stretch>
        </p:blipFill>
        <p:spPr>
          <a:xfrm>
            <a:off x="2060577" y="1304691"/>
            <a:ext cx="1847850" cy="457200"/>
          </a:xfrm>
          <a:prstGeom prst="rect">
            <a:avLst/>
          </a:prstGeom>
        </p:spPr>
      </p:pic>
      <p:pic>
        <p:nvPicPr>
          <p:cNvPr id="11" name="图片 10">
            <a:extLst>
              <a:ext uri="{FF2B5EF4-FFF2-40B4-BE49-F238E27FC236}">
                <a16:creationId xmlns:a16="http://schemas.microsoft.com/office/drawing/2014/main" id="{BBB844E6-4FD8-441F-A2B3-20EE7E2AEED0}"/>
              </a:ext>
            </a:extLst>
          </p:cNvPr>
          <p:cNvPicPr>
            <a:picLocks noChangeAspect="1"/>
          </p:cNvPicPr>
          <p:nvPr/>
        </p:nvPicPr>
        <p:blipFill>
          <a:blip r:embed="rId4"/>
          <a:stretch>
            <a:fillRect/>
          </a:stretch>
        </p:blipFill>
        <p:spPr>
          <a:xfrm>
            <a:off x="2060577" y="2678400"/>
            <a:ext cx="3162300" cy="352425"/>
          </a:xfrm>
          <a:prstGeom prst="rect">
            <a:avLst/>
          </a:prstGeom>
        </p:spPr>
      </p:pic>
      <p:pic>
        <p:nvPicPr>
          <p:cNvPr id="12" name="图片 11">
            <a:extLst>
              <a:ext uri="{FF2B5EF4-FFF2-40B4-BE49-F238E27FC236}">
                <a16:creationId xmlns:a16="http://schemas.microsoft.com/office/drawing/2014/main" id="{6920480D-EBC3-4146-8C00-D11B1F29B0B5}"/>
              </a:ext>
            </a:extLst>
          </p:cNvPr>
          <p:cNvPicPr>
            <a:picLocks noChangeAspect="1"/>
          </p:cNvPicPr>
          <p:nvPr/>
        </p:nvPicPr>
        <p:blipFill>
          <a:blip r:embed="rId5"/>
          <a:stretch>
            <a:fillRect/>
          </a:stretch>
        </p:blipFill>
        <p:spPr>
          <a:xfrm>
            <a:off x="2060577" y="1964803"/>
            <a:ext cx="2066925" cy="371475"/>
          </a:xfrm>
          <a:prstGeom prst="rect">
            <a:avLst/>
          </a:prstGeom>
        </p:spPr>
      </p:pic>
      <p:pic>
        <p:nvPicPr>
          <p:cNvPr id="13" name="图片 12">
            <a:extLst>
              <a:ext uri="{FF2B5EF4-FFF2-40B4-BE49-F238E27FC236}">
                <a16:creationId xmlns:a16="http://schemas.microsoft.com/office/drawing/2014/main" id="{C59E89E1-AB28-4536-AF34-75D578C31AB5}"/>
              </a:ext>
            </a:extLst>
          </p:cNvPr>
          <p:cNvPicPr>
            <a:picLocks noChangeAspect="1"/>
          </p:cNvPicPr>
          <p:nvPr/>
        </p:nvPicPr>
        <p:blipFill>
          <a:blip r:embed="rId6"/>
          <a:stretch>
            <a:fillRect/>
          </a:stretch>
        </p:blipFill>
        <p:spPr>
          <a:xfrm>
            <a:off x="2060577" y="3430394"/>
            <a:ext cx="7972425" cy="1485900"/>
          </a:xfrm>
          <a:prstGeom prst="rect">
            <a:avLst/>
          </a:prstGeom>
        </p:spPr>
      </p:pic>
      <p:sp>
        <p:nvSpPr>
          <p:cNvPr id="14" name="文本框 13">
            <a:extLst>
              <a:ext uri="{FF2B5EF4-FFF2-40B4-BE49-F238E27FC236}">
                <a16:creationId xmlns:a16="http://schemas.microsoft.com/office/drawing/2014/main" id="{8B1076C9-B4CE-4563-B80D-BE701A0B856E}"/>
              </a:ext>
            </a:extLst>
          </p:cNvPr>
          <p:cNvSpPr txBox="1"/>
          <p:nvPr/>
        </p:nvSpPr>
        <p:spPr>
          <a:xfrm>
            <a:off x="942989" y="1936581"/>
            <a:ext cx="993606" cy="369332"/>
          </a:xfrm>
          <a:prstGeom prst="rect">
            <a:avLst/>
          </a:prstGeom>
          <a:noFill/>
        </p:spPr>
        <p:txBody>
          <a:bodyPr wrap="square" rtlCol="0">
            <a:spAutoFit/>
          </a:bodyPr>
          <a:lstStyle/>
          <a:p>
            <a:r>
              <a:rPr lang="zh-CN" altLang="en-US" dirty="0"/>
              <a:t>顶点：</a:t>
            </a:r>
          </a:p>
        </p:txBody>
      </p:sp>
      <p:sp>
        <p:nvSpPr>
          <p:cNvPr id="15" name="文本框 14">
            <a:extLst>
              <a:ext uri="{FF2B5EF4-FFF2-40B4-BE49-F238E27FC236}">
                <a16:creationId xmlns:a16="http://schemas.microsoft.com/office/drawing/2014/main" id="{FB47806B-6244-45B1-9128-0280488026BF}"/>
              </a:ext>
            </a:extLst>
          </p:cNvPr>
          <p:cNvSpPr txBox="1"/>
          <p:nvPr/>
        </p:nvSpPr>
        <p:spPr>
          <a:xfrm>
            <a:off x="942989" y="1462787"/>
            <a:ext cx="993606" cy="369332"/>
          </a:xfrm>
          <a:prstGeom prst="rect">
            <a:avLst/>
          </a:prstGeom>
          <a:noFill/>
        </p:spPr>
        <p:txBody>
          <a:bodyPr wrap="square" rtlCol="0">
            <a:spAutoFit/>
          </a:bodyPr>
          <a:lstStyle/>
          <a:p>
            <a:r>
              <a:rPr lang="zh-CN" altLang="en-US" dirty="0"/>
              <a:t>图：</a:t>
            </a:r>
          </a:p>
        </p:txBody>
      </p:sp>
      <p:sp>
        <p:nvSpPr>
          <p:cNvPr id="16" name="文本框 15">
            <a:extLst>
              <a:ext uri="{FF2B5EF4-FFF2-40B4-BE49-F238E27FC236}">
                <a16:creationId xmlns:a16="http://schemas.microsoft.com/office/drawing/2014/main" id="{44A005B1-79D5-4056-A140-2B24D65B865D}"/>
              </a:ext>
            </a:extLst>
          </p:cNvPr>
          <p:cNvSpPr txBox="1"/>
          <p:nvPr/>
        </p:nvSpPr>
        <p:spPr>
          <a:xfrm>
            <a:off x="942989" y="2661493"/>
            <a:ext cx="993606" cy="369332"/>
          </a:xfrm>
          <a:prstGeom prst="rect">
            <a:avLst/>
          </a:prstGeom>
          <a:noFill/>
        </p:spPr>
        <p:txBody>
          <a:bodyPr wrap="square" rtlCol="0">
            <a:spAutoFit/>
          </a:bodyPr>
          <a:lstStyle/>
          <a:p>
            <a:r>
              <a:rPr lang="zh-CN" altLang="en-US" dirty="0"/>
              <a:t>边：</a:t>
            </a:r>
          </a:p>
        </p:txBody>
      </p:sp>
      <p:sp>
        <p:nvSpPr>
          <p:cNvPr id="17" name="文本框 16">
            <a:extLst>
              <a:ext uri="{FF2B5EF4-FFF2-40B4-BE49-F238E27FC236}">
                <a16:creationId xmlns:a16="http://schemas.microsoft.com/office/drawing/2014/main" id="{D1ADCFF5-B605-43E5-B3B7-E415B2CB9021}"/>
              </a:ext>
            </a:extLst>
          </p:cNvPr>
          <p:cNvSpPr txBox="1"/>
          <p:nvPr/>
        </p:nvSpPr>
        <p:spPr>
          <a:xfrm>
            <a:off x="942989" y="3386405"/>
            <a:ext cx="1117588" cy="369332"/>
          </a:xfrm>
          <a:prstGeom prst="rect">
            <a:avLst/>
          </a:prstGeom>
          <a:noFill/>
        </p:spPr>
        <p:txBody>
          <a:bodyPr wrap="square" rtlCol="0">
            <a:spAutoFit/>
          </a:bodyPr>
          <a:lstStyle/>
          <a:p>
            <a:r>
              <a:rPr lang="zh-CN" altLang="en-US" dirty="0"/>
              <a:t>工作流程：</a:t>
            </a:r>
          </a:p>
        </p:txBody>
      </p:sp>
      <p:pic>
        <p:nvPicPr>
          <p:cNvPr id="1028" name="Picture 4" descr="https://img-blog.csdn.net/20180815101654327?watermark/2/text/aHR0cHM6Ly9ibG9nLmNzZG4ubmV0L2IyMjQ2MTg=/font/5a6L5L2T/fontsize/400/fill/I0JBQkFCMA==/dissolve/70">
            <a:extLst>
              <a:ext uri="{FF2B5EF4-FFF2-40B4-BE49-F238E27FC236}">
                <a16:creationId xmlns:a16="http://schemas.microsoft.com/office/drawing/2014/main" id="{DC5B8F7F-09F1-47E6-9897-762BA13E50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8904" y="1665517"/>
            <a:ext cx="161925" cy="228600"/>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DC11CF6E-498F-458A-BECC-2895415CA587}"/>
              </a:ext>
            </a:extLst>
          </p:cNvPr>
          <p:cNvSpPr txBox="1"/>
          <p:nvPr/>
        </p:nvSpPr>
        <p:spPr>
          <a:xfrm>
            <a:off x="6374549" y="1585637"/>
            <a:ext cx="1909026" cy="646331"/>
          </a:xfrm>
          <a:prstGeom prst="rect">
            <a:avLst/>
          </a:prstGeom>
          <a:noFill/>
        </p:spPr>
        <p:txBody>
          <a:bodyPr wrap="square" rtlCol="0">
            <a:spAutoFit/>
          </a:bodyPr>
          <a:lstStyle/>
          <a:p>
            <a:r>
              <a:rPr lang="en-US" altLang="zh-CN" dirty="0"/>
              <a:t>Update</a:t>
            </a:r>
            <a:r>
              <a:rPr lang="zh-CN" altLang="en-US" dirty="0"/>
              <a:t>函数</a:t>
            </a:r>
            <a:endParaRPr lang="en-US" altLang="zh-CN" dirty="0"/>
          </a:p>
          <a:p>
            <a:r>
              <a:rPr lang="en-US" altLang="zh-CN" dirty="0"/>
              <a:t>Aggregation</a:t>
            </a:r>
            <a:r>
              <a:rPr lang="zh-CN" altLang="en-US" dirty="0"/>
              <a:t>函数</a:t>
            </a:r>
            <a:endParaRPr lang="zh-CN" altLang="en-US" dirty="0">
              <a:solidFill>
                <a:srgbClr val="FF0000"/>
              </a:solidFill>
            </a:endParaRPr>
          </a:p>
        </p:txBody>
      </p:sp>
      <p:pic>
        <p:nvPicPr>
          <p:cNvPr id="1030" name="Picture 6" descr="https://img-blog.csdn.net/20180815102353794?watermark/2/text/aHR0cHM6Ly9ibG9nLmNzZG4ubmV0L2IyMjQ2MTg=/font/5a6L5L2T/fontsize/400/fill/I0JBQkFCMA==/dissolve/70">
            <a:extLst>
              <a:ext uri="{FF2B5EF4-FFF2-40B4-BE49-F238E27FC236}">
                <a16:creationId xmlns:a16="http://schemas.microsoft.com/office/drawing/2014/main" id="{7172420E-C7E8-4A90-9EA2-268CD9A334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1733" y="1954227"/>
            <a:ext cx="247650" cy="3333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img-blog.csdn.net/20180815105937514?watermark/2/text/aHR0cHM6Ly9ibG9nLmNzZG4ubmV0L2IyMjQ2MTg=/font/5a6L5L2T/fontsize/400/fill/I0JBQkFCMA==/dissolve/70">
            <a:extLst>
              <a:ext uri="{FF2B5EF4-FFF2-40B4-BE49-F238E27FC236}">
                <a16:creationId xmlns:a16="http://schemas.microsoft.com/office/drawing/2014/main" id="{73E63B95-DF49-4EC9-9A18-1C85494137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6265" y="2434424"/>
            <a:ext cx="1009650" cy="304800"/>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7EC5248C-BCDD-4214-9A6F-950B0D2883FE}"/>
              </a:ext>
            </a:extLst>
          </p:cNvPr>
          <p:cNvSpPr txBox="1"/>
          <p:nvPr/>
        </p:nvSpPr>
        <p:spPr>
          <a:xfrm>
            <a:off x="7155915" y="2402158"/>
            <a:ext cx="2476957" cy="369332"/>
          </a:xfrm>
          <a:prstGeom prst="rect">
            <a:avLst/>
          </a:prstGeom>
          <a:noFill/>
        </p:spPr>
        <p:txBody>
          <a:bodyPr wrap="square" rtlCol="0">
            <a:spAutoFit/>
          </a:bodyPr>
          <a:lstStyle/>
          <a:p>
            <a:r>
              <a:rPr lang="zh-CN" altLang="en-US" dirty="0"/>
              <a:t>由边信息生成节点信息</a:t>
            </a:r>
          </a:p>
        </p:txBody>
      </p:sp>
      <p:pic>
        <p:nvPicPr>
          <p:cNvPr id="2" name="图片 1">
            <a:extLst>
              <a:ext uri="{FF2B5EF4-FFF2-40B4-BE49-F238E27FC236}">
                <a16:creationId xmlns:a16="http://schemas.microsoft.com/office/drawing/2014/main" id="{72560143-35D8-4E86-A0A3-946BFFD1B7BF}"/>
              </a:ext>
            </a:extLst>
          </p:cNvPr>
          <p:cNvPicPr>
            <a:picLocks noChangeAspect="1"/>
          </p:cNvPicPr>
          <p:nvPr/>
        </p:nvPicPr>
        <p:blipFill>
          <a:blip r:embed="rId10"/>
          <a:stretch>
            <a:fillRect/>
          </a:stretch>
        </p:blipFill>
        <p:spPr>
          <a:xfrm>
            <a:off x="2374901" y="5048250"/>
            <a:ext cx="7343775" cy="1809750"/>
          </a:xfrm>
          <a:prstGeom prst="rect">
            <a:avLst/>
          </a:prstGeom>
        </p:spPr>
      </p:pic>
    </p:spTree>
    <p:extLst>
      <p:ext uri="{BB962C8B-B14F-4D97-AF65-F5344CB8AC3E}">
        <p14:creationId xmlns:p14="http://schemas.microsoft.com/office/powerpoint/2010/main" val="244046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a:extLst>
              <a:ext uri="{FF2B5EF4-FFF2-40B4-BE49-F238E27FC236}">
                <a16:creationId xmlns:a16="http://schemas.microsoft.com/office/drawing/2014/main" id="{21573A0B-5B7F-4A3E-B2BD-E016EA559290}"/>
              </a:ext>
            </a:extLst>
          </p:cNvPr>
          <p:cNvSpPr txBox="1">
            <a:spLocks noChangeArrowheads="1"/>
          </p:cNvSpPr>
          <p:nvPr/>
        </p:nvSpPr>
        <p:spPr bwMode="auto">
          <a:xfrm>
            <a:off x="790589" y="128589"/>
            <a:ext cx="29657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800" b="1" dirty="0">
                <a:solidFill>
                  <a:srgbClr val="FFFFFF"/>
                </a:solidFill>
                <a:latin typeface="微软雅黑" panose="020B0503020204020204" pitchFamily="34" charset="-122"/>
                <a:ea typeface="微软雅黑" panose="020B0503020204020204" pitchFamily="34" charset="-122"/>
              </a:rPr>
              <a:t>Graph Network</a:t>
            </a:r>
            <a:endParaRPr kumimoji="0" lang="zh-CN" altLang="en-US"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5" name="Group 3">
            <a:extLst>
              <a:ext uri="{FF2B5EF4-FFF2-40B4-BE49-F238E27FC236}">
                <a16:creationId xmlns:a16="http://schemas.microsoft.com/office/drawing/2014/main" id="{559F18B2-8587-4AD7-9E8F-BC08B87C5474}"/>
              </a:ext>
            </a:extLst>
          </p:cNvPr>
          <p:cNvGrpSpPr>
            <a:grpSpLocks/>
          </p:cNvGrpSpPr>
          <p:nvPr/>
        </p:nvGrpSpPr>
        <p:grpSpPr bwMode="auto">
          <a:xfrm>
            <a:off x="271464" y="223838"/>
            <a:ext cx="474663" cy="290512"/>
            <a:chOff x="0" y="0"/>
            <a:chExt cx="714375" cy="438150"/>
          </a:xfrm>
        </p:grpSpPr>
        <p:sp>
          <p:nvSpPr>
            <p:cNvPr id="6" name="燕尾形 4">
              <a:extLst>
                <a:ext uri="{FF2B5EF4-FFF2-40B4-BE49-F238E27FC236}">
                  <a16:creationId xmlns:a16="http://schemas.microsoft.com/office/drawing/2014/main" id="{61BADCFC-F069-44CA-A8F5-1393F5602BC4}"/>
                </a:ext>
              </a:extLst>
            </p:cNvPr>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7" name="燕尾形 5">
              <a:extLst>
                <a:ext uri="{FF2B5EF4-FFF2-40B4-BE49-F238E27FC236}">
                  <a16:creationId xmlns:a16="http://schemas.microsoft.com/office/drawing/2014/main" id="{9810FC87-2FD2-4DE0-B476-00546532B8C1}"/>
                </a:ext>
              </a:extLst>
            </p:cNvPr>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pic>
        <p:nvPicPr>
          <p:cNvPr id="2" name="图片 1">
            <a:extLst>
              <a:ext uri="{FF2B5EF4-FFF2-40B4-BE49-F238E27FC236}">
                <a16:creationId xmlns:a16="http://schemas.microsoft.com/office/drawing/2014/main" id="{11458E21-A9DC-41A5-B614-94EBA5CB6C39}"/>
              </a:ext>
            </a:extLst>
          </p:cNvPr>
          <p:cNvPicPr>
            <a:picLocks noChangeAspect="1"/>
          </p:cNvPicPr>
          <p:nvPr/>
        </p:nvPicPr>
        <p:blipFill>
          <a:blip r:embed="rId3"/>
          <a:stretch>
            <a:fillRect/>
          </a:stretch>
        </p:blipFill>
        <p:spPr>
          <a:xfrm>
            <a:off x="0" y="912078"/>
            <a:ext cx="9639300" cy="5524500"/>
          </a:xfrm>
          <a:prstGeom prst="rect">
            <a:avLst/>
          </a:prstGeom>
        </p:spPr>
      </p:pic>
      <p:pic>
        <p:nvPicPr>
          <p:cNvPr id="3" name="图片 2">
            <a:extLst>
              <a:ext uri="{FF2B5EF4-FFF2-40B4-BE49-F238E27FC236}">
                <a16:creationId xmlns:a16="http://schemas.microsoft.com/office/drawing/2014/main" id="{3B04283D-A6A4-4231-A7BD-4B0A3D270020}"/>
              </a:ext>
            </a:extLst>
          </p:cNvPr>
          <p:cNvPicPr>
            <a:picLocks noChangeAspect="1"/>
          </p:cNvPicPr>
          <p:nvPr/>
        </p:nvPicPr>
        <p:blipFill>
          <a:blip r:embed="rId4"/>
          <a:stretch>
            <a:fillRect/>
          </a:stretch>
        </p:blipFill>
        <p:spPr>
          <a:xfrm>
            <a:off x="9487752" y="4434703"/>
            <a:ext cx="2704248" cy="2460935"/>
          </a:xfrm>
          <a:prstGeom prst="rect">
            <a:avLst/>
          </a:prstGeom>
        </p:spPr>
      </p:pic>
    </p:spTree>
    <p:extLst>
      <p:ext uri="{BB962C8B-B14F-4D97-AF65-F5344CB8AC3E}">
        <p14:creationId xmlns:p14="http://schemas.microsoft.com/office/powerpoint/2010/main" val="384188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89" y="128589"/>
            <a:ext cx="47243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GN block</a:t>
            </a:r>
            <a:r>
              <a:rPr kumimoji="0" lang="zh-CN" altLang="en-US"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中的关系归纳偏好</a:t>
            </a:r>
          </a:p>
        </p:txBody>
      </p:sp>
      <p:grpSp>
        <p:nvGrpSpPr>
          <p:cNvPr id="31747" name="Group 3"/>
          <p:cNvGrpSpPr>
            <a:grpSpLocks/>
          </p:cNvGrpSpPr>
          <p:nvPr/>
        </p:nvGrpSpPr>
        <p:grpSpPr bwMode="auto">
          <a:xfrm>
            <a:off x="271464" y="223838"/>
            <a:ext cx="474663"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9" name="文本框 8">
            <a:extLst>
              <a:ext uri="{FF2B5EF4-FFF2-40B4-BE49-F238E27FC236}">
                <a16:creationId xmlns:a16="http://schemas.microsoft.com/office/drawing/2014/main" id="{5E8B6A3A-00BD-484D-859D-2875FF229690}"/>
              </a:ext>
            </a:extLst>
          </p:cNvPr>
          <p:cNvSpPr txBox="1"/>
          <p:nvPr/>
        </p:nvSpPr>
        <p:spPr>
          <a:xfrm>
            <a:off x="562591" y="1261178"/>
            <a:ext cx="10504802" cy="2797048"/>
          </a:xfrm>
          <a:prstGeom prst="rect">
            <a:avLst/>
          </a:prstGeom>
          <a:noFill/>
        </p:spPr>
        <p:txBody>
          <a:bodyPr wrap="square" rtlCol="0">
            <a:spAutoFit/>
          </a:bodyPr>
          <a:lstStyle/>
          <a:p>
            <a:pPr>
              <a:lnSpc>
                <a:spcPct val="150000"/>
              </a:lnSpc>
            </a:pPr>
            <a:r>
              <a:rPr lang="en-US" altLang="zh-CN" sz="2400" dirty="0">
                <a:solidFill>
                  <a:srgbClr val="094161"/>
                </a:solidFill>
                <a:latin typeface="微软雅黑" panose="020B0503020204020204" pitchFamily="34" charset="-122"/>
                <a:ea typeface="微软雅黑" panose="020B0503020204020204" pitchFamily="34" charset="-122"/>
              </a:rPr>
              <a:t>GN block</a:t>
            </a:r>
            <a:r>
              <a:rPr lang="zh-CN" altLang="en-US" sz="2400" dirty="0">
                <a:solidFill>
                  <a:srgbClr val="094161"/>
                </a:solidFill>
                <a:latin typeface="微软雅黑" panose="020B0503020204020204" pitchFamily="34" charset="-122"/>
                <a:ea typeface="微软雅黑" panose="020B0503020204020204" pitchFamily="34" charset="-122"/>
              </a:rPr>
              <a:t>的关系归纳偏好：</a:t>
            </a:r>
            <a:endParaRPr lang="en-US" altLang="zh-CN" sz="2400" dirty="0">
              <a:solidFill>
                <a:srgbClr val="09416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rgbClr val="094161"/>
                </a:solidFill>
                <a:latin typeface="微软雅黑" panose="020B0503020204020204" pitchFamily="34" charset="-122"/>
                <a:ea typeface="微软雅黑" panose="020B0503020204020204" pitchFamily="34" charset="-122"/>
              </a:rPr>
              <a:t>输入决定关系，有边就有相互作用，没边就没有。可以人为添加边（看成是引入规则）</a:t>
            </a:r>
            <a:endParaRPr lang="en-US" altLang="zh-CN" sz="2400" dirty="0">
              <a:solidFill>
                <a:srgbClr val="09416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rgbClr val="094161"/>
                </a:solidFill>
                <a:latin typeface="微软雅黑" panose="020B0503020204020204" pitchFamily="34" charset="-122"/>
                <a:ea typeface="微软雅黑" panose="020B0503020204020204" pitchFamily="34" charset="-122"/>
              </a:rPr>
              <a:t>顺序不变性</a:t>
            </a:r>
            <a:endParaRPr lang="en-US" altLang="zh-CN" sz="2400" dirty="0">
              <a:solidFill>
                <a:srgbClr val="09416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rgbClr val="094161"/>
                </a:solidFill>
                <a:latin typeface="微软雅黑" panose="020B0503020204020204" pitchFamily="34" charset="-122"/>
                <a:ea typeface="微软雅黑" panose="020B0503020204020204" pitchFamily="34" charset="-122"/>
              </a:rPr>
              <a:t>更新函数和聚合函数可以在全局复用</a:t>
            </a:r>
          </a:p>
        </p:txBody>
      </p:sp>
    </p:spTree>
    <p:extLst>
      <p:ext uri="{BB962C8B-B14F-4D97-AF65-F5344CB8AC3E}">
        <p14:creationId xmlns:p14="http://schemas.microsoft.com/office/powerpoint/2010/main" val="3188993776"/>
      </p:ext>
    </p:extLst>
  </p:cSld>
  <p:clrMapOvr>
    <a:masterClrMapping/>
  </p:clrMapOvr>
  <p:transition spd="med">
    <p:fade/>
  </p:transition>
</p:sld>
</file>

<file path=ppt/theme/theme1.xml><?xml version="1.0" encoding="utf-8"?>
<a:theme xmlns:a="http://schemas.openxmlformats.org/drawingml/2006/main" name="第一PPT，www.1ppt.com   ">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第一PPT，www.1ppt.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6884</TotalTime>
  <Words>2501</Words>
  <Application>Microsoft Office PowerPoint</Application>
  <PresentationFormat>宽屏</PresentationFormat>
  <Paragraphs>161</Paragraphs>
  <Slides>16</Slides>
  <Notes>16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16</vt:i4>
      </vt:variant>
    </vt:vector>
  </HeadingPairs>
  <TitlesOfParts>
    <vt:vector size="24" baseType="lpstr">
      <vt:lpstr>等线</vt:lpstr>
      <vt:lpstr>微软雅黑</vt:lpstr>
      <vt:lpstr>Arial</vt:lpstr>
      <vt:lpstr>Calibri</vt:lpstr>
      <vt:lpstr>Calibri Light</vt:lpstr>
      <vt:lpstr>Segoe UI</vt:lpstr>
      <vt:lpstr>第一PPT，www.1ppt.com   </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子豪</dc:creator>
  <cp:lastModifiedBy>子豪 赵</cp:lastModifiedBy>
  <cp:revision>153</cp:revision>
  <dcterms:created xsi:type="dcterms:W3CDTF">2018-10-30T13:06:31Z</dcterms:created>
  <dcterms:modified xsi:type="dcterms:W3CDTF">2019-02-25T08:44:53Z</dcterms:modified>
</cp:coreProperties>
</file>