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371" r:id="rId5"/>
    <p:sldId id="373" r:id="rId6"/>
    <p:sldId id="342" r:id="rId7"/>
    <p:sldId id="372" r:id="rId8"/>
    <p:sldId id="343" r:id="rId9"/>
    <p:sldId id="265" r:id="rId10"/>
    <p:sldId id="266" r:id="rId11"/>
    <p:sldId id="344" r:id="rId12"/>
    <p:sldId id="268" r:id="rId13"/>
    <p:sldId id="270" r:id="rId14"/>
    <p:sldId id="275" r:id="rId15"/>
    <p:sldId id="347" r:id="rId16"/>
    <p:sldId id="348" r:id="rId17"/>
    <p:sldId id="349" r:id="rId18"/>
    <p:sldId id="350" r:id="rId19"/>
    <p:sldId id="351" r:id="rId20"/>
    <p:sldId id="336" r:id="rId21"/>
    <p:sldId id="361" r:id="rId22"/>
    <p:sldId id="362" r:id="rId23"/>
    <p:sldId id="367" r:id="rId24"/>
    <p:sldId id="363" r:id="rId25"/>
    <p:sldId id="366" r:id="rId26"/>
    <p:sldId id="3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495" autoAdjust="0"/>
  </p:normalViewPr>
  <p:slideViewPr>
    <p:cSldViewPr>
      <p:cViewPr varScale="1">
        <p:scale>
          <a:sx n="56" d="100"/>
          <a:sy n="56" d="100"/>
        </p:scale>
        <p:origin x="-1740" y="-102"/>
      </p:cViewPr>
      <p:guideLst>
        <p:guide orient="horz" pos="2161"/>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6C10EF-AFB7-4BD6-AA86-920D972916FB}" type="datetimeFigureOut">
              <a:rPr lang="en-US" smtClean="0"/>
              <a:pPr/>
              <a:t>3/5/2019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38F59B-8AFD-4273-A1EC-42E44AE17BE9}" type="slidenum">
              <a:rPr lang="en-US" smtClean="0"/>
              <a:pPr/>
              <a:t>‹#›</a:t>
            </a:fld>
            <a:endParaRPr lang="en-US"/>
          </a:p>
        </p:txBody>
      </p:sp>
    </p:spTree>
    <p:extLst>
      <p:ext uri="{BB962C8B-B14F-4D97-AF65-F5344CB8AC3E}">
        <p14:creationId xmlns="" xmlns:p14="http://schemas.microsoft.com/office/powerpoint/2010/main" val="749093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1F38F59B-8AFD-4273-A1EC-42E44AE17BE9}" type="slidenum">
              <a:rPr lang="en-US" smtClean="0"/>
              <a:pPr/>
              <a:t>2</a:t>
            </a:fld>
            <a:endParaRPr lang="en-US"/>
          </a:p>
        </p:txBody>
      </p:sp>
    </p:spTree>
    <p:extLst>
      <p:ext uri="{BB962C8B-B14F-4D97-AF65-F5344CB8AC3E}">
        <p14:creationId xmlns="" xmlns:p14="http://schemas.microsoft.com/office/powerpoint/2010/main" val="1506476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(RNNs) Recurrent Neural Network was chosen being the basic module to determine the main task of this </a:t>
            </a:r>
            <a:r>
              <a:rPr lang="en-US" sz="1200" kern="1200" dirty="0" err="1" smtClean="0">
                <a:solidFill>
                  <a:schemeClr val="tx1"/>
                </a:solidFill>
                <a:latin typeface="+mn-lt"/>
                <a:ea typeface="+mn-ea"/>
                <a:cs typeface="+mn-cs"/>
              </a:rPr>
              <a:t>project,RNNs</a:t>
            </a:r>
            <a:r>
              <a:rPr lang="en-US" sz="1200" kern="1200" dirty="0" smtClean="0">
                <a:solidFill>
                  <a:schemeClr val="tx1"/>
                </a:solidFill>
                <a:latin typeface="+mn-lt"/>
                <a:ea typeface="+mn-ea"/>
                <a:cs typeface="+mn-cs"/>
              </a:rPr>
              <a:t> are mainly used to learn from temporal sequences as text generation or speech recognition, but they have also been used in tasks related to the video</a:t>
            </a:r>
            <a:endParaRPr lang="en-US" dirty="0"/>
          </a:p>
        </p:txBody>
      </p:sp>
      <p:sp>
        <p:nvSpPr>
          <p:cNvPr id="4" name="Slide Number Placeholder 3"/>
          <p:cNvSpPr>
            <a:spLocks noGrp="1"/>
          </p:cNvSpPr>
          <p:nvPr>
            <p:ph type="sldNum" sz="quarter" idx="10"/>
          </p:nvPr>
        </p:nvSpPr>
        <p:spPr/>
        <p:txBody>
          <a:bodyPr/>
          <a:lstStyle/>
          <a:p>
            <a:fld id="{1F38F59B-8AFD-4273-A1EC-42E44AE17BE9}"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novel work presented in </a:t>
            </a:r>
            <a:r>
              <a:rPr lang="en-US" sz="1200" kern="1200" baseline="30000" dirty="0" smtClean="0">
                <a:solidFill>
                  <a:schemeClr val="tx1"/>
                </a:solidFill>
                <a:latin typeface="+mn-lt"/>
                <a:ea typeface="+mn-ea"/>
                <a:cs typeface="+mn-cs"/>
              </a:rPr>
              <a:t>[24]</a:t>
            </a:r>
            <a:r>
              <a:rPr lang="en-US" sz="1200" kern="1200" dirty="0" smtClean="0">
                <a:solidFill>
                  <a:schemeClr val="tx1"/>
                </a:solidFill>
                <a:latin typeface="+mn-lt"/>
                <a:ea typeface="+mn-ea"/>
                <a:cs typeface="+mn-cs"/>
              </a:rPr>
              <a:t>is based on </a:t>
            </a:r>
            <a:r>
              <a:rPr lang="en-US" sz="1200" kern="1200" dirty="0" err="1" smtClean="0">
                <a:solidFill>
                  <a:schemeClr val="tx1"/>
                </a:solidFill>
                <a:latin typeface="+mn-lt"/>
                <a:ea typeface="+mn-ea"/>
                <a:cs typeface="+mn-cs"/>
              </a:rPr>
              <a:t>Convolutional</a:t>
            </a:r>
            <a:r>
              <a:rPr lang="en-US" sz="1200" kern="1200" dirty="0" smtClean="0">
                <a:solidFill>
                  <a:schemeClr val="tx1"/>
                </a:solidFill>
                <a:latin typeface="+mn-lt"/>
                <a:ea typeface="+mn-ea"/>
                <a:cs typeface="+mn-cs"/>
              </a:rPr>
              <a:t> Neural Networks, more concretely on the C3D network before explained. It proposes to divide each video in multiple sequences of different lengths and predict for each one whether if they depict an activity or not.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C3D network </a:t>
            </a:r>
            <a:r>
              <a:rPr lang="en-US" sz="1200" kern="1200" baseline="30000" dirty="0" smtClean="0">
                <a:solidFill>
                  <a:schemeClr val="tx1"/>
                </a:solidFill>
                <a:latin typeface="+mn-lt"/>
                <a:ea typeface="+mn-ea"/>
                <a:cs typeface="+mn-cs"/>
              </a:rPr>
              <a:t>[5]</a:t>
            </a:r>
            <a:r>
              <a:rPr lang="en-US" sz="1200" kern="1200" dirty="0" smtClean="0">
                <a:solidFill>
                  <a:schemeClr val="tx1"/>
                </a:solidFill>
                <a:latin typeface="+mn-lt"/>
                <a:ea typeface="+mn-ea"/>
                <a:cs typeface="+mn-cs"/>
              </a:rPr>
              <a:t>was chosen as a feature extractor, due to its good performance. This network is comprised of 8 </a:t>
            </a:r>
            <a:r>
              <a:rPr lang="en-US" sz="1200" kern="1200" dirty="0" err="1" smtClean="0">
                <a:solidFill>
                  <a:schemeClr val="tx1"/>
                </a:solidFill>
                <a:latin typeface="+mn-lt"/>
                <a:ea typeface="+mn-ea"/>
                <a:cs typeface="+mn-cs"/>
              </a:rPr>
              <a:t>convolutional</a:t>
            </a:r>
            <a:r>
              <a:rPr lang="en-US" sz="1200" kern="1200" dirty="0" smtClean="0">
                <a:solidFill>
                  <a:schemeClr val="tx1"/>
                </a:solidFill>
                <a:latin typeface="+mn-lt"/>
                <a:ea typeface="+mn-ea"/>
                <a:cs typeface="+mn-cs"/>
              </a:rPr>
              <a:t> layers, with 5 pooling layers, with two fully-connected layers and finally a </a:t>
            </a:r>
            <a:r>
              <a:rPr lang="en-US" sz="1200" kern="1200" dirty="0" err="1" smtClean="0">
                <a:solidFill>
                  <a:schemeClr val="tx1"/>
                </a:solidFill>
                <a:latin typeface="+mn-lt"/>
                <a:ea typeface="+mn-ea"/>
                <a:cs typeface="+mn-cs"/>
              </a:rPr>
              <a:t>Softmax</a:t>
            </a:r>
            <a:r>
              <a:rPr lang="en-US" sz="1200" kern="1200" dirty="0" smtClean="0">
                <a:solidFill>
                  <a:schemeClr val="tx1"/>
                </a:solidFill>
                <a:latin typeface="+mn-lt"/>
                <a:ea typeface="+mn-ea"/>
                <a:cs typeface="+mn-cs"/>
              </a:rPr>
              <a:t> output at the end of the Network.</a:t>
            </a:r>
            <a:endParaRPr lang="en-US" dirty="0"/>
          </a:p>
        </p:txBody>
      </p:sp>
      <p:sp>
        <p:nvSpPr>
          <p:cNvPr id="4" name="Slide Number Placeholder 3"/>
          <p:cNvSpPr>
            <a:spLocks noGrp="1"/>
          </p:cNvSpPr>
          <p:nvPr>
            <p:ph type="sldNum" sz="quarter" idx="10"/>
          </p:nvPr>
        </p:nvSpPr>
        <p:spPr/>
        <p:txBody>
          <a:bodyPr/>
          <a:lstStyle/>
          <a:p>
            <a:fld id="{1F38F59B-8AFD-4273-A1EC-42E44AE17BE9}"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1F38F59B-8AFD-4273-A1EC-42E44AE17BE9}" type="slidenum">
              <a:rPr lang="en-US" smtClean="0"/>
              <a:pPr/>
              <a:t>13</a:t>
            </a:fld>
            <a:endParaRPr lang="en-US"/>
          </a:p>
        </p:txBody>
      </p:sp>
    </p:spTree>
    <p:extLst>
      <p:ext uri="{BB962C8B-B14F-4D97-AF65-F5344CB8AC3E}">
        <p14:creationId xmlns="" xmlns:p14="http://schemas.microsoft.com/office/powerpoint/2010/main" val="3071508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this project, the MFCC and Spectral descriptors were adopted </a:t>
            </a:r>
            <a:r>
              <a:rPr lang="en-US" sz="1200" kern="1200" baseline="30000" dirty="0" smtClean="0">
                <a:solidFill>
                  <a:schemeClr val="tx1"/>
                </a:solidFill>
                <a:latin typeface="+mn-lt"/>
                <a:ea typeface="+mn-ea"/>
                <a:cs typeface="+mn-cs"/>
              </a:rPr>
              <a:t>[15]</a:t>
            </a:r>
            <a:r>
              <a:rPr lang="en-US" sz="1200" kern="1200" dirty="0" smtClean="0">
                <a:solidFill>
                  <a:schemeClr val="tx1"/>
                </a:solidFill>
                <a:latin typeface="+mn-lt"/>
                <a:ea typeface="+mn-ea"/>
                <a:cs typeface="+mn-cs"/>
              </a:rPr>
              <a:t>. Both MFCC and Spectral descriptors were extracted using specialized software: </a:t>
            </a:r>
            <a:r>
              <a:rPr lang="en-US" sz="1200" kern="1200" dirty="0" err="1" smtClean="0">
                <a:solidFill>
                  <a:schemeClr val="tx1"/>
                </a:solidFill>
                <a:latin typeface="+mn-lt"/>
                <a:ea typeface="+mn-ea"/>
                <a:cs typeface="+mn-cs"/>
              </a:rPr>
              <a:t>SPro</a:t>
            </a:r>
            <a:r>
              <a:rPr lang="en-US" sz="1200" kern="1200" smtClean="0">
                <a:solidFill>
                  <a:schemeClr val="tx1"/>
                </a:solidFill>
                <a:latin typeface="+mn-lt"/>
                <a:ea typeface="+mn-ea"/>
                <a:cs typeface="+mn-cs"/>
              </a:rPr>
              <a:t> </a:t>
            </a:r>
            <a:r>
              <a:rPr lang="en-US" sz="1200" kern="1200" baseline="30000" smtClean="0">
                <a:solidFill>
                  <a:schemeClr val="tx1"/>
                </a:solidFill>
                <a:latin typeface="+mn-lt"/>
                <a:ea typeface="+mn-ea"/>
                <a:cs typeface="+mn-cs"/>
              </a:rPr>
              <a:t>[30] </a:t>
            </a:r>
            <a:r>
              <a:rPr lang="en-US" sz="1200" kern="1200" smtClean="0">
                <a:solidFill>
                  <a:schemeClr val="tx1"/>
                </a:solidFill>
                <a:latin typeface="+mn-lt"/>
                <a:ea typeface="+mn-ea"/>
                <a:cs typeface="+mn-cs"/>
              </a:rPr>
              <a:t>and Essential </a:t>
            </a:r>
            <a:endParaRPr lang="en-US"/>
          </a:p>
        </p:txBody>
      </p:sp>
      <p:sp>
        <p:nvSpPr>
          <p:cNvPr id="4" name="Slide Number Placeholder 3"/>
          <p:cNvSpPr>
            <a:spLocks noGrp="1"/>
          </p:cNvSpPr>
          <p:nvPr>
            <p:ph type="sldNum" sz="quarter" idx="10"/>
          </p:nvPr>
        </p:nvSpPr>
        <p:spPr/>
        <p:txBody>
          <a:bodyPr/>
          <a:lstStyle/>
          <a:p>
            <a:fld id="{1F38F59B-8AFD-4273-A1EC-42E44AE17BE9}"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B0C2F20-4F95-418E-B3FE-5319A85CF95A}" type="datetimeFigureOut">
              <a:rPr lang="en-US" smtClean="0"/>
              <a:pPr/>
              <a:t>3/5/2019</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7A39D29-AAE9-432B-8005-3C6CC37681D6}"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C2F20-4F95-418E-B3FE-5319A85CF95A}"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C2F20-4F95-418E-B3FE-5319A85CF95A}"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C2F20-4F95-418E-B3FE-5319A85CF95A}"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0C2F20-4F95-418E-B3FE-5319A85CF95A}"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C2F20-4F95-418E-B3FE-5319A85CF95A}"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C2F20-4F95-418E-B3FE-5319A85CF95A}" type="datetimeFigureOut">
              <a:rPr lang="en-US" smtClean="0"/>
              <a:pPr/>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C2F20-4F95-418E-B3FE-5319A85CF95A}" type="datetimeFigureOut">
              <a:rPr lang="en-US" smtClean="0"/>
              <a:pPr/>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C2F20-4F95-418E-B3FE-5319A85CF95A}" type="datetimeFigureOut">
              <a:rPr lang="en-US" smtClean="0"/>
              <a:pPr/>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C2F20-4F95-418E-B3FE-5319A85CF95A}"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C2F20-4F95-418E-B3FE-5319A85CF95A}"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39D29-AAE9-432B-8005-3C6CC37681D6}"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B0C2F20-4F95-418E-B3FE-5319A85CF95A}" type="datetimeFigureOut">
              <a:rPr lang="en-US" smtClean="0"/>
              <a:pPr/>
              <a:t>3/5/2019</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7A39D29-AAE9-432B-8005-3C6CC37681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subTitle" idx="1"/>
          </p:nvPr>
        </p:nvSpPr>
        <p:spPr>
          <a:xfrm>
            <a:off x="254000" y="1503680"/>
            <a:ext cx="8571230" cy="4973320"/>
          </a:xfrm>
        </p:spPr>
        <p:txBody>
          <a:bodyPr>
            <a:normAutofit/>
            <a:scene3d>
              <a:camera prst="orthographicFront"/>
              <a:lightRig rig="soft" dir="t">
                <a:rot lat="0" lon="0" rev="15600000"/>
              </a:lightRig>
            </a:scene3d>
            <a:sp3d extrusionH="57150" prstMaterial="softEdge">
              <a:bevelT w="25400" h="38100"/>
            </a:sp3d>
          </a:bodyPr>
          <a:lstStyle/>
          <a:p>
            <a:r>
              <a:rPr lang="en-US" sz="2000" dirty="0" smtClean="0">
                <a:ln/>
                <a:solidFill>
                  <a:schemeClr val="accent4"/>
                </a:solidFill>
                <a:effectLst>
                  <a:outerShdw blurRad="38100" dist="19050" dir="2700000" algn="tl" rotWithShape="0">
                    <a:schemeClr val="dk1">
                      <a:alpha val="40000"/>
                    </a:schemeClr>
                  </a:outerShdw>
                </a:effectLst>
              </a:rPr>
              <a:t>TOPIC </a:t>
            </a:r>
            <a:r>
              <a:rPr lang="en-US" sz="2000" dirty="0" smtClean="0">
                <a:ln/>
                <a:solidFill>
                  <a:schemeClr val="accent4"/>
                </a:solidFill>
                <a:effectLst/>
              </a:rPr>
              <a:t>: </a:t>
            </a:r>
            <a:r>
              <a:rPr lang="en-US" sz="4000" dirty="0" smtClean="0">
                <a:ln/>
                <a:solidFill>
                  <a:schemeClr val="accent4"/>
                </a:solidFill>
                <a:effectLst>
                  <a:outerShdw blurRad="38100" dist="19050" dir="2700000" algn="tl" rotWithShape="0">
                    <a:schemeClr val="dk1">
                      <a:alpha val="40000"/>
                    </a:schemeClr>
                  </a:outerShdw>
                </a:effectLst>
              </a:rPr>
              <a:t> </a:t>
            </a:r>
            <a:r>
              <a:rPr lang="en-US" sz="2400" b="1" dirty="0" smtClean="0">
                <a:ln/>
                <a:solidFill>
                  <a:schemeClr val="accent4"/>
                </a:solidFill>
                <a:effectLst>
                  <a:outerShdw blurRad="38100" dist="22860" dir="5400000" algn="tl" rotWithShape="0">
                    <a:srgbClr val="000000">
                      <a:alpha val="30000"/>
                    </a:srgbClr>
                  </a:outerShdw>
                </a:effectLst>
              </a:rPr>
              <a:t>Human Action Recognition in Videos </a:t>
            </a:r>
          </a:p>
          <a:p>
            <a:r>
              <a:rPr lang="en-US" sz="2400" b="1" dirty="0" smtClean="0">
                <a:ln/>
                <a:solidFill>
                  <a:schemeClr val="accent4"/>
                </a:solidFill>
                <a:effectLst>
                  <a:outerShdw blurRad="38100" dist="22860" dir="5400000" algn="tl" rotWithShape="0">
                    <a:srgbClr val="000000">
                      <a:alpha val="30000"/>
                    </a:srgbClr>
                  </a:outerShdw>
                </a:effectLst>
              </a:rPr>
              <a:t>Institute of Computer Network Information Center, Chinese Academy of Science </a:t>
            </a:r>
          </a:p>
          <a:p>
            <a:r>
              <a:rPr sz="2000" b="1" dirty="0" smtClean="0">
                <a:ln/>
                <a:solidFill>
                  <a:schemeClr val="accent4"/>
                </a:solidFill>
              </a:rPr>
              <a:t>   </a:t>
            </a:r>
          </a:p>
          <a:p>
            <a:endParaRPr sz="2000" b="1" dirty="0" smtClean="0">
              <a:ln/>
              <a:solidFill>
                <a:schemeClr val="accent4"/>
              </a:solidFill>
              <a:sym typeface="+mn-ea"/>
            </a:endParaRPr>
          </a:p>
          <a:p>
            <a:endParaRPr lang="en-US" sz="2400" b="1" dirty="0" smtClean="0">
              <a:ln/>
              <a:solidFill>
                <a:schemeClr val="accent4"/>
              </a:solidFill>
              <a:effectLst>
                <a:outerShdw blurRad="38100" dist="19050" dir="2700000" algn="tl" rotWithShape="0">
                  <a:schemeClr val="dk1">
                    <a:alpha val="40000"/>
                  </a:schemeClr>
                </a:outerShdw>
              </a:effectLst>
            </a:endParaRPr>
          </a:p>
          <a:p>
            <a:r>
              <a:rPr lang="en-US" sz="2400" b="1" dirty="0" smtClean="0">
                <a:ln/>
                <a:solidFill>
                  <a:schemeClr val="accent4"/>
                </a:solidFill>
                <a:effectLst/>
              </a:rPr>
              <a:t>Preseneted BY Fayaz Ali </a:t>
            </a:r>
            <a:endParaRPr lang="en-US" altLang="en-US" sz="2400" b="1" dirty="0" smtClean="0">
              <a:ln/>
              <a:solidFill>
                <a:schemeClr val="accent4"/>
              </a:solidFill>
              <a:effectLst/>
            </a:endParaRPr>
          </a:p>
        </p:txBody>
      </p:sp>
      <p:pic>
        <p:nvPicPr>
          <p:cNvPr id="4" name="Picture 2" descr="See the source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580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1143000"/>
          </a:xfrm>
        </p:spPr>
        <p:txBody>
          <a:bodyPr/>
          <a:lstStyle/>
          <a:p>
            <a:r>
              <a:rPr lang="en-US" sz="240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CONTINU…</a:t>
            </a:r>
          </a:p>
          <a:p>
            <a:endParaRPr lang="en-US" dirty="0"/>
          </a:p>
        </p:txBody>
      </p:sp>
      <p:sp>
        <p:nvSpPr>
          <p:cNvPr id="3" name="Content Placeholder 2"/>
          <p:cNvSpPr>
            <a:spLocks noGrp="1"/>
          </p:cNvSpPr>
          <p:nvPr>
            <p:ph idx="1"/>
          </p:nvPr>
        </p:nvSpPr>
        <p:spPr/>
        <p:txBody>
          <a:bodyPr>
            <a:normAutofit/>
          </a:bodyPr>
          <a:lstStyle/>
          <a:p>
            <a:pPr algn="just"/>
            <a:endParaRPr sz="1800"/>
          </a:p>
          <a:p>
            <a:pPr algn="just"/>
            <a:endParaRPr sz="1800"/>
          </a:p>
        </p:txBody>
      </p:sp>
      <p:pic>
        <p:nvPicPr>
          <p:cNvPr id="4" name="Picture 3"/>
          <p:cNvPicPr>
            <a:picLocks noChangeAspect="1"/>
          </p:cNvPicPr>
          <p:nvPr/>
        </p:nvPicPr>
        <p:blipFill>
          <a:blip r:embed="rId3"/>
          <a:stretch>
            <a:fillRect/>
          </a:stretch>
        </p:blipFill>
        <p:spPr>
          <a:xfrm>
            <a:off x="610870" y="1896110"/>
            <a:ext cx="7593965" cy="3199765"/>
          </a:xfrm>
          <a:prstGeom prst="rect">
            <a:avLst/>
          </a:prstGeom>
        </p:spPr>
      </p:pic>
      <p:pic>
        <p:nvPicPr>
          <p:cNvPr id="6" name="Picture 2" descr="See the source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tLang="en-US"/>
          </a:p>
        </p:txBody>
      </p:sp>
      <p:pic>
        <p:nvPicPr>
          <p:cNvPr id="5" name="Picture 4"/>
          <p:cNvPicPr>
            <a:picLocks noChangeAspect="1"/>
          </p:cNvPicPr>
          <p:nvPr/>
        </p:nvPicPr>
        <p:blipFill>
          <a:blip r:embed="rId3"/>
          <a:stretch>
            <a:fillRect/>
          </a:stretch>
        </p:blipFill>
        <p:spPr>
          <a:xfrm>
            <a:off x="544195" y="2367915"/>
            <a:ext cx="7607935" cy="3354070"/>
          </a:xfrm>
          <a:prstGeom prst="rect">
            <a:avLst/>
          </a:prstGeom>
        </p:spPr>
      </p:pic>
      <p:pic>
        <p:nvPicPr>
          <p:cNvPr id="6" name="Picture 2" descr="See the source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4750"/>
            <a:ext cx="8229600" cy="4953000"/>
          </a:xfrm>
        </p:spPr>
        <p:txBody>
          <a:bodyPr>
            <a:normAutofit/>
          </a:bodyPr>
          <a:lstStyle/>
          <a:p>
            <a:pPr marL="0" indent="0">
              <a:buNone/>
            </a:pPr>
            <a:endParaRPr lang="en-US" dirty="0" smtClean="0"/>
          </a:p>
          <a:p>
            <a:endParaRPr lang="x-none" altLang="en-US" b="1" dirty="0" smtClean="0"/>
          </a:p>
        </p:txBody>
      </p:sp>
      <p:pic>
        <p:nvPicPr>
          <p:cNvPr id="4" name="Picture 3"/>
          <p:cNvPicPr>
            <a:picLocks noChangeAspect="1"/>
          </p:cNvPicPr>
          <p:nvPr/>
        </p:nvPicPr>
        <p:blipFill>
          <a:blip r:embed="rId2"/>
          <a:stretch>
            <a:fillRect/>
          </a:stretch>
        </p:blipFill>
        <p:spPr>
          <a:xfrm>
            <a:off x="838200" y="1151255"/>
            <a:ext cx="6342380" cy="4104005"/>
          </a:xfrm>
          <a:prstGeom prst="rect">
            <a:avLst/>
          </a:prstGeom>
        </p:spPr>
      </p:pic>
      <p:pic>
        <p:nvPicPr>
          <p:cNvPr id="5"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x-none" altLang="en-US" sz="2400" dirty="0" smtClean="0">
                <a:sym typeface="+mn-ea"/>
              </a:rPr>
              <a:t>3</a:t>
            </a:r>
            <a:r>
              <a:rPr lang="en-US" sz="2400" dirty="0" smtClean="0">
                <a:sym typeface="+mn-ea"/>
              </a:rPr>
              <a:t>. M</a:t>
            </a:r>
            <a:r>
              <a:rPr lang="x-none" altLang="en-US" sz="2400" dirty="0" smtClean="0">
                <a:sym typeface="+mn-ea"/>
              </a:rPr>
              <a:t>ethodogy</a:t>
            </a:r>
            <a:endParaRPr lang="en-US" sz="240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457200" y="1143000"/>
            <a:ext cx="8229600" cy="4953000"/>
          </a:xfrm>
        </p:spPr>
        <p:txBody>
          <a:bodyPr>
            <a:normAutofit/>
          </a:bodyPr>
          <a:lstStyle/>
          <a:p>
            <a:pPr marL="0" indent="0">
              <a:buNone/>
            </a:pPr>
            <a:endParaRPr lang="x-none" altLang="en-US" sz="1800"/>
          </a:p>
          <a:p>
            <a:pPr marL="0" indent="0">
              <a:buNone/>
            </a:pPr>
            <a:endParaRPr lang="x-none" altLang="en-US" sz="1800"/>
          </a:p>
          <a:p>
            <a:pPr marL="0" algn="l">
              <a:buNone/>
            </a:pPr>
            <a:r>
              <a:rPr lang="x-none" altLang="en-US" sz="2400" dirty="0" smtClean="0">
                <a:solidFill>
                  <a:schemeClr val="tx2"/>
                </a:solidFill>
                <a:latin typeface="+mj-lt"/>
                <a:ea typeface="+mj-ea"/>
                <a:cs typeface="+mj-cs"/>
              </a:rPr>
              <a:t>a.  Exracting C3D Features</a:t>
            </a:r>
          </a:p>
          <a:p>
            <a:pPr marL="0" algn="l">
              <a:buNone/>
            </a:pPr>
            <a:r>
              <a:rPr lang="x-none" altLang="en-US" sz="2400" dirty="0" smtClean="0">
                <a:solidFill>
                  <a:schemeClr val="tx2"/>
                </a:solidFill>
                <a:latin typeface="+mj-lt"/>
                <a:ea typeface="+mj-ea"/>
                <a:cs typeface="+mj-cs"/>
              </a:rPr>
              <a:t>b.  Audio Features</a:t>
            </a:r>
          </a:p>
          <a:p>
            <a:pPr marL="0" algn="l">
              <a:buNone/>
            </a:pPr>
            <a:r>
              <a:rPr lang="x-none" altLang="en-US" sz="2400" dirty="0" smtClean="0">
                <a:solidFill>
                  <a:schemeClr val="tx2"/>
                </a:solidFill>
                <a:latin typeface="+mj-lt"/>
                <a:ea typeface="+mj-ea"/>
                <a:cs typeface="+mj-cs"/>
              </a:rPr>
              <a:t>c.  Network Features</a:t>
            </a:r>
          </a:p>
          <a:p>
            <a:pPr marL="0" algn="l">
              <a:buNone/>
            </a:pPr>
            <a:r>
              <a:rPr lang="x-none" altLang="en-US" sz="2400" dirty="0" smtClean="0">
                <a:solidFill>
                  <a:schemeClr val="tx2"/>
                </a:solidFill>
                <a:latin typeface="+mj-lt"/>
                <a:ea typeface="+mj-ea"/>
                <a:cs typeface="+mj-cs"/>
              </a:rPr>
              <a:t>d. Training Methodology</a:t>
            </a:r>
          </a:p>
          <a:p>
            <a:pPr marL="0" algn="l">
              <a:buNone/>
            </a:pPr>
            <a:r>
              <a:rPr lang="x-none" altLang="en-US" sz="2400" dirty="0" smtClean="0">
                <a:solidFill>
                  <a:schemeClr val="tx2"/>
                </a:solidFill>
                <a:latin typeface="+mj-lt"/>
                <a:ea typeface="+mj-ea"/>
                <a:cs typeface="+mj-cs"/>
              </a:rPr>
              <a:t>e.  Post Processing</a:t>
            </a:r>
          </a:p>
          <a:p>
            <a:pPr marL="0" algn="l">
              <a:buNone/>
            </a:pPr>
            <a:endParaRPr lang="x-none" altLang="en-US" sz="2400" dirty="0" smtClean="0">
              <a:solidFill>
                <a:schemeClr val="tx2"/>
              </a:solidFill>
              <a:latin typeface="+mj-lt"/>
              <a:ea typeface="+mj-ea"/>
              <a:cs typeface="+mj-cs"/>
            </a:endParaRPr>
          </a:p>
        </p:txBody>
      </p:sp>
      <p:pic>
        <p:nvPicPr>
          <p:cNvPr id="5"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x-none" altLang="en-US" sz="2400" dirty="0" smtClean="0">
                <a:sym typeface="+mn-ea"/>
              </a:rPr>
              <a:t>a. Exracting C3D Features</a:t>
            </a:r>
            <a:endParaRPr lang="x-none" altLang="en-US" sz="2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normAutofit/>
          </a:bodyPr>
          <a:lstStyle/>
          <a:p>
            <a:pPr marL="0" indent="0">
              <a:buNone/>
            </a:pPr>
            <a:endParaRPr lang="en-US" sz="1800" dirty="0"/>
          </a:p>
          <a:p>
            <a:endParaRPr lang="en-US" sz="1800" dirty="0"/>
          </a:p>
        </p:txBody>
      </p:sp>
      <p:pic>
        <p:nvPicPr>
          <p:cNvPr id="4" name="Picture 3"/>
          <p:cNvPicPr>
            <a:picLocks noChangeAspect="1"/>
          </p:cNvPicPr>
          <p:nvPr/>
        </p:nvPicPr>
        <p:blipFill>
          <a:blip r:embed="rId2"/>
          <a:stretch>
            <a:fillRect/>
          </a:stretch>
        </p:blipFill>
        <p:spPr>
          <a:xfrm>
            <a:off x="919480" y="1795780"/>
            <a:ext cx="7674610" cy="3923665"/>
          </a:xfrm>
          <a:prstGeom prst="rect">
            <a:avLst/>
          </a:prstGeom>
        </p:spPr>
      </p:pic>
      <p:pic>
        <p:nvPicPr>
          <p:cNvPr id="6"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22935" y="1600200"/>
            <a:ext cx="8204200" cy="3419475"/>
          </a:xfrm>
          <a:prstGeom prst="rect">
            <a:avLst/>
          </a:prstGeom>
        </p:spPr>
      </p:pic>
      <p:sp>
        <p:nvSpPr>
          <p:cNvPr id="3" name="Title 2"/>
          <p:cNvSpPr>
            <a:spLocks noGrp="1"/>
          </p:cNvSpPr>
          <p:nvPr>
            <p:ph type="title"/>
          </p:nvPr>
        </p:nvSpPr>
        <p:spPr/>
        <p:txBody>
          <a:bodyPr/>
          <a:lstStyle/>
          <a:p>
            <a:pPr algn="l"/>
            <a:r>
              <a:rPr lang="x-none" altLang="en-US" sz="2400" dirty="0" smtClean="0">
                <a:sym typeface="+mn-ea"/>
              </a:rPr>
              <a:t>b. Audio Features</a:t>
            </a:r>
            <a:endParaRPr lang="x-none" altLang="en-US" sz="2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5" name="Picture 2" descr="See the source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2133600"/>
            <a:ext cx="7312025" cy="3419475"/>
          </a:xfrm>
          <a:prstGeom prst="rect">
            <a:avLst/>
          </a:prstGeom>
        </p:spPr>
      </p:pic>
      <p:sp>
        <p:nvSpPr>
          <p:cNvPr id="2" name="Title 1"/>
          <p:cNvSpPr>
            <a:spLocks noGrp="1"/>
          </p:cNvSpPr>
          <p:nvPr>
            <p:ph type="title"/>
          </p:nvPr>
        </p:nvSpPr>
        <p:spPr>
          <a:xfrm>
            <a:off x="257810" y="230505"/>
            <a:ext cx="8229600" cy="582613"/>
          </a:xfrm>
        </p:spPr>
        <p:txBody>
          <a:bodyPr/>
          <a:lstStyle/>
          <a:p>
            <a:pPr algn="l"/>
            <a:r>
              <a:rPr lang="x-none" altLang="en-US" sz="2400" dirty="0" smtClean="0">
                <a:sym typeface="+mn-ea"/>
              </a:rPr>
              <a:t>c.  Network Features</a:t>
            </a:r>
            <a:endParaRPr lang="x-none" altLang="en-US" sz="2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5"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901065" y="1828800"/>
            <a:ext cx="7804150" cy="3419475"/>
          </a:xfrm>
          <a:prstGeom prst="rect">
            <a:avLst/>
          </a:prstGeom>
        </p:spPr>
      </p:pic>
      <p:pic>
        <p:nvPicPr>
          <p:cNvPr id="4"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x-none" altLang="en-US" sz="2400" dirty="0" smtClean="0">
                <a:sym typeface="+mn-ea"/>
              </a:rPr>
              <a:t>d. Training Methodology</a:t>
            </a:r>
            <a:endParaRPr lang="en-US" altLang="en-US" sz="2400"/>
          </a:p>
        </p:txBody>
      </p:sp>
      <p:pic>
        <p:nvPicPr>
          <p:cNvPr id="4" name="Content Placeholder 3"/>
          <p:cNvPicPr>
            <a:picLocks noGrp="1" noChangeAspect="1"/>
          </p:cNvPicPr>
          <p:nvPr>
            <p:ph idx="1"/>
          </p:nvPr>
        </p:nvPicPr>
        <p:blipFill>
          <a:blip r:embed="rId2"/>
          <a:stretch>
            <a:fillRect/>
          </a:stretch>
        </p:blipFill>
        <p:spPr>
          <a:xfrm>
            <a:off x="916305" y="1753235"/>
            <a:ext cx="7591425" cy="3828415"/>
          </a:xfrm>
          <a:prstGeom prst="rect">
            <a:avLst/>
          </a:prstGeom>
        </p:spPr>
      </p:pic>
      <p:pic>
        <p:nvPicPr>
          <p:cNvPr id="5"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71600" y="1295400"/>
            <a:ext cx="6122670" cy="4416425"/>
          </a:xfrm>
          <a:prstGeom prst="rect">
            <a:avLst/>
          </a:prstGeom>
        </p:spPr>
      </p:pic>
      <p:pic>
        <p:nvPicPr>
          <p:cNvPr id="4"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lgn="l">
              <a:spcBef>
                <a:spcPct val="20000"/>
              </a:spcBef>
            </a:pPr>
            <a:r>
              <a:rPr lang="en-US" sz="4000" b="1" dirty="0" smtClean="0">
                <a:solidFill>
                  <a:schemeClr val="tx1"/>
                </a:solidFill>
                <a:latin typeface="+mn-lt"/>
                <a:ea typeface="+mn-ea"/>
                <a:cs typeface="+mn-cs"/>
              </a:rPr>
              <a:t>Outlines</a:t>
            </a:r>
          </a:p>
        </p:txBody>
      </p:sp>
      <p:sp>
        <p:nvSpPr>
          <p:cNvPr id="3" name="Content Placeholder 2"/>
          <p:cNvSpPr>
            <a:spLocks noGrp="1"/>
          </p:cNvSpPr>
          <p:nvPr>
            <p:ph sz="half" idx="1"/>
          </p:nvPr>
        </p:nvSpPr>
        <p:spPr>
          <a:xfrm>
            <a:off x="457200" y="1600200"/>
            <a:ext cx="7925435" cy="4526280"/>
          </a:xfrm>
        </p:spPr>
        <p:txBody>
          <a:bodyPr/>
          <a:lstStyle/>
          <a:p>
            <a:pPr marL="0" indent="0">
              <a:buNone/>
            </a:pPr>
            <a:endParaRPr lang="x-none" altLang="en-US" sz="2400" dirty="0" smtClean="0"/>
          </a:p>
          <a:p>
            <a:r>
              <a:rPr lang="x-none" altLang="en-US" sz="2400" dirty="0" smtClean="0"/>
              <a:t>1</a:t>
            </a:r>
            <a:r>
              <a:rPr lang="en-US" sz="2400" dirty="0" smtClean="0"/>
              <a:t>. INTODUCTION</a:t>
            </a:r>
          </a:p>
          <a:p>
            <a:r>
              <a:rPr lang="x-none" altLang="en-US" sz="2400" dirty="0" smtClean="0"/>
              <a:t>2</a:t>
            </a:r>
            <a:r>
              <a:rPr lang="en-US" sz="2400" dirty="0" smtClean="0"/>
              <a:t>. RELATED WORK</a:t>
            </a:r>
          </a:p>
          <a:p>
            <a:r>
              <a:rPr lang="x-none" altLang="en-US" sz="2400" dirty="0" smtClean="0"/>
              <a:t>3</a:t>
            </a:r>
            <a:r>
              <a:rPr lang="en-US" sz="2400" dirty="0" smtClean="0"/>
              <a:t>. M</a:t>
            </a:r>
            <a:r>
              <a:rPr lang="x-none" altLang="en-US" sz="2400" dirty="0" smtClean="0"/>
              <a:t>ethodogy</a:t>
            </a:r>
          </a:p>
          <a:p>
            <a:r>
              <a:rPr lang="x-none" altLang="en-US" sz="2400" dirty="0" smtClean="0"/>
              <a:t>4</a:t>
            </a:r>
            <a:r>
              <a:rPr lang="en-US" sz="2400" dirty="0" smtClean="0"/>
              <a:t>. </a:t>
            </a:r>
            <a:r>
              <a:rPr lang="x-none" altLang="en-US" sz="2400" dirty="0" smtClean="0"/>
              <a:t>Results</a:t>
            </a:r>
          </a:p>
          <a:p>
            <a:r>
              <a:rPr lang="x-none" altLang="en-US" sz="2400" dirty="0" smtClean="0"/>
              <a:t>5</a:t>
            </a:r>
            <a:r>
              <a:rPr lang="en-US" sz="2400" dirty="0" smtClean="0"/>
              <a:t>. </a:t>
            </a:r>
            <a:r>
              <a:rPr lang="en-US" sz="2400" dirty="0" smtClean="0">
                <a:sym typeface="+mn-ea"/>
              </a:rPr>
              <a:t>CONCLUSION</a:t>
            </a:r>
          </a:p>
          <a:p>
            <a:endParaRPr lang="en-US" sz="2400" dirty="0"/>
          </a:p>
          <a:p>
            <a:pPr marL="0" indent="0">
              <a:buNone/>
            </a:pPr>
            <a:endParaRPr lang="en-US" sz="2400" dirty="0"/>
          </a:p>
        </p:txBody>
      </p:sp>
      <p:pic>
        <p:nvPicPr>
          <p:cNvPr id="7"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289050"/>
          </a:xfrm>
        </p:spPr>
        <p:txBody>
          <a:bodyPr/>
          <a:lstStyle/>
          <a:p>
            <a:pPr algn="l"/>
            <a:r>
              <a:rPr lang="en-US" sz="2400" dirty="0" smtClean="0">
                <a:solidFill>
                  <a:schemeClr val="tx1"/>
                </a:solidFill>
                <a:effectLst>
                  <a:outerShdw blurRad="38100" dist="19050" dir="2700000" algn="tl" rotWithShape="0">
                    <a:schemeClr val="dk1">
                      <a:alpha val="40000"/>
                    </a:schemeClr>
                  </a:outerShdw>
                </a:effectLst>
                <a:sym typeface="+mn-ea"/>
              </a:rPr>
              <a:t>4. Rsults </a:t>
            </a:r>
            <a:r>
              <a:rPr lang="en-US" sz="2400"/>
              <a:t/>
            </a:r>
            <a:br>
              <a:rPr lang="en-US" sz="2400"/>
            </a:br>
            <a:endParaRPr lang="en-US" sz="2400" dirty="0" smtClean="0">
              <a:solidFill>
                <a:schemeClr val="tx1"/>
              </a:solidFill>
              <a:effectLst>
                <a:outerShdw blurRad="38100" dist="19050" dir="2700000" algn="tl" rotWithShape="0">
                  <a:schemeClr val="dk1">
                    <a:alpha val="40000"/>
                  </a:schemeClr>
                </a:outerShdw>
              </a:effectLst>
            </a:endParaRPr>
          </a:p>
        </p:txBody>
      </p:sp>
      <p:graphicFrame>
        <p:nvGraphicFramePr>
          <p:cNvPr id="4" name="Content Placeholder 3"/>
          <p:cNvGraphicFramePr>
            <a:graphicFrameLocks noGrp="1"/>
          </p:cNvGraphicFramePr>
          <p:nvPr>
            <p:ph idx="1"/>
          </p:nvPr>
        </p:nvGraphicFramePr>
        <p:xfrm>
          <a:off x="1102995" y="1921510"/>
          <a:ext cx="6828790" cy="3324225"/>
        </p:xfrm>
        <a:graphic>
          <a:graphicData uri="http://schemas.openxmlformats.org/presentationml/2006/ole">
            <p:oleObj spid="_x0000_s1028" r:id="rId3" imgW="6392167" imgH="2314286" progId="PBrush">
              <p:embed/>
            </p:oleObj>
          </a:graphicData>
        </a:graphic>
      </p:graphicFrame>
      <p:pic>
        <p:nvPicPr>
          <p:cNvPr id="5" name="Picture 2" descr="See the source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effectLst>
                  <a:outerShdw blurRad="38100" dist="19050" dir="2700000" algn="tl" rotWithShape="0">
                    <a:schemeClr val="dk1">
                      <a:alpha val="40000"/>
                    </a:schemeClr>
                  </a:outerShdw>
                </a:effectLst>
                <a:sym typeface="+mn-ea"/>
              </a:rPr>
              <a:t>Rsults </a:t>
            </a:r>
            <a:endParaRPr lang="en-US"/>
          </a:p>
        </p:txBody>
      </p:sp>
      <p:graphicFrame>
        <p:nvGraphicFramePr>
          <p:cNvPr id="4" name="Content Placeholder 3"/>
          <p:cNvGraphicFramePr>
            <a:graphicFrameLocks noGrp="1"/>
          </p:cNvGraphicFramePr>
          <p:nvPr>
            <p:ph idx="1"/>
          </p:nvPr>
        </p:nvGraphicFramePr>
        <p:xfrm>
          <a:off x="457200" y="2393950"/>
          <a:ext cx="7823835" cy="2977515"/>
        </p:xfrm>
        <a:graphic>
          <a:graphicData uri="http://schemas.openxmlformats.org/presentationml/2006/ole">
            <p:oleObj spid="_x0000_s2052" r:id="rId3" imgW="6409524" imgH="1343212" progId="PBrush">
              <p:embed/>
            </p:oleObj>
          </a:graphicData>
        </a:graphic>
      </p:graphicFrame>
      <p:pic>
        <p:nvPicPr>
          <p:cNvPr id="6" name="Picture 2" descr="See the source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effectLst>
                  <a:outerShdw blurRad="38100" dist="19050" dir="2700000" algn="tl" rotWithShape="0">
                    <a:schemeClr val="dk1">
                      <a:alpha val="40000"/>
                    </a:schemeClr>
                  </a:outerShdw>
                </a:effectLst>
                <a:sym typeface="+mn-ea"/>
              </a:rPr>
              <a:t>Rsults </a:t>
            </a:r>
            <a:endParaRPr lang="en-US"/>
          </a:p>
        </p:txBody>
      </p:sp>
      <p:graphicFrame>
        <p:nvGraphicFramePr>
          <p:cNvPr id="7" name="Content Placeholder 6"/>
          <p:cNvGraphicFramePr>
            <a:graphicFrameLocks noGrp="1"/>
          </p:cNvGraphicFramePr>
          <p:nvPr>
            <p:ph idx="1"/>
          </p:nvPr>
        </p:nvGraphicFramePr>
        <p:xfrm>
          <a:off x="1137285" y="2000885"/>
          <a:ext cx="7550150" cy="3352800"/>
        </p:xfrm>
        <a:graphic>
          <a:graphicData uri="http://schemas.openxmlformats.org/presentationml/2006/ole">
            <p:oleObj spid="_x0000_s3076" r:id="rId3" imgW="5990476" imgH="2980952" progId="PBrush">
              <p:embed/>
            </p:oleObj>
          </a:graphicData>
        </a:graphic>
      </p:graphicFrame>
      <p:pic>
        <p:nvPicPr>
          <p:cNvPr id="6" name="Picture 2" descr="See the source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8905"/>
            <a:ext cx="8229600" cy="1289050"/>
          </a:xfrm>
        </p:spPr>
        <p:txBody>
          <a:bodyPr/>
          <a:lstStyle/>
          <a:p>
            <a:pPr algn="l"/>
            <a:r>
              <a:rPr lang="en-US" dirty="0" smtClean="0">
                <a:solidFill>
                  <a:schemeClr val="tx1"/>
                </a:solidFill>
                <a:effectLst>
                  <a:outerShdw blurRad="38100" dist="19050" dir="2700000" algn="tl" rotWithShape="0">
                    <a:schemeClr val="dk1">
                      <a:alpha val="40000"/>
                    </a:schemeClr>
                  </a:outerShdw>
                </a:effectLst>
                <a:sym typeface="+mn-ea"/>
              </a:rPr>
              <a:t>Rsults </a:t>
            </a:r>
            <a:r>
              <a:rPr lang="en-US"/>
              <a:t/>
            </a:r>
            <a:br>
              <a:rPr lang="en-US"/>
            </a:br>
            <a:endParaRPr lang="en-US"/>
          </a:p>
        </p:txBody>
      </p:sp>
      <p:graphicFrame>
        <p:nvGraphicFramePr>
          <p:cNvPr id="2" name="Content Placeholder -1"/>
          <p:cNvGraphicFramePr>
            <a:graphicFrameLocks noGrp="1"/>
          </p:cNvGraphicFramePr>
          <p:nvPr>
            <p:ph idx="1"/>
          </p:nvPr>
        </p:nvGraphicFramePr>
        <p:xfrm>
          <a:off x="457200" y="1600200"/>
          <a:ext cx="8229600" cy="3883025"/>
        </p:xfrm>
        <a:graphic>
          <a:graphicData uri="http://schemas.openxmlformats.org/drawingml/2006/table">
            <a:tbl>
              <a:tblPr firstRow="1" bandRow="1">
                <a:tableStyleId>{5940675A-B579-460E-94D1-54222C63F5DA}</a:tableStyleId>
              </a:tblPr>
              <a:tblGrid>
                <a:gridCol w="5494020"/>
                <a:gridCol w="2735580"/>
              </a:tblGrid>
              <a:tr h="554990">
                <a:tc>
                  <a:txBody>
                    <a:bodyPr/>
                    <a:lstStyle/>
                    <a:p>
                      <a:pPr marL="0" indent="0" algn="ctr">
                        <a:buNone/>
                      </a:pPr>
                      <a:r>
                        <a:rPr sz="24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Global Activities</a:t>
                      </a:r>
                      <a:endParaRPr lang="en-US" sz="24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sz="24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a:t>
                      </a:r>
                      <a:endParaRPr lang="en-US" sz="24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990">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Eating and drinking Activities</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0.2558</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355">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Sports, Exercise, and Recreation</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0.3002</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355">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Household Activities</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0.2625</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355">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Socializing, Relaxing, and Leisure</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0.26060</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990">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Personal Care</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0.11234</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4990">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Global (mAP)</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0.23830</a:t>
                      </a:r>
                      <a:endParaRPr 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6" name="Picture 2" descr="See the source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effectLst>
                  <a:outerShdw blurRad="38100" dist="19050" dir="2700000" algn="tl" rotWithShape="0">
                    <a:schemeClr val="dk1">
                      <a:alpha val="40000"/>
                    </a:schemeClr>
                  </a:outerShdw>
                </a:effectLst>
                <a:sym typeface="+mn-ea"/>
              </a:rPr>
              <a:t>Rsults </a:t>
            </a:r>
            <a:endParaRPr lang="en-US"/>
          </a:p>
        </p:txBody>
      </p:sp>
      <p:graphicFrame>
        <p:nvGraphicFramePr>
          <p:cNvPr id="6" name="Content Placeholder 5"/>
          <p:cNvGraphicFramePr>
            <a:graphicFrameLocks noGrp="1"/>
          </p:cNvGraphicFramePr>
          <p:nvPr>
            <p:ph idx="1"/>
          </p:nvPr>
        </p:nvGraphicFramePr>
        <p:xfrm>
          <a:off x="1603375" y="1645920"/>
          <a:ext cx="5937250" cy="4526280"/>
        </p:xfrm>
        <a:graphic>
          <a:graphicData uri="http://schemas.openxmlformats.org/presentationml/2006/ole">
            <p:oleObj spid="_x0000_s4100" r:id="rId3" imgW="6009524" imgH="4580952" progId="PBrush">
              <p:embed/>
            </p:oleObj>
          </a:graphicData>
        </a:graphic>
      </p:graphicFrame>
      <p:pic>
        <p:nvPicPr>
          <p:cNvPr id="7" name="Picture 2" descr="See the source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solidFill>
                  <a:schemeClr val="tx1"/>
                </a:solidFill>
                <a:effectLst>
                  <a:outerShdw blurRad="38100" dist="19050" dir="2700000" algn="tl" rotWithShape="0">
                    <a:schemeClr val="dk1">
                      <a:alpha val="40000"/>
                    </a:schemeClr>
                  </a:outerShdw>
                </a:effectLst>
              </a:rPr>
              <a:t>5 .Conclusion</a:t>
            </a:r>
          </a:p>
        </p:txBody>
      </p:sp>
      <p:sp>
        <p:nvSpPr>
          <p:cNvPr id="3" name="Content Placeholder 2"/>
          <p:cNvSpPr>
            <a:spLocks noGrp="1"/>
          </p:cNvSpPr>
          <p:nvPr>
            <p:ph idx="1"/>
          </p:nvPr>
        </p:nvSpPr>
        <p:spPr>
          <a:xfrm>
            <a:off x="324485" y="1586865"/>
            <a:ext cx="8229600" cy="4525963"/>
          </a:xfrm>
        </p:spPr>
        <p:txBody>
          <a:bodyPr>
            <a:normAutofit/>
          </a:bodyPr>
          <a:lstStyle/>
          <a:p>
            <a:pPr marL="0" indent="0" algn="just">
              <a:buNone/>
            </a:pPr>
            <a:r>
              <a:rPr sz="1800"/>
              <a:t>This </a:t>
            </a:r>
            <a:r>
              <a:rPr sz="1800" smtClean="0"/>
              <a:t>proposed </a:t>
            </a:r>
            <a:r>
              <a:rPr sz="1800" dirty="0"/>
              <a:t>solution for both the classification and detection tasks of the ActivityNet Challenge 2016. We propose a system consisting of two different stages. First, the videos are organized in 16-frame clips, for which we individually extract both audio and visual features. </a:t>
            </a:r>
          </a:p>
          <a:p>
            <a:pPr marL="0" indent="0" algn="just">
              <a:buNone/>
            </a:pPr>
            <a:endParaRPr sz="1800" dirty="0"/>
          </a:p>
          <a:p>
            <a:pPr marL="0" indent="0" algn="just">
              <a:buNone/>
            </a:pPr>
            <a:r>
              <a:rPr sz="1800" dirty="0"/>
              <a:t>Visual features were extracted from a pre trained 3D convolutional network (C3D), while MFCC coefficients were extracted for audio. On top of these features,we train a recurrent neural network to predict the activity sequence of each video at the granularity of the 16-frames clip</a:t>
            </a:r>
            <a:r>
              <a:rPr lang="en-US" sz="1800" dirty="0"/>
              <a:t>.</a:t>
            </a:r>
          </a:p>
          <a:p>
            <a:pPr marL="0" indent="0" algn="just">
              <a:buNone/>
            </a:pPr>
            <a:endParaRPr sz="1800" dirty="0"/>
          </a:p>
          <a:p>
            <a:pPr marL="0" indent="0" algn="just">
              <a:buNone/>
            </a:pPr>
            <a:endParaRPr sz="1800" dirty="0"/>
          </a:p>
        </p:txBody>
      </p:sp>
      <p:pic>
        <p:nvPicPr>
          <p:cNvPr id="5" name="Picture 2" descr="See the source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0" y="0"/>
            <a:ext cx="9189410" cy="6629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x-none" altLang="en-US" sz="2400" dirty="0" smtClean="0">
                <a:sym typeface="+mn-ea"/>
              </a:rPr>
              <a:t>1</a:t>
            </a:r>
            <a:r>
              <a:rPr lang="en-US" sz="2400" dirty="0" smtClean="0">
                <a:sym typeface="+mn-ea"/>
              </a:rPr>
              <a:t>. INTODUCTION</a:t>
            </a:r>
            <a:endParaRPr lang="en-US" sz="240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0" y="1219200"/>
            <a:ext cx="8248650" cy="4907280"/>
          </a:xfrm>
        </p:spPr>
        <p:txBody>
          <a:bodyPr>
            <a:normAutofit/>
          </a:bodyPr>
          <a:lstStyle/>
          <a:p>
            <a:pPr>
              <a:buNone/>
            </a:pPr>
            <a:endParaRPr lang="en-US" b="1" dirty="0" smtClean="0"/>
          </a:p>
          <a:p>
            <a:endParaRPr lang="en-US" sz="1800" b="1"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a:buNone/>
            </a:pPr>
            <a:endParaRPr lang="en-US" b="1" u="sng" dirty="0"/>
          </a:p>
        </p:txBody>
      </p:sp>
      <p:pic>
        <p:nvPicPr>
          <p:cNvPr id="5" name="Picture 4"/>
          <p:cNvPicPr>
            <a:picLocks noChangeAspect="1"/>
          </p:cNvPicPr>
          <p:nvPr/>
        </p:nvPicPr>
        <p:blipFill>
          <a:blip r:embed="rId2"/>
          <a:stretch>
            <a:fillRect/>
          </a:stretch>
        </p:blipFill>
        <p:spPr>
          <a:xfrm>
            <a:off x="815975" y="2129790"/>
            <a:ext cx="7512050" cy="2916555"/>
          </a:xfrm>
          <a:prstGeom prst="rect">
            <a:avLst/>
          </a:prstGeom>
        </p:spPr>
      </p:pic>
      <p:pic>
        <p:nvPicPr>
          <p:cNvPr id="6"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68680" y="2153285"/>
            <a:ext cx="7273290" cy="3419475"/>
          </a:xfrm>
          <a:prstGeom prst="rect">
            <a:avLst/>
          </a:prstGeom>
        </p:spPr>
      </p:pic>
      <p:pic>
        <p:nvPicPr>
          <p:cNvPr id="7"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altLang="en-US" sz="4800">
              <a:solidFill>
                <a:schemeClr val="tx1"/>
              </a:solidFill>
              <a:effectLst>
                <a:outerShdw blurRad="38100" dist="19050" dir="2700000" algn="tl" rotWithShape="0">
                  <a:schemeClr val="dk1">
                    <a:alpha val="40000"/>
                  </a:schemeClr>
                </a:outerShdw>
              </a:effectLst>
              <a:sym typeface="+mn-ea"/>
            </a:endParaRPr>
          </a:p>
          <a:p>
            <a:pPr algn="ctr"/>
            <a:endParaRPr lang="en-US" altLang="en-US" sz="4800">
              <a:solidFill>
                <a:schemeClr val="tx1"/>
              </a:solidFill>
              <a:effectLst>
                <a:outerShdw blurRad="38100" dist="19050" dir="2700000" algn="tl" rotWithShape="0">
                  <a:schemeClr val="dk1">
                    <a:alpha val="40000"/>
                  </a:schemeClr>
                </a:outerShdw>
              </a:effectLst>
              <a:sym typeface="+mn-ea"/>
            </a:endParaRPr>
          </a:p>
          <a:p>
            <a:pPr algn="ctr"/>
            <a:r>
              <a:rPr lang="en-US" altLang="en-US" sz="4800">
                <a:solidFill>
                  <a:schemeClr val="tx1"/>
                </a:solidFill>
                <a:effectLst>
                  <a:outerShdw blurRad="38100" dist="19050" dir="2700000" algn="tl" rotWithShape="0">
                    <a:schemeClr val="dk1">
                      <a:alpha val="40000"/>
                    </a:schemeClr>
                  </a:outerShdw>
                </a:effectLst>
                <a:sym typeface="+mn-ea"/>
              </a:rPr>
              <a:t>How to do it ?</a:t>
            </a:r>
          </a:p>
          <a:p>
            <a:pPr algn="ctr"/>
            <a:endParaRPr lang="en-US" altLang="en-US" sz="4800">
              <a:solidFill>
                <a:schemeClr val="tx1"/>
              </a:solidFill>
              <a:effectLst>
                <a:outerShdw blurRad="38100" dist="19050" dir="2700000" algn="tl" rotWithShape="0">
                  <a:schemeClr val="dk1">
                    <a:alpha val="40000"/>
                  </a:schemeClr>
                </a:outerShdw>
              </a:effectLst>
              <a:sym typeface="+mn-ea"/>
            </a:endParaRPr>
          </a:p>
        </p:txBody>
      </p:sp>
      <p:pic>
        <p:nvPicPr>
          <p:cNvPr id="4" name="Picture 2" descr="See the source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a:r>
            <a:br>
              <a:rPr lang="en-US">
                <a:sym typeface="+mn-ea"/>
              </a:rPr>
            </a:br>
            <a:r>
              <a:rPr lang="en-US">
                <a:sym typeface="+mn-ea"/>
              </a:rPr>
              <a:t>Solution</a:t>
            </a:r>
            <a:r>
              <a:rPr lang="en-US"/>
              <a:t/>
            </a:r>
            <a:br>
              <a:rPr lang="en-US"/>
            </a:br>
            <a:endParaRPr lang="en-US" altLang="en-US"/>
          </a:p>
        </p:txBody>
      </p:sp>
      <p:pic>
        <p:nvPicPr>
          <p:cNvPr id="4" name="Content Placeholder 3"/>
          <p:cNvPicPr>
            <a:picLocks noGrp="1" noChangeAspect="1"/>
          </p:cNvPicPr>
          <p:nvPr>
            <p:ph idx="1"/>
          </p:nvPr>
        </p:nvPicPr>
        <p:blipFill>
          <a:blip r:embed="rId2"/>
          <a:stretch>
            <a:fillRect/>
          </a:stretch>
        </p:blipFill>
        <p:spPr>
          <a:xfrm>
            <a:off x="457200" y="2354580"/>
            <a:ext cx="7991475" cy="2586355"/>
          </a:xfrm>
          <a:prstGeom prst="rect">
            <a:avLst/>
          </a:prstGeom>
        </p:spPr>
      </p:pic>
      <p:pic>
        <p:nvPicPr>
          <p:cNvPr id="5"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pic>
        <p:nvPicPr>
          <p:cNvPr id="5" name="Content Placeholder 4"/>
          <p:cNvPicPr>
            <a:picLocks noGrp="1" noChangeAspect="1"/>
          </p:cNvPicPr>
          <p:nvPr>
            <p:ph idx="1"/>
          </p:nvPr>
        </p:nvPicPr>
        <p:blipFill>
          <a:blip r:embed="rId2"/>
          <a:stretch>
            <a:fillRect/>
          </a:stretch>
        </p:blipFill>
        <p:spPr>
          <a:xfrm>
            <a:off x="855345" y="1875155"/>
            <a:ext cx="7831455" cy="3697605"/>
          </a:xfrm>
          <a:prstGeom prst="rect">
            <a:avLst/>
          </a:prstGeom>
        </p:spPr>
      </p:pic>
      <p:pic>
        <p:nvPicPr>
          <p:cNvPr id="6"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x-none" altLang="en-US">
                <a:ln w="22225">
                  <a:solidFill>
                    <a:schemeClr val="accent2"/>
                  </a:solidFill>
                  <a:prstDash val="solid"/>
                </a:ln>
                <a:solidFill>
                  <a:schemeClr val="accent2">
                    <a:lumMod val="40000"/>
                    <a:lumOff val="60000"/>
                  </a:schemeClr>
                </a:solidFill>
                <a:effectLst/>
              </a:rPr>
              <a:t>Dtaset</a:t>
            </a:r>
          </a:p>
        </p:txBody>
      </p:sp>
      <p:pic>
        <p:nvPicPr>
          <p:cNvPr id="4" name="Content Placeholder 3"/>
          <p:cNvPicPr>
            <a:picLocks noGrp="1" noChangeAspect="1"/>
          </p:cNvPicPr>
          <p:nvPr>
            <p:ph idx="1"/>
          </p:nvPr>
        </p:nvPicPr>
        <p:blipFill>
          <a:blip r:embed="rId2"/>
          <a:stretch>
            <a:fillRect/>
          </a:stretch>
        </p:blipFill>
        <p:spPr>
          <a:xfrm>
            <a:off x="609600" y="2209800"/>
            <a:ext cx="8183880" cy="3419475"/>
          </a:xfrm>
          <a:prstGeom prst="rect">
            <a:avLst/>
          </a:prstGeom>
        </p:spPr>
      </p:pic>
      <p:pic>
        <p:nvPicPr>
          <p:cNvPr id="5"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x-none" altLang="en-US" sz="2400" dirty="0" smtClean="0">
                <a:sym typeface="+mn-ea"/>
              </a:rPr>
              <a:t>2</a:t>
            </a:r>
            <a:r>
              <a:rPr lang="en-US" sz="2400" dirty="0" smtClean="0">
                <a:sym typeface="+mn-ea"/>
              </a:rPr>
              <a:t>. RELATED WORK</a:t>
            </a:r>
            <a:endParaRPr lang="en-US" sz="240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Content Placeholder 3"/>
          <p:cNvPicPr>
            <a:picLocks noGrp="1" noChangeAspect="1"/>
          </p:cNvPicPr>
          <p:nvPr>
            <p:ph idx="1"/>
          </p:nvPr>
        </p:nvPicPr>
        <p:blipFill>
          <a:blip r:embed="rId2"/>
          <a:stretch>
            <a:fillRect/>
          </a:stretch>
        </p:blipFill>
        <p:spPr>
          <a:xfrm>
            <a:off x="0" y="2286000"/>
            <a:ext cx="8335645" cy="3803015"/>
          </a:xfrm>
          <a:prstGeom prst="rect">
            <a:avLst/>
          </a:prstGeom>
        </p:spPr>
      </p:pic>
      <p:pic>
        <p:nvPicPr>
          <p:cNvPr id="5"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0"/>
            <a:ext cx="15240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2871</TotalTime>
  <Words>416</Words>
  <Application>Microsoft Office PowerPoint</Application>
  <PresentationFormat>On-screen Show (4:3)</PresentationFormat>
  <Paragraphs>69</Paragraphs>
  <Slides>26</Slides>
  <Notes>5</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26</vt:i4>
      </vt:variant>
    </vt:vector>
  </HeadingPairs>
  <TitlesOfParts>
    <vt:vector size="27" baseType="lpstr">
      <vt:lpstr>Gear Drives</vt:lpstr>
      <vt:lpstr>Slide 1</vt:lpstr>
      <vt:lpstr>Outlines</vt:lpstr>
      <vt:lpstr>1. INTODUCTION</vt:lpstr>
      <vt:lpstr>Slide 4</vt:lpstr>
      <vt:lpstr>Slide 5</vt:lpstr>
      <vt:lpstr> Solution </vt:lpstr>
      <vt:lpstr>Solution</vt:lpstr>
      <vt:lpstr>Dtaset</vt:lpstr>
      <vt:lpstr>2. RELATED WORK</vt:lpstr>
      <vt:lpstr>CONTINU… </vt:lpstr>
      <vt:lpstr>Slide 11</vt:lpstr>
      <vt:lpstr>Slide 12</vt:lpstr>
      <vt:lpstr>3. Methodogy</vt:lpstr>
      <vt:lpstr>a. Exracting C3D Features</vt:lpstr>
      <vt:lpstr>b. Audio Features</vt:lpstr>
      <vt:lpstr>c.  Network Features</vt:lpstr>
      <vt:lpstr>Slide 17</vt:lpstr>
      <vt:lpstr>d. Training Methodology</vt:lpstr>
      <vt:lpstr>Slide 19</vt:lpstr>
      <vt:lpstr>4. Rsults  </vt:lpstr>
      <vt:lpstr>Rsults </vt:lpstr>
      <vt:lpstr>Rsults </vt:lpstr>
      <vt:lpstr>Rsults  </vt:lpstr>
      <vt:lpstr>Rsults </vt:lpstr>
      <vt:lpstr>5 .Conclusion</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fayaz</dc:creator>
  <cp:lastModifiedBy>Fayaz</cp:lastModifiedBy>
  <cp:revision>149</cp:revision>
  <dcterms:created xsi:type="dcterms:W3CDTF">2018-02-01T04:13:00Z</dcterms:created>
  <dcterms:modified xsi:type="dcterms:W3CDTF">2019-03-05T07:40:06Z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1033-10.2.0.5804</vt:lpwstr>
  </property>
</Properties>
</file>