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8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8" r:id="rId18"/>
    <p:sldId id="319" r:id="rId19"/>
    <p:sldId id="317" r:id="rId20"/>
    <p:sldId id="259" r:id="rId21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161"/>
    <a:srgbClr val="09405E"/>
    <a:srgbClr val="5B9BD5"/>
    <a:srgbClr val="094162"/>
    <a:srgbClr val="6A6A6A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6875" autoAdjust="0"/>
  </p:normalViewPr>
  <p:slideViewPr>
    <p:cSldViewPr snapToGrid="0">
      <p:cViewPr varScale="1">
        <p:scale>
          <a:sx n="75" d="100"/>
          <a:sy n="75" d="100"/>
        </p:scale>
        <p:origin x="9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1B0C1-52CB-4A5E-AF14-E2126AC5E91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C08D1-EE7F-41AD-9366-EB4AC4C79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3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滑铁卢大学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543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001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224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89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783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515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21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Blogel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-Vertex: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端到端的性能最好 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数据集，唯一在所有节点上都完成了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测试的系统。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唯一可以在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台机器的集群上完成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ClueWeb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计算的。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因为没有昂贵的“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infrasturcture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 Hadoop or Spark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）。使用高效的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库，优化利用所以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核，有小的内存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footprint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在一些可达性的查询上（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SSSP,WCC,K-hop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等）有最好的表现，因为：这些查询从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Voronoi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划分上收益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的计算最小化了网络通信的开销，而且降低了网络通信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的表现不好，因为在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上跑是为了给全局计算提供一个好的初始值，但是这种算法没有产生好的初始值，导致全集性能降低，导致需要更多次迭代。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396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GRAPHX/SPARK</a:t>
            </a:r>
            <a:r>
              <a:rPr lang="zh-CN" altLang="en-US" dirty="0"/>
              <a:t>比所有其他系统都慢。因为</a:t>
            </a:r>
            <a:r>
              <a:rPr lang="en-US" altLang="zh-CN" dirty="0"/>
              <a:t>spark overhead</a:t>
            </a:r>
            <a:r>
              <a:rPr lang="zh-CN" altLang="en-US" dirty="0"/>
              <a:t>，</a:t>
            </a:r>
            <a:r>
              <a:rPr lang="en-US" altLang="zh-CN" dirty="0"/>
              <a:t>data shuffle,</a:t>
            </a:r>
            <a:r>
              <a:rPr lang="zh-CN" altLang="en-US" dirty="0"/>
              <a:t>长的</a:t>
            </a:r>
            <a:r>
              <a:rPr lang="en-US" altLang="zh-CN" dirty="0"/>
              <a:t>RDD</a:t>
            </a:r>
            <a:r>
              <a:rPr lang="zh-CN" altLang="en-US" dirty="0"/>
              <a:t>血统，和</a:t>
            </a:r>
            <a:r>
              <a:rPr lang="en-US" altLang="zh-CN" dirty="0"/>
              <a:t>checkpoint</a:t>
            </a:r>
            <a:r>
              <a:rPr lang="zh-CN" altLang="en-US" dirty="0"/>
              <a:t>。以前的研究表明，</a:t>
            </a:r>
            <a:r>
              <a:rPr lang="en-US" altLang="zh-CN" dirty="0"/>
              <a:t>GRAPHX</a:t>
            </a:r>
            <a:r>
              <a:rPr lang="zh-CN" altLang="en-US" dirty="0"/>
              <a:t>高效，因为它使用了一个特殊的</a:t>
            </a:r>
            <a:r>
              <a:rPr lang="en-US" altLang="zh-CN" dirty="0"/>
              <a:t>Spark</a:t>
            </a:r>
            <a:r>
              <a:rPr lang="zh-CN" altLang="en-US" dirty="0"/>
              <a:t>原型版本，</a:t>
            </a:r>
            <a:r>
              <a:rPr lang="en-US" altLang="zh-CN" dirty="0"/>
              <a:t>in-Memory</a:t>
            </a:r>
            <a:r>
              <a:rPr lang="zh-CN" altLang="en-US" dirty="0"/>
              <a:t>的</a:t>
            </a:r>
            <a:r>
              <a:rPr lang="en-US" altLang="zh-CN" dirty="0"/>
              <a:t>shuffle</a:t>
            </a:r>
            <a:r>
              <a:rPr lang="zh-CN" altLang="en-US" dirty="0"/>
              <a:t>。此功能在最新版本不可用</a:t>
            </a:r>
            <a:r>
              <a:rPr lang="en-US" altLang="zh-CN" dirty="0" err="1"/>
              <a:t>GraphX</a:t>
            </a:r>
            <a:r>
              <a:rPr lang="zh-CN" altLang="en-US" dirty="0"/>
              <a:t>在所有规模的集群上基于</a:t>
            </a:r>
            <a:r>
              <a:rPr lang="en-US" altLang="zh-CN" dirty="0"/>
              <a:t>WRN</a:t>
            </a:r>
            <a:r>
              <a:rPr lang="zh-CN" altLang="en-US" dirty="0"/>
              <a:t>做</a:t>
            </a:r>
            <a:r>
              <a:rPr lang="en-US" altLang="zh-CN" dirty="0"/>
              <a:t>WCC</a:t>
            </a:r>
            <a:r>
              <a:rPr lang="zh-CN" altLang="en-US" dirty="0"/>
              <a:t>都失败了，因为超过了内存大小，有的是超时。结果证明，</a:t>
            </a:r>
            <a:r>
              <a:rPr lang="en-US" altLang="zh-CN" dirty="0"/>
              <a:t>spark</a:t>
            </a:r>
            <a:r>
              <a:rPr lang="zh-CN" altLang="en-US" dirty="0"/>
              <a:t>保持</a:t>
            </a:r>
            <a:r>
              <a:rPr lang="en-US" altLang="zh-CN" dirty="0"/>
              <a:t>RDD</a:t>
            </a:r>
            <a:r>
              <a:rPr lang="zh-CN" altLang="en-US" dirty="0"/>
              <a:t>血统的容错机制导致了内存错误。当迭代次数增加时，这些</a:t>
            </a:r>
            <a:r>
              <a:rPr lang="en-US" altLang="zh-CN" dirty="0"/>
              <a:t>lineage</a:t>
            </a:r>
            <a:r>
              <a:rPr lang="zh-CN" altLang="en-US" dirty="0"/>
              <a:t>就变成了内存占用的大户，导致了潜在的内存不足错误。最近引入的</a:t>
            </a:r>
            <a:r>
              <a:rPr lang="en-US" altLang="zh-CN" dirty="0" err="1"/>
              <a:t>Graphframes</a:t>
            </a:r>
            <a:r>
              <a:rPr lang="en-US" altLang="zh-CN" dirty="0"/>
              <a:t>[11]</a:t>
            </a:r>
            <a:r>
              <a:rPr lang="zh-CN" altLang="en-US" dirty="0"/>
              <a:t>对于</a:t>
            </a:r>
            <a:r>
              <a:rPr lang="en-US" altLang="zh-CN" dirty="0" err="1"/>
              <a:t>graphx</a:t>
            </a:r>
            <a:r>
              <a:rPr lang="zh-CN" altLang="en-US" dirty="0"/>
              <a:t>应该是一个更有效的选择。我们研究了</a:t>
            </a:r>
            <a:r>
              <a:rPr lang="en-US" altLang="zh-CN" dirty="0" err="1"/>
              <a:t>Graphframes</a:t>
            </a:r>
            <a:r>
              <a:rPr lang="zh-CN" altLang="en-US" dirty="0"/>
              <a:t>的实现，发现它的许多算法可以将输入的图转换为</a:t>
            </a:r>
            <a:r>
              <a:rPr lang="en-US" altLang="zh-CN" dirty="0" err="1"/>
              <a:t>GraphX</a:t>
            </a:r>
            <a:r>
              <a:rPr lang="zh-CN" altLang="en-US" dirty="0"/>
              <a:t>格式，然后运行</a:t>
            </a:r>
            <a:r>
              <a:rPr lang="en-US" altLang="zh-CN" dirty="0" err="1"/>
              <a:t>GraphX</a:t>
            </a:r>
            <a:r>
              <a:rPr lang="zh-CN" altLang="en-US" dirty="0"/>
              <a:t>算法。我们还发现，大多数算法对迭代次数有一个默认的最大限制，以减少</a:t>
            </a:r>
            <a:r>
              <a:rPr lang="en-US" altLang="zh-CN" dirty="0"/>
              <a:t>RDD</a:t>
            </a:r>
            <a:r>
              <a:rPr lang="zh-CN" altLang="en-US" dirty="0"/>
              <a:t>中长</a:t>
            </a:r>
            <a:r>
              <a:rPr lang="en-US" altLang="zh-CN" dirty="0"/>
              <a:t>lineage</a:t>
            </a:r>
            <a:r>
              <a:rPr lang="zh-CN" altLang="en-US" dirty="0"/>
              <a:t>的潜在开销。例如，</a:t>
            </a:r>
            <a:r>
              <a:rPr lang="en-US" altLang="zh-CN" dirty="0" err="1"/>
              <a:t>sssp</a:t>
            </a:r>
            <a:r>
              <a:rPr lang="zh-CN" altLang="en-US" dirty="0"/>
              <a:t>的限制为</a:t>
            </a:r>
            <a:r>
              <a:rPr lang="en-US" altLang="zh-CN" dirty="0"/>
              <a:t>10</a:t>
            </a:r>
            <a:r>
              <a:rPr lang="zh-CN" altLang="en-US" dirty="0"/>
              <a:t>，否则它将开始进入一个</a:t>
            </a:r>
            <a:r>
              <a:rPr lang="en-US" altLang="zh-CN" dirty="0"/>
              <a:t>checkpoint</a:t>
            </a:r>
            <a:r>
              <a:rPr lang="zh-CN" altLang="en-US" dirty="0"/>
              <a:t>。此外，</a:t>
            </a:r>
            <a:r>
              <a:rPr lang="en-US" altLang="zh-CN" dirty="0"/>
              <a:t>WCC</a:t>
            </a:r>
            <a:r>
              <a:rPr lang="zh-CN" altLang="en-US" dirty="0"/>
              <a:t>的实现要求每两轮迭代就进行一次检查点。检查点可以避免</a:t>
            </a:r>
            <a:r>
              <a:rPr lang="en-US" altLang="zh-CN" dirty="0"/>
              <a:t>lineage</a:t>
            </a:r>
            <a:r>
              <a:rPr lang="zh-CN" altLang="en-US" dirty="0"/>
              <a:t>变得太长，但是导致了昂贵的</a:t>
            </a:r>
            <a:r>
              <a:rPr lang="en-US" altLang="zh-CN" dirty="0"/>
              <a:t>I/O</a:t>
            </a:r>
            <a:r>
              <a:rPr lang="zh-CN" altLang="en-US" dirty="0"/>
              <a:t>开销，着就会导致超时错误。</a:t>
            </a:r>
            <a:r>
              <a:rPr lang="en-US" altLang="zh-CN" dirty="0" err="1"/>
              <a:t>GraphFrames</a:t>
            </a:r>
            <a:r>
              <a:rPr lang="zh-CN" altLang="en-US" dirty="0"/>
              <a:t>提供了一个</a:t>
            </a:r>
            <a:r>
              <a:rPr lang="en-US" altLang="zh-CN" dirty="0"/>
              <a:t>hash-min</a:t>
            </a:r>
            <a:r>
              <a:rPr lang="zh-CN" altLang="en-US" dirty="0"/>
              <a:t>算法去计算</a:t>
            </a:r>
            <a:r>
              <a:rPr lang="en-US" altLang="zh-CN" dirty="0"/>
              <a:t>WCC</a:t>
            </a:r>
            <a:r>
              <a:rPr lang="zh-CN" altLang="en-US" dirty="0"/>
              <a:t>，这种方法迭代次数少，经测试与</a:t>
            </a:r>
            <a:r>
              <a:rPr lang="en-US" altLang="zh-CN" dirty="0" err="1"/>
              <a:t>Blogel</a:t>
            </a:r>
            <a:r>
              <a:rPr lang="zh-CN" altLang="en-US" dirty="0"/>
              <a:t>性能差不多。还注意到，</a:t>
            </a:r>
            <a:r>
              <a:rPr lang="en-US" altLang="zh-CN" dirty="0"/>
              <a:t>spark</a:t>
            </a:r>
            <a:r>
              <a:rPr lang="zh-CN" altLang="en-US" dirty="0"/>
              <a:t>不能在节点之间做负载均衡，一些机器分的</a:t>
            </a:r>
            <a:r>
              <a:rPr lang="en-US" altLang="zh-CN" dirty="0"/>
              <a:t>partition</a:t>
            </a:r>
            <a:r>
              <a:rPr lang="zh-CN" altLang="en-US" dirty="0"/>
              <a:t>很多，在同步计算模型，最慢的节点拖慢了整体进程。在实际情况中，花分数不应该超过输入文件中的</a:t>
            </a:r>
            <a:r>
              <a:rPr lang="en-US" altLang="zh-CN" dirty="0"/>
              <a:t>block</a:t>
            </a:r>
            <a:r>
              <a:rPr lang="zh-CN" altLang="en-US" dirty="0"/>
              <a:t>数，因为这会导致</a:t>
            </a:r>
            <a:r>
              <a:rPr lang="en-US" altLang="zh-CN" dirty="0"/>
              <a:t>spark</a:t>
            </a:r>
            <a:r>
              <a:rPr lang="zh-CN" altLang="en-US" dirty="0"/>
              <a:t>多次读同一个</a:t>
            </a:r>
            <a:r>
              <a:rPr lang="en-US" altLang="zh-CN" dirty="0"/>
              <a:t>data block</a:t>
            </a:r>
            <a:r>
              <a:rPr lang="zh-CN" altLang="en-US" dirty="0"/>
              <a:t>。在另一方面，划分数也不应该比集群中的核数少，这导致</a:t>
            </a:r>
            <a:r>
              <a:rPr lang="en-US" altLang="zh-CN" dirty="0"/>
              <a:t>CPU</a:t>
            </a:r>
            <a:r>
              <a:rPr lang="zh-CN" altLang="en-US" dirty="0"/>
              <a:t>使用率低。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276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</a:t>
            </a:r>
            <a:r>
              <a:rPr lang="en-US" altLang="zh-CN" dirty="0" err="1"/>
              <a:t>Giraph</a:t>
            </a:r>
            <a:r>
              <a:rPr lang="zh-CN" altLang="en-US" dirty="0"/>
              <a:t>和</a:t>
            </a:r>
            <a:r>
              <a:rPr lang="en-US" altLang="zh-CN" dirty="0"/>
              <a:t>Spark</a:t>
            </a:r>
            <a:r>
              <a:rPr lang="zh-CN" altLang="en-US" dirty="0"/>
              <a:t>来说，系统</a:t>
            </a:r>
            <a:r>
              <a:rPr lang="en-US" altLang="zh-CN" dirty="0"/>
              <a:t>overhead</a:t>
            </a:r>
            <a:r>
              <a:rPr lang="zh-CN" altLang="en-US" dirty="0"/>
              <a:t>比较大，因为</a:t>
            </a:r>
            <a:r>
              <a:rPr lang="en-US" altLang="zh-CN" dirty="0"/>
              <a:t>Hadoop</a:t>
            </a:r>
            <a:r>
              <a:rPr lang="zh-CN" altLang="en-US" dirty="0"/>
              <a:t>和</a:t>
            </a:r>
            <a:r>
              <a:rPr lang="en-US" altLang="zh-CN" dirty="0"/>
              <a:t>spark</a:t>
            </a:r>
            <a:r>
              <a:rPr lang="zh-CN" altLang="en-US" dirty="0"/>
              <a:t>启动任务，结束任务的开销都很大。使用</a:t>
            </a:r>
            <a:r>
              <a:rPr lang="en-US" altLang="zh-CN" dirty="0" err="1"/>
              <a:t>mpi</a:t>
            </a:r>
            <a:r>
              <a:rPr lang="zh-CN" altLang="en-US" dirty="0"/>
              <a:t>通信的，部署的时间节省很多。</a:t>
            </a:r>
            <a:r>
              <a:rPr lang="en-US" altLang="zh-CN" dirty="0" err="1"/>
              <a:t>Flink</a:t>
            </a:r>
            <a:r>
              <a:rPr lang="zh-CN" altLang="en-US" dirty="0"/>
              <a:t>没有很好的内存回收机制，导致内存溢出错误。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GraphLab</a:t>
            </a:r>
            <a:r>
              <a:rPr lang="zh-CN" altLang="en-US" dirty="0"/>
              <a:t>是唯一一个提供了异步计算模式的系统。但是在每台</a:t>
            </a:r>
            <a:r>
              <a:rPr lang="en-US" altLang="zh-CN" dirty="0"/>
              <a:t>worker</a:t>
            </a:r>
            <a:r>
              <a:rPr lang="zh-CN" altLang="en-US" dirty="0"/>
              <a:t>节点上开了数以千计的新进程处理节点，导致分布式加锁争用问题。因此</a:t>
            </a:r>
            <a:r>
              <a:rPr lang="en-US" altLang="zh-CN" dirty="0"/>
              <a:t>PageRank</a:t>
            </a:r>
            <a:r>
              <a:rPr lang="zh-CN" altLang="en-US" dirty="0"/>
              <a:t>的异步计算比同步计算更慢。还发现异步计算只对特殊规模的集群适用。具体规模需要尝试。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199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C08D1-EE7F-41AD-9366-EB4AC4C7947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3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98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每个节点基于现有状态和从邻居收到的信息更新状态，然后将新的状态传播给邻居节点。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同步版本在每一个迭代步骤结束的时候在机器间同步信息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err="1"/>
              <a:t>Giraph</a:t>
            </a:r>
            <a:r>
              <a:rPr lang="zh-CN" altLang="en-US" dirty="0"/>
              <a:t>：是一个基于</a:t>
            </a:r>
            <a:r>
              <a:rPr lang="en-US" altLang="zh-CN" dirty="0"/>
              <a:t>Hadoop</a:t>
            </a:r>
            <a:r>
              <a:rPr lang="zh-CN" altLang="en-US" dirty="0"/>
              <a:t>的</a:t>
            </a:r>
            <a:r>
              <a:rPr lang="en-US" altLang="zh-CN" dirty="0"/>
              <a:t>map-only</a:t>
            </a:r>
            <a:r>
              <a:rPr lang="zh-CN" altLang="en-US" dirty="0"/>
              <a:t>的因公，把所有数据加载到内存中。使用</a:t>
            </a:r>
            <a:r>
              <a:rPr lang="en-US" altLang="zh-CN" dirty="0" err="1"/>
              <a:t>edge_cut</a:t>
            </a:r>
            <a:r>
              <a:rPr lang="zh-CN" altLang="en-US" dirty="0"/>
              <a:t>随机划分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err="1"/>
              <a:t>GraphLab</a:t>
            </a:r>
            <a:r>
              <a:rPr lang="zh-CN" altLang="en-US" dirty="0"/>
              <a:t>：</a:t>
            </a:r>
            <a:r>
              <a:rPr lang="en-US" altLang="zh-CN" dirty="0"/>
              <a:t>Gather</a:t>
            </a:r>
            <a:r>
              <a:rPr lang="zh-CN" altLang="en-US" dirty="0"/>
              <a:t>，</a:t>
            </a:r>
            <a:r>
              <a:rPr lang="en-US" altLang="zh-CN" dirty="0"/>
              <a:t>Apply</a:t>
            </a:r>
            <a:r>
              <a:rPr lang="zh-CN" altLang="en-US" dirty="0"/>
              <a:t>，</a:t>
            </a:r>
            <a:r>
              <a:rPr lang="en-US" altLang="zh-CN" dirty="0"/>
              <a:t>Scatter</a:t>
            </a:r>
            <a:r>
              <a:rPr lang="zh-CN" altLang="en-US" dirty="0"/>
              <a:t>，使用节点划对大度节点支持比较好。自动使用所有核和内存。有异步版本，在一轮迭代中，可以获取其他节点的最新信息。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67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划分成</a:t>
            </a:r>
            <a:r>
              <a:rPr lang="en-US" altLang="zh-CN" dirty="0"/>
              <a:t>block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在一个</a:t>
            </a:r>
            <a:r>
              <a:rPr lang="en-US" altLang="zh-CN" dirty="0"/>
              <a:t>block</a:t>
            </a:r>
            <a:r>
              <a:rPr lang="zh-CN" altLang="en-US" dirty="0"/>
              <a:t>里边运行一系列算法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Block</a:t>
            </a:r>
            <a:r>
              <a:rPr lang="zh-CN" altLang="en-US" dirty="0"/>
              <a:t>数肯定比节点数少，所以网络通信开销就小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GVD</a:t>
            </a:r>
            <a:r>
              <a:rPr lang="zh-CN" altLang="en-US" dirty="0"/>
              <a:t>划分方法，多个连通子图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2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提供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两个接口，极大便利并行处理。</a:t>
            </a:r>
            <a:r>
              <a:rPr lang="en-US" altLang="zh-CN" dirty="0"/>
              <a:t>Hadoop</a:t>
            </a:r>
            <a:r>
              <a:rPr lang="zh-CN" altLang="en-US" dirty="0"/>
              <a:t>是最有名的开源实现。因为</a:t>
            </a:r>
            <a:r>
              <a:rPr lang="en-US" altLang="zh-CN" dirty="0"/>
              <a:t>I/O</a:t>
            </a:r>
            <a:r>
              <a:rPr lang="zh-CN" altLang="en-US" dirty="0"/>
              <a:t>开销大，还有</a:t>
            </a:r>
            <a:r>
              <a:rPr lang="en-US" altLang="zh-CN" dirty="0"/>
              <a:t>shuffling</a:t>
            </a:r>
            <a:r>
              <a:rPr lang="zh-CN" altLang="en-US" dirty="0"/>
              <a:t>的耗时大，</a:t>
            </a:r>
            <a:r>
              <a:rPr lang="en-US" altLang="zh-CN" dirty="0"/>
              <a:t>Hadoop</a:t>
            </a:r>
            <a:r>
              <a:rPr lang="zh-CN" altLang="en-US" dirty="0"/>
              <a:t>不适合用迭代轮次多的图算法。但是可以用于内存不够的场景中。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步骤之间缓存可以复用的数据，避免对无关数据的重复扫描以及在机器之间的</a:t>
            </a:r>
            <a:r>
              <a:rPr lang="en-US" altLang="zh-CN" dirty="0"/>
              <a:t>shuffling</a:t>
            </a:r>
            <a:r>
              <a:rPr lang="zh-CN" altLang="en-US" dirty="0"/>
              <a:t>操作。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err="1"/>
              <a:t>Hadloop</a:t>
            </a:r>
            <a:r>
              <a:rPr lang="en-US" altLang="zh-CN" dirty="0"/>
              <a:t>:</a:t>
            </a:r>
            <a:r>
              <a:rPr lang="zh-CN" altLang="en-US" dirty="0"/>
              <a:t>主要目的是减少数据</a:t>
            </a:r>
            <a:r>
              <a:rPr lang="en-US" altLang="zh-CN" dirty="0"/>
              <a:t>shuffling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工作，在迭代负载上做出如下改进以提高性能：</a:t>
            </a:r>
            <a:r>
              <a:rPr lang="en-US" altLang="zh-CN" dirty="0"/>
              <a:t>1. </a:t>
            </a:r>
            <a:r>
              <a:rPr lang="zh-CN" altLang="en-US" dirty="0"/>
              <a:t>适合迭代变成的模型：比如在主节点增加循环控制</a:t>
            </a:r>
            <a:r>
              <a:rPr lang="en-US" altLang="zh-CN" dirty="0"/>
              <a:t>2. </a:t>
            </a:r>
            <a:r>
              <a:rPr lang="zh-CN" altLang="en-US" dirty="0"/>
              <a:t>改进任务调度器，减少网络通信。</a:t>
            </a:r>
            <a:r>
              <a:rPr lang="en-US" altLang="zh-CN" dirty="0"/>
              <a:t>3. </a:t>
            </a:r>
            <a:r>
              <a:rPr lang="zh-CN" altLang="en-US" dirty="0"/>
              <a:t>从节点上缓存一些</a:t>
            </a:r>
            <a:r>
              <a:rPr lang="en-US" altLang="zh-CN" dirty="0"/>
              <a:t>loop-invariant</a:t>
            </a:r>
            <a:r>
              <a:rPr lang="zh-CN" altLang="en-US" dirty="0"/>
              <a:t>的数据并建立索引。</a:t>
            </a:r>
            <a:r>
              <a:rPr lang="en-US" altLang="zh-CN" dirty="0"/>
              <a:t>4. </a:t>
            </a:r>
            <a:r>
              <a:rPr lang="zh-CN" altLang="en-US" dirty="0"/>
              <a:t>最后一轮迭代的结果缓存在本地，用于后续比较，无需去</a:t>
            </a:r>
            <a:r>
              <a:rPr lang="en-US" altLang="zh-CN" dirty="0"/>
              <a:t>HDFS</a:t>
            </a:r>
            <a:r>
              <a:rPr lang="zh-CN" altLang="en-US" dirty="0"/>
              <a:t>里边取回。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在内存中划分数据集。</a:t>
            </a:r>
            <a:r>
              <a:rPr lang="en-US" altLang="zh-CN" dirty="0"/>
              <a:t>RDD</a:t>
            </a:r>
            <a:r>
              <a:rPr lang="zh-CN" altLang="en-US" dirty="0"/>
              <a:t>。使用节点划分，每一轮迭代包含多个</a:t>
            </a:r>
            <a:r>
              <a:rPr lang="en-US" altLang="zh-CN" dirty="0"/>
              <a:t>Spark jobs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1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Vertica</a:t>
            </a:r>
            <a:r>
              <a:rPr lang="zh-CN" altLang="en-US" dirty="0"/>
              <a:t>，这种系统使用关系型数据库存储数据（数据库实现了分布式存储）。重复的</a:t>
            </a:r>
            <a:r>
              <a:rPr lang="en-US" altLang="zh-CN" dirty="0"/>
              <a:t>join</a:t>
            </a:r>
            <a:r>
              <a:rPr lang="zh-CN" altLang="en-US" dirty="0"/>
              <a:t>操作效率低。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err="1"/>
              <a:t>vertica</a:t>
            </a:r>
            <a:r>
              <a:rPr lang="zh-CN" altLang="en-US" dirty="0"/>
              <a:t>做出如下改进：</a:t>
            </a:r>
            <a:r>
              <a:rPr lang="en-US" altLang="zh-CN" dirty="0"/>
              <a:t>1. </a:t>
            </a:r>
            <a:r>
              <a:rPr lang="zh-CN" altLang="en-US" dirty="0"/>
              <a:t>在</a:t>
            </a:r>
            <a:r>
              <a:rPr lang="en-US" altLang="zh-CN" dirty="0"/>
              <a:t>vertex table</a:t>
            </a:r>
            <a:r>
              <a:rPr lang="zh-CN" altLang="en-US" dirty="0"/>
              <a:t>上更新多个值开销比创建新表更大。超过阈值就创建新表，而非修改值。</a:t>
            </a:r>
            <a:r>
              <a:rPr lang="en-US" altLang="zh-CN" dirty="0"/>
              <a:t>2. </a:t>
            </a:r>
            <a:r>
              <a:rPr lang="zh-CN" altLang="en-US" dirty="0"/>
              <a:t>在一些遍历类的任务（</a:t>
            </a:r>
            <a:r>
              <a:rPr lang="en-US" altLang="zh-CN" dirty="0"/>
              <a:t>SSSP</a:t>
            </a:r>
            <a:r>
              <a:rPr lang="zh-CN" altLang="en-US" dirty="0"/>
              <a:t>）中每轮迭代只用一部分数据，将活跃点保存在一个临时的</a:t>
            </a:r>
            <a:r>
              <a:rPr lang="en-US" altLang="zh-CN" dirty="0"/>
              <a:t>table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12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定义操作，形成拓扑图，数据在拓扑图中被处理、传递并形成数据流。本文分析了</a:t>
            </a:r>
            <a:r>
              <a:rPr lang="en-US" altLang="zh-CN" dirty="0" err="1"/>
              <a:t>Flink</a:t>
            </a:r>
            <a:r>
              <a:rPr lang="en-US" altLang="zh-CN" dirty="0"/>
              <a:t> </a:t>
            </a:r>
            <a:r>
              <a:rPr lang="en-US" altLang="zh-CN" dirty="0" err="1"/>
              <a:t>Gelly</a:t>
            </a:r>
            <a:r>
              <a:rPr lang="zh-CN" altLang="en-US" dirty="0"/>
              <a:t>。两种</a:t>
            </a:r>
            <a:r>
              <a:rPr lang="en-US" altLang="zh-CN" dirty="0"/>
              <a:t>approach</a:t>
            </a:r>
            <a:r>
              <a:rPr lang="zh-CN" altLang="en-US" dirty="0"/>
              <a:t>：</a:t>
            </a:r>
            <a:r>
              <a:rPr lang="en-US" altLang="zh-CN" dirty="0"/>
              <a:t>stream</a:t>
            </a:r>
            <a:r>
              <a:rPr lang="zh-CN" altLang="en-US" dirty="0"/>
              <a:t>和</a:t>
            </a:r>
            <a:r>
              <a:rPr lang="en-US" altLang="zh-CN" dirty="0"/>
              <a:t>batch</a:t>
            </a:r>
            <a:r>
              <a:rPr lang="zh-CN" altLang="en-US" dirty="0"/>
              <a:t>。</a:t>
            </a:r>
            <a:r>
              <a:rPr lang="en-US" altLang="zh-CN" dirty="0"/>
              <a:t>stream</a:t>
            </a:r>
            <a:r>
              <a:rPr lang="zh-CN" altLang="en-US" dirty="0"/>
              <a:t>可以从数据源以流的形式加载数据，一边加载，一边处理，这样不容易区分准备数据和实际计算的时间。为了保证和其他工具一致，文中使用的是</a:t>
            </a:r>
            <a:r>
              <a:rPr lang="en-US" altLang="zh-CN" dirty="0"/>
              <a:t>batch</a:t>
            </a:r>
            <a:r>
              <a:rPr lang="zh-CN" altLang="en-US" dirty="0"/>
              <a:t>，这样可以把准备数据的时间和计算时间分开。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38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SSSP</a:t>
            </a:r>
            <a:r>
              <a:rPr lang="zh-CN" altLang="en-US" dirty="0"/>
              <a:t>和</a:t>
            </a:r>
            <a:r>
              <a:rPr lang="en-US" altLang="zh-CN" dirty="0"/>
              <a:t>K-hop</a:t>
            </a:r>
            <a:r>
              <a:rPr lang="zh-CN" altLang="en-US" dirty="0"/>
              <a:t>都使用随机起点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471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8F88B-9D5A-4713-8DF6-F68F2B53D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78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908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554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2973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685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14668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3301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653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6062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4736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652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414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3632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4992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8691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729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20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707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620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957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55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776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29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222"/>
          <a:stretch>
            <a:fillRect/>
          </a:stretch>
        </p:blipFill>
        <p:spPr bwMode="auto">
          <a:xfrm>
            <a:off x="1595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8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1235676" y="679028"/>
            <a:ext cx="935406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Experimental Analysis of Distributed Graph Systems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0">
            <a:extLst>
              <a:ext uri="{FF2B5EF4-FFF2-40B4-BE49-F238E27FC236}">
                <a16:creationId xmlns:a16="http://schemas.microsoft.com/office/drawing/2014/main" id="{D49B5B57-2C3E-4369-BC8C-CE9DE2B5D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144" y="5055587"/>
            <a:ext cx="2093169" cy="93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2019/03/18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赵子豪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12">
            <a:extLst>
              <a:ext uri="{FF2B5EF4-FFF2-40B4-BE49-F238E27FC236}">
                <a16:creationId xmlns:a16="http://schemas.microsoft.com/office/drawing/2014/main" id="{921027AA-071B-4A32-9948-A7E1DDE4D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012" y="2017220"/>
            <a:ext cx="631939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分布式图（计算）系统的（效率）实验分析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603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 Design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E52765D-4C5C-4614-A08E-174767DB4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3" y="1257300"/>
            <a:ext cx="7429500" cy="2171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D2EF3E-6D7A-4845-80C0-0957FDA36C0E}"/>
              </a:ext>
            </a:extLst>
          </p:cNvPr>
          <p:cNvSpPr txBox="1"/>
          <p:nvPr/>
        </p:nvSpPr>
        <p:spPr>
          <a:xfrm>
            <a:off x="903249" y="3724507"/>
            <a:ext cx="549755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Amazon EC2 AWS r3.xlarge machine.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cores, 30.5G</a:t>
            </a:r>
            <a:r>
              <a:rPr lang="zh-CN" altLang="en-US" dirty="0"/>
              <a:t> </a:t>
            </a:r>
            <a:r>
              <a:rPr lang="en-US" altLang="zh-CN" dirty="0"/>
              <a:t>memory, Xeon E5-2679 v2, SSD</a:t>
            </a:r>
            <a:r>
              <a:rPr lang="zh-CN" altLang="en-US" dirty="0"/>
              <a:t> </a:t>
            </a:r>
            <a:r>
              <a:rPr lang="en-US" altLang="zh-CN" dirty="0"/>
              <a:t>disk.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、</a:t>
            </a:r>
            <a:r>
              <a:rPr lang="en-US" altLang="zh-CN" dirty="0"/>
              <a:t>64</a:t>
            </a:r>
            <a:r>
              <a:rPr lang="zh-CN" altLang="en-US" dirty="0"/>
              <a:t>、</a:t>
            </a:r>
            <a:r>
              <a:rPr lang="en-US" altLang="zh-CN" dirty="0"/>
              <a:t>128machines.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B240CE-D096-4D73-9983-B102BE0EBC96}"/>
              </a:ext>
            </a:extLst>
          </p:cNvPr>
          <p:cNvSpPr txBox="1"/>
          <p:nvPr/>
        </p:nvSpPr>
        <p:spPr>
          <a:xfrm>
            <a:off x="8805747" y="1489711"/>
            <a:ext cx="2624254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数据加载时间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结果保存时间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执行时间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总体响应时间</a:t>
            </a:r>
          </a:p>
        </p:txBody>
      </p:sp>
    </p:spTree>
    <p:extLst>
      <p:ext uri="{BB962C8B-B14F-4D97-AF65-F5344CB8AC3E}">
        <p14:creationId xmlns:p14="http://schemas.microsoft.com/office/powerpoint/2010/main" val="140178527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2985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482EBC6-D7F0-4AB5-875D-5AAF4A2C9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27" y="818473"/>
            <a:ext cx="10024946" cy="60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117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2985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4392787-9879-445E-B7C4-32AB623B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1312127"/>
            <a:ext cx="91916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71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2985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9D00A78-F3D0-4125-B556-F504FDB8E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0" y="1081086"/>
            <a:ext cx="815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7128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2985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872B751-8F45-46F4-9E4A-FE33BF58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70" y="914400"/>
            <a:ext cx="983845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8754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2985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83595F9-EB9B-43F9-AE0D-913ADA85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34" y="925550"/>
            <a:ext cx="9390332" cy="572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5573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4590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D6B81E7-CB2F-410C-AC1B-2A720425D984}"/>
              </a:ext>
            </a:extLst>
          </p:cNvPr>
          <p:cNvSpPr txBox="1"/>
          <p:nvPr/>
        </p:nvSpPr>
        <p:spPr>
          <a:xfrm>
            <a:off x="417027" y="1104190"/>
            <a:ext cx="323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Blogel</a:t>
            </a:r>
            <a:r>
              <a:rPr lang="en-US" altLang="zh-CN" sz="2000" b="1" dirty="0"/>
              <a:t>: The Overall Winner</a:t>
            </a:r>
          </a:p>
          <a:p>
            <a:endParaRPr lang="zh-CN" altLang="en-US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2FB8DE-0472-4468-85D9-464ECF463E27}"/>
              </a:ext>
            </a:extLst>
          </p:cNvPr>
          <p:cNvSpPr txBox="1"/>
          <p:nvPr/>
        </p:nvSpPr>
        <p:spPr>
          <a:xfrm>
            <a:off x="790589" y="1538868"/>
            <a:ext cx="820844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Blogel</a:t>
            </a:r>
            <a:r>
              <a:rPr lang="en-US" altLang="zh-CN" dirty="0"/>
              <a:t>-Vertex: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Best end-to-end performance.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Only one to finish the SSSP/WCC across all cluster size over WRN dataset.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Only one to finish computations over </a:t>
            </a:r>
            <a:r>
              <a:rPr lang="en-US" altLang="zh-CN" dirty="0" err="1"/>
              <a:t>ClueWeb</a:t>
            </a:r>
            <a:r>
              <a:rPr lang="en-US" altLang="zh-CN" dirty="0"/>
              <a:t> in the 128-machine Clusters.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Blogel</a:t>
            </a:r>
            <a:r>
              <a:rPr lang="en-US" altLang="zh-CN" dirty="0"/>
              <a:t>-Block: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Shortest execution time for WCC, SSSP and</a:t>
            </a:r>
            <a:r>
              <a:rPr lang="zh-CN" altLang="en-US" dirty="0"/>
              <a:t> </a:t>
            </a:r>
            <a:r>
              <a:rPr lang="en-US" altLang="zh-CN" dirty="0"/>
              <a:t>K-hop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87114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4590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D6B81E7-CB2F-410C-AC1B-2A720425D984}"/>
              </a:ext>
            </a:extLst>
          </p:cNvPr>
          <p:cNvSpPr txBox="1"/>
          <p:nvPr/>
        </p:nvSpPr>
        <p:spPr>
          <a:xfrm>
            <a:off x="417027" y="1104190"/>
            <a:ext cx="520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GraphX</a:t>
            </a:r>
            <a:r>
              <a:rPr lang="en-US" altLang="zh-CN" sz="2000" b="1" dirty="0"/>
              <a:t>: The slowest one.</a:t>
            </a:r>
            <a:endParaRPr lang="zh-CN" altLang="en-US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2FB8DE-0472-4468-85D9-464ECF463E27}"/>
              </a:ext>
            </a:extLst>
          </p:cNvPr>
          <p:cNvSpPr txBox="1"/>
          <p:nvPr/>
        </p:nvSpPr>
        <p:spPr>
          <a:xfrm>
            <a:off x="790589" y="1538868"/>
            <a:ext cx="82084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85AA25-2494-4630-9751-9570E003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89" y="1771303"/>
            <a:ext cx="4533900" cy="177165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18A4955-2D5A-4CE4-A350-FE03CBD4E654}"/>
              </a:ext>
            </a:extLst>
          </p:cNvPr>
          <p:cNvCxnSpPr/>
          <p:nvPr/>
        </p:nvCxnSpPr>
        <p:spPr bwMode="auto">
          <a:xfrm>
            <a:off x="417027" y="5475249"/>
            <a:ext cx="105223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67A811C-2961-4B1F-A35E-9F52FB49331C}"/>
              </a:ext>
            </a:extLst>
          </p:cNvPr>
          <p:cNvSpPr txBox="1"/>
          <p:nvPr/>
        </p:nvSpPr>
        <p:spPr>
          <a:xfrm>
            <a:off x="600563" y="5575610"/>
            <a:ext cx="10338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sz="1400" dirty="0"/>
              <a:t>J. E. Gonzalez, R. S. Xin, A. Dave, D. </a:t>
            </a:r>
            <a:r>
              <a:rPr lang="en-US" altLang="zh-CN" sz="1400" dirty="0" err="1"/>
              <a:t>Crankshaw</a:t>
            </a:r>
            <a:r>
              <a:rPr lang="en-US" altLang="zh-CN" sz="1400" dirty="0"/>
              <a:t>, M. J. Franklin, and I. </a:t>
            </a:r>
            <a:r>
              <a:rPr lang="en-US" altLang="zh-CN" sz="1400" dirty="0" err="1"/>
              <a:t>Stoica</a:t>
            </a:r>
            <a:r>
              <a:rPr lang="en-US" altLang="zh-CN" sz="1400" dirty="0"/>
              <a:t>. </a:t>
            </a:r>
            <a:r>
              <a:rPr lang="en-US" altLang="zh-CN" sz="1400" dirty="0" err="1"/>
              <a:t>Graphx</a:t>
            </a:r>
            <a:r>
              <a:rPr lang="en-US" altLang="zh-CN" sz="1400" dirty="0"/>
              <a:t>: Graph processing in a distributed dataflow framework. In Proc. 11th USENIX </a:t>
            </a:r>
            <a:r>
              <a:rPr lang="en-US" altLang="zh-CN" sz="1400" dirty="0" err="1"/>
              <a:t>Symp</a:t>
            </a:r>
            <a:r>
              <a:rPr lang="en-US" altLang="zh-CN" sz="1400" dirty="0"/>
              <a:t>. on Operating System Design and Implementation, pages 599–613, 2014.</a:t>
            </a:r>
          </a:p>
          <a:p>
            <a:pPr marL="342900" indent="-342900">
              <a:buAutoNum type="arabicParenBoth"/>
            </a:pPr>
            <a:r>
              <a:rPr lang="en-US" altLang="zh-CN" sz="1400" dirty="0"/>
              <a:t>D. A. Bader, G. Cong, and J. </a:t>
            </a:r>
            <a:r>
              <a:rPr lang="en-US" altLang="zh-CN" sz="1400" dirty="0" err="1"/>
              <a:t>Feo</a:t>
            </a:r>
            <a:r>
              <a:rPr lang="en-US" altLang="zh-CN" sz="1400" dirty="0"/>
              <a:t>. On the architectural requirements for efficient execution of graph algorithms. In Proc. of Parallel Processing, pages 547–556, 2005</a:t>
            </a:r>
          </a:p>
          <a:p>
            <a:pPr marL="342900" indent="-342900">
              <a:buAutoNum type="arabicParenBoth"/>
            </a:pP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3003521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2985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A4AD31E-AC04-4B2F-8BB6-C6D4CAB6DCE7}"/>
              </a:ext>
            </a:extLst>
          </p:cNvPr>
          <p:cNvSpPr txBox="1"/>
          <p:nvPr/>
        </p:nvSpPr>
        <p:spPr>
          <a:xfrm>
            <a:off x="790589" y="1315844"/>
            <a:ext cx="10382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System Overhead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Giraph</a:t>
            </a:r>
            <a:r>
              <a:rPr lang="zh-CN" altLang="en-US" dirty="0"/>
              <a:t>（</a:t>
            </a:r>
            <a:r>
              <a:rPr lang="en-US" altLang="zh-CN" dirty="0"/>
              <a:t>Hadoop</a:t>
            </a:r>
            <a:r>
              <a:rPr lang="zh-CN" altLang="en-US" dirty="0"/>
              <a:t>） </a:t>
            </a:r>
            <a:r>
              <a:rPr lang="en-US" altLang="zh-CN" dirty="0"/>
              <a:t>and Graph</a:t>
            </a:r>
            <a:r>
              <a:rPr lang="zh-CN" altLang="en-US" dirty="0"/>
              <a:t>（</a:t>
            </a:r>
            <a:r>
              <a:rPr lang="en-US" altLang="zh-CN" dirty="0"/>
              <a:t>Spark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Blogel</a:t>
            </a:r>
            <a:r>
              <a:rPr lang="en-US" altLang="zh-CN" dirty="0"/>
              <a:t> and </a:t>
            </a:r>
            <a:r>
              <a:rPr lang="en-US" altLang="zh-CN" dirty="0" err="1"/>
              <a:t>GraphLab</a:t>
            </a:r>
            <a:r>
              <a:rPr lang="zh-CN" altLang="en-US" dirty="0"/>
              <a:t>（</a:t>
            </a:r>
            <a:r>
              <a:rPr lang="en-US" altLang="zh-CN" dirty="0"/>
              <a:t>MPI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Flink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Syncchronous</a:t>
            </a:r>
            <a:r>
              <a:rPr lang="en-US" altLang="zh-CN" dirty="0"/>
              <a:t> vs. </a:t>
            </a:r>
            <a:r>
              <a:rPr lang="en-US" altLang="zh-CN" dirty="0" err="1"/>
              <a:t>Asychronous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GraphLab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Distributed lock contention.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C170E1-FECD-43E1-ABAB-1B41643B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26" y="3637280"/>
            <a:ext cx="8773174" cy="31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69739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40" y="2467401"/>
            <a:ext cx="6410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ea typeface="微软雅黑" pitchFamily="34" charset="-122"/>
                <a:cs typeface="+mn-cs"/>
              </a:rPr>
              <a:t>THANK YOU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背景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67B5335-A6C6-4255-AA3B-43BEFCEDDCFA}"/>
              </a:ext>
            </a:extLst>
          </p:cNvPr>
          <p:cNvSpPr txBox="1"/>
          <p:nvPr/>
        </p:nvSpPr>
        <p:spPr>
          <a:xfrm>
            <a:off x="562591" y="1261178"/>
            <a:ext cx="10287546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94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about: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94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process model and system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94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Workload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94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94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design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94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&amp; Analysis</a:t>
            </a:r>
            <a:r>
              <a:rPr lang="zh-CN" altLang="en-US" dirty="0">
                <a:solidFill>
                  <a:srgbClr val="094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094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solidFill>
                  <a:srgbClr val="094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Blogel</a:t>
            </a:r>
            <a:r>
              <a:rPr lang="en-US" altLang="zh-CN" dirty="0">
                <a:solidFill>
                  <a:srgbClr val="094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The Overall Winner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solidFill>
                  <a:srgbClr val="094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en-US" altLang="zh-CN" dirty="0">
                <a:solidFill>
                  <a:srgbClr val="094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not efficient when large number of iterations are required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solidFill>
                <a:srgbClr val="094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703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592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Vertex-Centric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BSP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2A27B5F-D638-4D8E-9AB9-D3F9ED483BB2}"/>
              </a:ext>
            </a:extLst>
          </p:cNvPr>
          <p:cNvSpPr txBox="1"/>
          <p:nvPr/>
        </p:nvSpPr>
        <p:spPr>
          <a:xfrm>
            <a:off x="925551" y="1103971"/>
            <a:ext cx="10816683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基于节点的整体同步并行计算模型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Each vertex computes its new state based on its current state and the messages it receives from its neighbors.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Each vertex then sends its new state to its neighbors using message passing. 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Giraph</a:t>
            </a:r>
            <a:r>
              <a:rPr lang="zh-CN" altLang="en-US" sz="2400" b="1" dirty="0"/>
              <a:t>：</a:t>
            </a:r>
            <a:r>
              <a:rPr lang="en-US" altLang="zh-CN" dirty="0"/>
              <a:t>map-only</a:t>
            </a:r>
            <a:r>
              <a:rPr lang="zh-CN" altLang="en-US" dirty="0"/>
              <a:t>，</a:t>
            </a:r>
            <a:r>
              <a:rPr lang="en-US" altLang="zh-CN" dirty="0"/>
              <a:t>edge-cut</a:t>
            </a:r>
            <a:r>
              <a:rPr lang="zh-CN" altLang="en-US" dirty="0"/>
              <a:t>，</a:t>
            </a:r>
            <a:r>
              <a:rPr lang="en-US" altLang="zh-CN" dirty="0"/>
              <a:t>compute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GraphLab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PowerGraph</a:t>
            </a:r>
            <a:r>
              <a:rPr lang="en-US" altLang="zh-CN" sz="2400" b="1" dirty="0"/>
              <a:t>:  </a:t>
            </a:r>
            <a:r>
              <a:rPr lang="en-US" altLang="zh-CN" dirty="0"/>
              <a:t>C++,MPI,GAS</a:t>
            </a:r>
            <a:r>
              <a:rPr lang="zh-CN" altLang="en-US" dirty="0"/>
              <a:t>，</a:t>
            </a:r>
            <a:r>
              <a:rPr lang="en-US" altLang="zh-CN" dirty="0"/>
              <a:t>vertex-cut (Asynchronous)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Blogel</a:t>
            </a:r>
            <a:r>
              <a:rPr lang="en-US" altLang="zh-CN" sz="2400" b="1" dirty="0"/>
              <a:t>-V</a:t>
            </a:r>
            <a:r>
              <a:rPr lang="zh-CN" altLang="en-US" sz="2400" b="1" dirty="0"/>
              <a:t>： 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MPI</a:t>
            </a:r>
            <a:r>
              <a:rPr lang="zh-CN" altLang="en-US" dirty="0"/>
              <a:t>，</a:t>
            </a:r>
            <a:r>
              <a:rPr lang="en-US" altLang="zh-CN" dirty="0"/>
              <a:t>Vertex-cut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192028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3890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Block-Centric 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BSP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2A27B5F-D638-4D8E-9AB9-D3F9ED483BB2}"/>
              </a:ext>
            </a:extLst>
          </p:cNvPr>
          <p:cNvSpPr txBox="1"/>
          <p:nvPr/>
        </p:nvSpPr>
        <p:spPr>
          <a:xfrm>
            <a:off x="925551" y="1103971"/>
            <a:ext cx="10816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Also known as graph-centric.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5D0562-CDCC-45AE-98C6-684051D6668B}"/>
              </a:ext>
            </a:extLst>
          </p:cNvPr>
          <p:cNvSpPr txBox="1"/>
          <p:nvPr/>
        </p:nvSpPr>
        <p:spPr>
          <a:xfrm>
            <a:off x="925551" y="1504081"/>
            <a:ext cx="1081668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Partition the graph into blocks of vertices.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Run a serial algorithm within a block while synchronizing blocks on separate machines using BSP.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To: </a:t>
            </a:r>
            <a:r>
              <a:rPr lang="en-US" altLang="zh-CN" sz="2000" dirty="0"/>
              <a:t>Reduce the number of iterations.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8700EF-9037-4D89-B00B-04DEF0648EAC}"/>
              </a:ext>
            </a:extLst>
          </p:cNvPr>
          <p:cNvSpPr txBox="1"/>
          <p:nvPr/>
        </p:nvSpPr>
        <p:spPr>
          <a:xfrm>
            <a:off x="801740" y="3166946"/>
            <a:ext cx="103048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/>
              <a:t>Blogel</a:t>
            </a:r>
            <a:r>
              <a:rPr lang="en-US" altLang="zh-CN" sz="2400" b="1" dirty="0"/>
              <a:t>-B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Compute function</a:t>
            </a:r>
            <a:r>
              <a:rPr lang="zh-CN" altLang="en-US" sz="2400" dirty="0"/>
              <a:t>：</a:t>
            </a:r>
            <a:r>
              <a:rPr lang="en-US" altLang="zh-CN" sz="2400" dirty="0"/>
              <a:t>a serial algorithm runs within the block.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Graph Voronoi Diagram</a:t>
            </a:r>
            <a:r>
              <a:rPr lang="zh-CN" altLang="en-US" sz="2400" dirty="0"/>
              <a:t>：</a:t>
            </a:r>
            <a:r>
              <a:rPr lang="en-US" altLang="zh-CN" sz="2400" dirty="0"/>
              <a:t>multiple connected components.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250052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4360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MapReduce/Optimized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E5D0562-CDCC-45AE-98C6-684051D6668B}"/>
              </a:ext>
            </a:extLst>
          </p:cNvPr>
          <p:cNvSpPr txBox="1"/>
          <p:nvPr/>
        </p:nvSpPr>
        <p:spPr>
          <a:xfrm>
            <a:off x="925551" y="1504081"/>
            <a:ext cx="10816683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Map.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Reduce.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Hadoop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Not suitable for iterative workload, I/O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8700EF-9037-4D89-B00B-04DEF0648EAC}"/>
              </a:ext>
            </a:extLst>
          </p:cNvPr>
          <p:cNvSpPr txBox="1"/>
          <p:nvPr/>
        </p:nvSpPr>
        <p:spPr>
          <a:xfrm>
            <a:off x="925551" y="3395368"/>
            <a:ext cx="103048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HaLoop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Caching reusable data between map and reduce steps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Reduce data shuffling and reduce network usage after the first iteration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66C375-4A3A-4B8C-B044-4BD57BED0CAE}"/>
              </a:ext>
            </a:extLst>
          </p:cNvPr>
          <p:cNvSpPr txBox="1"/>
          <p:nvPr/>
        </p:nvSpPr>
        <p:spPr>
          <a:xfrm>
            <a:off x="925550" y="5092436"/>
            <a:ext cx="103048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Spark/</a:t>
            </a:r>
            <a:r>
              <a:rPr lang="en-US" altLang="zh-CN" sz="2400" dirty="0" err="1"/>
              <a:t>GraphX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RDD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Vertex-cut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92903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9814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Relational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E5D0562-CDCC-45AE-98C6-684051D6668B}"/>
              </a:ext>
            </a:extLst>
          </p:cNvPr>
          <p:cNvSpPr txBox="1"/>
          <p:nvPr/>
        </p:nvSpPr>
        <p:spPr>
          <a:xfrm>
            <a:off x="925551" y="1504081"/>
            <a:ext cx="1081668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Relational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Distributed.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Not HDFS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8700EF-9037-4D89-B00B-04DEF0648EAC}"/>
              </a:ext>
            </a:extLst>
          </p:cNvPr>
          <p:cNvSpPr txBox="1"/>
          <p:nvPr/>
        </p:nvSpPr>
        <p:spPr>
          <a:xfrm>
            <a:off x="925551" y="3395368"/>
            <a:ext cx="103048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Vertica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Optimize for Repeated joining.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Create a new table.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371988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0439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Stream Systems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E5D0562-CDCC-45AE-98C6-684051D6668B}"/>
              </a:ext>
            </a:extLst>
          </p:cNvPr>
          <p:cNvSpPr txBox="1"/>
          <p:nvPr/>
        </p:nvSpPr>
        <p:spPr>
          <a:xfrm>
            <a:off x="925551" y="1504081"/>
            <a:ext cx="1081668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Flink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TensorFlow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8700EF-9037-4D89-B00B-04DEF0648EAC}"/>
              </a:ext>
            </a:extLst>
          </p:cNvPr>
          <p:cNvSpPr txBox="1"/>
          <p:nvPr/>
        </p:nvSpPr>
        <p:spPr>
          <a:xfrm>
            <a:off x="925551" y="3395368"/>
            <a:ext cx="1030487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Flink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Gelly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Stream/Batch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103357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242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Workloads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E5D0562-CDCC-45AE-98C6-684051D6668B}"/>
              </a:ext>
            </a:extLst>
          </p:cNvPr>
          <p:cNvSpPr txBox="1"/>
          <p:nvPr/>
        </p:nvSpPr>
        <p:spPr>
          <a:xfrm>
            <a:off x="925551" y="1504081"/>
            <a:ext cx="1081668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PageRank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WCC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SSSP</a:t>
            </a:r>
            <a:r>
              <a:rPr lang="zh-CN" altLang="en-US" sz="2400" b="1" dirty="0"/>
              <a:t>：</a:t>
            </a:r>
            <a:r>
              <a:rPr lang="en-US" altLang="zh-CN" sz="2400" dirty="0"/>
              <a:t>Random Start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K-hop</a:t>
            </a:r>
            <a:r>
              <a:rPr lang="zh-CN" altLang="en-US" sz="2400" b="1" dirty="0"/>
              <a:t>：</a:t>
            </a:r>
            <a:r>
              <a:rPr lang="en-US" altLang="zh-CN" sz="2400" dirty="0"/>
              <a:t>Random Start</a:t>
            </a:r>
          </a:p>
        </p:txBody>
      </p:sp>
    </p:spTree>
    <p:extLst>
      <p:ext uri="{BB962C8B-B14F-4D97-AF65-F5344CB8AC3E}">
        <p14:creationId xmlns:p14="http://schemas.microsoft.com/office/powerpoint/2010/main" val="253191489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66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Dataset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CF93261-5AB7-4140-BD86-84663408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89" y="1148576"/>
            <a:ext cx="4991100" cy="2076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1FBF733-BD1F-48B1-84A7-4DE86CDF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89" y="3571643"/>
            <a:ext cx="54102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5165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第一PPT，www.1ppt.com   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7431</TotalTime>
  <Words>1675</Words>
  <Application>Microsoft Office PowerPoint</Application>
  <PresentationFormat>宽屏</PresentationFormat>
  <Paragraphs>137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Calibri Light</vt:lpstr>
      <vt:lpstr>Segoe UI</vt:lpstr>
      <vt:lpstr>第一PPT，www.1ppt.com   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子豪</dc:creator>
  <cp:lastModifiedBy>子豪 赵</cp:lastModifiedBy>
  <cp:revision>174</cp:revision>
  <dcterms:created xsi:type="dcterms:W3CDTF">2018-10-30T13:06:31Z</dcterms:created>
  <dcterms:modified xsi:type="dcterms:W3CDTF">2019-03-18T01:22:46Z</dcterms:modified>
</cp:coreProperties>
</file>