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0" r:id="rId4"/>
    <p:sldId id="261" r:id="rId5"/>
    <p:sldId id="262" r:id="rId6"/>
    <p:sldId id="256" r:id="rId7"/>
    <p:sldId id="257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632" autoAdjust="0"/>
  </p:normalViewPr>
  <p:slideViewPr>
    <p:cSldViewPr snapToGrid="0">
      <p:cViewPr>
        <p:scale>
          <a:sx n="60" d="100"/>
          <a:sy n="60" d="100"/>
        </p:scale>
        <p:origin x="90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2EC24-9541-4B97-B83D-331DB0B59FBB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6C311-7BF8-4A0C-ACAB-C261AD819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278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图结构数据在实际生活中往往很常见，在化学、自然语言处理、社交网络、知识库等应用中，都存在大量的图结构数据。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6C311-7BF8-4A0C-ACAB-C261AD8194A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083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这些应用主要可以分为两大类：一类是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graph-focused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，另一类则是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node-focused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Graph-focused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应用往往关注整个图上的信息，这一类应用有化学组成研究、图片分类、文本分类等；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node-focused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应用则关注的是图中每个节点的信息，这一类应用有物体检测、网页分类等。无论是哪一类任务，我们都希望获得关于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的有效表示，并利用这个表示去解决相应的问题。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基于这一出发点，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中提出了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 neural network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）。简单来讲，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是一种可以将图或图中的节点映射为某种向量表示的神经网络。为了使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能够用于处理序列问题，本文又提出了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Gated Graph Sequence Neural Network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GGS-NN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）。此外，针对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的训练问题，本文也做了相应的改进。实验证明，本文所提出了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GGS-NN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bAbI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任务上取得了较好的效果。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6C311-7BF8-4A0C-ACAB-C261AD8194A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608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相比于链式结构数据或者树状结构数据，图结构数据往往更加灵活。许多传统的算法往往将图结构的数据压缩为链式结构，或者转换为树状结构，然后再使用链式神经网络（如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）或递归神经网络去处理。此时，图中的拓扑结构信息往往会有一定的损失，模型的性能也会受到压缩（或转换）效果的影响。解决这一问题的最好方案莫过于直接构建关于图的神经网络。本文所讲的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GG-NN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GGS-NN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正是这样的一类神经网络。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dirty="0" smtClean="0"/>
              <a:t>graph fingerprints</a:t>
            </a:r>
            <a:r>
              <a:rPr lang="zh-CN" altLang="en-US" sz="1200" baseline="0" dirty="0" smtClean="0"/>
              <a:t>，分子领域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图分解，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6C311-7BF8-4A0C-ACAB-C261AD8194A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506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的结构如图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所示。其中，最上方的图是一个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，中间部分为对应的编码网络（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encoding network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），最下方为编码网络的展开图。转移函数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与输出函数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都使用前馈神经网络实现。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可以看到，从将图输入到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中到得到输出结果 主要可以分为两步：第一步是传播（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propagation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）过程，即节点表示随时间的更新过程；第二步是输出（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）过程，即根据最终的节点表示得到目标输出（如每个节点的类别）的过程。在这两步中，传播过程要更为重要，其设计也要受到一定的约束（要保证整个图上的状态映射是一个压缩映射（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contraction 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graph-focused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的任务来说，可以通过设置一个超结点（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 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）转化为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node-focused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任务。一般来说，该超节点需要使用特定类型的边与所有节点相连。此时，我们可以利用该超节点的最终表示来完成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graph-focused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node-focused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任务来说，每个节点的输出是相互独立的，一般通过将最终的节点表示映射为相应的输出来实现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的学习是通过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Almeida-Pineda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实现的。该算法的特点在于，首先通过传播过程使整个图收敛，然后在收敛解上计算相应的梯度。这样，我们就无需存储梯度计算过程所需的中间状态了。但是，必须保证整个图的映射是压缩的，以保证传播过程有一个收敛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6C311-7BF8-4A0C-ACAB-C261AD8194A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999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相比于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GG-NN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的特点在于使用了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单元，而且，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节点表示的更新次数被固定成了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。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也就是说，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GG-NN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并不能保证图的最终状态会到达不动点。由于更新次数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变成了固定值，因此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GG-NN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可以直接使用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BPTT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算法来进行梯度的计算。相比于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Almeida-Pineda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BPTT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算法需要更多的内存，但是，它并不需要对参数进行约束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以保证收敛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中，节点的最终表示与节点的初始化没有任何关系，因为压缩映射会确保节点表示在最后的时刻到达不动点。但在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GG-NN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中，这一条将不再适用。因此，我们需要将节点标注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(node annotation)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额外的输入。在本文当中，这是一个很容易和节点标签混淆的概念。可以简单地理解，节点标注等同于节点表示的初始化向量，只不过它不一定和节点表示等大而已；节点标签与边标签的概念则与节点类型与边类型非常类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6C311-7BF8-4A0C-ACAB-C261AD8194A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030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根据任务的不同，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GG-NN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可以有多种不同形式的输出。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6C311-7BF8-4A0C-ACAB-C261AD8194A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131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GG-NN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一般只能处理单个输出。若要处理输出序列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GGS-NN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Gated Graph Sequence Neural Networks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6C311-7BF8-4A0C-ACAB-C261AD8194A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991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本文将每个故事映射成了一个简单的图（节点对应于实体，边对应于关系）。每个问题（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）由问题类型（类似于谓词，如“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has_fear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）与一些参数（对应于图中的一个或多个节点）构成。当任务具有多种问题类型时，需要对每种问题类型都训练一个独立的模型。在本文中，仅处理类型为二元一阶谓词的问题。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6C311-7BF8-4A0C-ACAB-C261AD8194A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373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25C1-B05B-4AA9-92B5-7A19A9401BE3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82E2-4DCC-4BFB-A7AF-7BC27CB97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61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25C1-B05B-4AA9-92B5-7A19A9401BE3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82E2-4DCC-4BFB-A7AF-7BC27CB97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60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25C1-B05B-4AA9-92B5-7A19A9401BE3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82E2-4DCC-4BFB-A7AF-7BC27CB97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31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25C1-B05B-4AA9-92B5-7A19A9401BE3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82E2-4DCC-4BFB-A7AF-7BC27CB97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47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25C1-B05B-4AA9-92B5-7A19A9401BE3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82E2-4DCC-4BFB-A7AF-7BC27CB97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63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25C1-B05B-4AA9-92B5-7A19A9401BE3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82E2-4DCC-4BFB-A7AF-7BC27CB97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11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25C1-B05B-4AA9-92B5-7A19A9401BE3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82E2-4DCC-4BFB-A7AF-7BC27CB97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80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25C1-B05B-4AA9-92B5-7A19A9401BE3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82E2-4DCC-4BFB-A7AF-7BC27CB97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15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25C1-B05B-4AA9-92B5-7A19A9401BE3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82E2-4DCC-4BFB-A7AF-7BC27CB97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3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25C1-B05B-4AA9-92B5-7A19A9401BE3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82E2-4DCC-4BFB-A7AF-7BC27CB97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88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25C1-B05B-4AA9-92B5-7A19A9401BE3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82E2-4DCC-4BFB-A7AF-7BC27CB97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59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E25C1-B05B-4AA9-92B5-7A19A9401BE3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582E2-4DCC-4BFB-A7AF-7BC27CB97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867" y="2228847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+mn-lt"/>
              </a:rPr>
              <a:t>《Gated Graph Sequence Neural Networks》</a:t>
            </a:r>
            <a:endParaRPr lang="zh-CN" altLang="en-US" dirty="0">
              <a:latin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02925" y="5358941"/>
            <a:ext cx="2319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汇报人：乔子越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2019-03-18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891" y="170890"/>
            <a:ext cx="1866900" cy="4381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613585" y="4008473"/>
            <a:ext cx="49530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Published </a:t>
            </a:r>
            <a:r>
              <a:rPr lang="en-US" altLang="zh-CN" sz="2000" dirty="0"/>
              <a:t>as a conference paper in ICLR 2016.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2577069" y="3250484"/>
            <a:ext cx="764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Authors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Yujia</a:t>
            </a:r>
            <a:r>
              <a:rPr lang="en-US" altLang="zh-CN" sz="2000" dirty="0"/>
              <a:t> Li, Daniel </a:t>
            </a:r>
            <a:r>
              <a:rPr lang="en-US" altLang="zh-CN" sz="2000" dirty="0" err="1"/>
              <a:t>Tarlow</a:t>
            </a:r>
            <a:r>
              <a:rPr lang="en-US" altLang="zh-CN" sz="2000" dirty="0"/>
              <a:t>, Marc </a:t>
            </a:r>
            <a:r>
              <a:rPr lang="en-US" altLang="zh-CN" sz="2000" dirty="0" err="1"/>
              <a:t>Brockschmidt</a:t>
            </a:r>
            <a:r>
              <a:rPr lang="en-US" altLang="zh-CN" sz="2000" dirty="0"/>
              <a:t>, Richard </a:t>
            </a:r>
            <a:r>
              <a:rPr lang="en-US" altLang="zh-CN" sz="2000" dirty="0" err="1"/>
              <a:t>Zemel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203198" y="205299"/>
            <a:ext cx="2373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论文分享报告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33945" y="3624257"/>
            <a:ext cx="6893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Department of Computer Science, University of </a:t>
            </a:r>
            <a:r>
              <a:rPr lang="en-US" altLang="zh-CN" sz="2000" dirty="0" smtClean="0"/>
              <a:t>Toronto, Canada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9297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891" y="170890"/>
            <a:ext cx="1866900" cy="438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825004"/>
            <a:ext cx="6090684" cy="37289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8851" y="239708"/>
            <a:ext cx="4389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Academic Network</a:t>
            </a:r>
            <a:endParaRPr lang="zh-CN" alt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7570381" y="1528810"/>
            <a:ext cx="33913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Heterogeneous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GGNN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End-to-end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attention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7570381" y="3689499"/>
            <a:ext cx="49228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Network 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Name disambiguation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Link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Recommendation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Author identification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6523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825" y="917575"/>
            <a:ext cx="9756775" cy="57969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891" y="170890"/>
            <a:ext cx="1866900" cy="4381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4799" y="205299"/>
            <a:ext cx="5528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Graph Structure Data is Common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5889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6796" y="247134"/>
            <a:ext cx="1481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C</a:t>
            </a:r>
            <a:r>
              <a:rPr lang="zh-CN" altLang="en-US" sz="2800" dirty="0" smtClean="0"/>
              <a:t>ategor</a:t>
            </a:r>
            <a:r>
              <a:rPr lang="en-US" altLang="zh-CN" sz="2800" dirty="0"/>
              <a:t>y</a:t>
            </a:r>
            <a:endParaRPr lang="en-US" altLang="zh-CN" sz="28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840887" y="1394822"/>
            <a:ext cx="2452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Graph-based: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40887" y="3276600"/>
            <a:ext cx="2681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Node-based: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72944" y="2274155"/>
            <a:ext cx="765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Focus on the information of the whole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Appliacaitons</a:t>
            </a:r>
            <a:r>
              <a:rPr lang="en-US" altLang="zh-CN" dirty="0"/>
              <a:t> :  chemical </a:t>
            </a:r>
            <a:r>
              <a:rPr lang="en-US" altLang="zh-CN" dirty="0" smtClean="0"/>
              <a:t>composition, image and text classification.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1372944" y="3955878"/>
            <a:ext cx="880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Focus on the information of each node on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Appliacaitons</a:t>
            </a:r>
            <a:r>
              <a:rPr lang="en-US" altLang="zh-CN" dirty="0"/>
              <a:t> </a:t>
            </a:r>
            <a:r>
              <a:rPr lang="en-US" altLang="zh-CN" dirty="0" smtClean="0"/>
              <a:t>: Link prediction, Top-N recommendation, node classification/clustering.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891" y="170890"/>
            <a:ext cx="1866900" cy="4381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33092" y="5314435"/>
            <a:ext cx="9555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Each kind of task is attempted to learn effective representations of graphs or nodes, and use these representations to solve the corresponding problems.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401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6796" y="247134"/>
            <a:ext cx="5498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Learning Representations for Graphs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891" y="170890"/>
            <a:ext cx="1866900" cy="4381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22867" y="1540934"/>
            <a:ext cx="7120467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Hand crafted features, graph fingerprints, etc.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Graph </a:t>
            </a:r>
            <a:r>
              <a:rPr lang="en-US" altLang="zh-CN" sz="2400" dirty="0" err="1" smtClean="0"/>
              <a:t>kenels</a:t>
            </a:r>
            <a:endParaRPr lang="en-US" altLang="zh-CN" sz="24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Random walks based methods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Graph neural network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Neural graph fingerprints, </a:t>
            </a:r>
            <a:r>
              <a:rPr lang="en-US" altLang="zh-CN" sz="2400" dirty="0" err="1" smtClean="0"/>
              <a:t>conv</a:t>
            </a:r>
            <a:r>
              <a:rPr lang="en-US" altLang="zh-CN" sz="2400" dirty="0" smtClean="0"/>
              <a:t> nets on graphs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717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980" y="1824865"/>
            <a:ext cx="738963" cy="659504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1958210" y="2112389"/>
            <a:ext cx="331695" cy="33169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11881" y="2000329"/>
            <a:ext cx="331695" cy="33169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540917" y="3067130"/>
            <a:ext cx="331695" cy="33169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208352" y="2735435"/>
            <a:ext cx="331695" cy="33169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4" idx="6"/>
            <a:endCxn id="5" idx="2"/>
          </p:cNvCxnSpPr>
          <p:nvPr/>
        </p:nvCxnSpPr>
        <p:spPr>
          <a:xfrm flipV="1">
            <a:off x="2289905" y="2166177"/>
            <a:ext cx="1021976" cy="112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5"/>
            <a:endCxn id="7" idx="1"/>
          </p:cNvCxnSpPr>
          <p:nvPr/>
        </p:nvCxnSpPr>
        <p:spPr>
          <a:xfrm>
            <a:off x="3595000" y="2283448"/>
            <a:ext cx="661928" cy="50056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7"/>
            <a:endCxn id="5" idx="3"/>
          </p:cNvCxnSpPr>
          <p:nvPr/>
        </p:nvCxnSpPr>
        <p:spPr>
          <a:xfrm flipV="1">
            <a:off x="2824036" y="2283448"/>
            <a:ext cx="536421" cy="83225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2"/>
            <a:endCxn id="6" idx="6"/>
          </p:cNvCxnSpPr>
          <p:nvPr/>
        </p:nvCxnSpPr>
        <p:spPr>
          <a:xfrm flipH="1">
            <a:off x="2872612" y="2901283"/>
            <a:ext cx="1335740" cy="331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28938" y="925035"/>
            <a:ext cx="522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Propagation Model</a:t>
            </a:r>
            <a:endParaRPr lang="zh-CN" altLang="en-US" sz="32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891" y="170890"/>
            <a:ext cx="1866900" cy="4381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195930" y="1581591"/>
            <a:ext cx="5196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Node representation for node </a:t>
            </a:r>
            <a:r>
              <a:rPr lang="en-US" altLang="zh-CN" sz="2400" i="1" dirty="0" smtClean="0"/>
              <a:t>v</a:t>
            </a:r>
            <a:r>
              <a:rPr lang="en-US" altLang="zh-CN" sz="2400" dirty="0" smtClean="0"/>
              <a:t> at propagation step t is </a:t>
            </a:r>
            <a:endParaRPr lang="zh-CN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153399" y="2558343"/>
            <a:ext cx="5587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Propagate representations along edges, allow multiple edge types and propagation on both directions.</a:t>
            </a:r>
            <a:endParaRPr lang="zh-CN" altLang="en-US" sz="24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629" y="4058737"/>
            <a:ext cx="566707" cy="5057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1881" y="4041332"/>
            <a:ext cx="5894719" cy="72288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8352" y="4840157"/>
            <a:ext cx="6394705" cy="429082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468119" y="4875693"/>
            <a:ext cx="2100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For example: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884296" y="5532790"/>
            <a:ext cx="522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Output Model</a:t>
            </a:r>
            <a:endParaRPr lang="zh-CN" altLang="en-US" sz="3200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7952" y="6117565"/>
            <a:ext cx="4720936" cy="453641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99506" y="128351"/>
            <a:ext cx="4710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Graph </a:t>
            </a:r>
            <a:r>
              <a:rPr lang="en-US" altLang="zh-CN" sz="3600" dirty="0"/>
              <a:t>N</a:t>
            </a:r>
            <a:r>
              <a:rPr lang="en-US" altLang="zh-CN" sz="3600" dirty="0" smtClean="0"/>
              <a:t>eural Networks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7215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1069897" y="2149586"/>
            <a:ext cx="331695" cy="33169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423568" y="2037526"/>
            <a:ext cx="331695" cy="33169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652604" y="3104327"/>
            <a:ext cx="331695" cy="33169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320039" y="2772632"/>
            <a:ext cx="331695" cy="33169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5" idx="6"/>
            <a:endCxn id="7" idx="2"/>
          </p:cNvCxnSpPr>
          <p:nvPr/>
        </p:nvCxnSpPr>
        <p:spPr>
          <a:xfrm flipV="1">
            <a:off x="1401592" y="2203374"/>
            <a:ext cx="1021976" cy="112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5"/>
            <a:endCxn id="9" idx="1"/>
          </p:cNvCxnSpPr>
          <p:nvPr/>
        </p:nvCxnSpPr>
        <p:spPr>
          <a:xfrm>
            <a:off x="2706687" y="2320645"/>
            <a:ext cx="661928" cy="500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7"/>
            <a:endCxn id="7" idx="3"/>
          </p:cNvCxnSpPr>
          <p:nvPr/>
        </p:nvCxnSpPr>
        <p:spPr>
          <a:xfrm flipV="1">
            <a:off x="1935723" y="2320645"/>
            <a:ext cx="536421" cy="8322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2"/>
            <a:endCxn id="8" idx="6"/>
          </p:cNvCxnSpPr>
          <p:nvPr/>
        </p:nvCxnSpPr>
        <p:spPr>
          <a:xfrm flipH="1">
            <a:off x="1984299" y="2938480"/>
            <a:ext cx="1335740" cy="331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4803100" y="999500"/>
            <a:ext cx="331695" cy="33169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803099" y="1606127"/>
            <a:ext cx="331695" cy="33169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803099" y="2220941"/>
            <a:ext cx="331695" cy="33169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803098" y="2835755"/>
            <a:ext cx="331695" cy="33169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028649" y="988293"/>
            <a:ext cx="331695" cy="33169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028648" y="1594920"/>
            <a:ext cx="331695" cy="33169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028648" y="2209734"/>
            <a:ext cx="331695" cy="33169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028647" y="2824548"/>
            <a:ext cx="331695" cy="33169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21" idx="5"/>
            <a:endCxn id="26" idx="2"/>
          </p:cNvCxnSpPr>
          <p:nvPr/>
        </p:nvCxnSpPr>
        <p:spPr>
          <a:xfrm>
            <a:off x="5086219" y="1282619"/>
            <a:ext cx="942429" cy="478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2" idx="5"/>
            <a:endCxn id="28" idx="2"/>
          </p:cNvCxnSpPr>
          <p:nvPr/>
        </p:nvCxnSpPr>
        <p:spPr>
          <a:xfrm>
            <a:off x="5086218" y="1889246"/>
            <a:ext cx="942429" cy="1101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3" idx="6"/>
            <a:endCxn id="26" idx="2"/>
          </p:cNvCxnSpPr>
          <p:nvPr/>
        </p:nvCxnSpPr>
        <p:spPr>
          <a:xfrm flipV="1">
            <a:off x="5134794" y="1760768"/>
            <a:ext cx="893854" cy="6260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4" idx="6"/>
            <a:endCxn id="27" idx="2"/>
          </p:cNvCxnSpPr>
          <p:nvPr/>
        </p:nvCxnSpPr>
        <p:spPr>
          <a:xfrm flipV="1">
            <a:off x="5134793" y="2375582"/>
            <a:ext cx="893855" cy="62602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7254197" y="999500"/>
            <a:ext cx="331695" cy="33169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7254196" y="1606127"/>
            <a:ext cx="331695" cy="33169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7254196" y="2220941"/>
            <a:ext cx="331695" cy="33169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254195" y="2835755"/>
            <a:ext cx="331695" cy="33169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>
            <a:endCxn id="42" idx="2"/>
          </p:cNvCxnSpPr>
          <p:nvPr/>
        </p:nvCxnSpPr>
        <p:spPr>
          <a:xfrm>
            <a:off x="6311767" y="1293826"/>
            <a:ext cx="942429" cy="47814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44" idx="2"/>
          </p:cNvCxnSpPr>
          <p:nvPr/>
        </p:nvCxnSpPr>
        <p:spPr>
          <a:xfrm>
            <a:off x="6311766" y="1900453"/>
            <a:ext cx="942429" cy="1101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endCxn id="42" idx="2"/>
          </p:cNvCxnSpPr>
          <p:nvPr/>
        </p:nvCxnSpPr>
        <p:spPr>
          <a:xfrm flipV="1">
            <a:off x="6360342" y="1771975"/>
            <a:ext cx="893854" cy="62602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43" idx="2"/>
          </p:cNvCxnSpPr>
          <p:nvPr/>
        </p:nvCxnSpPr>
        <p:spPr>
          <a:xfrm flipV="1">
            <a:off x="6360341" y="2386789"/>
            <a:ext cx="893855" cy="6260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右大括号 50"/>
          <p:cNvSpPr/>
          <p:nvPr/>
        </p:nvSpPr>
        <p:spPr>
          <a:xfrm rot="5400000">
            <a:off x="6138749" y="3176013"/>
            <a:ext cx="111488" cy="373735"/>
          </a:xfrm>
          <a:prstGeom prst="rightBrace">
            <a:avLst>
              <a:gd name="adj1" fmla="val 65290"/>
              <a:gd name="adj2" fmla="val 4959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5655220" y="3554297"/>
            <a:ext cx="1404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Propagation </a:t>
            </a:r>
          </a:p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cxnSp>
        <p:nvCxnSpPr>
          <p:cNvPr id="53" name="直接箭头连接符 52"/>
          <p:cNvCxnSpPr>
            <a:stCxn id="41" idx="6"/>
          </p:cNvCxnSpPr>
          <p:nvPr/>
        </p:nvCxnSpPr>
        <p:spPr>
          <a:xfrm flipV="1">
            <a:off x="7585892" y="1165347"/>
            <a:ext cx="56215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7585892" y="1776066"/>
            <a:ext cx="56215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7602321" y="2375580"/>
            <a:ext cx="56215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7602321" y="3001601"/>
            <a:ext cx="56215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右大括号 58"/>
          <p:cNvSpPr/>
          <p:nvPr/>
        </p:nvSpPr>
        <p:spPr>
          <a:xfrm rot="5400000">
            <a:off x="8581416" y="3176012"/>
            <a:ext cx="111488" cy="373735"/>
          </a:xfrm>
          <a:prstGeom prst="rightBrace">
            <a:avLst>
              <a:gd name="adj1" fmla="val 65290"/>
              <a:gd name="adj2" fmla="val 4959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8108243" y="3555223"/>
            <a:ext cx="1057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Output</a:t>
            </a:r>
          </a:p>
          <a:p>
            <a:r>
              <a:rPr lang="en-US" altLang="zh-CN" dirty="0" smtClean="0"/>
              <a:t> model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5350115" y="396526"/>
            <a:ext cx="328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Sharing parameters</a:t>
            </a:r>
            <a:endParaRPr lang="zh-CN" altLang="en-US" dirty="0"/>
          </a:p>
        </p:txBody>
      </p:sp>
      <p:pic>
        <p:nvPicPr>
          <p:cNvPr id="1026" name="Picture 2" descr="https://ss0.bdstatic.com/70cFuHSh_Q1YnxGkpoWK1HF6hhy/it/u=280749941,3100483853&amp;fm=26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103" y="1024803"/>
            <a:ext cx="2869358" cy="196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右大括号 39"/>
          <p:cNvSpPr/>
          <p:nvPr/>
        </p:nvSpPr>
        <p:spPr>
          <a:xfrm rot="5400000">
            <a:off x="7383447" y="3187220"/>
            <a:ext cx="111488" cy="373735"/>
          </a:xfrm>
          <a:prstGeom prst="rightBrace">
            <a:avLst>
              <a:gd name="adj1" fmla="val 65290"/>
              <a:gd name="adj2" fmla="val 4959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6899918" y="3565504"/>
            <a:ext cx="1404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Propagation </a:t>
            </a:r>
          </a:p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891" y="170890"/>
            <a:ext cx="1866900" cy="438150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299506" y="128351"/>
            <a:ext cx="4710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Gated Graph </a:t>
            </a:r>
            <a:r>
              <a:rPr lang="en-US" altLang="zh-CN" sz="3600" dirty="0"/>
              <a:t>N</a:t>
            </a:r>
            <a:r>
              <a:rPr lang="en-US" altLang="zh-CN" sz="3600" dirty="0" smtClean="0"/>
              <a:t>eural Networks</a:t>
            </a:r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6419" y="4439702"/>
            <a:ext cx="9060516" cy="188113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992521" y="2949011"/>
            <a:ext cx="98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GRU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72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167" y="1022034"/>
            <a:ext cx="2328582" cy="16644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572" y="509213"/>
            <a:ext cx="1968899" cy="23997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516" y="606211"/>
            <a:ext cx="3023907" cy="193509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5061" y="2541305"/>
            <a:ext cx="1948845" cy="44777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5400" y="3189100"/>
            <a:ext cx="8778506" cy="154347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5924" y="2642497"/>
            <a:ext cx="522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Propagation Model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205924" y="4694401"/>
            <a:ext cx="522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Output Model</a:t>
            </a:r>
            <a:endParaRPr lang="zh-CN" altLang="en-US" sz="32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1808" y="5279176"/>
            <a:ext cx="2257425" cy="4762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39586" y="6046286"/>
            <a:ext cx="147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For graph:</a:t>
            </a:r>
            <a:endParaRPr lang="zh-CN" altLang="en-US" sz="24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0670" y="5883050"/>
            <a:ext cx="5645888" cy="8519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5558" y="-25240"/>
            <a:ext cx="4710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Gated Graph </a:t>
            </a:r>
            <a:r>
              <a:rPr lang="en-US" altLang="zh-CN" sz="3600" dirty="0"/>
              <a:t>N</a:t>
            </a:r>
            <a:r>
              <a:rPr lang="en-US" altLang="zh-CN" sz="3600" dirty="0" smtClean="0"/>
              <a:t>eural Networks</a:t>
            </a:r>
            <a:endParaRPr lang="zh-CN" altLang="en-US" sz="36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891" y="170890"/>
            <a:ext cx="18669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2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8727" y="299115"/>
            <a:ext cx="77419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Gated </a:t>
            </a:r>
            <a:r>
              <a:rPr lang="en-US" altLang="zh-CN" sz="3600" dirty="0" smtClean="0"/>
              <a:t>Graph Sequence </a:t>
            </a:r>
            <a:r>
              <a:rPr lang="en-US" altLang="zh-CN" sz="3600" dirty="0"/>
              <a:t>Neural Networks</a:t>
            </a:r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504" y="2615620"/>
            <a:ext cx="9086710" cy="155545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1116" y="1325988"/>
            <a:ext cx="3455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Two GG-NNs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691116" y="2017097"/>
            <a:ext cx="4093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The structure is as follows: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653" y="4246377"/>
            <a:ext cx="8080412" cy="231973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891" y="170890"/>
            <a:ext cx="18669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8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0503" y="285874"/>
            <a:ext cx="25191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/>
              <a:t>Experiments</a:t>
            </a:r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891" y="170890"/>
            <a:ext cx="1866900" cy="4381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9961" y="963635"/>
            <a:ext cx="2280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BABI task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524899" y="2002381"/>
            <a:ext cx="67265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As an example, below is an instance from the symbolic dataset for </a:t>
            </a:r>
            <a:r>
              <a:rPr lang="en-US" altLang="zh-CN" sz="2800" dirty="0" err="1"/>
              <a:t>bAbI</a:t>
            </a:r>
            <a:r>
              <a:rPr lang="en-US" altLang="zh-CN" sz="2800" dirty="0"/>
              <a:t> task 15, Basic Deduction.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482370" y="3664783"/>
            <a:ext cx="68753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For </a:t>
            </a:r>
            <a:r>
              <a:rPr lang="en-US" altLang="zh-CN" sz="2800" dirty="0"/>
              <a:t>example, if the </a:t>
            </a:r>
            <a:r>
              <a:rPr lang="en-US" altLang="zh-CN" sz="2800" i="1" dirty="0" err="1"/>
              <a:t>eval</a:t>
            </a:r>
            <a:r>
              <a:rPr lang="en-US" altLang="zh-CN" sz="2800" dirty="0"/>
              <a:t> line </a:t>
            </a:r>
            <a:r>
              <a:rPr lang="en-US" altLang="zh-CN" sz="2800" i="1" dirty="0"/>
              <a:t>is </a:t>
            </a:r>
            <a:r>
              <a:rPr lang="en-US" altLang="zh-CN" sz="2800" i="1" dirty="0" err="1"/>
              <a:t>eval</a:t>
            </a:r>
            <a:r>
              <a:rPr lang="en-US" altLang="zh-CN" sz="2800" i="1" dirty="0"/>
              <a:t> E &gt; A true</a:t>
            </a:r>
            <a:r>
              <a:rPr lang="en-US" altLang="zh-CN" sz="2800" dirty="0"/>
              <a:t>, </a:t>
            </a:r>
            <a:endParaRPr lang="en-US" altLang="zh-CN" sz="2800" dirty="0" smtClean="0"/>
          </a:p>
          <a:p>
            <a:r>
              <a:rPr lang="en-US" altLang="zh-CN" sz="2800" dirty="0" smtClean="0"/>
              <a:t>then </a:t>
            </a:r>
            <a:r>
              <a:rPr lang="en-US" altLang="zh-CN" sz="2800" dirty="0"/>
              <a:t>E gets initial </a:t>
            </a:r>
            <a:r>
              <a:rPr lang="en-US" altLang="zh-CN" sz="2800" dirty="0" smtClean="0"/>
              <a:t>annotation,</a:t>
            </a:r>
          </a:p>
          <a:p>
            <a:r>
              <a:rPr lang="en-US" altLang="zh-CN" sz="2800" dirty="0" smtClean="0"/>
              <a:t>A </a:t>
            </a:r>
            <a:r>
              <a:rPr lang="en-US" altLang="zh-CN" sz="2800" dirty="0"/>
              <a:t>gets </a:t>
            </a:r>
            <a:endParaRPr lang="en-US" altLang="zh-CN" sz="2800" dirty="0" smtClean="0"/>
          </a:p>
          <a:p>
            <a:r>
              <a:rPr lang="en-US" altLang="zh-CN" sz="2800" dirty="0" smtClean="0"/>
              <a:t>and </a:t>
            </a:r>
            <a:r>
              <a:rPr lang="en-US" altLang="zh-CN" sz="2800" dirty="0"/>
              <a:t>for all other nodes </a:t>
            </a:r>
            <a:r>
              <a:rPr lang="en-US" altLang="zh-CN" sz="2800" i="1" dirty="0" smtClean="0"/>
              <a:t>v,</a:t>
            </a:r>
            <a:endParaRPr lang="zh-CN" altLang="en-US" sz="2800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032" y="2004040"/>
            <a:ext cx="3648075" cy="3476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2075" y="4105999"/>
            <a:ext cx="1743075" cy="4667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6133" y="4572724"/>
            <a:ext cx="1724025" cy="4476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4735" y="4936370"/>
            <a:ext cx="17811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1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5525</TotalTime>
  <Words>1535</Words>
  <Application>Microsoft Office PowerPoint</Application>
  <PresentationFormat>宽屏</PresentationFormat>
  <Paragraphs>105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Calibri Light</vt:lpstr>
      <vt:lpstr>Office 主题</vt:lpstr>
      <vt:lpstr>《Gated Graph Sequence Neural Networks》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Joe leo</dc:creator>
  <cp:lastModifiedBy>Joe leo</cp:lastModifiedBy>
  <cp:revision>22</cp:revision>
  <dcterms:created xsi:type="dcterms:W3CDTF">2019-03-13T10:48:38Z</dcterms:created>
  <dcterms:modified xsi:type="dcterms:W3CDTF">2019-03-18T11:07:23Z</dcterms:modified>
</cp:coreProperties>
</file>