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Review of Researches on Deep Learning in</a:t>
            </a:r>
            <a:br>
              <a:rPr lang="en-US" b="1" dirty="0"/>
            </a:br>
            <a:r>
              <a:rPr lang="en-US" b="1" dirty="0"/>
              <a:t>Remote Sensing Application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Published:</a:t>
            </a:r>
            <a:r>
              <a:rPr lang="en-US" b="1" dirty="0" err="1" smtClean="0"/>
              <a:t>International</a:t>
            </a:r>
            <a:r>
              <a:rPr lang="en-US" b="1" dirty="0" smtClean="0"/>
              <a:t> Journal of Geosciences, 2019, 10, 1-11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915401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Detection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372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799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Process </a:t>
            </a:r>
            <a:r>
              <a:rPr lang="en-US" sz="3200" dirty="0" smtClean="0"/>
              <a:t>of detecting changes using remote sensing imagery obtained at different </a:t>
            </a:r>
            <a:r>
              <a:rPr lang="en-US" sz="3200" dirty="0" smtClean="0"/>
              <a:t>times.</a:t>
            </a:r>
          </a:p>
          <a:p>
            <a:r>
              <a:rPr lang="en-US" sz="2600" dirty="0" smtClean="0"/>
              <a:t>These changes are due in part to natural phenomena, such as droughts, floods, and landslides, the other part is due in </a:t>
            </a:r>
            <a:r>
              <a:rPr lang="en-US" sz="2600" dirty="0" smtClean="0"/>
              <a:t>human activities </a:t>
            </a:r>
            <a:r>
              <a:rPr lang="en-US" sz="2600" dirty="0" smtClean="0"/>
              <a:t>as new roads, excavation of the surface or construction of new houses. </a:t>
            </a:r>
            <a:endParaRPr lang="en-US" sz="2600" dirty="0" smtClean="0"/>
          </a:p>
          <a:p>
            <a:r>
              <a:rPr lang="en-US" sz="2900" b="1" dirty="0" smtClean="0"/>
              <a:t>Compared to models for surface classification and object detection, there are </a:t>
            </a:r>
            <a:r>
              <a:rPr lang="en-US" sz="2900" b="1" dirty="0" smtClean="0"/>
              <a:t>less deep </a:t>
            </a:r>
            <a:r>
              <a:rPr lang="en-US" sz="2900" b="1" dirty="0" smtClean="0"/>
              <a:t>learning models for image change detection </a:t>
            </a:r>
            <a:r>
              <a:rPr lang="en-US" sz="2900" b="1" dirty="0" smtClean="0"/>
              <a:t>.</a:t>
            </a:r>
          </a:p>
          <a:p>
            <a:r>
              <a:rPr lang="en-US" dirty="0" smtClean="0"/>
              <a:t>Two approaches: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r>
              <a:rPr lang="en-US" sz="2600" dirty="0" smtClean="0"/>
              <a:t>1.To detect </a:t>
            </a:r>
            <a:r>
              <a:rPr lang="en-US" sz="2600" dirty="0" smtClean="0"/>
              <a:t>the correspondent points of two imagery through deep learning and determine whether there are changes to the correspondent </a:t>
            </a:r>
            <a:r>
              <a:rPr lang="en-US" sz="2600" dirty="0" smtClean="0"/>
              <a:t>points.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2.</a:t>
            </a:r>
            <a:r>
              <a:rPr lang="en-US" sz="2600" dirty="0" smtClean="0"/>
              <a:t> </a:t>
            </a:r>
            <a:r>
              <a:rPr lang="en-US" sz="2600" dirty="0" smtClean="0"/>
              <a:t>To </a:t>
            </a:r>
            <a:r>
              <a:rPr lang="en-US" sz="2600" dirty="0" smtClean="0"/>
              <a:t>translate the change detection problem into the surface classification</a:t>
            </a:r>
            <a:br>
              <a:rPr lang="en-US" sz="2600" dirty="0" smtClean="0"/>
            </a:br>
            <a:r>
              <a:rPr lang="en-US" sz="2600" dirty="0" smtClean="0"/>
              <a:t>problem, and acquire the changed region through semantic segmentation </a:t>
            </a:r>
            <a:br>
              <a:rPr lang="en-US" sz="2600" dirty="0" smtClean="0"/>
            </a:br>
            <a:r>
              <a:rPr lang="en-US" sz="2600" dirty="0" smtClean="0"/>
              <a:t>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Detection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1. lack </a:t>
            </a:r>
            <a:r>
              <a:rPr lang="en-US" dirty="0" smtClean="0"/>
              <a:t>of </a:t>
            </a:r>
            <a:r>
              <a:rPr lang="en-US" dirty="0" smtClean="0"/>
              <a:t>strict mathematical </a:t>
            </a:r>
            <a:r>
              <a:rPr lang="en-US" dirty="0" smtClean="0"/>
              <a:t>basis for the design and improvement of the networks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The </a:t>
            </a:r>
            <a:r>
              <a:rPr lang="en-US" dirty="0" smtClean="0"/>
              <a:t>requirements for training samples are high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3.The </a:t>
            </a:r>
            <a:r>
              <a:rPr lang="en-US" dirty="0" smtClean="0"/>
              <a:t>construction, adjustment and improvement of deep network still rely on </a:t>
            </a:r>
            <a:r>
              <a:rPr lang="en-US" dirty="0" smtClean="0"/>
              <a:t>the experience of developers </a:t>
            </a:r>
          </a:p>
          <a:p>
            <a:endParaRPr lang="en-US" dirty="0" smtClean="0"/>
          </a:p>
          <a:p>
            <a:r>
              <a:rPr lang="en-US" dirty="0" smtClean="0"/>
              <a:t>4.Smart </a:t>
            </a:r>
            <a:r>
              <a:rPr lang="en-US" dirty="0" smtClean="0"/>
              <a:t>remote sensing application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shortcomings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6600" dirty="0" smtClean="0"/>
          </a:p>
          <a:p>
            <a:endParaRPr lang="en-US" sz="6600" dirty="0" smtClean="0"/>
          </a:p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Ming Zhu1,2*, </a:t>
            </a:r>
            <a:r>
              <a:rPr lang="en-US" b="1" dirty="0" err="1" smtClean="0"/>
              <a:t>Yongning</a:t>
            </a:r>
            <a:r>
              <a:rPr lang="en-US" b="1" dirty="0" smtClean="0"/>
              <a:t> He2, </a:t>
            </a:r>
            <a:r>
              <a:rPr lang="en-US" b="1" dirty="0" err="1" smtClean="0"/>
              <a:t>Qingyu</a:t>
            </a:r>
            <a:r>
              <a:rPr lang="en-US" b="1" dirty="0" smtClean="0"/>
              <a:t> </a:t>
            </a:r>
            <a:r>
              <a:rPr lang="en-US" b="1" dirty="0" smtClean="0"/>
              <a:t>He2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1. Institute </a:t>
            </a:r>
            <a:r>
              <a:rPr lang="en-US" dirty="0" smtClean="0"/>
              <a:t>of </a:t>
            </a:r>
            <a:r>
              <a:rPr lang="en-US" dirty="0" err="1" smtClean="0"/>
              <a:t>Geoscience</a:t>
            </a:r>
            <a:r>
              <a:rPr lang="en-US" dirty="0" smtClean="0"/>
              <a:t> and Resources, China University of Geosciences, Beijing, China</a:t>
            </a:r>
            <a:br>
              <a:rPr lang="en-US" dirty="0" smtClean="0"/>
            </a:br>
            <a:r>
              <a:rPr lang="en-US" dirty="0" smtClean="0"/>
              <a:t>2. Geographic </a:t>
            </a:r>
            <a:r>
              <a:rPr lang="en-US" dirty="0" smtClean="0"/>
              <a:t>Information Center of Guangxi, Nanning, China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Understanding</a:t>
            </a:r>
          </a:p>
          <a:p>
            <a:r>
              <a:rPr lang="en-US" dirty="0" smtClean="0"/>
              <a:t>Remote Sensing </a:t>
            </a:r>
          </a:p>
          <a:p>
            <a:r>
              <a:rPr lang="en-US" dirty="0" smtClean="0"/>
              <a:t>Deep Learning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/>
              <a:t>Reasons: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largest </a:t>
            </a:r>
            <a:r>
              <a:rPr lang="en-US" dirty="0" smtClean="0"/>
              <a:t>sources of </a:t>
            </a:r>
            <a:r>
              <a:rPr lang="en-US" dirty="0" smtClean="0"/>
              <a:t>data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medical diagnostics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Traffic monitoring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underwater exploration </a:t>
            </a:r>
            <a:endParaRPr lang="en-US" dirty="0" smtClean="0"/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homeland security</a:t>
            </a:r>
            <a:endParaRPr lang="en-US" dirty="0" smtClean="0"/>
          </a:p>
          <a:p>
            <a:pPr marL="681228" indent="-57150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Understanding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</a:t>
            </a:r>
            <a:r>
              <a:rPr lang="en-US" dirty="0" smtClean="0"/>
              <a:t>source of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Major Problems and challenges:</a:t>
            </a:r>
          </a:p>
          <a:p>
            <a:r>
              <a:rPr lang="en-US" dirty="0" smtClean="0"/>
              <a:t>sheer size of </a:t>
            </a:r>
            <a:r>
              <a:rPr lang="en-US" dirty="0" smtClean="0"/>
              <a:t>data/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sz="1800" dirty="0" smtClean="0"/>
              <a:t>The </a:t>
            </a:r>
            <a:r>
              <a:rPr lang="en-US" sz="1800" dirty="0" smtClean="0"/>
              <a:t>problems of search, annotation, and classification of videos on </a:t>
            </a:r>
            <a:r>
              <a:rPr lang="en-US" sz="1800" dirty="0" err="1" smtClean="0"/>
              <a:t>Youtube</a:t>
            </a:r>
            <a:r>
              <a:rPr lang="en-US" sz="1800" dirty="0" smtClean="0"/>
              <a:t> are examples of challenges where the size of image data becomes a </a:t>
            </a:r>
            <a:r>
              <a:rPr lang="en-US" sz="1800" dirty="0" smtClean="0"/>
              <a:t>problem.</a:t>
            </a:r>
          </a:p>
          <a:p>
            <a:endParaRPr lang="en-US" sz="1400" dirty="0" smtClean="0"/>
          </a:p>
          <a:p>
            <a:r>
              <a:rPr lang="en-US" dirty="0" smtClean="0"/>
              <a:t> N</a:t>
            </a:r>
            <a:r>
              <a:rPr lang="en-US" dirty="0" smtClean="0"/>
              <a:t>ew </a:t>
            </a:r>
            <a:r>
              <a:rPr lang="en-US" dirty="0" smtClean="0"/>
              <a:t>research initiatives </a:t>
            </a:r>
            <a:r>
              <a:rPr lang="en-US" dirty="0" smtClean="0"/>
              <a:t>Images </a:t>
            </a:r>
          </a:p>
          <a:p>
            <a:pPr>
              <a:buNone/>
            </a:pPr>
            <a:r>
              <a:rPr lang="en-US" sz="1800" dirty="0" smtClean="0"/>
              <a:t>      form </a:t>
            </a:r>
            <a:r>
              <a:rPr lang="en-US" sz="1800" dirty="0" smtClean="0"/>
              <a:t>an integral part of the landscape of big data </a:t>
            </a:r>
            <a:r>
              <a:rPr lang="en-US" sz="1800" dirty="0" smtClean="0"/>
              <a:t>attracting,</a:t>
            </a:r>
          </a:p>
          <a:p>
            <a:pPr>
              <a:buNone/>
            </a:pPr>
            <a:r>
              <a:rPr lang="en-US" sz="1800" dirty="0" smtClean="0"/>
              <a:t>                     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Understand Images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find low-dimensional representations of images to enable statistical </a:t>
            </a:r>
            <a:r>
              <a:rPr lang="en-US" dirty="0" smtClean="0"/>
              <a:t>analysis.</a:t>
            </a:r>
          </a:p>
          <a:p>
            <a:r>
              <a:rPr lang="en-US" sz="1400" dirty="0" smtClean="0"/>
              <a:t>One direction is to use pixel locations in images as nodes in a graph and to model the interaction between pixels values using </a:t>
            </a:r>
            <a:r>
              <a:rPr lang="en-US" sz="1400" dirty="0" smtClean="0"/>
              <a:t>edges.</a:t>
            </a:r>
          </a:p>
          <a:p>
            <a:r>
              <a:rPr lang="en-US" sz="1400" dirty="0" smtClean="0"/>
              <a:t>Example: </a:t>
            </a:r>
            <a:r>
              <a:rPr lang="en-US" sz="1400" dirty="0" smtClean="0"/>
              <a:t>Markov Random Field (MRF) 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where the neighboring pixels form cliques that completely describe conditional and joint distributions of pixel </a:t>
            </a:r>
            <a:r>
              <a:rPr lang="en-US" sz="1400" dirty="0" smtClean="0"/>
              <a:t>values</a:t>
            </a:r>
          </a:p>
          <a:p>
            <a:r>
              <a:rPr lang="en-US" sz="1400" dirty="0" smtClean="0"/>
              <a:t>Directed vs. Undirected Graphical </a:t>
            </a:r>
            <a:r>
              <a:rPr lang="en-US" sz="1400" dirty="0" smtClean="0"/>
              <a:t>Models</a:t>
            </a:r>
          </a:p>
          <a:p>
            <a:r>
              <a:rPr lang="en-US" sz="1400" b="1" dirty="0" smtClean="0"/>
              <a:t>Directed Graphical Model (or Directed Acyclic Graphs- DAG</a:t>
            </a:r>
            <a:r>
              <a:rPr lang="en-US" sz="1400" b="1" dirty="0" smtClean="0"/>
              <a:t>):</a:t>
            </a:r>
          </a:p>
          <a:p>
            <a:r>
              <a:rPr lang="en-US" sz="1400" dirty="0" smtClean="0"/>
              <a:t>The directed edges in a DAG give </a:t>
            </a:r>
            <a:r>
              <a:rPr lang="en-US" sz="1400" dirty="0" smtClean="0">
                <a:solidFill>
                  <a:srgbClr val="FF0000"/>
                </a:solidFill>
              </a:rPr>
              <a:t>causality </a:t>
            </a:r>
            <a:r>
              <a:rPr lang="en-US" sz="1400" dirty="0" smtClean="0"/>
              <a:t>relationships, DAGs are also called </a:t>
            </a:r>
            <a:r>
              <a:rPr lang="en-US" sz="1400" b="1" dirty="0" smtClean="0"/>
              <a:t>Bayesian </a:t>
            </a:r>
            <a:r>
              <a:rPr lang="en-US" sz="1400" b="1" dirty="0" smtClean="0"/>
              <a:t>Network</a:t>
            </a:r>
          </a:p>
          <a:p>
            <a:r>
              <a:rPr lang="en-US" sz="1400" dirty="0" smtClean="0"/>
              <a:t>The undirected edges in UGM give </a:t>
            </a:r>
            <a:r>
              <a:rPr lang="en-US" sz="1400" dirty="0" smtClean="0">
                <a:solidFill>
                  <a:srgbClr val="FF0000"/>
                </a:solidFill>
              </a:rPr>
              <a:t>correlations</a:t>
            </a:r>
            <a:r>
              <a:rPr lang="en-US" sz="1400" dirty="0" smtClean="0"/>
              <a:t> between variables, UGMs are also called Markov Random Fields (MRF</a:t>
            </a:r>
            <a:r>
              <a:rPr lang="en-US" sz="1400" dirty="0" smtClean="0"/>
              <a:t>).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applications  </a:t>
            </a:r>
            <a:r>
              <a:rPr lang="en-US" sz="1400" dirty="0" smtClean="0"/>
              <a:t>in </a:t>
            </a:r>
            <a:r>
              <a:rPr lang="en-US" sz="1400" dirty="0" smtClean="0"/>
              <a:t>image </a:t>
            </a:r>
            <a:r>
              <a:rPr lang="en-US" sz="1400" b="1" dirty="0" err="1" smtClean="0"/>
              <a:t>denoising</a:t>
            </a:r>
            <a:r>
              <a:rPr lang="en-US" sz="1400" dirty="0" smtClean="0"/>
              <a:t>, </a:t>
            </a:r>
            <a:r>
              <a:rPr lang="en-US" sz="1400" b="1" dirty="0" smtClean="0"/>
              <a:t>segmentation</a:t>
            </a:r>
            <a:r>
              <a:rPr lang="en-US" sz="1400" dirty="0" smtClean="0"/>
              <a:t>, and related </a:t>
            </a:r>
            <a:r>
              <a:rPr lang="en-US" sz="1400" dirty="0" smtClean="0"/>
              <a:t>applications.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39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deep learning method in remote sensing application is mainly used in three</a:t>
            </a:r>
            <a:br>
              <a:rPr lang="en-US" dirty="0" smtClean="0"/>
            </a:br>
            <a:r>
              <a:rPr lang="en-US" dirty="0" smtClean="0"/>
              <a:t>aspects: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surface classification,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object </a:t>
            </a:r>
            <a:r>
              <a:rPr lang="en-US" dirty="0" smtClean="0"/>
              <a:t>detection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 smtClean="0"/>
              <a:t>change </a:t>
            </a:r>
            <a:r>
              <a:rPr lang="en-US" dirty="0" smtClean="0"/>
              <a:t>detection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Remote sensing and Deep Learning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Land Cover Classification Methods of Remote Sensing Image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deep belief network (DBN), convolution neural network (CNN) and spare auto</a:t>
            </a:r>
            <a:br>
              <a:rPr lang="en-US" sz="1400" dirty="0" smtClean="0"/>
            </a:br>
            <a:r>
              <a:rPr lang="en-US" sz="1400" dirty="0" smtClean="0"/>
              <a:t>encoder (SAE), among which the deep convolution neural network is the most</a:t>
            </a:r>
            <a:br>
              <a:rPr lang="en-US" sz="1400" dirty="0" smtClean="0"/>
            </a:br>
            <a:r>
              <a:rPr lang="en-US" sz="1400" dirty="0" smtClean="0"/>
              <a:t>popular approach at present. </a:t>
            </a:r>
            <a:endParaRPr lang="en-US" sz="1400" dirty="0" smtClean="0"/>
          </a:p>
          <a:p>
            <a:r>
              <a:rPr lang="en-US" sz="1800" b="1" dirty="0" smtClean="0"/>
              <a:t>land cover classification is a problem of image segmentation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505200"/>
            <a:ext cx="74676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</TotalTime>
  <Words>290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A Review of Researches on Deep Learning in Remote Sensing Application  </vt:lpstr>
      <vt:lpstr>Authors:</vt:lpstr>
      <vt:lpstr>Contents:</vt:lpstr>
      <vt:lpstr>Image Understanding</vt:lpstr>
      <vt:lpstr>Why Understand Images</vt:lpstr>
      <vt:lpstr>Solution</vt:lpstr>
      <vt:lpstr>Slide 7</vt:lpstr>
      <vt:lpstr>Remote sensing and Deep Learning</vt:lpstr>
      <vt:lpstr>Slide 9</vt:lpstr>
      <vt:lpstr>Slide 10</vt:lpstr>
      <vt:lpstr>Object Detection  </vt:lpstr>
      <vt:lpstr>Change Detection  </vt:lpstr>
      <vt:lpstr>shortcomings  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fayaz ali</dc:creator>
  <cp:lastModifiedBy>Fayaz</cp:lastModifiedBy>
  <cp:revision>37</cp:revision>
  <dcterms:created xsi:type="dcterms:W3CDTF">2006-08-16T00:00:00Z</dcterms:created>
  <dcterms:modified xsi:type="dcterms:W3CDTF">2019-03-18T08:32:05Z</dcterms:modified>
</cp:coreProperties>
</file>