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0550" autoAdjust="0"/>
  </p:normalViewPr>
  <p:slideViewPr>
    <p:cSldViewPr snapToGrid="0">
      <p:cViewPr>
        <p:scale>
          <a:sx n="66" d="100"/>
          <a:sy n="66" d="100"/>
        </p:scale>
        <p:origin x="6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865-27A0-407E-88E0-A456DE8C926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E168C-E5A5-4A75-95FE-FA76AB21F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 tilde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E168C-E5A5-4A75-95FE-FA76AB21F8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19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F62F-6CAE-449C-A143-74127C29E4ED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F57C-4DA7-4276-BDE4-7BF76026B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73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F62F-6CAE-449C-A143-74127C29E4ED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F57C-4DA7-4276-BDE4-7BF76026B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70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F62F-6CAE-449C-A143-74127C29E4ED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F57C-4DA7-4276-BDE4-7BF76026B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7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F62F-6CAE-449C-A143-74127C29E4ED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F57C-4DA7-4276-BDE4-7BF76026B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05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F62F-6CAE-449C-A143-74127C29E4ED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F57C-4DA7-4276-BDE4-7BF76026B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3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F62F-6CAE-449C-A143-74127C29E4ED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F57C-4DA7-4276-BDE4-7BF76026B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34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F62F-6CAE-449C-A143-74127C29E4ED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F57C-4DA7-4276-BDE4-7BF76026B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F62F-6CAE-449C-A143-74127C29E4ED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F57C-4DA7-4276-BDE4-7BF76026B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5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F62F-6CAE-449C-A143-74127C29E4ED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F57C-4DA7-4276-BDE4-7BF76026B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38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F62F-6CAE-449C-A143-74127C29E4ED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F57C-4DA7-4276-BDE4-7BF76026B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12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F62F-6CAE-449C-A143-74127C29E4ED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F57C-4DA7-4276-BDE4-7BF76026B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46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F62F-6CAE-449C-A143-74127C29E4ED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BF57C-4DA7-4276-BDE4-7BF76026B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75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50812" y="2745187"/>
            <a:ext cx="9681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Heterogeneous Graph Convolutional Network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9486900" y="52324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乔子</a:t>
            </a:r>
            <a:r>
              <a:rPr lang="zh-CN" altLang="en-US" dirty="0" smtClean="0"/>
              <a:t>越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2019-06-10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891" y="170890"/>
            <a:ext cx="1866900" cy="438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3198" y="205299"/>
            <a:ext cx="2373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论文分享报告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00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27200" y="2698750"/>
            <a:ext cx="8801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Kipf</a:t>
            </a:r>
            <a:r>
              <a:rPr lang="en-US" altLang="zh-CN" dirty="0"/>
              <a:t>, Thomas N., and Max Welling. </a:t>
            </a:r>
            <a:r>
              <a:rPr lang="en-US" altLang="zh-CN" dirty="0" smtClean="0"/>
              <a:t>“Semi-supervised </a:t>
            </a:r>
            <a:r>
              <a:rPr lang="en-US" altLang="zh-CN" dirty="0"/>
              <a:t>classification with graph convolutional networks</a:t>
            </a:r>
            <a:r>
              <a:rPr lang="en-US" altLang="zh-CN" dirty="0" smtClean="0"/>
              <a:t>.”</a:t>
            </a:r>
            <a:r>
              <a:rPr lang="en-US" altLang="zh-CN" dirty="0"/>
              <a:t> </a:t>
            </a:r>
            <a:r>
              <a:rPr lang="en-US" altLang="zh-CN" i="1" dirty="0" err="1"/>
              <a:t>arXiv</a:t>
            </a:r>
            <a:r>
              <a:rPr lang="en-US" altLang="zh-CN" i="1" dirty="0"/>
              <a:t> preprint arXiv:1609.02907</a:t>
            </a:r>
            <a:r>
              <a:rPr lang="en-US" altLang="zh-CN" dirty="0"/>
              <a:t> (2016</a:t>
            </a:r>
            <a:r>
              <a:rPr lang="en-US" altLang="zh-CN" dirty="0" smtClean="0"/>
              <a:t>). </a:t>
            </a:r>
            <a:r>
              <a:rPr lang="en-US" altLang="zh-CN" dirty="0"/>
              <a:t> (</a:t>
            </a:r>
            <a:r>
              <a:rPr lang="en-US" altLang="zh-CN" dirty="0" smtClean="0"/>
              <a:t>ICLR 2017)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Schlichtkrull</a:t>
            </a:r>
            <a:r>
              <a:rPr lang="en-US" altLang="zh-CN" dirty="0"/>
              <a:t>, M., </a:t>
            </a:r>
            <a:r>
              <a:rPr lang="en-US" altLang="zh-CN" dirty="0" err="1"/>
              <a:t>Kipf</a:t>
            </a:r>
            <a:r>
              <a:rPr lang="en-US" altLang="zh-CN" dirty="0"/>
              <a:t>, T. N., </a:t>
            </a:r>
            <a:r>
              <a:rPr lang="en-US" altLang="zh-CN" dirty="0" err="1"/>
              <a:t>Bloem</a:t>
            </a:r>
            <a:r>
              <a:rPr lang="en-US" altLang="zh-CN" dirty="0"/>
              <a:t>, P., Van Den Berg, R., </a:t>
            </a:r>
            <a:r>
              <a:rPr lang="en-US" altLang="zh-CN" dirty="0" err="1"/>
              <a:t>Titov</a:t>
            </a:r>
            <a:r>
              <a:rPr lang="en-US" altLang="zh-CN" dirty="0"/>
              <a:t>, I., &amp; Welling, M. (2018, June). Modeling relational data with graph convolutional networks. In </a:t>
            </a:r>
            <a:r>
              <a:rPr lang="en-US" altLang="zh-CN" i="1" dirty="0"/>
              <a:t>European Semantic Web Conference</a:t>
            </a:r>
            <a:r>
              <a:rPr lang="en-US" altLang="zh-CN" dirty="0"/>
              <a:t> (pp. 593-607). Springer, Cham.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13300" y="1822450"/>
            <a:ext cx="219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Reference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891" y="170890"/>
            <a:ext cx="18669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891" y="170890"/>
            <a:ext cx="1866900" cy="4381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9912" y="285874"/>
            <a:ext cx="62686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Graph Convolutional Network[1]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787" y="1560855"/>
            <a:ext cx="6894513" cy="389198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90933" y="5725886"/>
            <a:ext cx="10327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Graph Convolutional Network</a:t>
            </a:r>
            <a:r>
              <a:rPr lang="zh-CN" altLang="en-US" dirty="0"/>
              <a:t> </a:t>
            </a:r>
            <a:r>
              <a:rPr lang="en-US" altLang="zh-CN" dirty="0" smtClean="0"/>
              <a:t>and related graph neural network models can be understood as special cases of a simple differentiable message passing model that operate on local graph neighborhoods to concatenate self embedding and neighbor embedding to generate each node’s embedding.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3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891" y="170890"/>
            <a:ext cx="1866900" cy="4381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9912" y="285874"/>
            <a:ext cx="58935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Graph Convolutional Network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419100" y="1333500"/>
            <a:ext cx="4051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Aggregator (Convolution layer):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875" y="2355210"/>
            <a:ext cx="4540250" cy="74694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65400" y="2547595"/>
            <a:ext cx="114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1) Overall: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65400" y="3543200"/>
            <a:ext cx="156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2) Node level: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600" y="3243278"/>
            <a:ext cx="4368800" cy="9691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3625" y="4646989"/>
            <a:ext cx="6988175" cy="91927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851400" y="5347674"/>
            <a:ext cx="4413250" cy="218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307114" y="5566262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N(u) </a:t>
            </a:r>
            <a:r>
              <a:rPr lang="en-US" altLang="zh-CN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denotes the degree of node </a:t>
            </a:r>
            <a:r>
              <a:rPr lang="en-US" altLang="zh-CN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u</a:t>
            </a:r>
            <a:endParaRPr lang="zh-CN" altLang="en-US" i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3889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9912" y="285874"/>
            <a:ext cx="57524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Graph Convolutional Network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891" y="170890"/>
            <a:ext cx="1866900" cy="4381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8200" y="1098970"/>
            <a:ext cx="1004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 can feed these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 into any loss function and run stochastic gradient descent to train the aggregation parameters.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9912" y="1846345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Output model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665512" y="2400343"/>
            <a:ext cx="139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Task specific.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5512" y="2862008"/>
            <a:ext cx="431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1) supervised task (e.g., node classification):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87" y="3323673"/>
            <a:ext cx="5502498" cy="6796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549" y="3525124"/>
            <a:ext cx="1744663" cy="32754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70977" y="3504229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where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887" y="3852667"/>
            <a:ext cx="2524125" cy="80569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65512" y="4745736"/>
            <a:ext cx="4261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2) unsupervised task (network embedding) 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252887" y="5206509"/>
            <a:ext cx="75755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Random walks (node2vec, </a:t>
            </a:r>
            <a:r>
              <a:rPr lang="en-US" altLang="zh-CN" dirty="0" err="1" smtClean="0"/>
              <a:t>DeepWalk</a:t>
            </a:r>
            <a:r>
              <a:rPr lang="en-US" altLang="zh-CN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Graph factorization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i.e., train the model so that “similar” nodes have similar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3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8959" y="170890"/>
            <a:ext cx="82391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Relational Graph Convolutional </a:t>
            </a:r>
            <a:r>
              <a:rPr lang="en-US" altLang="zh-CN" sz="3600" dirty="0" smtClean="0"/>
              <a:t>Network[2]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891" y="170890"/>
            <a:ext cx="1866900" cy="4381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2000" y="992256"/>
            <a:ext cx="669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Applied on graph with multiple relations (heterogeneous network)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8959" y="1542324"/>
            <a:ext cx="4051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Aggregator (Convolution layer):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00" y="2101168"/>
            <a:ext cx="4889500" cy="998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194" y="1542324"/>
            <a:ext cx="3643597" cy="437729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8959" y="300338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Output model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762000" y="3571000"/>
            <a:ext cx="892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1) Link prediction (recovery of missing facts, i.e. subject-predicate-object triples)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62000" y="5040832"/>
            <a:ext cx="5738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2) entity classification (recovery of missing entity attributes)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62001" y="6221681"/>
            <a:ext cx="892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Two </a:t>
            </a:r>
            <a:r>
              <a:rPr lang="en-US" altLang="zh-CN" dirty="0" smtClean="0"/>
              <a:t>supervised task, no solution for heterogeneous network embedding(unsupervised task).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009" y="4590973"/>
            <a:ext cx="1751674" cy="3611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8268" y="4046287"/>
            <a:ext cx="3781425" cy="90585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1405" y="5464114"/>
            <a:ext cx="2054225" cy="65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3062" y="0"/>
            <a:ext cx="71079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Heterogeneous Graph Convolutional </a:t>
            </a:r>
          </a:p>
          <a:p>
            <a:r>
              <a:rPr lang="en-US" altLang="zh-CN" sz="3600" dirty="0" smtClean="0"/>
              <a:t>Network Embedding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891" y="170890"/>
            <a:ext cx="1866900" cy="438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3062" y="1200329"/>
            <a:ext cx="4051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Aggregator (Convolution layer):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70212" y="3270985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Output model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272" y="1919028"/>
            <a:ext cx="4027488" cy="9632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662" y="1534994"/>
            <a:ext cx="3973315" cy="15561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73" y="4516581"/>
            <a:ext cx="4764088" cy="70970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256" y="5613441"/>
            <a:ext cx="4597921" cy="6519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88256" y="3768883"/>
            <a:ext cx="731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RW: paths generated by meta-path and relation weight guided random walk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7762" y="4156037"/>
            <a:ext cx="5288579" cy="24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1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2439253"/>
            <a:ext cx="11320415" cy="370998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3062" y="0"/>
            <a:ext cx="71079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Heterogeneous Graph Convolutional </a:t>
            </a:r>
          </a:p>
          <a:p>
            <a:r>
              <a:rPr lang="en-US" altLang="zh-CN" sz="3600" dirty="0" smtClean="0"/>
              <a:t>Network Embedding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891" y="170890"/>
            <a:ext cx="1866900" cy="438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5450" y="1727200"/>
            <a:ext cx="667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application of HGCN embedding on author name disambiguation: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6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278</Words>
  <Application>Microsoft Office PowerPoint</Application>
  <PresentationFormat>宽屏</PresentationFormat>
  <Paragraphs>42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微软雅黑</vt:lpstr>
      <vt:lpstr>Adobe Arabic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Joe leo</dc:creator>
  <cp:lastModifiedBy>Joe leo</cp:lastModifiedBy>
  <cp:revision>14</cp:revision>
  <dcterms:created xsi:type="dcterms:W3CDTF">2019-06-10T02:38:26Z</dcterms:created>
  <dcterms:modified xsi:type="dcterms:W3CDTF">2019-06-10T09:52:09Z</dcterms:modified>
</cp:coreProperties>
</file>