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3643"/>
    <a:srgbClr val="1CC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FD209-266D-4CFA-95EB-8BEF77BDC566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620E5-F1CD-441F-A4CC-EC349032E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926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620E5-F1CD-441F-A4CC-EC349032E0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726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620E5-F1CD-441F-A4CC-EC349032E0B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285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620E5-F1CD-441F-A4CC-EC349032E0B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68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620E5-F1CD-441F-A4CC-EC349032E0B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167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620E5-F1CD-441F-A4CC-EC349032E0B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089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D2141-62DC-4506-AE7E-EE5898E48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7B4E1A-E13F-4059-9055-72D9935EE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CA873F-A16F-458E-A643-EE847227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2B87A-9F29-4FD1-9BC1-1B946E33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DEE80-2D3E-4559-A513-EE0808AE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74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5CC64-92C7-4E4B-98E7-79C45B47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7D0F94-E21F-466C-8757-E64795B65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CBB930-4D58-4F89-9CDB-16AB90B4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7BEDF-56A5-4F46-BF8F-755FF365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CB2C5-7791-43DD-BD84-59296C945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9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0C6ED2-78AB-4230-B500-FCD86DE3B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06BAFC-03AB-4800-A0F6-07B1B3A14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1B4BD-9A31-4D98-8949-E16AFF3A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A2EA70-A7E4-4BD6-AA7C-9E691147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00150A-4FCD-43CE-A350-9F40B478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34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3FE0D-D46D-4430-A2D5-2A03C849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230AF-30EC-489F-901D-EB5A7EB11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757C9-2EB4-452C-A7AD-5916B3F0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59BBE-DC47-4807-8B9F-A7A539A3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5348A-F6C0-4803-AED6-182E9EAC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17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06E85-01C9-4575-A3FB-BB9F8F17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5432D0-452E-4061-BB20-1CDF3910E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A0AE66-9240-4C1B-9C2C-359EC4975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7637B8-C28D-4A01-A03C-8589E61C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172710-CCAF-46E9-A2B6-3123C3C7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69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8A8E4-A172-4A51-99C1-B0110998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648A5-B886-49AC-9B92-5A6CBE7C2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2942BC-F18B-4FD6-A1A1-C8722446F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18FDB4-9E27-4F89-AA8E-168AEE91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EC5844-054E-4273-A123-AF83B372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D9D4CD-DC78-4E3C-9D6D-AB701AD7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81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53810-8DC2-4D01-911B-8BE98987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090B87-A747-48F4-86CA-339CBE780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DDD7B4-C49E-4F75-BD08-4C06F6CFE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9ECA4C-DCFC-4162-94AA-0E8EA88E5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6DC994-1875-4487-8F1B-FEB1EED49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71047C-4F4C-4DBF-86E2-C3EEF52B1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E82E2C-646A-49E5-A062-2D9358FC5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0A49E3-236C-4211-BF7A-9AB74AC0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13930-B7FB-4374-A07D-577DDCED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5BE6BC-CDDA-4675-B1B1-7FB964AE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73ED55-A42B-4BA7-AFB6-DA5BE011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61BC36-A57F-472D-8501-C9CD296B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21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1A2600-9797-4EB2-AF61-EE46CEF6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4B74ED-C6AE-4732-9B95-249CDB1F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D762CE-9204-4C01-A984-7E0A1677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5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47007-89D6-4120-96A1-8489D7AB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BECDB-0E02-4C61-A9F1-F502D2A86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685BFF-D29B-4FA9-A07E-9AC571C97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E7D3C5-124A-4234-ADE9-96AD3CE6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92C173-D24B-4C23-A8BD-23C2D3E5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1AC5F7-8F0F-4C95-8753-0D228C16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65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F2199-C0A1-4343-A4BD-D5C58B04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ABD6D1-FC28-4325-B0E5-B5F81B6F1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CA67C8-2574-4DB3-8904-40F031D0A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E2190C-65A9-4D2A-B9E6-310C01CE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90D0A0-AE26-4F2C-87C8-FBC822A8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F0E89A-FC60-4789-94E7-8B65C7F7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02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9CFA3C-4A14-4DD8-81F9-D485FDDF3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8BA70C-001E-4225-BCBD-BD78FB241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86437-0A42-4E31-BAE4-11207C98A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234E5-1079-4317-BEEF-F9F660E4A9FC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E56D3-6A07-4173-949E-D98DDCBB9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2DF00-C60A-43E2-AD99-0B2942222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86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BE01530-5BD6-4906-9047-7552083183C3}"/>
              </a:ext>
            </a:extLst>
          </p:cNvPr>
          <p:cNvGrpSpPr/>
          <p:nvPr/>
        </p:nvGrpSpPr>
        <p:grpSpPr>
          <a:xfrm>
            <a:off x="2734784" y="1432876"/>
            <a:ext cx="8026401" cy="3647123"/>
            <a:chOff x="2734784" y="1432876"/>
            <a:chExt cx="8026401" cy="364712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EEE7DFC-79F5-4AD0-915D-DE8247100743}"/>
                </a:ext>
              </a:extLst>
            </p:cNvPr>
            <p:cNvSpPr/>
            <p:nvPr/>
          </p:nvSpPr>
          <p:spPr>
            <a:xfrm>
              <a:off x="2734784" y="1432876"/>
              <a:ext cx="8026401" cy="3647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38047EC9-065D-4455-BA20-EA9430E6DE92}"/>
                </a:ext>
              </a:extLst>
            </p:cNvPr>
            <p:cNvGrpSpPr/>
            <p:nvPr/>
          </p:nvGrpSpPr>
          <p:grpSpPr>
            <a:xfrm>
              <a:off x="3497737" y="1500808"/>
              <a:ext cx="6500497" cy="3053660"/>
              <a:chOff x="3497737" y="1500808"/>
              <a:chExt cx="6500497" cy="3053660"/>
            </a:xfrm>
          </p:grpSpPr>
          <p:pic>
            <p:nvPicPr>
              <p:cNvPr id="5" name="图形 4" descr="卡车">
                <a:extLst>
                  <a:ext uri="{FF2B5EF4-FFF2-40B4-BE49-F238E27FC236}">
                    <a16:creationId xmlns:a16="http://schemas.microsoft.com/office/drawing/2014/main" id="{9CEE7C46-78FB-45AB-9F2C-933665DF4C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300669" y="1500808"/>
                <a:ext cx="2894634" cy="2894634"/>
              </a:xfrm>
              <a:prstGeom prst="rect">
                <a:avLst/>
              </a:prstGeom>
            </p:spPr>
          </p:pic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0520ADD-5654-44EC-B22F-0BC12ABBA179}"/>
                  </a:ext>
                </a:extLst>
              </p:cNvPr>
              <p:cNvSpPr txBox="1"/>
              <p:nvPr/>
            </p:nvSpPr>
            <p:spPr>
              <a:xfrm>
                <a:off x="3793909" y="2266932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solidFill>
                      <a:srgbClr val="92D050"/>
                    </a:solidFill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物</a:t>
                </a: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F0396FF-E662-440F-84BD-D2949367330D}"/>
                  </a:ext>
                </a:extLst>
              </p:cNvPr>
              <p:cNvSpPr txBox="1"/>
              <p:nvPr/>
            </p:nvSpPr>
            <p:spPr>
              <a:xfrm>
                <a:off x="8491474" y="2286405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solidFill>
                      <a:srgbClr val="92D050"/>
                    </a:solidFill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流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15403AD-9EBF-46E9-A62D-03A8ED87B7AE}"/>
                  </a:ext>
                </a:extLst>
              </p:cNvPr>
              <p:cNvSpPr/>
              <p:nvPr/>
            </p:nvSpPr>
            <p:spPr>
              <a:xfrm>
                <a:off x="3497737" y="3846582"/>
                <a:ext cx="650049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4000" b="1" dirty="0">
                    <a:solidFill>
                      <a:srgbClr val="92D050"/>
                    </a:solidFill>
                    <a:latin typeface="Fira Code" panose="020B0809050000020004" pitchFamily="49" charset="0"/>
                  </a:rPr>
                  <a:t>Logistics </a:t>
                </a:r>
                <a:r>
                  <a:rPr lang="en-US" altLang="zh-CN" sz="4000" b="1" dirty="0">
                    <a:solidFill>
                      <a:srgbClr val="92D050"/>
                    </a:solidFill>
                    <a:latin typeface="Fira Code" panose="020B0809050000020004" pitchFamily="49" charset="0"/>
                    <a:ea typeface="Fira Code" panose="020B0809050000020004" pitchFamily="49" charset="0"/>
                  </a:rPr>
                  <a:t>D</a:t>
                </a:r>
                <a:r>
                  <a:rPr lang="zh-CN" altLang="en-US" sz="4000" b="1" dirty="0">
                    <a:solidFill>
                      <a:srgbClr val="92D050"/>
                    </a:solidFill>
                    <a:latin typeface="Fira Code" panose="020B0809050000020004" pitchFamily="49" charset="0"/>
                  </a:rPr>
                  <a:t>epartment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144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FD048E1-45AC-4158-AA32-DF24BFBF8102}"/>
              </a:ext>
            </a:extLst>
          </p:cNvPr>
          <p:cNvGrpSpPr/>
          <p:nvPr/>
        </p:nvGrpSpPr>
        <p:grpSpPr>
          <a:xfrm>
            <a:off x="2577765" y="1275858"/>
            <a:ext cx="8026401" cy="3647123"/>
            <a:chOff x="2577765" y="1275858"/>
            <a:chExt cx="8026401" cy="364712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6350DA0-F89A-4992-A654-F12750CD0DFE}"/>
                </a:ext>
              </a:extLst>
            </p:cNvPr>
            <p:cNvSpPr/>
            <p:nvPr/>
          </p:nvSpPr>
          <p:spPr>
            <a:xfrm>
              <a:off x="2577765" y="1275858"/>
              <a:ext cx="8026401" cy="3647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95168B49-E42A-4B32-B715-965977BE46A2}"/>
                </a:ext>
              </a:extLst>
            </p:cNvPr>
            <p:cNvGrpSpPr/>
            <p:nvPr/>
          </p:nvGrpSpPr>
          <p:grpSpPr>
            <a:xfrm>
              <a:off x="3793909" y="1493275"/>
              <a:ext cx="5908153" cy="3100950"/>
              <a:chOff x="3793909" y="1493275"/>
              <a:chExt cx="5908153" cy="3100950"/>
            </a:xfrm>
          </p:grpSpPr>
          <p:pic>
            <p:nvPicPr>
              <p:cNvPr id="7" name="图形 6" descr="字幕 RTL">
                <a:extLst>
                  <a:ext uri="{FF2B5EF4-FFF2-40B4-BE49-F238E27FC236}">
                    <a16:creationId xmlns:a16="http://schemas.microsoft.com/office/drawing/2014/main" id="{A8D12C69-DFCA-435D-8C38-C082E4B994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12609" y="1493275"/>
                <a:ext cx="2870752" cy="2870752"/>
              </a:xfrm>
              <a:prstGeom prst="rect">
                <a:avLst/>
              </a:prstGeom>
            </p:spPr>
          </p:pic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B3574C-F76B-462D-944E-BF46636BADA4}"/>
                  </a:ext>
                </a:extLst>
              </p:cNvPr>
              <p:cNvSpPr txBox="1"/>
              <p:nvPr/>
            </p:nvSpPr>
            <p:spPr>
              <a:xfrm>
                <a:off x="3793909" y="2266932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售</a:t>
                </a: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0D41679-C639-4D61-B7DA-DC22C0CF7DD4}"/>
                  </a:ext>
                </a:extLst>
              </p:cNvPr>
              <p:cNvSpPr txBox="1"/>
              <p:nvPr/>
            </p:nvSpPr>
            <p:spPr>
              <a:xfrm>
                <a:off x="8491474" y="2286405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后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B893073-B433-4893-B9A6-17FE17847F07}"/>
                  </a:ext>
                </a:extLst>
              </p:cNvPr>
              <p:cNvSpPr/>
              <p:nvPr/>
            </p:nvSpPr>
            <p:spPr>
              <a:xfrm>
                <a:off x="4767598" y="3886339"/>
                <a:ext cx="365837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4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Fira Code" panose="020B0809050000020004" pitchFamily="49" charset="0"/>
                  </a:rPr>
                  <a:t>After Sales</a:t>
                </a:r>
                <a:endParaRPr lang="zh-CN" altLang="en-US" sz="4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Fira Code" panose="020B08090500000200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37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D1DF0631-8125-4A32-B71C-6CA2D87DA572}"/>
              </a:ext>
            </a:extLst>
          </p:cNvPr>
          <p:cNvGrpSpPr/>
          <p:nvPr/>
        </p:nvGrpSpPr>
        <p:grpSpPr>
          <a:xfrm>
            <a:off x="2734783" y="1201967"/>
            <a:ext cx="8026401" cy="3647123"/>
            <a:chOff x="2734783" y="1201967"/>
            <a:chExt cx="8026401" cy="3647123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E2DFD2B-F7FF-484E-AB74-FBBC1A57C1F6}"/>
                </a:ext>
              </a:extLst>
            </p:cNvPr>
            <p:cNvSpPr/>
            <p:nvPr/>
          </p:nvSpPr>
          <p:spPr>
            <a:xfrm>
              <a:off x="2734783" y="1201967"/>
              <a:ext cx="8026401" cy="3647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34077EE2-9F11-499A-ADF0-E49486515B6D}"/>
                </a:ext>
              </a:extLst>
            </p:cNvPr>
            <p:cNvGrpSpPr/>
            <p:nvPr/>
          </p:nvGrpSpPr>
          <p:grpSpPr>
            <a:xfrm>
              <a:off x="3181944" y="1312804"/>
              <a:ext cx="7132081" cy="3209875"/>
              <a:chOff x="3181944" y="1312804"/>
              <a:chExt cx="7132081" cy="3209875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1CDD8BB-348B-45DF-8100-5EC1018B5588}"/>
                  </a:ext>
                </a:extLst>
              </p:cNvPr>
              <p:cNvSpPr txBox="1"/>
              <p:nvPr/>
            </p:nvSpPr>
            <p:spPr>
              <a:xfrm>
                <a:off x="3793909" y="2266932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采</a:t>
                </a: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7589C17-1D5B-4924-B1BD-A5E2E22F9670}"/>
                  </a:ext>
                </a:extLst>
              </p:cNvPr>
              <p:cNvSpPr txBox="1"/>
              <p:nvPr/>
            </p:nvSpPr>
            <p:spPr>
              <a:xfrm>
                <a:off x="8491474" y="2286405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购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B953799-A666-4467-9F1D-383340F52FFD}"/>
                  </a:ext>
                </a:extLst>
              </p:cNvPr>
              <p:cNvSpPr/>
              <p:nvPr/>
            </p:nvSpPr>
            <p:spPr>
              <a:xfrm>
                <a:off x="3181944" y="3814793"/>
                <a:ext cx="713208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4000" b="1" dirty="0">
                    <a:latin typeface="Fira Code" panose="020B0809050000020004" pitchFamily="49" charset="0"/>
                  </a:rPr>
                  <a:t>Procurement Department</a:t>
                </a:r>
                <a:endParaRPr lang="zh-CN" altLang="en-US" sz="4000" b="1" dirty="0">
                  <a:latin typeface="Fira Code" panose="020B0809050000020004" pitchFamily="49" charset="0"/>
                </a:endParaRPr>
              </a:p>
            </p:txBody>
          </p:sp>
          <p:pic>
            <p:nvPicPr>
              <p:cNvPr id="11" name="图形 10" descr="清单">
                <a:extLst>
                  <a:ext uri="{FF2B5EF4-FFF2-40B4-BE49-F238E27FC236}">
                    <a16:creationId xmlns:a16="http://schemas.microsoft.com/office/drawing/2014/main" id="{3B2916C8-E588-4CB0-B874-BD64A26BA7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58187" y="1312804"/>
                <a:ext cx="2779597" cy="277959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8136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B2B39CE-9984-4CFD-8A6F-C24A294AFA9E}"/>
              </a:ext>
            </a:extLst>
          </p:cNvPr>
          <p:cNvGrpSpPr/>
          <p:nvPr/>
        </p:nvGrpSpPr>
        <p:grpSpPr>
          <a:xfrm>
            <a:off x="2771728" y="1368222"/>
            <a:ext cx="8026401" cy="3647123"/>
            <a:chOff x="2771728" y="1368222"/>
            <a:chExt cx="8026401" cy="364712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004B08E-D7D9-47BE-B7E1-A9BAA09817AA}"/>
                </a:ext>
              </a:extLst>
            </p:cNvPr>
            <p:cNvSpPr/>
            <p:nvPr/>
          </p:nvSpPr>
          <p:spPr>
            <a:xfrm>
              <a:off x="2771728" y="1368222"/>
              <a:ext cx="8026401" cy="3647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8CEE0A0F-A1B7-434F-ACE7-25EB9B513550}"/>
                </a:ext>
              </a:extLst>
            </p:cNvPr>
            <p:cNvGrpSpPr/>
            <p:nvPr/>
          </p:nvGrpSpPr>
          <p:grpSpPr>
            <a:xfrm>
              <a:off x="3833666" y="1542279"/>
              <a:ext cx="5908153" cy="3050919"/>
              <a:chOff x="3833666" y="1542279"/>
              <a:chExt cx="5908153" cy="3050919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E2876B6-0389-4239-84A3-019070B1E406}"/>
                  </a:ext>
                </a:extLst>
              </p:cNvPr>
              <p:cNvSpPr txBox="1"/>
              <p:nvPr/>
            </p:nvSpPr>
            <p:spPr>
              <a:xfrm>
                <a:off x="3833666" y="2306689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solidFill>
                      <a:schemeClr val="accent4">
                        <a:lumMod val="75000"/>
                      </a:schemeClr>
                    </a:solidFill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销</a:t>
                </a: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1C4070D-59BF-410C-8FA4-14C609C6418C}"/>
                  </a:ext>
                </a:extLst>
              </p:cNvPr>
              <p:cNvSpPr txBox="1"/>
              <p:nvPr/>
            </p:nvSpPr>
            <p:spPr>
              <a:xfrm>
                <a:off x="8531231" y="2326162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solidFill>
                      <a:schemeClr val="accent4">
                        <a:lumMod val="75000"/>
                      </a:schemeClr>
                    </a:solidFill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售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05678AD-ADAC-4635-900E-09B27FA198ED}"/>
                  </a:ext>
                </a:extLst>
              </p:cNvPr>
              <p:cNvSpPr/>
              <p:nvPr/>
            </p:nvSpPr>
            <p:spPr>
              <a:xfrm>
                <a:off x="4114609" y="3885312"/>
                <a:ext cx="523733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4000" b="1" dirty="0">
                    <a:solidFill>
                      <a:schemeClr val="accent4">
                        <a:lumMod val="75000"/>
                      </a:schemeClr>
                    </a:solidFill>
                    <a:latin typeface="Fira Code" panose="020B0809050000020004" pitchFamily="49" charset="0"/>
                  </a:rPr>
                  <a:t>Sales</a:t>
                </a:r>
                <a:r>
                  <a:rPr lang="zh-CN" altLang="en-US" sz="4000" b="1" dirty="0">
                    <a:solidFill>
                      <a:schemeClr val="accent4">
                        <a:lumMod val="75000"/>
                      </a:schemeClr>
                    </a:solidFill>
                    <a:latin typeface="Fira Code" panose="020B0809050000020004" pitchFamily="49" charset="0"/>
                  </a:rPr>
                  <a:t> </a:t>
                </a:r>
                <a:r>
                  <a:rPr lang="en-US" altLang="zh-CN" sz="4000" b="1" dirty="0">
                    <a:solidFill>
                      <a:schemeClr val="accent4">
                        <a:lumMod val="7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</a:rPr>
                  <a:t>D</a:t>
                </a:r>
                <a:r>
                  <a:rPr lang="zh-CN" altLang="en-US" sz="4000" b="1" dirty="0">
                    <a:solidFill>
                      <a:schemeClr val="accent4">
                        <a:lumMod val="75000"/>
                      </a:schemeClr>
                    </a:solidFill>
                    <a:latin typeface="Fira Code" panose="020B0809050000020004" pitchFamily="49" charset="0"/>
                  </a:rPr>
                  <a:t>epartment</a:t>
                </a:r>
              </a:p>
            </p:txBody>
          </p:sp>
          <p:pic>
            <p:nvPicPr>
              <p:cNvPr id="13" name="图形 12" descr="硬币">
                <a:extLst>
                  <a:ext uri="{FF2B5EF4-FFF2-40B4-BE49-F238E27FC236}">
                    <a16:creationId xmlns:a16="http://schemas.microsoft.com/office/drawing/2014/main" id="{EF4E9C9D-5093-4743-91E4-3844B014A3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98889" y="1542279"/>
                <a:ext cx="2577707" cy="25777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181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7F15141-FF83-4481-89ED-4D94FC8F1391}"/>
              </a:ext>
            </a:extLst>
          </p:cNvPr>
          <p:cNvGrpSpPr/>
          <p:nvPr/>
        </p:nvGrpSpPr>
        <p:grpSpPr>
          <a:xfrm>
            <a:off x="2680316" y="1133186"/>
            <a:ext cx="8026401" cy="3647123"/>
            <a:chOff x="2680316" y="1133186"/>
            <a:chExt cx="8026401" cy="364712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D6B5ABB-2DCE-4668-9F5E-82A71180E81A}"/>
                </a:ext>
              </a:extLst>
            </p:cNvPr>
            <p:cNvSpPr/>
            <p:nvPr/>
          </p:nvSpPr>
          <p:spPr>
            <a:xfrm>
              <a:off x="2680316" y="1133186"/>
              <a:ext cx="8026401" cy="3647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D9528E3-475A-4D3B-8378-24E378D1C5D7}"/>
                </a:ext>
              </a:extLst>
            </p:cNvPr>
            <p:cNvSpPr txBox="1"/>
            <p:nvPr/>
          </p:nvSpPr>
          <p:spPr>
            <a:xfrm>
              <a:off x="3793909" y="2266932"/>
              <a:ext cx="12105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0" dirty="0">
                  <a:solidFill>
                    <a:srgbClr val="C00000"/>
                  </a:solidFill>
                  <a:latin typeface="方正水柱简体" panose="03000509000000000000" pitchFamily="65" charset="-122"/>
                  <a:ea typeface="方正水柱简体" panose="03000509000000000000" pitchFamily="65" charset="-122"/>
                </a:rPr>
                <a:t>仓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6510327-81BC-4218-A5D4-2E6D26CE5582}"/>
                </a:ext>
              </a:extLst>
            </p:cNvPr>
            <p:cNvSpPr txBox="1"/>
            <p:nvPr/>
          </p:nvSpPr>
          <p:spPr>
            <a:xfrm>
              <a:off x="8491474" y="2286405"/>
              <a:ext cx="12105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0" dirty="0">
                  <a:solidFill>
                    <a:srgbClr val="C00000"/>
                  </a:solidFill>
                  <a:latin typeface="方正水柱简体" panose="03000509000000000000" pitchFamily="65" charset="-122"/>
                  <a:ea typeface="方正水柱简体" panose="03000509000000000000" pitchFamily="65" charset="-122"/>
                </a:rPr>
                <a:t>库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2603421-C047-4AAA-8F6E-D6D1356B525A}"/>
                </a:ext>
              </a:extLst>
            </p:cNvPr>
            <p:cNvSpPr/>
            <p:nvPr/>
          </p:nvSpPr>
          <p:spPr>
            <a:xfrm>
              <a:off x="5180122" y="3853495"/>
              <a:ext cx="302679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rgbClr val="C00000"/>
                  </a:solidFill>
                  <a:latin typeface="Fira Code" panose="020B0809050000020004" pitchFamily="49" charset="0"/>
                </a:rPr>
                <a:t>Warehouse</a:t>
              </a:r>
              <a:endParaRPr lang="zh-CN" altLang="en-US" sz="4000" b="1" dirty="0">
                <a:solidFill>
                  <a:srgbClr val="C00000"/>
                </a:solidFill>
                <a:latin typeface="Fira Code" panose="020B0809050000020004" pitchFamily="49" charset="0"/>
              </a:endParaRPr>
            </a:p>
          </p:txBody>
        </p:sp>
        <p:pic>
          <p:nvPicPr>
            <p:cNvPr id="9" name="图形 8" descr="居家">
              <a:extLst>
                <a:ext uri="{FF2B5EF4-FFF2-40B4-BE49-F238E27FC236}">
                  <a16:creationId xmlns:a16="http://schemas.microsoft.com/office/drawing/2014/main" id="{546DDDDD-F3BF-4E75-A77D-3C7A9F907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46201" y="1133186"/>
              <a:ext cx="2894634" cy="2894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954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单圆角 17">
            <a:extLst>
              <a:ext uri="{FF2B5EF4-FFF2-40B4-BE49-F238E27FC236}">
                <a16:creationId xmlns:a16="http://schemas.microsoft.com/office/drawing/2014/main" id="{65F7E633-F3C2-4EDA-A5B1-D12C951D2111}"/>
              </a:ext>
            </a:extLst>
          </p:cNvPr>
          <p:cNvSpPr/>
          <p:nvPr/>
        </p:nvSpPr>
        <p:spPr>
          <a:xfrm>
            <a:off x="5726545" y="1974351"/>
            <a:ext cx="4876800" cy="3111076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单圆角 16">
            <a:extLst>
              <a:ext uri="{FF2B5EF4-FFF2-40B4-BE49-F238E27FC236}">
                <a16:creationId xmlns:a16="http://schemas.microsoft.com/office/drawing/2014/main" id="{982BDEEC-3F8A-42D7-A384-7709A456E662}"/>
              </a:ext>
            </a:extLst>
          </p:cNvPr>
          <p:cNvSpPr/>
          <p:nvPr/>
        </p:nvSpPr>
        <p:spPr>
          <a:xfrm>
            <a:off x="587721" y="1968924"/>
            <a:ext cx="4876800" cy="3111076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0F7369D-BF63-4921-AD72-7BF3257D6D79}"/>
              </a:ext>
            </a:extLst>
          </p:cNvPr>
          <p:cNvGrpSpPr/>
          <p:nvPr/>
        </p:nvGrpSpPr>
        <p:grpSpPr>
          <a:xfrm>
            <a:off x="849745" y="1610395"/>
            <a:ext cx="4378036" cy="3288593"/>
            <a:chOff x="849745" y="1610395"/>
            <a:chExt cx="4378036" cy="328859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AA86D0F-3C61-46FA-8651-69AFB9F905F1}"/>
                </a:ext>
              </a:extLst>
            </p:cNvPr>
            <p:cNvGrpSpPr/>
            <p:nvPr/>
          </p:nvGrpSpPr>
          <p:grpSpPr>
            <a:xfrm>
              <a:off x="849745" y="1610395"/>
              <a:ext cx="4378036" cy="3288593"/>
              <a:chOff x="849745" y="1610395"/>
              <a:chExt cx="4378036" cy="3288593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F7380B34-7DC3-4A38-9583-B3571D644235}"/>
                  </a:ext>
                </a:extLst>
              </p:cNvPr>
              <p:cNvSpPr/>
              <p:nvPr/>
            </p:nvSpPr>
            <p:spPr>
              <a:xfrm>
                <a:off x="849745" y="2160791"/>
                <a:ext cx="4378036" cy="2738197"/>
              </a:xfrm>
              <a:prstGeom prst="roundRect">
                <a:avLst/>
              </a:prstGeom>
              <a:solidFill>
                <a:srgbClr val="1CC0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" name="图形 2" descr="卡车">
                <a:extLst>
                  <a:ext uri="{FF2B5EF4-FFF2-40B4-BE49-F238E27FC236}">
                    <a16:creationId xmlns:a16="http://schemas.microsoft.com/office/drawing/2014/main" id="{2424DC3D-37D3-49B6-8449-AF975A4AE3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394466" y="1610395"/>
                <a:ext cx="3288593" cy="3288593"/>
              </a:xfrm>
              <a:prstGeom prst="rect">
                <a:avLst/>
              </a:prstGeom>
            </p:spPr>
          </p:pic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9E88460-F721-4DAA-B3F2-750AF176DC12}"/>
                </a:ext>
              </a:extLst>
            </p:cNvPr>
            <p:cNvSpPr txBox="1"/>
            <p:nvPr/>
          </p:nvSpPr>
          <p:spPr>
            <a:xfrm>
              <a:off x="1910979" y="3912175"/>
              <a:ext cx="2295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latin typeface="华康娃娃体W5" panose="040B0509000000000000" pitchFamily="81" charset="-122"/>
                  <a:ea typeface="华康娃娃体W5" panose="040B0509000000000000" pitchFamily="81" charset="-122"/>
                </a:rPr>
                <a:t>配送处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8CCA29C-BDF9-4055-8A7C-3852892269E1}"/>
              </a:ext>
            </a:extLst>
          </p:cNvPr>
          <p:cNvGrpSpPr/>
          <p:nvPr/>
        </p:nvGrpSpPr>
        <p:grpSpPr>
          <a:xfrm>
            <a:off x="5985189" y="2034739"/>
            <a:ext cx="4378036" cy="2855961"/>
            <a:chOff x="5985189" y="2034739"/>
            <a:chExt cx="4378036" cy="2855961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B2BD136-618F-48BA-91BA-EEB215EC0719}"/>
                </a:ext>
              </a:extLst>
            </p:cNvPr>
            <p:cNvGrpSpPr/>
            <p:nvPr/>
          </p:nvGrpSpPr>
          <p:grpSpPr>
            <a:xfrm>
              <a:off x="5985189" y="2034739"/>
              <a:ext cx="4378036" cy="2855961"/>
              <a:chOff x="5985189" y="2034739"/>
              <a:chExt cx="4378036" cy="2855961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341112AD-4590-4168-9E52-EF3B5E2053BB}"/>
                  </a:ext>
                </a:extLst>
              </p:cNvPr>
              <p:cNvSpPr/>
              <p:nvPr/>
            </p:nvSpPr>
            <p:spPr>
              <a:xfrm>
                <a:off x="5985189" y="2152503"/>
                <a:ext cx="4378036" cy="2738197"/>
              </a:xfrm>
              <a:prstGeom prst="roundRect">
                <a:avLst/>
              </a:prstGeom>
              <a:solidFill>
                <a:srgbClr val="1CC0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" name="图形 4" descr="饼图">
                <a:extLst>
                  <a:ext uri="{FF2B5EF4-FFF2-40B4-BE49-F238E27FC236}">
                    <a16:creationId xmlns:a16="http://schemas.microsoft.com/office/drawing/2014/main" id="{D5B1BA02-8370-4258-92BC-B675975938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58352" y="2034739"/>
                <a:ext cx="2274237" cy="2274237"/>
              </a:xfrm>
              <a:prstGeom prst="rect">
                <a:avLst/>
              </a:prstGeom>
            </p:spPr>
          </p:pic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F1669B7-5D89-4C92-B050-6AE7EC4774F7}"/>
                </a:ext>
              </a:extLst>
            </p:cNvPr>
            <p:cNvSpPr txBox="1"/>
            <p:nvPr/>
          </p:nvSpPr>
          <p:spPr>
            <a:xfrm>
              <a:off x="7026525" y="3965075"/>
              <a:ext cx="2295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latin typeface="华康娃娃体W5" panose="040B0509000000000000" pitchFamily="81" charset="-122"/>
                  <a:ea typeface="华康娃娃体W5" panose="040B0509000000000000" pitchFamily="81" charset="-122"/>
                </a:rPr>
                <a:t>管理处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866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单圆角 16">
            <a:extLst>
              <a:ext uri="{FF2B5EF4-FFF2-40B4-BE49-F238E27FC236}">
                <a16:creationId xmlns:a16="http://schemas.microsoft.com/office/drawing/2014/main" id="{982BDEEC-3F8A-42D7-A384-7709A456E662}"/>
              </a:ext>
            </a:extLst>
          </p:cNvPr>
          <p:cNvSpPr/>
          <p:nvPr/>
        </p:nvSpPr>
        <p:spPr>
          <a:xfrm>
            <a:off x="368729" y="418813"/>
            <a:ext cx="4876800" cy="3111076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0F7369D-BF63-4921-AD72-7BF3257D6D79}"/>
              </a:ext>
            </a:extLst>
          </p:cNvPr>
          <p:cNvGrpSpPr/>
          <p:nvPr/>
        </p:nvGrpSpPr>
        <p:grpSpPr>
          <a:xfrm>
            <a:off x="765579" y="781036"/>
            <a:ext cx="5286042" cy="3048099"/>
            <a:chOff x="739861" y="2152503"/>
            <a:chExt cx="5224200" cy="2746485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F7380B34-7DC3-4A38-9583-B3571D644235}"/>
                </a:ext>
              </a:extLst>
            </p:cNvPr>
            <p:cNvSpPr/>
            <p:nvPr/>
          </p:nvSpPr>
          <p:spPr>
            <a:xfrm>
              <a:off x="739861" y="2152503"/>
              <a:ext cx="5114316" cy="2746485"/>
            </a:xfrm>
            <a:prstGeom prst="roundRect">
              <a:avLst/>
            </a:prstGeom>
            <a:solidFill>
              <a:srgbClr val="1CC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9E88460-F721-4DAA-B3F2-750AF176DC12}"/>
                </a:ext>
              </a:extLst>
            </p:cNvPr>
            <p:cNvSpPr txBox="1"/>
            <p:nvPr/>
          </p:nvSpPr>
          <p:spPr>
            <a:xfrm>
              <a:off x="849744" y="3912176"/>
              <a:ext cx="5114317" cy="831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latin typeface="华康娃娃体W5" panose="040B0509000000000000" pitchFamily="81" charset="-122"/>
                  <a:ea typeface="华康娃娃体W5" panose="040B0509000000000000"/>
                </a:rPr>
                <a:t>管理供应商信息</a:t>
              </a:r>
            </a:p>
          </p:txBody>
        </p:sp>
      </p:grpSp>
      <p:pic>
        <p:nvPicPr>
          <p:cNvPr id="4" name="图形 3" descr="员工徽章">
            <a:extLst>
              <a:ext uri="{FF2B5EF4-FFF2-40B4-BE49-F238E27FC236}">
                <a16:creationId xmlns:a16="http://schemas.microsoft.com/office/drawing/2014/main" id="{70B17090-F3D2-4A92-AD61-DD08A0F9D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7402" y="546246"/>
            <a:ext cx="3222599" cy="2477174"/>
          </a:xfrm>
          <a:prstGeom prst="rect">
            <a:avLst/>
          </a:prstGeom>
        </p:spPr>
      </p:pic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48FBEA8-8056-424E-B5A8-7208F670810C}"/>
              </a:ext>
            </a:extLst>
          </p:cNvPr>
          <p:cNvSpPr/>
          <p:nvPr/>
        </p:nvSpPr>
        <p:spPr>
          <a:xfrm>
            <a:off x="765579" y="3944462"/>
            <a:ext cx="5174857" cy="3127012"/>
          </a:xfrm>
          <a:prstGeom prst="roundRect">
            <a:avLst/>
          </a:prstGeom>
          <a:solidFill>
            <a:srgbClr val="1CC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单圆角 17">
            <a:extLst>
              <a:ext uri="{FF2B5EF4-FFF2-40B4-BE49-F238E27FC236}">
                <a16:creationId xmlns:a16="http://schemas.microsoft.com/office/drawing/2014/main" id="{65F7E633-F3C2-4EDA-A5B1-D12C951D2111}"/>
              </a:ext>
            </a:extLst>
          </p:cNvPr>
          <p:cNvSpPr/>
          <p:nvPr/>
        </p:nvSpPr>
        <p:spPr>
          <a:xfrm>
            <a:off x="884219" y="3764679"/>
            <a:ext cx="4876800" cy="3191619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1669B7-5D89-4C92-B050-6AE7EC4774F7}"/>
              </a:ext>
            </a:extLst>
          </p:cNvPr>
          <p:cNvSpPr txBox="1"/>
          <p:nvPr/>
        </p:nvSpPr>
        <p:spPr>
          <a:xfrm>
            <a:off x="1163991" y="5819439"/>
            <a:ext cx="4378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latin typeface="华康娃娃体W5" panose="040B0509000000000000" pitchFamily="81" charset="-122"/>
                <a:ea typeface="华康娃娃体W5" panose="040B0509000000000000" pitchFamily="81" charset="-122"/>
              </a:rPr>
              <a:t>制定采购决策</a:t>
            </a:r>
          </a:p>
        </p:txBody>
      </p:sp>
      <p:pic>
        <p:nvPicPr>
          <p:cNvPr id="26" name="图形 25" descr="清单演示文稿 RTL">
            <a:extLst>
              <a:ext uri="{FF2B5EF4-FFF2-40B4-BE49-F238E27FC236}">
                <a16:creationId xmlns:a16="http://schemas.microsoft.com/office/drawing/2014/main" id="{E88AA1A5-36C4-4DEE-82AD-1BD117AB53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41707" y="3788584"/>
            <a:ext cx="3222599" cy="224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8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F3ED55F5-4EBC-403C-AF88-5EAF5FDCADF2}"/>
              </a:ext>
            </a:extLst>
          </p:cNvPr>
          <p:cNvGrpSpPr/>
          <p:nvPr/>
        </p:nvGrpSpPr>
        <p:grpSpPr>
          <a:xfrm>
            <a:off x="1657591" y="1452404"/>
            <a:ext cx="5286042" cy="3282890"/>
            <a:chOff x="2500498" y="705774"/>
            <a:chExt cx="5286042" cy="3549979"/>
          </a:xfrm>
        </p:grpSpPr>
        <p:sp>
          <p:nvSpPr>
            <p:cNvPr id="4" name="矩形: 单圆角 3">
              <a:extLst>
                <a:ext uri="{FF2B5EF4-FFF2-40B4-BE49-F238E27FC236}">
                  <a16:creationId xmlns:a16="http://schemas.microsoft.com/office/drawing/2014/main" id="{BDA3F587-757E-4756-A5CC-02D6AA977B68}"/>
                </a:ext>
              </a:extLst>
            </p:cNvPr>
            <p:cNvSpPr/>
            <p:nvPr/>
          </p:nvSpPr>
          <p:spPr>
            <a:xfrm>
              <a:off x="2678296" y="1144677"/>
              <a:ext cx="4876800" cy="3111076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87090C7-74A5-4B78-8C79-9757153AF987}"/>
                </a:ext>
              </a:extLst>
            </p:cNvPr>
            <p:cNvGrpSpPr/>
            <p:nvPr/>
          </p:nvGrpSpPr>
          <p:grpSpPr>
            <a:xfrm>
              <a:off x="2500498" y="705774"/>
              <a:ext cx="5286042" cy="3549978"/>
              <a:chOff x="739861" y="1999290"/>
              <a:chExt cx="5224200" cy="3198702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4B2D7744-C0E2-424B-8D40-CED104E71C89}"/>
                  </a:ext>
                </a:extLst>
              </p:cNvPr>
              <p:cNvSpPr/>
              <p:nvPr/>
            </p:nvSpPr>
            <p:spPr>
              <a:xfrm>
                <a:off x="739861" y="1999290"/>
                <a:ext cx="5224200" cy="3198702"/>
              </a:xfrm>
              <a:prstGeom prst="roundRect">
                <a:avLst/>
              </a:prstGeom>
              <a:solidFill>
                <a:srgbClr val="1CC0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276DE9E-02E0-46C4-9EF0-D0E65F2BD13F}"/>
                  </a:ext>
                </a:extLst>
              </p:cNvPr>
              <p:cNvSpPr txBox="1"/>
              <p:nvPr/>
            </p:nvSpPr>
            <p:spPr>
              <a:xfrm>
                <a:off x="849744" y="3912176"/>
                <a:ext cx="5114317" cy="831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5400" b="1" dirty="0">
                    <a:latin typeface="华康娃娃体W5" panose="040B0509000000000000" pitchFamily="81" charset="-122"/>
                    <a:ea typeface="华康娃娃体W5" panose="040B0509000000000000"/>
                  </a:rPr>
                  <a:t>管理供应商信息</a:t>
                </a:r>
              </a:p>
            </p:txBody>
          </p:sp>
        </p:grpSp>
        <p:pic>
          <p:nvPicPr>
            <p:cNvPr id="8" name="图形 7" descr="员工徽章">
              <a:extLst>
                <a:ext uri="{FF2B5EF4-FFF2-40B4-BE49-F238E27FC236}">
                  <a16:creationId xmlns:a16="http://schemas.microsoft.com/office/drawing/2014/main" id="{DC3221C1-C74E-4AF0-916C-8A62BF151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321" y="705774"/>
              <a:ext cx="3222599" cy="2412422"/>
            </a:xfrm>
            <a:prstGeom prst="rect">
              <a:avLst/>
            </a:prstGeom>
          </p:spPr>
        </p:pic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047C089-E825-429B-8312-CAC8CFAF04EB}"/>
              </a:ext>
            </a:extLst>
          </p:cNvPr>
          <p:cNvGrpSpPr/>
          <p:nvPr/>
        </p:nvGrpSpPr>
        <p:grpSpPr>
          <a:xfrm>
            <a:off x="7121431" y="1452403"/>
            <a:ext cx="5286042" cy="3282889"/>
            <a:chOff x="595736" y="3764679"/>
            <a:chExt cx="5277928" cy="3347641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4437A01-EFBB-4859-AFD3-E80F3C50BD7B}"/>
                </a:ext>
              </a:extLst>
            </p:cNvPr>
            <p:cNvSpPr/>
            <p:nvPr/>
          </p:nvSpPr>
          <p:spPr>
            <a:xfrm>
              <a:off x="595736" y="3764679"/>
              <a:ext cx="5277928" cy="3347641"/>
            </a:xfrm>
            <a:prstGeom prst="roundRect">
              <a:avLst/>
            </a:prstGeom>
            <a:solidFill>
              <a:srgbClr val="1CC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: 单圆角 16">
              <a:extLst>
                <a:ext uri="{FF2B5EF4-FFF2-40B4-BE49-F238E27FC236}">
                  <a16:creationId xmlns:a16="http://schemas.microsoft.com/office/drawing/2014/main" id="{859F2A27-D4AB-4981-A1D6-9D15EE0C3639}"/>
                </a:ext>
              </a:extLst>
            </p:cNvPr>
            <p:cNvSpPr/>
            <p:nvPr/>
          </p:nvSpPr>
          <p:spPr>
            <a:xfrm>
              <a:off x="884219" y="3764679"/>
              <a:ext cx="4876800" cy="3191619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F0282D2-3931-49F8-85EE-BAF832D91575}"/>
                </a:ext>
              </a:extLst>
            </p:cNvPr>
            <p:cNvSpPr txBox="1"/>
            <p:nvPr/>
          </p:nvSpPr>
          <p:spPr>
            <a:xfrm>
              <a:off x="1163991" y="5819439"/>
              <a:ext cx="43780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latin typeface="华康娃娃体W5" panose="040B0509000000000000" pitchFamily="81" charset="-122"/>
                  <a:ea typeface="华康娃娃体W5" panose="040B0509000000000000" pitchFamily="81" charset="-122"/>
                </a:rPr>
                <a:t>制定采购决策</a:t>
              </a:r>
            </a:p>
          </p:txBody>
        </p:sp>
        <p:pic>
          <p:nvPicPr>
            <p:cNvPr id="19" name="图形 18" descr="清单演示文稿 RTL">
              <a:extLst>
                <a:ext uri="{FF2B5EF4-FFF2-40B4-BE49-F238E27FC236}">
                  <a16:creationId xmlns:a16="http://schemas.microsoft.com/office/drawing/2014/main" id="{9177194C-4083-450B-A6B0-58E17B98D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41707" y="3764679"/>
              <a:ext cx="3222599" cy="22749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4313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单圆角 16">
            <a:extLst>
              <a:ext uri="{FF2B5EF4-FFF2-40B4-BE49-F238E27FC236}">
                <a16:creationId xmlns:a16="http://schemas.microsoft.com/office/drawing/2014/main" id="{982BDEEC-3F8A-42D7-A384-7709A456E662}"/>
              </a:ext>
            </a:extLst>
          </p:cNvPr>
          <p:cNvSpPr/>
          <p:nvPr/>
        </p:nvSpPr>
        <p:spPr>
          <a:xfrm>
            <a:off x="587721" y="1968924"/>
            <a:ext cx="4876800" cy="3111076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BAA6A6F-ADCD-44D4-A909-1272FEA4B6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28" t="11094" r="-5628" b="4588"/>
          <a:stretch/>
        </p:blipFill>
        <p:spPr>
          <a:xfrm>
            <a:off x="587721" y="0"/>
            <a:ext cx="4876800" cy="30225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8B5181-BCFF-4A94-A5C8-A6E3974054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06" t="-1418" r="-5706" b="7598"/>
          <a:stretch/>
        </p:blipFill>
        <p:spPr>
          <a:xfrm>
            <a:off x="587721" y="3148314"/>
            <a:ext cx="4876800" cy="302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7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43</Words>
  <Application>Microsoft Office PowerPoint</Application>
  <PresentationFormat>宽屏</PresentationFormat>
  <Paragraphs>26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Fira Code</vt:lpstr>
      <vt:lpstr>等线</vt:lpstr>
      <vt:lpstr>等线 Light</vt:lpstr>
      <vt:lpstr>方正水柱简体</vt:lpstr>
      <vt:lpstr>华康娃娃体W5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yuluyang</dc:creator>
  <cp:lastModifiedBy>ASUS</cp:lastModifiedBy>
  <cp:revision>20</cp:revision>
  <dcterms:created xsi:type="dcterms:W3CDTF">2022-05-04T16:19:39Z</dcterms:created>
  <dcterms:modified xsi:type="dcterms:W3CDTF">2022-05-09T12:35:18Z</dcterms:modified>
</cp:coreProperties>
</file>