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1.xml" ContentType="application/vnd.openxmlformats-officedocument.presentationml.notesSlide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4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6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7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8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9.xml" ContentType="application/vnd.openxmlformats-officedocument.presentationml.notesSlide+xml"/>
  <Override PartName="/ppt/tags/tag84.xml" ContentType="application/vnd.openxmlformats-officedocument.presentationml.tags+xml"/>
  <Override PartName="/ppt/notesSlides/notesSlide20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1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2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3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4.xml" ContentType="application/vnd.openxmlformats-officedocument.presentationml.notesSlide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7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8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9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0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31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32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</p:sldMasterIdLst>
  <p:notesMasterIdLst>
    <p:notesMasterId r:id="rId40"/>
  </p:notesMasterIdLst>
  <p:sldIdLst>
    <p:sldId id="257" r:id="rId3"/>
    <p:sldId id="285" r:id="rId4"/>
    <p:sldId id="322" r:id="rId5"/>
    <p:sldId id="288" r:id="rId6"/>
    <p:sldId id="287" r:id="rId7"/>
    <p:sldId id="332" r:id="rId8"/>
    <p:sldId id="258" r:id="rId9"/>
    <p:sldId id="340" r:id="rId10"/>
    <p:sldId id="284" r:id="rId11"/>
    <p:sldId id="335" r:id="rId12"/>
    <p:sldId id="336" r:id="rId13"/>
    <p:sldId id="337" r:id="rId14"/>
    <p:sldId id="338" r:id="rId15"/>
    <p:sldId id="339" r:id="rId16"/>
    <p:sldId id="321" r:id="rId17"/>
    <p:sldId id="292" r:id="rId18"/>
    <p:sldId id="328" r:id="rId19"/>
    <p:sldId id="286" r:id="rId20"/>
    <p:sldId id="341" r:id="rId21"/>
    <p:sldId id="342" r:id="rId22"/>
    <p:sldId id="343" r:id="rId23"/>
    <p:sldId id="344" r:id="rId24"/>
    <p:sldId id="345" r:id="rId25"/>
    <p:sldId id="346" r:id="rId26"/>
    <p:sldId id="323" r:id="rId27"/>
    <p:sldId id="325" r:id="rId28"/>
    <p:sldId id="347" r:id="rId29"/>
    <p:sldId id="348" r:id="rId30"/>
    <p:sldId id="349" r:id="rId31"/>
    <p:sldId id="352" r:id="rId32"/>
    <p:sldId id="350" r:id="rId33"/>
    <p:sldId id="351" r:id="rId34"/>
    <p:sldId id="353" r:id="rId35"/>
    <p:sldId id="354" r:id="rId36"/>
    <p:sldId id="355" r:id="rId37"/>
    <p:sldId id="356" r:id="rId38"/>
    <p:sldId id="283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BED"/>
    <a:srgbClr val="585BA4"/>
    <a:srgbClr val="52CBCE"/>
    <a:srgbClr val="00BCE7"/>
    <a:srgbClr val="4C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howGuides="1">
      <p:cViewPr varScale="1">
        <p:scale>
          <a:sx n="85" d="100"/>
          <a:sy n="85" d="100"/>
        </p:scale>
        <p:origin x="54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ACE91-96EA-4495-BA13-44CA1395CF77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37BA2-8C0A-4455-8AAA-7F610C05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1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45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37BA2-8C0A-4455-8AAA-7F610C054B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79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28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39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50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71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37BA2-8C0A-4455-8AAA-7F610C054B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043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37BA2-8C0A-4455-8AAA-7F610C054B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698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37BA2-8C0A-4455-8AAA-7F610C054B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295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37BA2-8C0A-4455-8AAA-7F610C054B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350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37BA2-8C0A-4455-8AAA-7F610C054B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85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92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57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0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05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37BA2-8C0A-4455-8AAA-7F610C054B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193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3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89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37BA2-8C0A-4455-8AAA-7F610C054B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369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37BA2-8C0A-4455-8AAA-7F610C054B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900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37BA2-8C0A-4455-8AAA-7F610C054B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067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37BA2-8C0A-4455-8AAA-7F610C054B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93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28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37BA2-8C0A-4455-8AAA-7F610C054B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2106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37BA2-8C0A-4455-8AAA-7F610C054B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9102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37BA2-8C0A-4455-8AAA-7F610C054B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089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66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77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3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26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7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37BA2-8C0A-4455-8AAA-7F610C054B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00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321170" y="3943325"/>
            <a:ext cx="5572662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807352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21170" y="2030959"/>
            <a:ext cx="5572663" cy="1720077"/>
          </a:xfrm>
        </p:spPr>
        <p:txBody>
          <a:bodyPr>
            <a:noAutofit/>
          </a:bodyPr>
          <a:lstStyle>
            <a:lvl1pPr algn="ctr">
              <a:defRPr sz="4000" baseline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</a:p>
        </p:txBody>
      </p:sp>
      <p:sp>
        <p:nvSpPr>
          <p:cNvPr id="9" name="图文框 8"/>
          <p:cNvSpPr/>
          <p:nvPr/>
        </p:nvSpPr>
        <p:spPr>
          <a:xfrm>
            <a:off x="3200400" y="1881552"/>
            <a:ext cx="5823877" cy="2926080"/>
          </a:xfrm>
          <a:prstGeom prst="frame">
            <a:avLst>
              <a:gd name="adj1" fmla="val 42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8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7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7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73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9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68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6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366052" y="2464108"/>
            <a:ext cx="5446644" cy="1235075"/>
          </a:xfrm>
          <a:ln w="571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371849" y="4108757"/>
            <a:ext cx="5440847" cy="453718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58801" y="1423990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20745" y="1423990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2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546361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8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546361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03512" y="6725449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26641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1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0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15991" y="376039"/>
            <a:ext cx="10739887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715992" y="1344974"/>
            <a:ext cx="10739887" cy="492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5015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 kern="1200" baseline="0">
          <a:solidFill>
            <a:schemeClr val="accent2">
              <a:lumMod val="75000"/>
            </a:schemeClr>
          </a:solidFill>
          <a:latin typeface="+mj-ea"/>
          <a:ea typeface="+mj-ea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71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3.png"/><Relationship Id="rId5" Type="http://schemas.openxmlformats.org/officeDocument/2006/relationships/tags" Target="../tags/tag6.xml"/><Relationship Id="rId10" Type="http://schemas.openxmlformats.org/officeDocument/2006/relationships/image" Target="../media/image2.png"/><Relationship Id="rId4" Type="http://schemas.openxmlformats.org/officeDocument/2006/relationships/tags" Target="../tags/tag5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5.xml"/><Relationship Id="rId7" Type="http://schemas.openxmlformats.org/officeDocument/2006/relationships/image" Target="../media/image4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6.xml"/><Relationship Id="rId9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9.xml"/><Relationship Id="rId7" Type="http://schemas.openxmlformats.org/officeDocument/2006/relationships/image" Target="../media/image4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0.xml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3.xml"/><Relationship Id="rId7" Type="http://schemas.openxmlformats.org/officeDocument/2006/relationships/image" Target="../media/image4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4.xml"/><Relationship Id="rId9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25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0.xml"/><Relationship Id="rId7" Type="http://schemas.openxmlformats.org/officeDocument/2006/relationships/image" Target="../media/image4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7.png"/><Relationship Id="rId4" Type="http://schemas.openxmlformats.org/officeDocument/2006/relationships/tags" Target="../tags/tag51.xml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55.xml"/><Relationship Id="rId7" Type="http://schemas.openxmlformats.org/officeDocument/2006/relationships/image" Target="../media/image28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8.xml"/><Relationship Id="rId7" Type="http://schemas.openxmlformats.org/officeDocument/2006/relationships/image" Target="../media/image4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8.png"/><Relationship Id="rId4" Type="http://schemas.openxmlformats.org/officeDocument/2006/relationships/tags" Target="../tags/tag59.xml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2.xml"/><Relationship Id="rId7" Type="http://schemas.openxmlformats.org/officeDocument/2006/relationships/image" Target="../media/image4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3.png"/><Relationship Id="rId4" Type="http://schemas.openxmlformats.org/officeDocument/2006/relationships/tags" Target="../tags/tag63.xml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6.xml"/><Relationship Id="rId7" Type="http://schemas.openxmlformats.org/officeDocument/2006/relationships/image" Target="../media/image4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4.png"/><Relationship Id="rId4" Type="http://schemas.openxmlformats.org/officeDocument/2006/relationships/tags" Target="../tags/tag67.xm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0.xml"/><Relationship Id="rId7" Type="http://schemas.openxmlformats.org/officeDocument/2006/relationships/image" Target="../media/image4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16.xml"/><Relationship Id="rId11" Type="http://schemas.openxmlformats.org/officeDocument/2006/relationships/image" Target="../media/image37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6.png"/><Relationship Id="rId4" Type="http://schemas.openxmlformats.org/officeDocument/2006/relationships/tags" Target="../tags/tag71.xml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4.xml"/><Relationship Id="rId7" Type="http://schemas.openxmlformats.org/officeDocument/2006/relationships/image" Target="../media/image4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8.png"/><Relationship Id="rId4" Type="http://schemas.openxmlformats.org/officeDocument/2006/relationships/tags" Target="../tags/tag75.xml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8.xml"/><Relationship Id="rId7" Type="http://schemas.openxmlformats.org/officeDocument/2006/relationships/image" Target="../media/image4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9.jpg"/><Relationship Id="rId4" Type="http://schemas.openxmlformats.org/officeDocument/2006/relationships/tags" Target="../tags/tag79.xml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82.xml"/><Relationship Id="rId7" Type="http://schemas.openxmlformats.org/officeDocument/2006/relationships/image" Target="../media/image4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0.png"/><Relationship Id="rId4" Type="http://schemas.openxmlformats.org/officeDocument/2006/relationships/tags" Target="../tags/tag83.xml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4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87.xml"/><Relationship Id="rId7" Type="http://schemas.openxmlformats.org/officeDocument/2006/relationships/image" Target="../media/image4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2.jpeg"/><Relationship Id="rId4" Type="http://schemas.openxmlformats.org/officeDocument/2006/relationships/tags" Target="../tags/tag88.xml"/><Relationship Id="rId9" Type="http://schemas.openxmlformats.org/officeDocument/2006/relationships/image" Target="../media/image41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1.xml"/><Relationship Id="rId7" Type="http://schemas.openxmlformats.org/officeDocument/2006/relationships/image" Target="../media/image4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9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5.xml"/><Relationship Id="rId7" Type="http://schemas.openxmlformats.org/officeDocument/2006/relationships/image" Target="../media/image4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23.xml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4.png"/><Relationship Id="rId4" Type="http://schemas.openxmlformats.org/officeDocument/2006/relationships/tags" Target="../tags/tag96.xml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9.xml"/><Relationship Id="rId7" Type="http://schemas.openxmlformats.org/officeDocument/2006/relationships/image" Target="../media/image4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6.emf"/><Relationship Id="rId4" Type="http://schemas.openxmlformats.org/officeDocument/2006/relationships/tags" Target="../tags/tag100.xml"/><Relationship Id="rId9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7.png"/><Relationship Id="rId4" Type="http://schemas.openxmlformats.org/officeDocument/2006/relationships/tags" Target="../tags/tag13.xml"/><Relationship Id="rId9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04.xml"/><Relationship Id="rId7" Type="http://schemas.openxmlformats.org/officeDocument/2006/relationships/image" Target="../media/image4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7.png"/><Relationship Id="rId4" Type="http://schemas.openxmlformats.org/officeDocument/2006/relationships/tags" Target="../tags/tag105.xml"/><Relationship Id="rId9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08.xml"/><Relationship Id="rId7" Type="http://schemas.openxmlformats.org/officeDocument/2006/relationships/image" Target="../media/image4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27.xml"/><Relationship Id="rId11" Type="http://schemas.openxmlformats.org/officeDocument/2006/relationships/image" Target="../media/image49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8.png"/><Relationship Id="rId4" Type="http://schemas.openxmlformats.org/officeDocument/2006/relationships/tags" Target="../tags/tag109.xml"/><Relationship Id="rId9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2.xml"/><Relationship Id="rId7" Type="http://schemas.openxmlformats.org/officeDocument/2006/relationships/image" Target="../media/image4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50.png"/><Relationship Id="rId4" Type="http://schemas.openxmlformats.org/officeDocument/2006/relationships/tags" Target="../tags/tag113.xml"/><Relationship Id="rId9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6.xml"/><Relationship Id="rId7" Type="http://schemas.openxmlformats.org/officeDocument/2006/relationships/image" Target="../media/image4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29.xml"/><Relationship Id="rId11" Type="http://schemas.openxmlformats.org/officeDocument/2006/relationships/image" Target="../media/image52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51.png"/><Relationship Id="rId4" Type="http://schemas.openxmlformats.org/officeDocument/2006/relationships/tags" Target="../tags/tag117.xml"/><Relationship Id="rId9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0.xml"/><Relationship Id="rId7" Type="http://schemas.openxmlformats.org/officeDocument/2006/relationships/image" Target="../media/image4.png"/><Relationship Id="rId12" Type="http://schemas.openxmlformats.org/officeDocument/2006/relationships/image" Target="../media/image55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30.xml"/><Relationship Id="rId11" Type="http://schemas.openxmlformats.org/officeDocument/2006/relationships/image" Target="../media/image54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53.png"/><Relationship Id="rId4" Type="http://schemas.openxmlformats.org/officeDocument/2006/relationships/tags" Target="../tags/tag121.xml"/><Relationship Id="rId9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4.xml"/><Relationship Id="rId7" Type="http://schemas.openxmlformats.org/officeDocument/2006/relationships/image" Target="../media/image4.png"/><Relationship Id="rId12" Type="http://schemas.openxmlformats.org/officeDocument/2006/relationships/image" Target="../media/image56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31.xml"/><Relationship Id="rId11" Type="http://schemas.openxmlformats.org/officeDocument/2006/relationships/image" Target="../media/image54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53.png"/><Relationship Id="rId4" Type="http://schemas.openxmlformats.org/officeDocument/2006/relationships/tags" Target="../tags/tag125.xml"/><Relationship Id="rId9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8.xml"/><Relationship Id="rId7" Type="http://schemas.openxmlformats.org/officeDocument/2006/relationships/image" Target="../media/image4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57.png"/><Relationship Id="rId4" Type="http://schemas.openxmlformats.org/officeDocument/2006/relationships/tags" Target="../tags/tag129.xml"/><Relationship Id="rId9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10" Type="http://schemas.openxmlformats.org/officeDocument/2006/relationships/image" Target="../media/image2.png"/><Relationship Id="rId4" Type="http://schemas.openxmlformats.org/officeDocument/2006/relationships/tags" Target="../tags/tag133.xml"/><Relationship Id="rId9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6.xml"/><Relationship Id="rId7" Type="http://schemas.openxmlformats.org/officeDocument/2006/relationships/image" Target="../media/image1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9.xml"/><Relationship Id="rId7" Type="http://schemas.openxmlformats.org/officeDocument/2006/relationships/image" Target="../media/image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2.xml"/><Relationship Id="rId7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3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6.xml"/><Relationship Id="rId7" Type="http://schemas.openxmlformats.org/officeDocument/2006/relationships/image" Target="../media/image1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1.xml"/><Relationship Id="rId7" Type="http://schemas.openxmlformats.org/officeDocument/2006/relationships/image" Target="../media/image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1.png"/><Relationship Id="rId4" Type="http://schemas.openxmlformats.org/officeDocument/2006/relationships/tags" Target="../tags/tag32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文本框 8"/>
          <p:cNvSpPr txBox="1"/>
          <p:nvPr>
            <p:custDataLst>
              <p:tags r:id="rId2"/>
            </p:custDataLst>
          </p:nvPr>
        </p:nvSpPr>
        <p:spPr>
          <a:xfrm>
            <a:off x="4248682" y="2780928"/>
            <a:ext cx="6340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查勘车辆管理系统</a:t>
            </a:r>
          </a:p>
        </p:txBody>
      </p:sp>
      <p:sp>
        <p:nvSpPr>
          <p:cNvPr id="35" name="PA_矩形 12"/>
          <p:cNvSpPr/>
          <p:nvPr>
            <p:custDataLst>
              <p:tags r:id="rId3"/>
            </p:custDataLst>
          </p:nvPr>
        </p:nvSpPr>
        <p:spPr>
          <a:xfrm>
            <a:off x="5853141" y="4208894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中华联合财产保险股份有限公司</a:t>
            </a:r>
          </a:p>
        </p:txBody>
      </p:sp>
      <p:sp>
        <p:nvSpPr>
          <p:cNvPr id="36" name="PA_矩形 13"/>
          <p:cNvSpPr/>
          <p:nvPr>
            <p:custDataLst>
              <p:tags r:id="rId4"/>
            </p:custDataLst>
          </p:nvPr>
        </p:nvSpPr>
        <p:spPr>
          <a:xfrm>
            <a:off x="6458275" y="4525963"/>
            <a:ext cx="141577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2021 – 10 - 10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430417" y="4012615"/>
            <a:ext cx="5543625" cy="45719"/>
            <a:chOff x="3182554" y="3904019"/>
            <a:chExt cx="5543625" cy="45719"/>
          </a:xfrm>
        </p:grpSpPr>
        <p:sp>
          <p:nvSpPr>
            <p:cNvPr id="34" name="PA_矩形 11"/>
            <p:cNvSpPr/>
            <p:nvPr>
              <p:custDataLst>
                <p:tags r:id="rId5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PA_矩形 11"/>
            <p:cNvSpPr/>
            <p:nvPr>
              <p:custDataLst>
                <p:tags r:id="rId6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PA_矩形 11"/>
            <p:cNvSpPr/>
            <p:nvPr>
              <p:custDataLst>
                <p:tags r:id="rId7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7" name="图片 16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680" y="116632"/>
            <a:ext cx="5974513" cy="6465124"/>
          </a:xfrm>
          <a:prstGeom prst="rect">
            <a:avLst/>
          </a:prstGeom>
        </p:spPr>
      </p:pic>
      <p:pic>
        <p:nvPicPr>
          <p:cNvPr id="18" name="图片 17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310355" y="3933838"/>
            <a:ext cx="1849735" cy="20824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881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600">
        <p14:vortex dir="r"/>
      </p:transition>
    </mc:Choice>
    <mc:Fallback xmlns="">
      <p:transition spd="slow" advTm="6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5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76333" y="33265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经济可行性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cxnSp>
        <p:nvCxnSpPr>
          <p:cNvPr id="46" name="直接连接符 7"/>
          <p:cNvCxnSpPr>
            <a:cxnSpLocks noChangeShapeType="1"/>
          </p:cNvCxnSpPr>
          <p:nvPr/>
        </p:nvCxnSpPr>
        <p:spPr bwMode="auto">
          <a:xfrm>
            <a:off x="6456040" y="2133384"/>
            <a:ext cx="0" cy="3186113"/>
          </a:xfrm>
          <a:prstGeom prst="line">
            <a:avLst/>
          </a:prstGeom>
          <a:noFill/>
          <a:ln w="57150">
            <a:solidFill>
              <a:srgbClr val="37BB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" name="组合 17"/>
          <p:cNvGrpSpPr>
            <a:grpSpLocks/>
          </p:cNvGrpSpPr>
          <p:nvPr/>
        </p:nvGrpSpPr>
        <p:grpSpPr bwMode="auto">
          <a:xfrm>
            <a:off x="864282" y="2211244"/>
            <a:ext cx="4395057" cy="777768"/>
            <a:chOff x="0" y="0"/>
            <a:chExt cx="3046360" cy="778150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57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本项目组团队开发此系统需要两个月，开发周期短，所占用的经济资源少，开发风险低</a:t>
              </a:r>
            </a:p>
          </p:txBody>
        </p:sp>
        <p:sp>
          <p:nvSpPr>
            <p:cNvPr id="66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889972" cy="261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开发成本低</a:t>
              </a:r>
            </a:p>
          </p:txBody>
        </p:sp>
        <p:cxnSp>
          <p:nvCxnSpPr>
            <p:cNvPr id="67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8" name="组合 22"/>
          <p:cNvGrpSpPr>
            <a:grpSpLocks/>
          </p:cNvGrpSpPr>
          <p:nvPr/>
        </p:nvGrpSpPr>
        <p:grpSpPr bwMode="auto">
          <a:xfrm>
            <a:off x="862696" y="3327257"/>
            <a:ext cx="4468657" cy="778089"/>
            <a:chOff x="0" y="0"/>
            <a:chExt cx="4470910" cy="777270"/>
          </a:xfrm>
        </p:grpSpPr>
        <p:sp>
          <p:nvSpPr>
            <p:cNvPr id="69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4470910" cy="569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此管理系统面向保险公司员工使用，总访问量小，系统体量不大，业务逻辑相较直白，所需技术较为简单</a:t>
              </a:r>
            </a:p>
          </p:txBody>
        </p:sp>
        <p:sp>
          <p:nvSpPr>
            <p:cNvPr id="70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890436" cy="26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开发风险小</a:t>
              </a:r>
            </a:p>
          </p:txBody>
        </p:sp>
        <p:cxnSp>
          <p:nvCxnSpPr>
            <p:cNvPr id="71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组合 26"/>
          <p:cNvGrpSpPr>
            <a:grpSpLocks/>
          </p:cNvGrpSpPr>
          <p:nvPr/>
        </p:nvGrpSpPr>
        <p:grpSpPr bwMode="auto">
          <a:xfrm>
            <a:off x="862696" y="4444857"/>
            <a:ext cx="4468657" cy="1031684"/>
            <a:chOff x="0" y="0"/>
            <a:chExt cx="3046360" cy="1032192"/>
          </a:xfrm>
        </p:grpSpPr>
        <p:sp>
          <p:nvSpPr>
            <p:cNvPr id="73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824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系统能提高查勘车出车的效率和管理的科学性，在一定程度上可以减少公司的成本，带来稳定的经济收益，即回报收益大</a:t>
              </a:r>
            </a:p>
          </p:txBody>
        </p:sp>
        <p:sp>
          <p:nvSpPr>
            <p:cNvPr id="74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890436" cy="261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开发效益高</a:t>
              </a:r>
            </a:p>
          </p:txBody>
        </p:sp>
        <p:cxnSp>
          <p:nvCxnSpPr>
            <p:cNvPr id="75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2662" y="2132856"/>
            <a:ext cx="4779962" cy="318664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203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76333" y="33265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社会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可行性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cxnSp>
        <p:nvCxnSpPr>
          <p:cNvPr id="46" name="直接连接符 7"/>
          <p:cNvCxnSpPr>
            <a:cxnSpLocks noChangeShapeType="1"/>
          </p:cNvCxnSpPr>
          <p:nvPr/>
        </p:nvCxnSpPr>
        <p:spPr bwMode="auto">
          <a:xfrm>
            <a:off x="5879976" y="2254370"/>
            <a:ext cx="0" cy="3186113"/>
          </a:xfrm>
          <a:prstGeom prst="line">
            <a:avLst/>
          </a:prstGeom>
          <a:noFill/>
          <a:ln w="57150">
            <a:solidFill>
              <a:srgbClr val="37BB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矩形 13"/>
          <p:cNvSpPr>
            <a:spLocks noChangeArrowheads="1"/>
          </p:cNvSpPr>
          <p:nvPr/>
        </p:nvSpPr>
        <p:spPr bwMode="auto">
          <a:xfrm>
            <a:off x="895654" y="2562148"/>
            <a:ext cx="4395057" cy="226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我们发现随着我国保险市场竞争日益激烈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,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市场在这一方面存在供需关系。公司要在这激烈的竞争中确保保险公司可持续性生存和发展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,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必须具有与众不同的竞争优势。而管理系统利于提高查勘车出车的效率、保证查勘车配置的科学性和合理性。</a:t>
            </a:r>
          </a:p>
        </p:txBody>
      </p:sp>
      <p:pic>
        <p:nvPicPr>
          <p:cNvPr id="1026" name="Picture 2" descr="可行性报告">
            <a:extLst>
              <a:ext uri="{FF2B5EF4-FFF2-40B4-BE49-F238E27FC236}">
                <a16:creationId xmlns:a16="http://schemas.microsoft.com/office/drawing/2014/main" id="{A10A7627-BC0C-495C-917F-20A01D453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2404341"/>
            <a:ext cx="5304757" cy="29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775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76333" y="33265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技术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可行性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cxnSp>
        <p:nvCxnSpPr>
          <p:cNvPr id="46" name="直接连接符 7"/>
          <p:cNvCxnSpPr>
            <a:cxnSpLocks noChangeShapeType="1"/>
          </p:cNvCxnSpPr>
          <p:nvPr/>
        </p:nvCxnSpPr>
        <p:spPr bwMode="auto">
          <a:xfrm>
            <a:off x="6456040" y="2133384"/>
            <a:ext cx="0" cy="3186113"/>
          </a:xfrm>
          <a:prstGeom prst="line">
            <a:avLst/>
          </a:prstGeom>
          <a:noFill/>
          <a:ln w="57150">
            <a:solidFill>
              <a:srgbClr val="37BB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" name="组合 17"/>
          <p:cNvGrpSpPr>
            <a:grpSpLocks/>
          </p:cNvGrpSpPr>
          <p:nvPr/>
        </p:nvGrpSpPr>
        <p:grpSpPr bwMode="auto">
          <a:xfrm>
            <a:off x="476333" y="2211244"/>
            <a:ext cx="5619667" cy="1554391"/>
            <a:chOff x="0" y="0"/>
            <a:chExt cx="3046360" cy="1555154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134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4213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400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将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Java+Servelet+Mysql+Apache+H5+CSS3+JavaScript+Vue3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作为技术栈，并且使用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Java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作为后端语言，是为了便于开发以及后期维护。</a:t>
              </a:r>
            </a:p>
          </p:txBody>
        </p:sp>
        <p:sp>
          <p:nvSpPr>
            <p:cNvPr id="66" name="文本框 83"/>
            <p:cNvSpPr txBox="1">
              <a:spLocks noChangeArrowheads="1"/>
            </p:cNvSpPr>
            <p:nvPr/>
          </p:nvSpPr>
          <p:spPr bwMode="auto">
            <a:xfrm>
              <a:off x="122756" y="0"/>
              <a:ext cx="392079" cy="307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512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400" b="1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技术栈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67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组合 26"/>
          <p:cNvGrpSpPr>
            <a:grpSpLocks/>
          </p:cNvGrpSpPr>
          <p:nvPr/>
        </p:nvGrpSpPr>
        <p:grpSpPr bwMode="auto">
          <a:xfrm>
            <a:off x="551387" y="3815907"/>
            <a:ext cx="5425271" cy="1877557"/>
            <a:chOff x="0" y="0"/>
            <a:chExt cx="3046360" cy="1878481"/>
          </a:xfrm>
        </p:grpSpPr>
        <p:sp>
          <p:nvSpPr>
            <p:cNvPr id="73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1670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4213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Servlet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作为后端基础框架，具有良好的可移植性，能够在不同的操作系统和不同的应用服务器平台运行。功能强大，提供了大量的实用工具例程，例如自动地解析和解码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HTML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表单数据、读取和设置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HTTP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头、处理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Cookie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、跟踪会话状态等。</a:t>
              </a:r>
            </a:p>
          </p:txBody>
        </p:sp>
        <p:sp>
          <p:nvSpPr>
            <p:cNvPr id="74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922318" cy="307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512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zh-CN" sz="1400" b="1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Servlet</a:t>
              </a:r>
              <a:r>
                <a:rPr lang="zh-CN" altLang="en-US" sz="1400" b="1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的优势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75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2662" y="2132856"/>
            <a:ext cx="4779962" cy="318664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473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63353" y="-315635"/>
            <a:ext cx="11928646" cy="7173635"/>
            <a:chOff x="263352" y="-315635"/>
            <a:chExt cx="11928646" cy="7173635"/>
          </a:xfrm>
        </p:grpSpPr>
        <p:pic>
          <p:nvPicPr>
            <p:cNvPr id="34" name="图片 33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476333" y="33265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技术可行性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38" name="PA_矩形 11"/>
              <p:cNvSpPr/>
              <p:nvPr>
                <p:custDataLst>
                  <p:tags r:id="rId1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9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5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37" name="图片 36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599349" y="1484784"/>
              <a:ext cx="2592649" cy="5373216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16E216D-0826-4908-9280-DB47930A7BE8}"/>
              </a:ext>
            </a:extLst>
          </p:cNvPr>
          <p:cNvSpPr txBox="1"/>
          <p:nvPr/>
        </p:nvSpPr>
        <p:spPr>
          <a:xfrm>
            <a:off x="2999656" y="1647628"/>
            <a:ext cx="5540316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96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Vue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一套构建用户界面的渐进式框架，作为前端市场主流的轻量级框架，其技术和生态已经相当完善。其简单易学，快速上手的特点吸引了不少开发者。但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Vue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最大的特点是响应式编程和组件化开发。响应式编程使得页面局部刷新，不用每次跳转页面都要请求所有数据和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，这样大大加快了访问速度和提升用户体验。组件化开发体现在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Vue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拥有强大的第三方库，可以为开发节省不少的时间成本。</a:t>
            </a:r>
          </a:p>
          <a:p>
            <a:pPr marL="0" marR="0" lvl="0" indent="26670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96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徽标, 图标&#10;&#10;描述已自动生成">
            <a:extLst>
              <a:ext uri="{FF2B5EF4-FFF2-40B4-BE49-F238E27FC236}">
                <a16:creationId xmlns:a16="http://schemas.microsoft.com/office/drawing/2014/main" id="{DB958E2F-6FE3-4650-8089-4DC228FDB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7" y="1647628"/>
            <a:ext cx="1905000" cy="1905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510EB7-E2CB-4273-893C-3DB4EE00ED10}"/>
              </a:ext>
            </a:extLst>
          </p:cNvPr>
          <p:cNvSpPr txBox="1"/>
          <p:nvPr/>
        </p:nvSpPr>
        <p:spPr>
          <a:xfrm>
            <a:off x="624039" y="4595973"/>
            <a:ext cx="9793088" cy="761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0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和传统框架不同，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采用了最新的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MVVM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框架。实现了页面和数据的分离，代码结构更加清晰，责任更加明确，同时实现自动化，数据变化，页面随之变化。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00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6" cy="7173635"/>
            <a:chOff x="263352" y="-315635"/>
            <a:chExt cx="11928646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76332" y="33265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技术可行性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8544272" y="1484784"/>
              <a:ext cx="3647726" cy="5373216"/>
            </a:xfrm>
            <a:prstGeom prst="rect">
              <a:avLst/>
            </a:prstGeom>
          </p:spPr>
        </p:pic>
      </p:grpSp>
      <p:sp>
        <p:nvSpPr>
          <p:cNvPr id="37" name="矩形 13"/>
          <p:cNvSpPr>
            <a:spLocks noChangeArrowheads="1"/>
          </p:cNvSpPr>
          <p:nvPr/>
        </p:nvSpPr>
        <p:spPr bwMode="auto">
          <a:xfrm>
            <a:off x="345770" y="5110749"/>
            <a:ext cx="5864225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我们使用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数据库存储数据。我们的数据表是按照具体功能划分的，比如员工表保存员工的各项信息，申报表保存申报中的各项参数。各表之间通过主键和外键关联，通过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联查语句，可以得到相应的数据。</a:t>
            </a:r>
          </a:p>
        </p:txBody>
      </p:sp>
      <p:sp>
        <p:nvSpPr>
          <p:cNvPr id="38" name="文本框 67"/>
          <p:cNvSpPr txBox="1">
            <a:spLocks noChangeArrowheads="1"/>
          </p:cNvSpPr>
          <p:nvPr/>
        </p:nvSpPr>
        <p:spPr bwMode="auto">
          <a:xfrm>
            <a:off x="425145" y="4261486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数据处理</a:t>
            </a:r>
          </a:p>
        </p:txBody>
      </p:sp>
      <p:sp>
        <p:nvSpPr>
          <p:cNvPr id="39" name="Freeform 415"/>
          <p:cNvSpPr>
            <a:spLocks/>
          </p:cNvSpPr>
          <p:nvPr/>
        </p:nvSpPr>
        <p:spPr bwMode="auto">
          <a:xfrm>
            <a:off x="572783" y="4791661"/>
            <a:ext cx="225425" cy="227013"/>
          </a:xfrm>
          <a:custGeom>
            <a:avLst/>
            <a:gdLst>
              <a:gd name="T0" fmla="*/ 2147483646 w 260"/>
              <a:gd name="T1" fmla="*/ 2147483646 h 260"/>
              <a:gd name="T2" fmla="*/ 2147483646 w 260"/>
              <a:gd name="T3" fmla="*/ 2147483646 h 260"/>
              <a:gd name="T4" fmla="*/ 2147483646 w 260"/>
              <a:gd name="T5" fmla="*/ 2147483646 h 260"/>
              <a:gd name="T6" fmla="*/ 2147483646 w 260"/>
              <a:gd name="T7" fmla="*/ 2147483646 h 260"/>
              <a:gd name="T8" fmla="*/ 2147483646 w 260"/>
              <a:gd name="T9" fmla="*/ 2147483646 h 260"/>
              <a:gd name="T10" fmla="*/ 2147483646 w 260"/>
              <a:gd name="T11" fmla="*/ 2147483646 h 260"/>
              <a:gd name="T12" fmla="*/ 2147483646 w 260"/>
              <a:gd name="T13" fmla="*/ 2147483646 h 260"/>
              <a:gd name="T14" fmla="*/ 2147483646 w 260"/>
              <a:gd name="T15" fmla="*/ 2147483646 h 260"/>
              <a:gd name="T16" fmla="*/ 2147483646 w 260"/>
              <a:gd name="T17" fmla="*/ 2147483646 h 260"/>
              <a:gd name="T18" fmla="*/ 2147483646 w 260"/>
              <a:gd name="T19" fmla="*/ 2147483646 h 260"/>
              <a:gd name="T20" fmla="*/ 2147483646 w 260"/>
              <a:gd name="T21" fmla="*/ 2147483646 h 260"/>
              <a:gd name="T22" fmla="*/ 2147483646 w 260"/>
              <a:gd name="T23" fmla="*/ 2147483646 h 260"/>
              <a:gd name="T24" fmla="*/ 2147483646 w 260"/>
              <a:gd name="T25" fmla="*/ 2147483646 h 260"/>
              <a:gd name="T26" fmla="*/ 2147483646 w 260"/>
              <a:gd name="T27" fmla="*/ 2147483646 h 260"/>
              <a:gd name="T28" fmla="*/ 2147483646 w 260"/>
              <a:gd name="T29" fmla="*/ 2147483646 h 260"/>
              <a:gd name="T30" fmla="*/ 2147483646 w 260"/>
              <a:gd name="T31" fmla="*/ 2147483646 h 260"/>
              <a:gd name="T32" fmla="*/ 2147483646 w 260"/>
              <a:gd name="T33" fmla="*/ 2147483646 h 260"/>
              <a:gd name="T34" fmla="*/ 2147483646 w 260"/>
              <a:gd name="T35" fmla="*/ 2147483646 h 260"/>
              <a:gd name="T36" fmla="*/ 0 w 260"/>
              <a:gd name="T37" fmla="*/ 2147483646 h 260"/>
              <a:gd name="T38" fmla="*/ 0 w 260"/>
              <a:gd name="T39" fmla="*/ 2147483646 h 260"/>
              <a:gd name="T40" fmla="*/ 2147483646 w 260"/>
              <a:gd name="T41" fmla="*/ 2147483646 h 260"/>
              <a:gd name="T42" fmla="*/ 2147483646 w 260"/>
              <a:gd name="T43" fmla="*/ 2147483646 h 260"/>
              <a:gd name="T44" fmla="*/ 2147483646 w 260"/>
              <a:gd name="T45" fmla="*/ 2147483646 h 260"/>
              <a:gd name="T46" fmla="*/ 2147483646 w 260"/>
              <a:gd name="T47" fmla="*/ 0 h 260"/>
              <a:gd name="T48" fmla="*/ 2147483646 w 260"/>
              <a:gd name="T49" fmla="*/ 2147483646 h 260"/>
              <a:gd name="T50" fmla="*/ 2147483646 w 260"/>
              <a:gd name="T51" fmla="*/ 2147483646 h 260"/>
              <a:gd name="T52" fmla="*/ 2147483646 w 260"/>
              <a:gd name="T53" fmla="*/ 2147483646 h 260"/>
              <a:gd name="T54" fmla="*/ 2147483646 w 260"/>
              <a:gd name="T55" fmla="*/ 2147483646 h 260"/>
              <a:gd name="T56" fmla="*/ 2147483646 w 260"/>
              <a:gd name="T57" fmla="*/ 2147483646 h 260"/>
              <a:gd name="T58" fmla="*/ 2147483646 w 260"/>
              <a:gd name="T59" fmla="*/ 2147483646 h 260"/>
              <a:gd name="T60" fmla="*/ 2147483646 w 260"/>
              <a:gd name="T61" fmla="*/ 2147483646 h 260"/>
              <a:gd name="T62" fmla="*/ 2147483646 w 260"/>
              <a:gd name="T63" fmla="*/ 2147483646 h 2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156" y="260"/>
                </a:lnTo>
                <a:lnTo>
                  <a:pt x="156" y="167"/>
                </a:lnTo>
                <a:lnTo>
                  <a:pt x="186" y="167"/>
                </a:lnTo>
                <a:lnTo>
                  <a:pt x="186" y="130"/>
                </a:lnTo>
                <a:lnTo>
                  <a:pt x="156" y="130"/>
                </a:lnTo>
                <a:lnTo>
                  <a:pt x="156" y="109"/>
                </a:lnTo>
                <a:lnTo>
                  <a:pt x="156" y="107"/>
                </a:lnTo>
                <a:lnTo>
                  <a:pt x="157" y="104"/>
                </a:lnTo>
                <a:lnTo>
                  <a:pt x="161" y="101"/>
                </a:lnTo>
                <a:lnTo>
                  <a:pt x="164" y="100"/>
                </a:lnTo>
                <a:lnTo>
                  <a:pt x="168" y="98"/>
                </a:lnTo>
                <a:lnTo>
                  <a:pt x="198" y="98"/>
                </a:lnTo>
                <a:lnTo>
                  <a:pt x="198" y="63"/>
                </a:lnTo>
                <a:lnTo>
                  <a:pt x="149" y="63"/>
                </a:lnTo>
                <a:lnTo>
                  <a:pt x="144" y="63"/>
                </a:lnTo>
                <a:lnTo>
                  <a:pt x="139" y="65"/>
                </a:lnTo>
                <a:lnTo>
                  <a:pt x="134" y="66"/>
                </a:lnTo>
                <a:lnTo>
                  <a:pt x="130" y="68"/>
                </a:lnTo>
                <a:lnTo>
                  <a:pt x="123" y="75"/>
                </a:lnTo>
                <a:lnTo>
                  <a:pt x="120" y="83"/>
                </a:lnTo>
                <a:lnTo>
                  <a:pt x="117" y="89"/>
                </a:lnTo>
                <a:lnTo>
                  <a:pt x="114" y="96"/>
                </a:lnTo>
                <a:lnTo>
                  <a:pt x="114" y="102"/>
                </a:lnTo>
                <a:lnTo>
                  <a:pt x="114" y="131"/>
                </a:lnTo>
                <a:lnTo>
                  <a:pt x="88" y="131"/>
                </a:lnTo>
                <a:lnTo>
                  <a:pt x="88" y="166"/>
                </a:lnTo>
                <a:lnTo>
                  <a:pt x="114" y="166"/>
                </a:lnTo>
                <a:lnTo>
                  <a:pt x="114" y="260"/>
                </a:lnTo>
                <a:lnTo>
                  <a:pt x="26" y="260"/>
                </a:lnTo>
                <a:lnTo>
                  <a:pt x="21" y="260"/>
                </a:lnTo>
                <a:lnTo>
                  <a:pt x="16" y="258"/>
                </a:lnTo>
                <a:lnTo>
                  <a:pt x="12" y="256"/>
                </a:lnTo>
                <a:lnTo>
                  <a:pt x="8" y="252"/>
                </a:lnTo>
                <a:lnTo>
                  <a:pt x="4" y="249"/>
                </a:lnTo>
                <a:lnTo>
                  <a:pt x="1" y="244"/>
                </a:lnTo>
                <a:lnTo>
                  <a:pt x="0" y="239"/>
                </a:lnTo>
                <a:lnTo>
                  <a:pt x="0" y="234"/>
                </a:lnTo>
                <a:lnTo>
                  <a:pt x="0" y="26"/>
                </a:lnTo>
                <a:lnTo>
                  <a:pt x="0" y="20"/>
                </a:lnTo>
                <a:lnTo>
                  <a:pt x="1" y="16"/>
                </a:lnTo>
                <a:lnTo>
                  <a:pt x="4" y="11"/>
                </a:lnTo>
                <a:lnTo>
                  <a:pt x="8" y="7"/>
                </a:lnTo>
                <a:lnTo>
                  <a:pt x="12" y="5"/>
                </a:lnTo>
                <a:lnTo>
                  <a:pt x="16" y="2"/>
                </a:lnTo>
                <a:lnTo>
                  <a:pt x="21" y="1"/>
                </a:lnTo>
                <a:lnTo>
                  <a:pt x="26" y="0"/>
                </a:lnTo>
                <a:lnTo>
                  <a:pt x="234" y="0"/>
                </a:lnTo>
                <a:lnTo>
                  <a:pt x="239" y="1"/>
                </a:lnTo>
                <a:lnTo>
                  <a:pt x="244" y="2"/>
                </a:lnTo>
                <a:lnTo>
                  <a:pt x="248" y="5"/>
                </a:lnTo>
                <a:lnTo>
                  <a:pt x="252" y="7"/>
                </a:lnTo>
                <a:lnTo>
                  <a:pt x="255" y="11"/>
                </a:lnTo>
                <a:lnTo>
                  <a:pt x="257" y="16"/>
                </a:lnTo>
                <a:lnTo>
                  <a:pt x="259" y="20"/>
                </a:lnTo>
                <a:lnTo>
                  <a:pt x="260" y="26"/>
                </a:lnTo>
                <a:lnTo>
                  <a:pt x="260" y="234"/>
                </a:lnTo>
                <a:lnTo>
                  <a:pt x="259" y="239"/>
                </a:lnTo>
                <a:lnTo>
                  <a:pt x="257" y="244"/>
                </a:lnTo>
                <a:lnTo>
                  <a:pt x="255" y="249"/>
                </a:lnTo>
                <a:lnTo>
                  <a:pt x="252" y="252"/>
                </a:lnTo>
                <a:lnTo>
                  <a:pt x="248" y="256"/>
                </a:lnTo>
                <a:lnTo>
                  <a:pt x="244" y="258"/>
                </a:lnTo>
                <a:lnTo>
                  <a:pt x="239" y="260"/>
                </a:lnTo>
                <a:lnTo>
                  <a:pt x="234" y="260"/>
                </a:lnTo>
                <a:close/>
              </a:path>
            </a:pathLst>
          </a:custGeom>
          <a:solidFill>
            <a:srgbClr val="37BBED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Freeform 416"/>
          <p:cNvSpPr>
            <a:spLocks noEditPoints="1"/>
          </p:cNvSpPr>
          <p:nvPr/>
        </p:nvSpPr>
        <p:spPr bwMode="auto">
          <a:xfrm>
            <a:off x="993470" y="4791661"/>
            <a:ext cx="225425" cy="227013"/>
          </a:xfrm>
          <a:custGeom>
            <a:avLst/>
            <a:gdLst>
              <a:gd name="T0" fmla="*/ 2147483646 w 260"/>
              <a:gd name="T1" fmla="*/ 2147483646 h 260"/>
              <a:gd name="T2" fmla="*/ 2147483646 w 260"/>
              <a:gd name="T3" fmla="*/ 2147483646 h 260"/>
              <a:gd name="T4" fmla="*/ 0 w 260"/>
              <a:gd name="T5" fmla="*/ 2147483646 h 260"/>
              <a:gd name="T6" fmla="*/ 0 w 260"/>
              <a:gd name="T7" fmla="*/ 2147483646 h 260"/>
              <a:gd name="T8" fmla="*/ 2147483646 w 260"/>
              <a:gd name="T9" fmla="*/ 2147483646 h 260"/>
              <a:gd name="T10" fmla="*/ 2147483646 w 260"/>
              <a:gd name="T11" fmla="*/ 0 h 260"/>
              <a:gd name="T12" fmla="*/ 2147483646 w 260"/>
              <a:gd name="T13" fmla="*/ 0 h 260"/>
              <a:gd name="T14" fmla="*/ 2147483646 w 260"/>
              <a:gd name="T15" fmla="*/ 2147483646 h 260"/>
              <a:gd name="T16" fmla="*/ 2147483646 w 260"/>
              <a:gd name="T17" fmla="*/ 2147483646 h 260"/>
              <a:gd name="T18" fmla="*/ 2147483646 w 260"/>
              <a:gd name="T19" fmla="*/ 2147483646 h 260"/>
              <a:gd name="T20" fmla="*/ 2147483646 w 260"/>
              <a:gd name="T21" fmla="*/ 2147483646 h 260"/>
              <a:gd name="T22" fmla="*/ 2147483646 w 260"/>
              <a:gd name="T23" fmla="*/ 2147483646 h 260"/>
              <a:gd name="T24" fmla="*/ 2147483646 w 260"/>
              <a:gd name="T25" fmla="*/ 2147483646 h 260"/>
              <a:gd name="T26" fmla="*/ 2147483646 w 260"/>
              <a:gd name="T27" fmla="*/ 2147483646 h 260"/>
              <a:gd name="T28" fmla="*/ 2147483646 w 260"/>
              <a:gd name="T29" fmla="*/ 2147483646 h 260"/>
              <a:gd name="T30" fmla="*/ 2147483646 w 260"/>
              <a:gd name="T31" fmla="*/ 2147483646 h 260"/>
              <a:gd name="T32" fmla="*/ 2147483646 w 260"/>
              <a:gd name="T33" fmla="*/ 2147483646 h 260"/>
              <a:gd name="T34" fmla="*/ 2147483646 w 260"/>
              <a:gd name="T35" fmla="*/ 2147483646 h 260"/>
              <a:gd name="T36" fmla="*/ 2147483646 w 260"/>
              <a:gd name="T37" fmla="*/ 2147483646 h 260"/>
              <a:gd name="T38" fmla="*/ 2147483646 w 260"/>
              <a:gd name="T39" fmla="*/ 2147483646 h 260"/>
              <a:gd name="T40" fmla="*/ 2147483646 w 260"/>
              <a:gd name="T41" fmla="*/ 2147483646 h 260"/>
              <a:gd name="T42" fmla="*/ 2147483646 w 260"/>
              <a:gd name="T43" fmla="*/ 2147483646 h 260"/>
              <a:gd name="T44" fmla="*/ 2147483646 w 260"/>
              <a:gd name="T45" fmla="*/ 2147483646 h 260"/>
              <a:gd name="T46" fmla="*/ 2147483646 w 260"/>
              <a:gd name="T47" fmla="*/ 2147483646 h 260"/>
              <a:gd name="T48" fmla="*/ 2147483646 w 260"/>
              <a:gd name="T49" fmla="*/ 2147483646 h 260"/>
              <a:gd name="T50" fmla="*/ 2147483646 w 260"/>
              <a:gd name="T51" fmla="*/ 2147483646 h 260"/>
              <a:gd name="T52" fmla="*/ 2147483646 w 260"/>
              <a:gd name="T53" fmla="*/ 2147483646 h 260"/>
              <a:gd name="T54" fmla="*/ 2147483646 w 260"/>
              <a:gd name="T55" fmla="*/ 2147483646 h 260"/>
              <a:gd name="T56" fmla="*/ 2147483646 w 260"/>
              <a:gd name="T57" fmla="*/ 2147483646 h 260"/>
              <a:gd name="T58" fmla="*/ 2147483646 w 260"/>
              <a:gd name="T59" fmla="*/ 2147483646 h 260"/>
              <a:gd name="T60" fmla="*/ 2147483646 w 260"/>
              <a:gd name="T61" fmla="*/ 2147483646 h 260"/>
              <a:gd name="T62" fmla="*/ 2147483646 w 260"/>
              <a:gd name="T63" fmla="*/ 2147483646 h 260"/>
              <a:gd name="T64" fmla="*/ 2147483646 w 260"/>
              <a:gd name="T65" fmla="*/ 2147483646 h 260"/>
              <a:gd name="T66" fmla="*/ 2147483646 w 260"/>
              <a:gd name="T67" fmla="*/ 2147483646 h 260"/>
              <a:gd name="T68" fmla="*/ 2147483646 w 260"/>
              <a:gd name="T69" fmla="*/ 2147483646 h 260"/>
              <a:gd name="T70" fmla="*/ 2147483646 w 260"/>
              <a:gd name="T71" fmla="*/ 2147483646 h 260"/>
              <a:gd name="T72" fmla="*/ 2147483646 w 260"/>
              <a:gd name="T73" fmla="*/ 2147483646 h 260"/>
              <a:gd name="T74" fmla="*/ 2147483646 w 260"/>
              <a:gd name="T75" fmla="*/ 2147483646 h 260"/>
              <a:gd name="T76" fmla="*/ 2147483646 w 260"/>
              <a:gd name="T77" fmla="*/ 2147483646 h 260"/>
              <a:gd name="T78" fmla="*/ 2147483646 w 260"/>
              <a:gd name="T79" fmla="*/ 2147483646 h 260"/>
              <a:gd name="T80" fmla="*/ 2147483646 w 260"/>
              <a:gd name="T81" fmla="*/ 2147483646 h 260"/>
              <a:gd name="T82" fmla="*/ 2147483646 w 260"/>
              <a:gd name="T83" fmla="*/ 2147483646 h 260"/>
              <a:gd name="T84" fmla="*/ 2147483646 w 260"/>
              <a:gd name="T85" fmla="*/ 2147483646 h 260"/>
              <a:gd name="T86" fmla="*/ 2147483646 w 260"/>
              <a:gd name="T87" fmla="*/ 2147483646 h 26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26" y="260"/>
                </a:lnTo>
                <a:lnTo>
                  <a:pt x="21" y="260"/>
                </a:lnTo>
                <a:lnTo>
                  <a:pt x="16" y="258"/>
                </a:lnTo>
                <a:lnTo>
                  <a:pt x="12" y="256"/>
                </a:lnTo>
                <a:lnTo>
                  <a:pt x="8" y="252"/>
                </a:lnTo>
                <a:lnTo>
                  <a:pt x="4" y="249"/>
                </a:lnTo>
                <a:lnTo>
                  <a:pt x="2" y="245"/>
                </a:lnTo>
                <a:lnTo>
                  <a:pt x="0" y="239"/>
                </a:lnTo>
                <a:lnTo>
                  <a:pt x="0" y="234"/>
                </a:lnTo>
                <a:lnTo>
                  <a:pt x="0" y="26"/>
                </a:lnTo>
                <a:lnTo>
                  <a:pt x="0" y="21"/>
                </a:lnTo>
                <a:lnTo>
                  <a:pt x="2" y="16"/>
                </a:lnTo>
                <a:lnTo>
                  <a:pt x="4" y="12"/>
                </a:lnTo>
                <a:lnTo>
                  <a:pt x="8" y="8"/>
                </a:lnTo>
                <a:lnTo>
                  <a:pt x="12" y="4"/>
                </a:lnTo>
                <a:lnTo>
                  <a:pt x="16" y="3"/>
                </a:lnTo>
                <a:lnTo>
                  <a:pt x="21" y="0"/>
                </a:lnTo>
                <a:lnTo>
                  <a:pt x="26" y="0"/>
                </a:lnTo>
                <a:lnTo>
                  <a:pt x="234" y="0"/>
                </a:lnTo>
                <a:lnTo>
                  <a:pt x="240" y="0"/>
                </a:lnTo>
                <a:lnTo>
                  <a:pt x="245" y="3"/>
                </a:lnTo>
                <a:lnTo>
                  <a:pt x="249" y="4"/>
                </a:lnTo>
                <a:lnTo>
                  <a:pt x="253" y="8"/>
                </a:lnTo>
                <a:lnTo>
                  <a:pt x="255" y="12"/>
                </a:lnTo>
                <a:lnTo>
                  <a:pt x="258" y="16"/>
                </a:lnTo>
                <a:lnTo>
                  <a:pt x="259" y="21"/>
                </a:lnTo>
                <a:lnTo>
                  <a:pt x="260" y="26"/>
                </a:lnTo>
                <a:lnTo>
                  <a:pt x="260" y="234"/>
                </a:lnTo>
                <a:lnTo>
                  <a:pt x="259" y="239"/>
                </a:lnTo>
                <a:lnTo>
                  <a:pt x="258" y="245"/>
                </a:lnTo>
                <a:lnTo>
                  <a:pt x="255" y="249"/>
                </a:lnTo>
                <a:lnTo>
                  <a:pt x="253" y="252"/>
                </a:lnTo>
                <a:lnTo>
                  <a:pt x="249" y="256"/>
                </a:lnTo>
                <a:lnTo>
                  <a:pt x="245" y="258"/>
                </a:lnTo>
                <a:lnTo>
                  <a:pt x="240" y="260"/>
                </a:lnTo>
                <a:lnTo>
                  <a:pt x="234" y="260"/>
                </a:lnTo>
                <a:close/>
                <a:moveTo>
                  <a:pt x="225" y="52"/>
                </a:moveTo>
                <a:lnTo>
                  <a:pt x="225" y="52"/>
                </a:lnTo>
                <a:lnTo>
                  <a:pt x="215" y="57"/>
                </a:lnTo>
                <a:lnTo>
                  <a:pt x="207" y="61"/>
                </a:lnTo>
                <a:lnTo>
                  <a:pt x="199" y="63"/>
                </a:lnTo>
                <a:lnTo>
                  <a:pt x="197" y="59"/>
                </a:lnTo>
                <a:lnTo>
                  <a:pt x="191" y="55"/>
                </a:lnTo>
                <a:lnTo>
                  <a:pt x="186" y="52"/>
                </a:lnTo>
                <a:lnTo>
                  <a:pt x="181" y="51"/>
                </a:lnTo>
                <a:lnTo>
                  <a:pt x="175" y="50"/>
                </a:lnTo>
                <a:lnTo>
                  <a:pt x="169" y="50"/>
                </a:lnTo>
                <a:lnTo>
                  <a:pt x="163" y="51"/>
                </a:lnTo>
                <a:lnTo>
                  <a:pt x="156" y="52"/>
                </a:lnTo>
                <a:lnTo>
                  <a:pt x="151" y="55"/>
                </a:lnTo>
                <a:lnTo>
                  <a:pt x="145" y="59"/>
                </a:lnTo>
                <a:lnTo>
                  <a:pt x="141" y="63"/>
                </a:lnTo>
                <a:lnTo>
                  <a:pt x="137" y="68"/>
                </a:lnTo>
                <a:lnTo>
                  <a:pt x="134" y="73"/>
                </a:lnTo>
                <a:lnTo>
                  <a:pt x="132" y="81"/>
                </a:lnTo>
                <a:lnTo>
                  <a:pt x="132" y="89"/>
                </a:lnTo>
                <a:lnTo>
                  <a:pt x="133" y="96"/>
                </a:lnTo>
                <a:lnTo>
                  <a:pt x="124" y="96"/>
                </a:lnTo>
                <a:lnTo>
                  <a:pt x="115" y="95"/>
                </a:lnTo>
                <a:lnTo>
                  <a:pt x="98" y="91"/>
                </a:lnTo>
                <a:lnTo>
                  <a:pt x="84" y="85"/>
                </a:lnTo>
                <a:lnTo>
                  <a:pt x="72" y="77"/>
                </a:lnTo>
                <a:lnTo>
                  <a:pt x="63" y="70"/>
                </a:lnTo>
                <a:lnTo>
                  <a:pt x="56" y="64"/>
                </a:lnTo>
                <a:lnTo>
                  <a:pt x="51" y="57"/>
                </a:lnTo>
                <a:lnTo>
                  <a:pt x="48" y="61"/>
                </a:lnTo>
                <a:lnTo>
                  <a:pt x="47" y="68"/>
                </a:lnTo>
                <a:lnTo>
                  <a:pt x="46" y="74"/>
                </a:lnTo>
                <a:lnTo>
                  <a:pt x="46" y="82"/>
                </a:lnTo>
                <a:lnTo>
                  <a:pt x="48" y="91"/>
                </a:lnTo>
                <a:lnTo>
                  <a:pt x="54" y="100"/>
                </a:lnTo>
                <a:lnTo>
                  <a:pt x="58" y="106"/>
                </a:lnTo>
                <a:lnTo>
                  <a:pt x="63" y="109"/>
                </a:lnTo>
                <a:lnTo>
                  <a:pt x="58" y="109"/>
                </a:lnTo>
                <a:lnTo>
                  <a:pt x="52" y="108"/>
                </a:lnTo>
                <a:lnTo>
                  <a:pt x="46" y="106"/>
                </a:lnTo>
                <a:lnTo>
                  <a:pt x="46" y="111"/>
                </a:lnTo>
                <a:lnTo>
                  <a:pt x="46" y="115"/>
                </a:lnTo>
                <a:lnTo>
                  <a:pt x="48" y="120"/>
                </a:lnTo>
                <a:lnTo>
                  <a:pt x="51" y="126"/>
                </a:lnTo>
                <a:lnTo>
                  <a:pt x="56" y="133"/>
                </a:lnTo>
                <a:lnTo>
                  <a:pt x="64" y="138"/>
                </a:lnTo>
                <a:lnTo>
                  <a:pt x="76" y="143"/>
                </a:lnTo>
                <a:lnTo>
                  <a:pt x="74" y="145"/>
                </a:lnTo>
                <a:lnTo>
                  <a:pt x="72" y="146"/>
                </a:lnTo>
                <a:lnTo>
                  <a:pt x="65" y="146"/>
                </a:lnTo>
                <a:lnTo>
                  <a:pt x="59" y="145"/>
                </a:lnTo>
                <a:lnTo>
                  <a:pt x="60" y="148"/>
                </a:lnTo>
                <a:lnTo>
                  <a:pt x="61" y="152"/>
                </a:lnTo>
                <a:lnTo>
                  <a:pt x="64" y="156"/>
                </a:lnTo>
                <a:lnTo>
                  <a:pt x="69" y="161"/>
                </a:lnTo>
                <a:lnTo>
                  <a:pt x="76" y="165"/>
                </a:lnTo>
                <a:lnTo>
                  <a:pt x="84" y="169"/>
                </a:lnTo>
                <a:lnTo>
                  <a:pt x="94" y="173"/>
                </a:lnTo>
                <a:lnTo>
                  <a:pt x="85" y="180"/>
                </a:lnTo>
                <a:lnTo>
                  <a:pt x="76" y="184"/>
                </a:lnTo>
                <a:lnTo>
                  <a:pt x="67" y="186"/>
                </a:lnTo>
                <a:lnTo>
                  <a:pt x="56" y="187"/>
                </a:lnTo>
                <a:lnTo>
                  <a:pt x="42" y="189"/>
                </a:lnTo>
                <a:lnTo>
                  <a:pt x="38" y="189"/>
                </a:lnTo>
                <a:lnTo>
                  <a:pt x="45" y="194"/>
                </a:lnTo>
                <a:lnTo>
                  <a:pt x="54" y="198"/>
                </a:lnTo>
                <a:lnTo>
                  <a:pt x="65" y="202"/>
                </a:lnTo>
                <a:lnTo>
                  <a:pt x="77" y="204"/>
                </a:lnTo>
                <a:lnTo>
                  <a:pt x="91" y="206"/>
                </a:lnTo>
                <a:lnTo>
                  <a:pt x="106" y="206"/>
                </a:lnTo>
                <a:lnTo>
                  <a:pt x="120" y="204"/>
                </a:lnTo>
                <a:lnTo>
                  <a:pt x="134" y="200"/>
                </a:lnTo>
                <a:lnTo>
                  <a:pt x="150" y="195"/>
                </a:lnTo>
                <a:lnTo>
                  <a:pt x="163" y="187"/>
                </a:lnTo>
                <a:lnTo>
                  <a:pt x="176" y="178"/>
                </a:lnTo>
                <a:lnTo>
                  <a:pt x="186" y="165"/>
                </a:lnTo>
                <a:lnTo>
                  <a:pt x="191" y="159"/>
                </a:lnTo>
                <a:lnTo>
                  <a:pt x="197" y="151"/>
                </a:lnTo>
                <a:lnTo>
                  <a:pt x="201" y="143"/>
                </a:lnTo>
                <a:lnTo>
                  <a:pt x="203" y="134"/>
                </a:lnTo>
                <a:lnTo>
                  <a:pt x="206" y="124"/>
                </a:lnTo>
                <a:lnTo>
                  <a:pt x="208" y="113"/>
                </a:lnTo>
                <a:lnTo>
                  <a:pt x="210" y="103"/>
                </a:lnTo>
                <a:lnTo>
                  <a:pt x="210" y="90"/>
                </a:lnTo>
                <a:lnTo>
                  <a:pt x="212" y="89"/>
                </a:lnTo>
                <a:lnTo>
                  <a:pt x="216" y="86"/>
                </a:lnTo>
                <a:lnTo>
                  <a:pt x="223" y="78"/>
                </a:lnTo>
                <a:lnTo>
                  <a:pt x="230" y="68"/>
                </a:lnTo>
                <a:lnTo>
                  <a:pt x="220" y="70"/>
                </a:lnTo>
                <a:lnTo>
                  <a:pt x="208" y="73"/>
                </a:lnTo>
                <a:lnTo>
                  <a:pt x="214" y="70"/>
                </a:lnTo>
                <a:lnTo>
                  <a:pt x="217" y="67"/>
                </a:lnTo>
                <a:lnTo>
                  <a:pt x="223" y="60"/>
                </a:lnTo>
                <a:lnTo>
                  <a:pt x="224" y="55"/>
                </a:lnTo>
                <a:lnTo>
                  <a:pt x="225" y="52"/>
                </a:lnTo>
                <a:close/>
              </a:path>
            </a:pathLst>
          </a:custGeom>
          <a:solidFill>
            <a:srgbClr val="37BBED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Freeform 417"/>
          <p:cNvSpPr>
            <a:spLocks noEditPoints="1"/>
          </p:cNvSpPr>
          <p:nvPr/>
        </p:nvSpPr>
        <p:spPr bwMode="auto">
          <a:xfrm>
            <a:off x="1414158" y="4791661"/>
            <a:ext cx="225425" cy="227013"/>
          </a:xfrm>
          <a:custGeom>
            <a:avLst/>
            <a:gdLst>
              <a:gd name="T0" fmla="*/ 2147483646 w 260"/>
              <a:gd name="T1" fmla="*/ 2147483646 h 260"/>
              <a:gd name="T2" fmla="*/ 2147483646 w 260"/>
              <a:gd name="T3" fmla="*/ 2147483646 h 260"/>
              <a:gd name="T4" fmla="*/ 0 w 260"/>
              <a:gd name="T5" fmla="*/ 2147483646 h 260"/>
              <a:gd name="T6" fmla="*/ 0 w 260"/>
              <a:gd name="T7" fmla="*/ 2147483646 h 260"/>
              <a:gd name="T8" fmla="*/ 2147483646 w 260"/>
              <a:gd name="T9" fmla="*/ 2147483646 h 260"/>
              <a:gd name="T10" fmla="*/ 2147483646 w 260"/>
              <a:gd name="T11" fmla="*/ 0 h 260"/>
              <a:gd name="T12" fmla="*/ 2147483646 w 260"/>
              <a:gd name="T13" fmla="*/ 0 h 260"/>
              <a:gd name="T14" fmla="*/ 2147483646 w 260"/>
              <a:gd name="T15" fmla="*/ 2147483646 h 260"/>
              <a:gd name="T16" fmla="*/ 2147483646 w 260"/>
              <a:gd name="T17" fmla="*/ 2147483646 h 260"/>
              <a:gd name="T18" fmla="*/ 2147483646 w 260"/>
              <a:gd name="T19" fmla="*/ 2147483646 h 260"/>
              <a:gd name="T20" fmla="*/ 2147483646 w 260"/>
              <a:gd name="T21" fmla="*/ 2147483646 h 260"/>
              <a:gd name="T22" fmla="*/ 2147483646 w 260"/>
              <a:gd name="T23" fmla="*/ 2147483646 h 260"/>
              <a:gd name="T24" fmla="*/ 2147483646 w 260"/>
              <a:gd name="T25" fmla="*/ 2147483646 h 260"/>
              <a:gd name="T26" fmla="*/ 2147483646 w 260"/>
              <a:gd name="T27" fmla="*/ 2147483646 h 260"/>
              <a:gd name="T28" fmla="*/ 2147483646 w 260"/>
              <a:gd name="T29" fmla="*/ 2147483646 h 260"/>
              <a:gd name="T30" fmla="*/ 2147483646 w 260"/>
              <a:gd name="T31" fmla="*/ 2147483646 h 260"/>
              <a:gd name="T32" fmla="*/ 2147483646 w 260"/>
              <a:gd name="T33" fmla="*/ 2147483646 h 260"/>
              <a:gd name="T34" fmla="*/ 2147483646 w 260"/>
              <a:gd name="T35" fmla="*/ 2147483646 h 260"/>
              <a:gd name="T36" fmla="*/ 2147483646 w 260"/>
              <a:gd name="T37" fmla="*/ 2147483646 h 260"/>
              <a:gd name="T38" fmla="*/ 2147483646 w 260"/>
              <a:gd name="T39" fmla="*/ 2147483646 h 260"/>
              <a:gd name="T40" fmla="*/ 2147483646 w 260"/>
              <a:gd name="T41" fmla="*/ 2147483646 h 260"/>
              <a:gd name="T42" fmla="*/ 2147483646 w 260"/>
              <a:gd name="T43" fmla="*/ 2147483646 h 260"/>
              <a:gd name="T44" fmla="*/ 2147483646 w 260"/>
              <a:gd name="T45" fmla="*/ 2147483646 h 260"/>
              <a:gd name="T46" fmla="*/ 2147483646 w 260"/>
              <a:gd name="T47" fmla="*/ 2147483646 h 260"/>
              <a:gd name="T48" fmla="*/ 2147483646 w 260"/>
              <a:gd name="T49" fmla="*/ 2147483646 h 260"/>
              <a:gd name="T50" fmla="*/ 2147483646 w 260"/>
              <a:gd name="T51" fmla="*/ 2147483646 h 260"/>
              <a:gd name="T52" fmla="*/ 2147483646 w 260"/>
              <a:gd name="T53" fmla="*/ 2147483646 h 260"/>
              <a:gd name="T54" fmla="*/ 2147483646 w 260"/>
              <a:gd name="T55" fmla="*/ 2147483646 h 260"/>
              <a:gd name="T56" fmla="*/ 2147483646 w 260"/>
              <a:gd name="T57" fmla="*/ 2147483646 h 260"/>
              <a:gd name="T58" fmla="*/ 2147483646 w 260"/>
              <a:gd name="T59" fmla="*/ 2147483646 h 260"/>
              <a:gd name="T60" fmla="*/ 2147483646 w 260"/>
              <a:gd name="T61" fmla="*/ 2147483646 h 260"/>
              <a:gd name="T62" fmla="*/ 2147483646 w 260"/>
              <a:gd name="T63" fmla="*/ 2147483646 h 260"/>
              <a:gd name="T64" fmla="*/ 2147483646 w 260"/>
              <a:gd name="T65" fmla="*/ 2147483646 h 260"/>
              <a:gd name="T66" fmla="*/ 2147483646 w 260"/>
              <a:gd name="T67" fmla="*/ 2147483646 h 260"/>
              <a:gd name="T68" fmla="*/ 2147483646 w 260"/>
              <a:gd name="T69" fmla="*/ 2147483646 h 260"/>
              <a:gd name="T70" fmla="*/ 2147483646 w 260"/>
              <a:gd name="T71" fmla="*/ 2147483646 h 260"/>
              <a:gd name="T72" fmla="*/ 2147483646 w 260"/>
              <a:gd name="T73" fmla="*/ 2147483646 h 260"/>
              <a:gd name="T74" fmla="*/ 2147483646 w 260"/>
              <a:gd name="T75" fmla="*/ 2147483646 h 260"/>
              <a:gd name="T76" fmla="*/ 2147483646 w 260"/>
              <a:gd name="T77" fmla="*/ 2147483646 h 260"/>
              <a:gd name="T78" fmla="*/ 2147483646 w 260"/>
              <a:gd name="T79" fmla="*/ 2147483646 h 260"/>
              <a:gd name="T80" fmla="*/ 2147483646 w 260"/>
              <a:gd name="T81" fmla="*/ 2147483646 h 260"/>
              <a:gd name="T82" fmla="*/ 2147483646 w 260"/>
              <a:gd name="T83" fmla="*/ 2147483646 h 260"/>
              <a:gd name="T84" fmla="*/ 2147483646 w 260"/>
              <a:gd name="T85" fmla="*/ 2147483646 h 260"/>
              <a:gd name="T86" fmla="*/ 2147483646 w 260"/>
              <a:gd name="T87" fmla="*/ 2147483646 h 260"/>
              <a:gd name="T88" fmla="*/ 2147483646 w 260"/>
              <a:gd name="T89" fmla="*/ 2147483646 h 260"/>
              <a:gd name="T90" fmla="*/ 2147483646 w 260"/>
              <a:gd name="T91" fmla="*/ 2147483646 h 260"/>
              <a:gd name="T92" fmla="*/ 2147483646 w 260"/>
              <a:gd name="T93" fmla="*/ 2147483646 h 260"/>
              <a:gd name="T94" fmla="*/ 2147483646 w 260"/>
              <a:gd name="T95" fmla="*/ 2147483646 h 260"/>
              <a:gd name="T96" fmla="*/ 2147483646 w 260"/>
              <a:gd name="T97" fmla="*/ 2147483646 h 260"/>
              <a:gd name="T98" fmla="*/ 2147483646 w 260"/>
              <a:gd name="T99" fmla="*/ 2147483646 h 260"/>
              <a:gd name="T100" fmla="*/ 2147483646 w 260"/>
              <a:gd name="T101" fmla="*/ 2147483646 h 260"/>
              <a:gd name="T102" fmla="*/ 2147483646 w 260"/>
              <a:gd name="T103" fmla="*/ 2147483646 h 260"/>
              <a:gd name="T104" fmla="*/ 2147483646 w 260"/>
              <a:gd name="T105" fmla="*/ 2147483646 h 26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26" y="260"/>
                </a:lnTo>
                <a:lnTo>
                  <a:pt x="21" y="260"/>
                </a:lnTo>
                <a:lnTo>
                  <a:pt x="16" y="258"/>
                </a:lnTo>
                <a:lnTo>
                  <a:pt x="12" y="256"/>
                </a:lnTo>
                <a:lnTo>
                  <a:pt x="8" y="252"/>
                </a:lnTo>
                <a:lnTo>
                  <a:pt x="4" y="249"/>
                </a:lnTo>
                <a:lnTo>
                  <a:pt x="1" y="245"/>
                </a:lnTo>
                <a:lnTo>
                  <a:pt x="0" y="239"/>
                </a:lnTo>
                <a:lnTo>
                  <a:pt x="0" y="234"/>
                </a:lnTo>
                <a:lnTo>
                  <a:pt x="0" y="26"/>
                </a:lnTo>
                <a:lnTo>
                  <a:pt x="0" y="21"/>
                </a:lnTo>
                <a:lnTo>
                  <a:pt x="1" y="16"/>
                </a:lnTo>
                <a:lnTo>
                  <a:pt x="4" y="12"/>
                </a:lnTo>
                <a:lnTo>
                  <a:pt x="8" y="8"/>
                </a:lnTo>
                <a:lnTo>
                  <a:pt x="12" y="4"/>
                </a:lnTo>
                <a:lnTo>
                  <a:pt x="16" y="3"/>
                </a:lnTo>
                <a:lnTo>
                  <a:pt x="21" y="0"/>
                </a:lnTo>
                <a:lnTo>
                  <a:pt x="26" y="0"/>
                </a:lnTo>
                <a:lnTo>
                  <a:pt x="234" y="0"/>
                </a:lnTo>
                <a:lnTo>
                  <a:pt x="239" y="0"/>
                </a:lnTo>
                <a:lnTo>
                  <a:pt x="244" y="3"/>
                </a:lnTo>
                <a:lnTo>
                  <a:pt x="248" y="4"/>
                </a:lnTo>
                <a:lnTo>
                  <a:pt x="252" y="8"/>
                </a:lnTo>
                <a:lnTo>
                  <a:pt x="255" y="12"/>
                </a:lnTo>
                <a:lnTo>
                  <a:pt x="257" y="16"/>
                </a:lnTo>
                <a:lnTo>
                  <a:pt x="259" y="21"/>
                </a:lnTo>
                <a:lnTo>
                  <a:pt x="260" y="26"/>
                </a:lnTo>
                <a:lnTo>
                  <a:pt x="260" y="234"/>
                </a:lnTo>
                <a:lnTo>
                  <a:pt x="259" y="239"/>
                </a:lnTo>
                <a:lnTo>
                  <a:pt x="257" y="245"/>
                </a:lnTo>
                <a:lnTo>
                  <a:pt x="255" y="249"/>
                </a:lnTo>
                <a:lnTo>
                  <a:pt x="252" y="252"/>
                </a:lnTo>
                <a:lnTo>
                  <a:pt x="248" y="256"/>
                </a:lnTo>
                <a:lnTo>
                  <a:pt x="244" y="258"/>
                </a:lnTo>
                <a:lnTo>
                  <a:pt x="239" y="260"/>
                </a:lnTo>
                <a:lnTo>
                  <a:pt x="234" y="260"/>
                </a:lnTo>
                <a:close/>
                <a:moveTo>
                  <a:pt x="162" y="37"/>
                </a:moveTo>
                <a:lnTo>
                  <a:pt x="162" y="37"/>
                </a:lnTo>
                <a:lnTo>
                  <a:pt x="155" y="34"/>
                </a:lnTo>
                <a:lnTo>
                  <a:pt x="147" y="33"/>
                </a:lnTo>
                <a:lnTo>
                  <a:pt x="139" y="33"/>
                </a:lnTo>
                <a:lnTo>
                  <a:pt x="130" y="33"/>
                </a:lnTo>
                <a:lnTo>
                  <a:pt x="121" y="34"/>
                </a:lnTo>
                <a:lnTo>
                  <a:pt x="110" y="37"/>
                </a:lnTo>
                <a:lnTo>
                  <a:pt x="101" y="39"/>
                </a:lnTo>
                <a:lnTo>
                  <a:pt x="91" y="44"/>
                </a:lnTo>
                <a:lnTo>
                  <a:pt x="79" y="55"/>
                </a:lnTo>
                <a:lnTo>
                  <a:pt x="72" y="64"/>
                </a:lnTo>
                <a:lnTo>
                  <a:pt x="64" y="73"/>
                </a:lnTo>
                <a:lnTo>
                  <a:pt x="60" y="82"/>
                </a:lnTo>
                <a:lnTo>
                  <a:pt x="57" y="91"/>
                </a:lnTo>
                <a:lnTo>
                  <a:pt x="56" y="99"/>
                </a:lnTo>
                <a:lnTo>
                  <a:pt x="56" y="107"/>
                </a:lnTo>
                <a:lnTo>
                  <a:pt x="57" y="115"/>
                </a:lnTo>
                <a:lnTo>
                  <a:pt x="60" y="121"/>
                </a:lnTo>
                <a:lnTo>
                  <a:pt x="62" y="128"/>
                </a:lnTo>
                <a:lnTo>
                  <a:pt x="69" y="137"/>
                </a:lnTo>
                <a:lnTo>
                  <a:pt x="74" y="143"/>
                </a:lnTo>
                <a:lnTo>
                  <a:pt x="78" y="146"/>
                </a:lnTo>
                <a:lnTo>
                  <a:pt x="82" y="146"/>
                </a:lnTo>
                <a:lnTo>
                  <a:pt x="84" y="145"/>
                </a:lnTo>
                <a:lnTo>
                  <a:pt x="87" y="142"/>
                </a:lnTo>
                <a:lnTo>
                  <a:pt x="88" y="138"/>
                </a:lnTo>
                <a:lnTo>
                  <a:pt x="88" y="133"/>
                </a:lnTo>
                <a:lnTo>
                  <a:pt x="88" y="129"/>
                </a:lnTo>
                <a:lnTo>
                  <a:pt x="86" y="124"/>
                </a:lnTo>
                <a:lnTo>
                  <a:pt x="83" y="119"/>
                </a:lnTo>
                <a:lnTo>
                  <a:pt x="81" y="109"/>
                </a:lnTo>
                <a:lnTo>
                  <a:pt x="81" y="100"/>
                </a:lnTo>
                <a:lnTo>
                  <a:pt x="82" y="89"/>
                </a:lnTo>
                <a:lnTo>
                  <a:pt x="84" y="83"/>
                </a:lnTo>
                <a:lnTo>
                  <a:pt x="87" y="77"/>
                </a:lnTo>
                <a:lnTo>
                  <a:pt x="91" y="70"/>
                </a:lnTo>
                <a:lnTo>
                  <a:pt x="97" y="64"/>
                </a:lnTo>
                <a:lnTo>
                  <a:pt x="109" y="59"/>
                </a:lnTo>
                <a:lnTo>
                  <a:pt x="120" y="55"/>
                </a:lnTo>
                <a:lnTo>
                  <a:pt x="129" y="52"/>
                </a:lnTo>
                <a:lnTo>
                  <a:pt x="138" y="51"/>
                </a:lnTo>
                <a:lnTo>
                  <a:pt x="146" y="52"/>
                </a:lnTo>
                <a:lnTo>
                  <a:pt x="153" y="54"/>
                </a:lnTo>
                <a:lnTo>
                  <a:pt x="159" y="57"/>
                </a:lnTo>
                <a:lnTo>
                  <a:pt x="165" y="61"/>
                </a:lnTo>
                <a:lnTo>
                  <a:pt x="169" y="65"/>
                </a:lnTo>
                <a:lnTo>
                  <a:pt x="173" y="70"/>
                </a:lnTo>
                <a:lnTo>
                  <a:pt x="175" y="77"/>
                </a:lnTo>
                <a:lnTo>
                  <a:pt x="178" y="83"/>
                </a:lnTo>
                <a:lnTo>
                  <a:pt x="179" y="90"/>
                </a:lnTo>
                <a:lnTo>
                  <a:pt x="179" y="98"/>
                </a:lnTo>
                <a:lnTo>
                  <a:pt x="179" y="104"/>
                </a:lnTo>
                <a:lnTo>
                  <a:pt x="178" y="111"/>
                </a:lnTo>
                <a:lnTo>
                  <a:pt x="174" y="122"/>
                </a:lnTo>
                <a:lnTo>
                  <a:pt x="172" y="132"/>
                </a:lnTo>
                <a:lnTo>
                  <a:pt x="168" y="138"/>
                </a:lnTo>
                <a:lnTo>
                  <a:pt x="164" y="145"/>
                </a:lnTo>
                <a:lnTo>
                  <a:pt x="159" y="148"/>
                </a:lnTo>
                <a:lnTo>
                  <a:pt x="155" y="151"/>
                </a:lnTo>
                <a:lnTo>
                  <a:pt x="149" y="152"/>
                </a:lnTo>
                <a:lnTo>
                  <a:pt x="146" y="154"/>
                </a:lnTo>
                <a:lnTo>
                  <a:pt x="142" y="154"/>
                </a:lnTo>
                <a:lnTo>
                  <a:pt x="138" y="152"/>
                </a:lnTo>
                <a:lnTo>
                  <a:pt x="131" y="148"/>
                </a:lnTo>
                <a:lnTo>
                  <a:pt x="127" y="145"/>
                </a:lnTo>
                <a:lnTo>
                  <a:pt x="126" y="142"/>
                </a:lnTo>
                <a:lnTo>
                  <a:pt x="126" y="141"/>
                </a:lnTo>
                <a:lnTo>
                  <a:pt x="131" y="119"/>
                </a:lnTo>
                <a:lnTo>
                  <a:pt x="135" y="102"/>
                </a:lnTo>
                <a:lnTo>
                  <a:pt x="136" y="91"/>
                </a:lnTo>
                <a:lnTo>
                  <a:pt x="136" y="87"/>
                </a:lnTo>
                <a:lnTo>
                  <a:pt x="135" y="83"/>
                </a:lnTo>
                <a:lnTo>
                  <a:pt x="133" y="81"/>
                </a:lnTo>
                <a:lnTo>
                  <a:pt x="130" y="78"/>
                </a:lnTo>
                <a:lnTo>
                  <a:pt x="126" y="76"/>
                </a:lnTo>
                <a:lnTo>
                  <a:pt x="123" y="76"/>
                </a:lnTo>
                <a:lnTo>
                  <a:pt x="120" y="76"/>
                </a:lnTo>
                <a:lnTo>
                  <a:pt x="116" y="76"/>
                </a:lnTo>
                <a:lnTo>
                  <a:pt x="112" y="78"/>
                </a:lnTo>
                <a:lnTo>
                  <a:pt x="108" y="81"/>
                </a:lnTo>
                <a:lnTo>
                  <a:pt x="105" y="85"/>
                </a:lnTo>
                <a:lnTo>
                  <a:pt x="103" y="90"/>
                </a:lnTo>
                <a:lnTo>
                  <a:pt x="101" y="95"/>
                </a:lnTo>
                <a:lnTo>
                  <a:pt x="101" y="103"/>
                </a:lnTo>
                <a:lnTo>
                  <a:pt x="103" y="111"/>
                </a:lnTo>
                <a:lnTo>
                  <a:pt x="104" y="121"/>
                </a:lnTo>
                <a:lnTo>
                  <a:pt x="90" y="186"/>
                </a:lnTo>
                <a:lnTo>
                  <a:pt x="87" y="199"/>
                </a:lnTo>
                <a:lnTo>
                  <a:pt x="87" y="211"/>
                </a:lnTo>
                <a:lnTo>
                  <a:pt x="87" y="217"/>
                </a:lnTo>
                <a:lnTo>
                  <a:pt x="88" y="224"/>
                </a:lnTo>
                <a:lnTo>
                  <a:pt x="90" y="225"/>
                </a:lnTo>
                <a:lnTo>
                  <a:pt x="91" y="225"/>
                </a:lnTo>
                <a:lnTo>
                  <a:pt x="92" y="225"/>
                </a:lnTo>
                <a:lnTo>
                  <a:pt x="95" y="221"/>
                </a:lnTo>
                <a:lnTo>
                  <a:pt x="103" y="212"/>
                </a:lnTo>
                <a:lnTo>
                  <a:pt x="107" y="203"/>
                </a:lnTo>
                <a:lnTo>
                  <a:pt x="112" y="191"/>
                </a:lnTo>
                <a:lnTo>
                  <a:pt x="116" y="177"/>
                </a:lnTo>
                <a:lnTo>
                  <a:pt x="120" y="160"/>
                </a:lnTo>
                <a:lnTo>
                  <a:pt x="121" y="163"/>
                </a:lnTo>
                <a:lnTo>
                  <a:pt x="122" y="164"/>
                </a:lnTo>
                <a:lnTo>
                  <a:pt x="131" y="169"/>
                </a:lnTo>
                <a:lnTo>
                  <a:pt x="136" y="171"/>
                </a:lnTo>
                <a:lnTo>
                  <a:pt x="143" y="172"/>
                </a:lnTo>
                <a:lnTo>
                  <a:pt x="149" y="172"/>
                </a:lnTo>
                <a:lnTo>
                  <a:pt x="156" y="172"/>
                </a:lnTo>
                <a:lnTo>
                  <a:pt x="164" y="171"/>
                </a:lnTo>
                <a:lnTo>
                  <a:pt x="170" y="167"/>
                </a:lnTo>
                <a:lnTo>
                  <a:pt x="178" y="163"/>
                </a:lnTo>
                <a:lnTo>
                  <a:pt x="185" y="156"/>
                </a:lnTo>
                <a:lnTo>
                  <a:pt x="191" y="148"/>
                </a:lnTo>
                <a:lnTo>
                  <a:pt x="196" y="139"/>
                </a:lnTo>
                <a:lnTo>
                  <a:pt x="201" y="128"/>
                </a:lnTo>
                <a:lnTo>
                  <a:pt x="205" y="113"/>
                </a:lnTo>
                <a:lnTo>
                  <a:pt x="207" y="100"/>
                </a:lnTo>
                <a:lnTo>
                  <a:pt x="205" y="89"/>
                </a:lnTo>
                <a:lnTo>
                  <a:pt x="203" y="77"/>
                </a:lnTo>
                <a:lnTo>
                  <a:pt x="199" y="67"/>
                </a:lnTo>
                <a:lnTo>
                  <a:pt x="192" y="57"/>
                </a:lnTo>
                <a:lnTo>
                  <a:pt x="185" y="48"/>
                </a:lnTo>
                <a:lnTo>
                  <a:pt x="174" y="42"/>
                </a:lnTo>
                <a:lnTo>
                  <a:pt x="162" y="37"/>
                </a:lnTo>
                <a:close/>
              </a:path>
            </a:pathLst>
          </a:custGeom>
          <a:solidFill>
            <a:srgbClr val="37BBED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418"/>
          <p:cNvSpPr>
            <a:spLocks noEditPoints="1"/>
          </p:cNvSpPr>
          <p:nvPr/>
        </p:nvSpPr>
        <p:spPr bwMode="auto">
          <a:xfrm>
            <a:off x="1834845" y="4791661"/>
            <a:ext cx="225425" cy="227013"/>
          </a:xfrm>
          <a:custGeom>
            <a:avLst/>
            <a:gdLst>
              <a:gd name="T0" fmla="*/ 2147483646 w 260"/>
              <a:gd name="T1" fmla="*/ 2147483646 h 260"/>
              <a:gd name="T2" fmla="*/ 2147483646 w 260"/>
              <a:gd name="T3" fmla="*/ 2147483646 h 260"/>
              <a:gd name="T4" fmla="*/ 2147483646 w 260"/>
              <a:gd name="T5" fmla="*/ 2147483646 h 260"/>
              <a:gd name="T6" fmla="*/ 2147483646 w 260"/>
              <a:gd name="T7" fmla="*/ 2147483646 h 260"/>
              <a:gd name="T8" fmla="*/ 0 w 260"/>
              <a:gd name="T9" fmla="*/ 2147483646 h 260"/>
              <a:gd name="T10" fmla="*/ 2147483646 w 260"/>
              <a:gd name="T11" fmla="*/ 2147483646 h 260"/>
              <a:gd name="T12" fmla="*/ 2147483646 w 260"/>
              <a:gd name="T13" fmla="*/ 2147483646 h 260"/>
              <a:gd name="T14" fmla="*/ 2147483646 w 260"/>
              <a:gd name="T15" fmla="*/ 2147483646 h 260"/>
              <a:gd name="T16" fmla="*/ 2147483646 w 260"/>
              <a:gd name="T17" fmla="*/ 0 h 260"/>
              <a:gd name="T18" fmla="*/ 2147483646 w 260"/>
              <a:gd name="T19" fmla="*/ 0 h 260"/>
              <a:gd name="T20" fmla="*/ 2147483646 w 260"/>
              <a:gd name="T21" fmla="*/ 2147483646 h 260"/>
              <a:gd name="T22" fmla="*/ 2147483646 w 260"/>
              <a:gd name="T23" fmla="*/ 2147483646 h 260"/>
              <a:gd name="T24" fmla="*/ 2147483646 w 260"/>
              <a:gd name="T25" fmla="*/ 2147483646 h 260"/>
              <a:gd name="T26" fmla="*/ 2147483646 w 260"/>
              <a:gd name="T27" fmla="*/ 2147483646 h 260"/>
              <a:gd name="T28" fmla="*/ 2147483646 w 260"/>
              <a:gd name="T29" fmla="*/ 2147483646 h 260"/>
              <a:gd name="T30" fmla="*/ 2147483646 w 260"/>
              <a:gd name="T31" fmla="*/ 2147483646 h 260"/>
              <a:gd name="T32" fmla="*/ 2147483646 w 260"/>
              <a:gd name="T33" fmla="*/ 2147483646 h 260"/>
              <a:gd name="T34" fmla="*/ 2147483646 w 260"/>
              <a:gd name="T35" fmla="*/ 2147483646 h 260"/>
              <a:gd name="T36" fmla="*/ 2147483646 w 260"/>
              <a:gd name="T37" fmla="*/ 2147483646 h 260"/>
              <a:gd name="T38" fmla="*/ 2147483646 w 260"/>
              <a:gd name="T39" fmla="*/ 2147483646 h 260"/>
              <a:gd name="T40" fmla="*/ 2147483646 w 260"/>
              <a:gd name="T41" fmla="*/ 2147483646 h 260"/>
              <a:gd name="T42" fmla="*/ 2147483646 w 260"/>
              <a:gd name="T43" fmla="*/ 2147483646 h 260"/>
              <a:gd name="T44" fmla="*/ 2147483646 w 260"/>
              <a:gd name="T45" fmla="*/ 2147483646 h 260"/>
              <a:gd name="T46" fmla="*/ 2147483646 w 260"/>
              <a:gd name="T47" fmla="*/ 2147483646 h 260"/>
              <a:gd name="T48" fmla="*/ 2147483646 w 260"/>
              <a:gd name="T49" fmla="*/ 2147483646 h 260"/>
              <a:gd name="T50" fmla="*/ 2147483646 w 260"/>
              <a:gd name="T51" fmla="*/ 2147483646 h 260"/>
              <a:gd name="T52" fmla="*/ 2147483646 w 260"/>
              <a:gd name="T53" fmla="*/ 2147483646 h 260"/>
              <a:gd name="T54" fmla="*/ 2147483646 w 260"/>
              <a:gd name="T55" fmla="*/ 2147483646 h 260"/>
              <a:gd name="T56" fmla="*/ 2147483646 w 260"/>
              <a:gd name="T57" fmla="*/ 2147483646 h 260"/>
              <a:gd name="T58" fmla="*/ 2147483646 w 260"/>
              <a:gd name="T59" fmla="*/ 2147483646 h 260"/>
              <a:gd name="T60" fmla="*/ 2147483646 w 260"/>
              <a:gd name="T61" fmla="*/ 2147483646 h 260"/>
              <a:gd name="T62" fmla="*/ 2147483646 w 260"/>
              <a:gd name="T63" fmla="*/ 2147483646 h 260"/>
              <a:gd name="T64" fmla="*/ 2147483646 w 260"/>
              <a:gd name="T65" fmla="*/ 2147483646 h 260"/>
              <a:gd name="T66" fmla="*/ 2147483646 w 260"/>
              <a:gd name="T67" fmla="*/ 2147483646 h 260"/>
              <a:gd name="T68" fmla="*/ 2147483646 w 260"/>
              <a:gd name="T69" fmla="*/ 2147483646 h 260"/>
              <a:gd name="T70" fmla="*/ 2147483646 w 260"/>
              <a:gd name="T71" fmla="*/ 2147483646 h 260"/>
              <a:gd name="T72" fmla="*/ 2147483646 w 260"/>
              <a:gd name="T73" fmla="*/ 2147483646 h 260"/>
              <a:gd name="T74" fmla="*/ 2147483646 w 260"/>
              <a:gd name="T75" fmla="*/ 2147483646 h 260"/>
              <a:gd name="T76" fmla="*/ 2147483646 w 260"/>
              <a:gd name="T77" fmla="*/ 2147483646 h 260"/>
              <a:gd name="T78" fmla="*/ 2147483646 w 260"/>
              <a:gd name="T79" fmla="*/ 2147483646 h 260"/>
              <a:gd name="T80" fmla="*/ 2147483646 w 260"/>
              <a:gd name="T81" fmla="*/ 2147483646 h 260"/>
              <a:gd name="T82" fmla="*/ 2147483646 w 260"/>
              <a:gd name="T83" fmla="*/ 2147483646 h 260"/>
              <a:gd name="T84" fmla="*/ 2147483646 w 260"/>
              <a:gd name="T85" fmla="*/ 2147483646 h 26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26" y="260"/>
                </a:lnTo>
                <a:lnTo>
                  <a:pt x="21" y="260"/>
                </a:lnTo>
                <a:lnTo>
                  <a:pt x="15" y="258"/>
                </a:lnTo>
                <a:lnTo>
                  <a:pt x="12" y="256"/>
                </a:lnTo>
                <a:lnTo>
                  <a:pt x="8" y="252"/>
                </a:lnTo>
                <a:lnTo>
                  <a:pt x="5" y="249"/>
                </a:lnTo>
                <a:lnTo>
                  <a:pt x="2" y="245"/>
                </a:lnTo>
                <a:lnTo>
                  <a:pt x="1" y="239"/>
                </a:lnTo>
                <a:lnTo>
                  <a:pt x="0" y="234"/>
                </a:lnTo>
                <a:lnTo>
                  <a:pt x="0" y="26"/>
                </a:lnTo>
                <a:lnTo>
                  <a:pt x="1" y="21"/>
                </a:lnTo>
                <a:lnTo>
                  <a:pt x="2" y="16"/>
                </a:lnTo>
                <a:lnTo>
                  <a:pt x="5" y="12"/>
                </a:lnTo>
                <a:lnTo>
                  <a:pt x="8" y="8"/>
                </a:lnTo>
                <a:lnTo>
                  <a:pt x="12" y="4"/>
                </a:lnTo>
                <a:lnTo>
                  <a:pt x="15" y="3"/>
                </a:lnTo>
                <a:lnTo>
                  <a:pt x="21" y="0"/>
                </a:lnTo>
                <a:lnTo>
                  <a:pt x="26" y="0"/>
                </a:lnTo>
                <a:lnTo>
                  <a:pt x="234" y="0"/>
                </a:lnTo>
                <a:lnTo>
                  <a:pt x="239" y="0"/>
                </a:lnTo>
                <a:lnTo>
                  <a:pt x="244" y="3"/>
                </a:lnTo>
                <a:lnTo>
                  <a:pt x="248" y="4"/>
                </a:lnTo>
                <a:lnTo>
                  <a:pt x="252" y="8"/>
                </a:lnTo>
                <a:lnTo>
                  <a:pt x="256" y="12"/>
                </a:lnTo>
                <a:lnTo>
                  <a:pt x="259" y="16"/>
                </a:lnTo>
                <a:lnTo>
                  <a:pt x="260" y="21"/>
                </a:lnTo>
                <a:lnTo>
                  <a:pt x="260" y="26"/>
                </a:lnTo>
                <a:lnTo>
                  <a:pt x="260" y="234"/>
                </a:lnTo>
                <a:lnTo>
                  <a:pt x="260" y="239"/>
                </a:lnTo>
                <a:lnTo>
                  <a:pt x="259" y="245"/>
                </a:lnTo>
                <a:lnTo>
                  <a:pt x="256" y="249"/>
                </a:lnTo>
                <a:lnTo>
                  <a:pt x="252" y="252"/>
                </a:lnTo>
                <a:lnTo>
                  <a:pt x="248" y="256"/>
                </a:lnTo>
                <a:lnTo>
                  <a:pt x="244" y="258"/>
                </a:lnTo>
                <a:lnTo>
                  <a:pt x="239" y="260"/>
                </a:lnTo>
                <a:lnTo>
                  <a:pt x="234" y="260"/>
                </a:lnTo>
                <a:close/>
                <a:moveTo>
                  <a:pt x="78" y="63"/>
                </a:moveTo>
                <a:lnTo>
                  <a:pt x="57" y="63"/>
                </a:lnTo>
                <a:lnTo>
                  <a:pt x="57" y="99"/>
                </a:lnTo>
                <a:lnTo>
                  <a:pt x="17" y="99"/>
                </a:lnTo>
                <a:lnTo>
                  <a:pt x="17" y="172"/>
                </a:lnTo>
                <a:lnTo>
                  <a:pt x="78" y="172"/>
                </a:lnTo>
                <a:lnTo>
                  <a:pt x="78" y="63"/>
                </a:lnTo>
                <a:close/>
                <a:moveTo>
                  <a:pt x="109" y="63"/>
                </a:moveTo>
                <a:lnTo>
                  <a:pt x="88" y="63"/>
                </a:lnTo>
                <a:lnTo>
                  <a:pt x="88" y="83"/>
                </a:lnTo>
                <a:lnTo>
                  <a:pt x="109" y="83"/>
                </a:lnTo>
                <a:lnTo>
                  <a:pt x="109" y="63"/>
                </a:lnTo>
                <a:close/>
                <a:moveTo>
                  <a:pt x="109" y="99"/>
                </a:moveTo>
                <a:lnTo>
                  <a:pt x="88" y="99"/>
                </a:lnTo>
                <a:lnTo>
                  <a:pt x="88" y="172"/>
                </a:lnTo>
                <a:lnTo>
                  <a:pt x="109" y="172"/>
                </a:lnTo>
                <a:lnTo>
                  <a:pt x="109" y="99"/>
                </a:lnTo>
                <a:close/>
                <a:moveTo>
                  <a:pt x="177" y="99"/>
                </a:moveTo>
                <a:lnTo>
                  <a:pt x="119" y="99"/>
                </a:lnTo>
                <a:lnTo>
                  <a:pt x="119" y="161"/>
                </a:lnTo>
                <a:lnTo>
                  <a:pt x="156" y="161"/>
                </a:lnTo>
                <a:lnTo>
                  <a:pt x="156" y="177"/>
                </a:lnTo>
                <a:lnTo>
                  <a:pt x="119" y="177"/>
                </a:lnTo>
                <a:lnTo>
                  <a:pt x="119" y="198"/>
                </a:lnTo>
                <a:lnTo>
                  <a:pt x="177" y="198"/>
                </a:lnTo>
                <a:lnTo>
                  <a:pt x="177" y="99"/>
                </a:lnTo>
                <a:close/>
                <a:moveTo>
                  <a:pt x="244" y="99"/>
                </a:moveTo>
                <a:lnTo>
                  <a:pt x="188" y="99"/>
                </a:lnTo>
                <a:lnTo>
                  <a:pt x="188" y="161"/>
                </a:lnTo>
                <a:lnTo>
                  <a:pt x="223" y="161"/>
                </a:lnTo>
                <a:lnTo>
                  <a:pt x="223" y="177"/>
                </a:lnTo>
                <a:lnTo>
                  <a:pt x="188" y="177"/>
                </a:lnTo>
                <a:lnTo>
                  <a:pt x="188" y="198"/>
                </a:lnTo>
                <a:lnTo>
                  <a:pt x="244" y="198"/>
                </a:lnTo>
                <a:lnTo>
                  <a:pt x="244" y="99"/>
                </a:lnTo>
                <a:close/>
                <a:moveTo>
                  <a:pt x="208" y="115"/>
                </a:moveTo>
                <a:lnTo>
                  <a:pt x="223" y="115"/>
                </a:lnTo>
                <a:lnTo>
                  <a:pt x="223" y="151"/>
                </a:lnTo>
                <a:lnTo>
                  <a:pt x="208" y="151"/>
                </a:lnTo>
                <a:lnTo>
                  <a:pt x="208" y="115"/>
                </a:lnTo>
                <a:close/>
                <a:moveTo>
                  <a:pt x="140" y="115"/>
                </a:moveTo>
                <a:lnTo>
                  <a:pt x="156" y="115"/>
                </a:lnTo>
                <a:lnTo>
                  <a:pt x="156" y="151"/>
                </a:lnTo>
                <a:lnTo>
                  <a:pt x="140" y="151"/>
                </a:lnTo>
                <a:lnTo>
                  <a:pt x="140" y="115"/>
                </a:lnTo>
                <a:close/>
                <a:moveTo>
                  <a:pt x="57" y="151"/>
                </a:moveTo>
                <a:lnTo>
                  <a:pt x="36" y="151"/>
                </a:lnTo>
                <a:lnTo>
                  <a:pt x="36" y="115"/>
                </a:lnTo>
                <a:lnTo>
                  <a:pt x="57" y="115"/>
                </a:lnTo>
                <a:lnTo>
                  <a:pt x="57" y="151"/>
                </a:lnTo>
                <a:close/>
              </a:path>
            </a:pathLst>
          </a:custGeom>
          <a:solidFill>
            <a:srgbClr val="37BBED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 descr="徽标&#10;&#10;描述已自动生成">
            <a:extLst>
              <a:ext uri="{FF2B5EF4-FFF2-40B4-BE49-F238E27FC236}">
                <a16:creationId xmlns:a16="http://schemas.microsoft.com/office/drawing/2014/main" id="{66D87055-E5DF-41A3-876F-18C31353B6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57" y="4445092"/>
            <a:ext cx="2857500" cy="2857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FF0D5B-BA61-4A1A-B8D9-778F1D8F71F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3" y="1198853"/>
            <a:ext cx="5730954" cy="29787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118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animBg="1"/>
      <p:bldP spid="40" grpId="0" animBg="1"/>
      <p:bldP spid="45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300000">
            <a:off x="1598933" y="-439982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31689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项目亮点</a:t>
            </a:r>
          </a:p>
        </p:txBody>
      </p:sp>
      <p:sp>
        <p:nvSpPr>
          <p:cNvPr id="11" name="矩形 10"/>
          <p:cNvSpPr/>
          <p:nvPr/>
        </p:nvSpPr>
        <p:spPr>
          <a:xfrm>
            <a:off x="5127523" y="3995772"/>
            <a:ext cx="2121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Project highlights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2208" y="1556792"/>
            <a:ext cx="1050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794" y="6597352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4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hape 539"/>
          <p:cNvSpPr>
            <a:spLocks noChangeArrowheads="1"/>
          </p:cNvSpPr>
          <p:nvPr/>
        </p:nvSpPr>
        <p:spPr bwMode="auto">
          <a:xfrm>
            <a:off x="651113" y="2062435"/>
            <a:ext cx="2527300" cy="1274763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1336 h 21600"/>
              <a:gd name="T4" fmla="*/ 0 w 21600"/>
              <a:gd name="T5" fmla="*/ 1274763 h 21600"/>
              <a:gd name="T6" fmla="*/ 2169851 w 21600"/>
              <a:gd name="T7" fmla="*/ 1274763 h 21600"/>
              <a:gd name="T8" fmla="*/ 2527300 w 21600"/>
              <a:gd name="T9" fmla="*/ 647001 h 21600"/>
              <a:gd name="T10" fmla="*/ 2184593 w 21600"/>
              <a:gd name="T11" fmla="*/ 1062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noFill/>
          <a:ln>
            <a:solidFill>
              <a:srgbClr val="37BBED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Shape 540"/>
          <p:cNvSpPr/>
          <p:nvPr/>
        </p:nvSpPr>
        <p:spPr>
          <a:xfrm>
            <a:off x="851138" y="3586435"/>
            <a:ext cx="1962150" cy="323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zh-CN" altLang="en-US" sz="2100" spc="42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车牌智能识别</a:t>
            </a:r>
            <a:r>
              <a:rPr sz="2100" spc="42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59" name="Shape 541"/>
          <p:cNvSpPr/>
          <p:nvPr/>
        </p:nvSpPr>
        <p:spPr>
          <a:xfrm>
            <a:off x="851138" y="4062685"/>
            <a:ext cx="1962150" cy="1292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>
            <a:spAutoFit/>
          </a:bodyPr>
          <a:lstStyle>
            <a:lvl1pPr algn="l"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zh-CN" altLang="en-US" sz="1200" spc="24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是计算机视频图像识别技术在车辆牌照识别中的一种应用。车牌识别在高速公路车辆管理中得到广泛应用，电子收费（</a:t>
            </a:r>
            <a:r>
              <a:rPr lang="en-US" altLang="zh-CN" sz="1200" spc="24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ETC</a:t>
            </a:r>
            <a:r>
              <a:rPr lang="zh-CN" altLang="en-US" sz="1200" spc="24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）系统中，也是结合</a:t>
            </a:r>
            <a:r>
              <a:rPr lang="en-US" altLang="zh-CN" sz="1200" spc="24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DSRC</a:t>
            </a:r>
            <a:r>
              <a:rPr lang="zh-CN" altLang="en-US" sz="1200" spc="24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技术识别车辆身份的主要手段。</a:t>
            </a:r>
            <a:endParaRPr lang="en-US" sz="1200" spc="24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537" name="Shape 544"/>
          <p:cNvSpPr>
            <a:spLocks noChangeArrowheads="1"/>
          </p:cNvSpPr>
          <p:nvPr/>
        </p:nvSpPr>
        <p:spPr bwMode="auto">
          <a:xfrm>
            <a:off x="3072263" y="2060848"/>
            <a:ext cx="2528888" cy="1276350"/>
          </a:xfrm>
          <a:custGeom>
            <a:avLst/>
            <a:gdLst>
              <a:gd name="T0" fmla="*/ 5503 w 21600"/>
              <a:gd name="T1" fmla="*/ 0 h 21600"/>
              <a:gd name="T2" fmla="*/ 364933 w 21600"/>
              <a:gd name="T3" fmla="*/ 642134 h 21600"/>
              <a:gd name="T4" fmla="*/ 0 w 21600"/>
              <a:gd name="T5" fmla="*/ 1276350 h 21600"/>
              <a:gd name="T6" fmla="*/ 2171214 w 21600"/>
              <a:gd name="T7" fmla="*/ 1276350 h 21600"/>
              <a:gd name="T8" fmla="*/ 2528888 w 21600"/>
              <a:gd name="T9" fmla="*/ 647807 h 21600"/>
              <a:gd name="T10" fmla="*/ 2185966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noFill/>
          <a:ln>
            <a:solidFill>
              <a:srgbClr val="37BBED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Shape 545"/>
          <p:cNvSpPr/>
          <p:nvPr/>
        </p:nvSpPr>
        <p:spPr>
          <a:xfrm>
            <a:off x="3291854" y="3588024"/>
            <a:ext cx="2258497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zh-CN" altLang="en-US" sz="2100" spc="42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信息自动填写</a:t>
            </a:r>
            <a:r>
              <a:rPr sz="2100" spc="42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63" name="Shape 546"/>
          <p:cNvSpPr/>
          <p:nvPr/>
        </p:nvSpPr>
        <p:spPr>
          <a:xfrm>
            <a:off x="3291855" y="4064274"/>
            <a:ext cx="186055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>
            <a:spAutoFit/>
          </a:bodyPr>
          <a:lstStyle>
            <a:lvl1pPr algn="l"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zh-CN" altLang="en-US" sz="1200" spc="24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在填写表单时，对于一些经常使用的基本信息，可以做到信息的自动填写，使使用者拥有更好的用户体验</a:t>
            </a:r>
            <a:endParaRPr sz="1200" spc="24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541" name="Shape 549"/>
          <p:cNvSpPr>
            <a:spLocks noChangeArrowheads="1"/>
          </p:cNvSpPr>
          <p:nvPr/>
        </p:nvSpPr>
        <p:spPr bwMode="auto">
          <a:xfrm>
            <a:off x="5538809" y="2077564"/>
            <a:ext cx="2527300" cy="1276350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2134 h 21600"/>
              <a:gd name="T4" fmla="*/ 0 w 21600"/>
              <a:gd name="T5" fmla="*/ 1276350 h 21600"/>
              <a:gd name="T6" fmla="*/ 2169851 w 21600"/>
              <a:gd name="T7" fmla="*/ 1276350 h 21600"/>
              <a:gd name="T8" fmla="*/ 2527300 w 21600"/>
              <a:gd name="T9" fmla="*/ 647807 h 21600"/>
              <a:gd name="T10" fmla="*/ 2184593 w 21600"/>
              <a:gd name="T11" fmla="*/ 1064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noFill/>
          <a:ln>
            <a:solidFill>
              <a:srgbClr val="37BBED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Shape 550"/>
          <p:cNvSpPr/>
          <p:nvPr/>
        </p:nvSpPr>
        <p:spPr>
          <a:xfrm>
            <a:off x="5814480" y="3679888"/>
            <a:ext cx="19177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zh-CN" altLang="en-US" sz="2100" spc="42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合理派车算法</a:t>
            </a:r>
            <a:r>
              <a:rPr sz="2100" spc="42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sz="2100" spc="42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Shape 551"/>
          <p:cNvSpPr/>
          <p:nvPr/>
        </p:nvSpPr>
        <p:spPr>
          <a:xfrm>
            <a:off x="5814480" y="4156138"/>
            <a:ext cx="1944170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zh-CN" altLang="en-US" sz="1200" spc="24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简单来说，算法越好，就越能合理利用已有的资源，实现效率最大化，降低无效操作的风险</a:t>
            </a:r>
            <a:endParaRPr lang="en-US" sz="1200" spc="24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6" name="图片 25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655871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项目亮点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30" name="PA_矩形 11"/>
              <p:cNvSpPr/>
              <p:nvPr>
                <p:custDataLst>
                  <p:tags r:id="rId1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2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pic>
        <p:nvPicPr>
          <p:cNvPr id="22" name="图片 21" descr="图标&#10;&#10;描述已自动生成">
            <a:extLst>
              <a:ext uri="{FF2B5EF4-FFF2-40B4-BE49-F238E27FC236}">
                <a16:creationId xmlns:a16="http://schemas.microsoft.com/office/drawing/2014/main" id="{663D38A6-CB0C-4083-B526-A111BA4AC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09" y="2207310"/>
            <a:ext cx="1005649" cy="1005649"/>
          </a:xfrm>
          <a:prstGeom prst="rect">
            <a:avLst/>
          </a:prstGeom>
        </p:spPr>
      </p:pic>
      <p:pic>
        <p:nvPicPr>
          <p:cNvPr id="23" name="图片 22" descr="文本, 图标&#10;&#10;描述已自动生成">
            <a:extLst>
              <a:ext uri="{FF2B5EF4-FFF2-40B4-BE49-F238E27FC236}">
                <a16:creationId xmlns:a16="http://schemas.microsoft.com/office/drawing/2014/main" id="{E69BFA9D-8441-4A17-BB68-A540D793E4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80" y="2200159"/>
            <a:ext cx="977687" cy="977687"/>
          </a:xfrm>
          <a:prstGeom prst="rect">
            <a:avLst/>
          </a:prstGeom>
        </p:spPr>
      </p:pic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74402E4E-949F-4867-A816-5C9A82FD92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34" y="2174406"/>
            <a:ext cx="1030181" cy="1030181"/>
          </a:xfrm>
          <a:prstGeom prst="rect">
            <a:avLst/>
          </a:prstGeom>
        </p:spPr>
      </p:pic>
      <p:sp>
        <p:nvSpPr>
          <p:cNvPr id="37" name="Shape 549">
            <a:extLst>
              <a:ext uri="{FF2B5EF4-FFF2-40B4-BE49-F238E27FC236}">
                <a16:creationId xmlns:a16="http://schemas.microsoft.com/office/drawing/2014/main" id="{016BB77F-C056-4C49-B2E4-B45B052B5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547" y="2077564"/>
            <a:ext cx="2527300" cy="1276350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2134 h 21600"/>
              <a:gd name="T4" fmla="*/ 0 w 21600"/>
              <a:gd name="T5" fmla="*/ 1276350 h 21600"/>
              <a:gd name="T6" fmla="*/ 2169851 w 21600"/>
              <a:gd name="T7" fmla="*/ 1276350 h 21600"/>
              <a:gd name="T8" fmla="*/ 2527300 w 21600"/>
              <a:gd name="T9" fmla="*/ 647807 h 21600"/>
              <a:gd name="T10" fmla="*/ 2184593 w 21600"/>
              <a:gd name="T11" fmla="*/ 1064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noFill/>
          <a:ln>
            <a:solidFill>
              <a:srgbClr val="37BBED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Shape 550">
            <a:extLst>
              <a:ext uri="{FF2B5EF4-FFF2-40B4-BE49-F238E27FC236}">
                <a16:creationId xmlns:a16="http://schemas.microsoft.com/office/drawing/2014/main" id="{554EEEC2-6AEC-4381-9F5A-1602C1DC9C4A}"/>
              </a:ext>
            </a:extLst>
          </p:cNvPr>
          <p:cNvSpPr/>
          <p:nvPr/>
        </p:nvSpPr>
        <p:spPr>
          <a:xfrm>
            <a:off x="8237218" y="3679888"/>
            <a:ext cx="19177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zh-CN" altLang="en-US" sz="2100" spc="42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定位与路径</a:t>
            </a:r>
            <a:r>
              <a:rPr sz="2100" spc="42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39" name="Shape 551">
            <a:extLst>
              <a:ext uri="{FF2B5EF4-FFF2-40B4-BE49-F238E27FC236}">
                <a16:creationId xmlns:a16="http://schemas.microsoft.com/office/drawing/2014/main" id="{BBC7AE0B-08BD-49D4-86A1-98302E0D131C}"/>
              </a:ext>
            </a:extLst>
          </p:cNvPr>
          <p:cNvSpPr/>
          <p:nvPr/>
        </p:nvSpPr>
        <p:spPr>
          <a:xfrm>
            <a:off x="8237218" y="4156138"/>
            <a:ext cx="1944170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zh-CN" altLang="en-US" sz="1200" spc="24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主要包含了定位、建图与路径规划，可以记录勘查车辆的行车路径，实现对车辆的定位追踪</a:t>
            </a:r>
            <a:endParaRPr lang="en-US" sz="1200" spc="24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C055AAB0-88AC-454D-8007-05408DD553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427" y="22495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8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73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项目亮点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68" name="组合 28"/>
          <p:cNvGrpSpPr>
            <a:grpSpLocks/>
          </p:cNvGrpSpPr>
          <p:nvPr/>
        </p:nvGrpSpPr>
        <p:grpSpPr bwMode="auto">
          <a:xfrm>
            <a:off x="1584014" y="2377498"/>
            <a:ext cx="3898251" cy="2103003"/>
            <a:chOff x="0" y="0"/>
            <a:chExt cx="3046360" cy="2104037"/>
          </a:xfrm>
        </p:grpSpPr>
        <p:sp>
          <p:nvSpPr>
            <p:cNvPr id="69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1896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使用智能识别，能够通过拍摄的照片识别车牌号，在添加车辆时，拍摄车辆照片的同时智能识别车牌，实现无须手动输入车辆车牌号。也可以有效地防止人工手动输入错误导致的异常</a:t>
              </a:r>
              <a:r>
                <a: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。</a:t>
              </a:r>
            </a:p>
          </p:txBody>
        </p:sp>
        <p:sp>
          <p:nvSpPr>
            <p:cNvPr id="70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865864" cy="3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车牌识别</a:t>
              </a:r>
            </a:p>
          </p:txBody>
        </p:sp>
        <p:cxnSp>
          <p:nvCxnSpPr>
            <p:cNvPr id="71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2C344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2AB4F4F-BD4A-4852-84DB-D414AC871B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1677" y="1124744"/>
            <a:ext cx="2690910" cy="5656951"/>
          </a:xfrm>
          <a:prstGeom prst="rect">
            <a:avLst/>
          </a:prstGeom>
        </p:spPr>
      </p:pic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446A885F-8090-46ED-88B8-2568684474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5337481"/>
            <a:ext cx="1528564" cy="1528564"/>
          </a:xfrm>
          <a:prstGeom prst="rect">
            <a:avLst/>
          </a:prstGeom>
        </p:spPr>
      </p:pic>
      <p:cxnSp>
        <p:nvCxnSpPr>
          <p:cNvPr id="30" name="直接连接符 7">
            <a:extLst>
              <a:ext uri="{FF2B5EF4-FFF2-40B4-BE49-F238E27FC236}">
                <a16:creationId xmlns:a16="http://schemas.microsoft.com/office/drawing/2014/main" id="{60ACA07A-CB20-479F-9D15-D2DE4218C3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16080" y="2060848"/>
            <a:ext cx="0" cy="3834449"/>
          </a:xfrm>
          <a:prstGeom prst="line">
            <a:avLst/>
          </a:prstGeom>
          <a:noFill/>
          <a:ln w="57150">
            <a:solidFill>
              <a:srgbClr val="37BB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712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73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项目亮点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cxnSp>
        <p:nvCxnSpPr>
          <p:cNvPr id="46" name="直接连接符 7"/>
          <p:cNvCxnSpPr>
            <a:cxnSpLocks noChangeShapeType="1"/>
          </p:cNvCxnSpPr>
          <p:nvPr/>
        </p:nvCxnSpPr>
        <p:spPr bwMode="auto">
          <a:xfrm>
            <a:off x="6665078" y="2133120"/>
            <a:ext cx="0" cy="3186113"/>
          </a:xfrm>
          <a:prstGeom prst="line">
            <a:avLst/>
          </a:prstGeom>
          <a:noFill/>
          <a:ln w="57150">
            <a:solidFill>
              <a:srgbClr val="37BB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" name="组合 17"/>
          <p:cNvGrpSpPr>
            <a:grpSpLocks/>
          </p:cNvGrpSpPr>
          <p:nvPr/>
        </p:nvGrpSpPr>
        <p:grpSpPr bwMode="auto">
          <a:xfrm>
            <a:off x="1302832" y="2674674"/>
            <a:ext cx="4395066" cy="2103003"/>
            <a:chOff x="0" y="0"/>
            <a:chExt cx="3046360" cy="2104039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1896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对于频繁使用的基本信息，我们调取数据库中的数据后将其进行暂时的缓存，以便于填写简易的基本信息，也能够实现微信小程序的自动登录。</a:t>
              </a:r>
            </a:p>
          </p:txBody>
        </p:sp>
        <p:sp>
          <p:nvSpPr>
            <p:cNvPr id="66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1569633" cy="3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信息自动填写</a:t>
              </a:r>
            </a:p>
          </p:txBody>
        </p:sp>
        <p:cxnSp>
          <p:nvCxnSpPr>
            <p:cNvPr id="67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6" name="图片 5" descr="文本, 图标&#10;&#10;描述已自动生成">
            <a:extLst>
              <a:ext uri="{FF2B5EF4-FFF2-40B4-BE49-F238E27FC236}">
                <a16:creationId xmlns:a16="http://schemas.microsoft.com/office/drawing/2014/main" id="{9C745F47-12CC-4716-8BFA-14F776B0DF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05" y="5144317"/>
            <a:ext cx="1350602" cy="13506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2B0C5A-85F1-4B87-8039-8BB91FD73F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9606" y="1589443"/>
            <a:ext cx="3002540" cy="44809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12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73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项目亮点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47" name="组合 17"/>
          <p:cNvGrpSpPr>
            <a:grpSpLocks/>
          </p:cNvGrpSpPr>
          <p:nvPr/>
        </p:nvGrpSpPr>
        <p:grpSpPr bwMode="auto">
          <a:xfrm>
            <a:off x="479376" y="2721854"/>
            <a:ext cx="4395066" cy="995007"/>
            <a:chOff x="0" y="0"/>
            <a:chExt cx="3046360" cy="995497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787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4213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本项目组采用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Yolo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网络结构的模型，实现智能派车的人工智能算法</a:t>
              </a:r>
            </a:p>
          </p:txBody>
        </p:sp>
        <p:sp>
          <p:nvSpPr>
            <p:cNvPr id="66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767987" cy="3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512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智能派车</a:t>
              </a:r>
            </a:p>
          </p:txBody>
        </p:sp>
        <p:cxnSp>
          <p:nvCxnSpPr>
            <p:cNvPr id="67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6" name="图片 5" descr="文本, 图标&#10;&#10;描述已自动生成">
            <a:extLst>
              <a:ext uri="{FF2B5EF4-FFF2-40B4-BE49-F238E27FC236}">
                <a16:creationId xmlns:a16="http://schemas.microsoft.com/office/drawing/2014/main" id="{9C745F47-12CC-4716-8BFA-14F776B0DF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05" y="5144317"/>
            <a:ext cx="1350602" cy="13506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4432E62-4EE6-4A3E-818A-D0F00B4C8652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818" y="984158"/>
            <a:ext cx="6235766" cy="576769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345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300000">
            <a:off x="1598933" y="-439982"/>
            <a:ext cx="6416674" cy="69435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495600" y="2100792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行业背景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48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73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项目亮点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47" name="组合 17"/>
          <p:cNvGrpSpPr>
            <a:grpSpLocks/>
          </p:cNvGrpSpPr>
          <p:nvPr/>
        </p:nvGrpSpPr>
        <p:grpSpPr bwMode="auto">
          <a:xfrm>
            <a:off x="407368" y="1845882"/>
            <a:ext cx="4395066" cy="625674"/>
            <a:chOff x="0" y="0"/>
            <a:chExt cx="3046360" cy="625983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41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4213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6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767987" cy="3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512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训练过程</a:t>
              </a:r>
            </a:p>
          </p:txBody>
        </p:sp>
        <p:cxnSp>
          <p:nvCxnSpPr>
            <p:cNvPr id="67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矩形 13">
            <a:extLst>
              <a:ext uri="{FF2B5EF4-FFF2-40B4-BE49-F238E27FC236}">
                <a16:creationId xmlns:a16="http://schemas.microsoft.com/office/drawing/2014/main" id="{0D5760B7-0BA0-4BE8-8034-C30CB8F2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01" y="2521097"/>
            <a:ext cx="5619667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400" dirty="0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模型中，输入侧为由经过量化后车辆人数、排放量、保养时间等参数组成的一维向量组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83">
            <a:extLst>
              <a:ext uri="{FF2B5EF4-FFF2-40B4-BE49-F238E27FC236}">
                <a16:creationId xmlns:a16="http://schemas.microsoft.com/office/drawing/2014/main" id="{43DF2A1B-7C09-4B99-9ED2-3228BEA13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97" y="2232270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512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输入侧</a:t>
            </a:r>
          </a:p>
        </p:txBody>
      </p:sp>
      <p:sp>
        <p:nvSpPr>
          <p:cNvPr id="21" name="文本框 83">
            <a:extLst>
              <a:ext uri="{FF2B5EF4-FFF2-40B4-BE49-F238E27FC236}">
                <a16:creationId xmlns:a16="http://schemas.microsoft.com/office/drawing/2014/main" id="{FA6EBBC2-4EEE-4907-9585-8C0D9A576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32" y="3528234"/>
            <a:ext cx="1643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512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400" b="1" dirty="0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a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)	 Backbone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2" name="矩形 13">
            <a:extLst>
              <a:ext uri="{FF2B5EF4-FFF2-40B4-BE49-F238E27FC236}">
                <a16:creationId xmlns:a16="http://schemas.microsoft.com/office/drawing/2014/main" id="{133E5D3C-A188-40AE-A1F8-A97F773A7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80" y="3848353"/>
            <a:ext cx="5619667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400" dirty="0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该模块为模型的基本卷积模块，依次由卷积模块、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Batchnorm</a:t>
            </a:r>
            <a:r>
              <a:rPr lang="zh-CN" altLang="en-US" sz="1400" dirty="0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模块和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Leaky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Relu</a:t>
            </a:r>
            <a:r>
              <a:rPr lang="zh-CN" altLang="en-US" sz="1400" dirty="0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激活函数组成。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BatchNorm</a:t>
            </a:r>
            <a:r>
              <a:rPr lang="zh-CN" altLang="en-US" sz="1400" dirty="0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模块能够加速神经网络训练，加速收敛速度并提高稳定性。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BE0D28D-3FBC-4B81-9E9F-6851EBDDB8F5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45" y="1477693"/>
            <a:ext cx="4876348" cy="4306063"/>
          </a:xfrm>
          <a:prstGeom prst="rect">
            <a:avLst/>
          </a:prstGeom>
          <a:noFill/>
        </p:spPr>
      </p:pic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CAEEB400-8133-4988-A8FB-F2B2FE6113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3" y="5337528"/>
            <a:ext cx="1287156" cy="107263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12F2A0A-B796-4AD2-964A-2C01590FF89B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924" y="5342748"/>
            <a:ext cx="2825115" cy="882015"/>
          </a:xfrm>
          <a:prstGeom prst="rect">
            <a:avLst/>
          </a:prstGeom>
          <a:noFill/>
        </p:spPr>
      </p:pic>
      <p:sp>
        <p:nvSpPr>
          <p:cNvPr id="26" name="文本框 83">
            <a:extLst>
              <a:ext uri="{FF2B5EF4-FFF2-40B4-BE49-F238E27FC236}">
                <a16:creationId xmlns:a16="http://schemas.microsoft.com/office/drawing/2014/main" id="{175CAC40-E355-4977-A059-A21C0077C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66" y="3208115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512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训练过程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53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73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项目亮点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47" name="组合 17"/>
          <p:cNvGrpSpPr>
            <a:grpSpLocks/>
          </p:cNvGrpSpPr>
          <p:nvPr/>
        </p:nvGrpSpPr>
        <p:grpSpPr bwMode="auto">
          <a:xfrm>
            <a:off x="407368" y="1845882"/>
            <a:ext cx="4395066" cy="625674"/>
            <a:chOff x="0" y="0"/>
            <a:chExt cx="3046360" cy="625983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41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4213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6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767987" cy="3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512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训练过程</a:t>
              </a:r>
            </a:p>
          </p:txBody>
        </p:sp>
        <p:cxnSp>
          <p:nvCxnSpPr>
            <p:cNvPr id="67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矩形 13">
            <a:extLst>
              <a:ext uri="{FF2B5EF4-FFF2-40B4-BE49-F238E27FC236}">
                <a16:creationId xmlns:a16="http://schemas.microsoft.com/office/drawing/2014/main" id="{0D5760B7-0BA0-4BE8-8034-C30CB8F2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01" y="2521097"/>
            <a:ext cx="519257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该模块为残差块，旨在减少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FLOPS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、增加速度并提高模型的泛化能力。</a:t>
            </a:r>
          </a:p>
        </p:txBody>
      </p:sp>
      <p:sp>
        <p:nvSpPr>
          <p:cNvPr id="18" name="文本框 83">
            <a:extLst>
              <a:ext uri="{FF2B5EF4-FFF2-40B4-BE49-F238E27FC236}">
                <a16:creationId xmlns:a16="http://schemas.microsoft.com/office/drawing/2014/main" id="{43DF2A1B-7C09-4B99-9ED2-3228BEA13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97" y="2232270"/>
            <a:ext cx="1922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512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400" b="1" dirty="0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b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)	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ResBlock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模块</a:t>
            </a:r>
          </a:p>
        </p:txBody>
      </p:sp>
      <p:sp>
        <p:nvSpPr>
          <p:cNvPr id="21" name="文本框 83">
            <a:extLst>
              <a:ext uri="{FF2B5EF4-FFF2-40B4-BE49-F238E27FC236}">
                <a16:creationId xmlns:a16="http://schemas.microsoft.com/office/drawing/2014/main" id="{FA6EBBC2-4EEE-4907-9585-8C0D9A576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32" y="3528234"/>
            <a:ext cx="1159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512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c)	Neck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2" name="矩形 13">
            <a:extLst>
              <a:ext uri="{FF2B5EF4-FFF2-40B4-BE49-F238E27FC236}">
                <a16:creationId xmlns:a16="http://schemas.microsoft.com/office/drawing/2014/main" id="{133E5D3C-A188-40AE-A1F8-A97F773A7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81" y="3848353"/>
            <a:ext cx="4946172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Neck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部分的输入部分为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Backbone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输出的特征图，依次经过全连接层和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Softmax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处理后最终将输出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1×1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的结果，即车辆的推荐评分。该评分越高说明对应车辆越适合被派出。</a:t>
            </a: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CAEEB400-8133-4988-A8FB-F2B2FE6113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3" y="5337528"/>
            <a:ext cx="1287156" cy="1072630"/>
          </a:xfrm>
          <a:prstGeom prst="rect">
            <a:avLst/>
          </a:prstGeom>
        </p:spPr>
      </p:pic>
      <p:sp>
        <p:nvSpPr>
          <p:cNvPr id="24" name="矩形 13">
            <a:extLst>
              <a:ext uri="{FF2B5EF4-FFF2-40B4-BE49-F238E27FC236}">
                <a16:creationId xmlns:a16="http://schemas.microsoft.com/office/drawing/2014/main" id="{926522F9-A7E2-47F1-B0F6-722D86768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677" y="2342193"/>
            <a:ext cx="561966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输出为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1×1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的结果，损失函数选用均方根误差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RMSE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6" name="文本框 83">
            <a:extLst>
              <a:ext uri="{FF2B5EF4-FFF2-40B4-BE49-F238E27FC236}">
                <a16:creationId xmlns:a16="http://schemas.microsoft.com/office/drawing/2014/main" id="{FCFDAA92-88F8-4823-A703-F8F72AF4D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773" y="2053366"/>
            <a:ext cx="14209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512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d)	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损失函数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50C1936-FFA0-4FAD-8E80-214F19EED2E6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5939063" y="3131243"/>
            <a:ext cx="4465320" cy="8915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009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73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项目亮点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47" name="组合 17"/>
          <p:cNvGrpSpPr>
            <a:grpSpLocks/>
          </p:cNvGrpSpPr>
          <p:nvPr/>
        </p:nvGrpSpPr>
        <p:grpSpPr bwMode="auto">
          <a:xfrm>
            <a:off x="407368" y="1845882"/>
            <a:ext cx="4395066" cy="625674"/>
            <a:chOff x="0" y="0"/>
            <a:chExt cx="3046360" cy="625983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41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4213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6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767987" cy="3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512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训练过程</a:t>
              </a:r>
            </a:p>
          </p:txBody>
        </p:sp>
        <p:cxnSp>
          <p:nvCxnSpPr>
            <p:cNvPr id="67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矩形 13">
            <a:extLst>
              <a:ext uri="{FF2B5EF4-FFF2-40B4-BE49-F238E27FC236}">
                <a16:creationId xmlns:a16="http://schemas.microsoft.com/office/drawing/2014/main" id="{0D5760B7-0BA0-4BE8-8034-C30CB8F2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01" y="2521097"/>
            <a:ext cx="5048559" cy="167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车辆排放量、最大载人数作为车辆的基本参数，在添加车辆时就保存在车辆数据表中</a:t>
            </a:r>
          </a:p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车辆最近最近一次保养时间保存在数据库中，会随着每一次保养进行更新</a:t>
            </a:r>
          </a:p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事故等级和目的地距离在填写派车申报时作为表单元素传入</a:t>
            </a:r>
          </a:p>
        </p:txBody>
      </p:sp>
      <p:sp>
        <p:nvSpPr>
          <p:cNvPr id="18" name="文本框 83">
            <a:extLst>
              <a:ext uri="{FF2B5EF4-FFF2-40B4-BE49-F238E27FC236}">
                <a16:creationId xmlns:a16="http://schemas.microsoft.com/office/drawing/2014/main" id="{43DF2A1B-7C09-4B99-9ED2-3228BEA13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97" y="2232270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512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400" b="1" dirty="0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数据准备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CAEEB400-8133-4988-A8FB-F2B2FE6113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3" y="5337528"/>
            <a:ext cx="1287156" cy="1072630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1916BAB0-B83A-409C-819F-32EE8F5F0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1628800"/>
            <a:ext cx="6298496" cy="3057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91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73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项目亮点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47" name="组合 17"/>
          <p:cNvGrpSpPr>
            <a:grpSpLocks/>
          </p:cNvGrpSpPr>
          <p:nvPr/>
        </p:nvGrpSpPr>
        <p:grpSpPr bwMode="auto">
          <a:xfrm>
            <a:off x="407368" y="1845882"/>
            <a:ext cx="4395066" cy="625674"/>
            <a:chOff x="0" y="0"/>
            <a:chExt cx="3046360" cy="625983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41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4213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6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927984" cy="3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512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定位与路径</a:t>
              </a:r>
            </a:p>
          </p:txBody>
        </p:sp>
        <p:cxnSp>
          <p:nvCxnSpPr>
            <p:cNvPr id="67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矩形 13">
            <a:extLst>
              <a:ext uri="{FF2B5EF4-FFF2-40B4-BE49-F238E27FC236}">
                <a16:creationId xmlns:a16="http://schemas.microsoft.com/office/drawing/2014/main" id="{0D5760B7-0BA0-4BE8-8034-C30CB8F2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40" y="2679040"/>
            <a:ext cx="5048559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行车路径实时绘制功能，勘察人开始行车任务后实时传输位置信息并绘制到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map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组件中，任务结束后将所有路径信息存入数据库，在行车路径功能中调用并在前端渲染出路径。</a:t>
            </a:r>
            <a:r>
              <a:rPr lang="zh-CN" altLang="en-US" sz="1400" dirty="0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能够实现对车辆的定位追踪，以及意外情况下的任务追责。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9" name="图片 18" descr="卡通人物&#10;&#10;中度可信度描述已自动生成">
            <a:extLst>
              <a:ext uri="{FF2B5EF4-FFF2-40B4-BE49-F238E27FC236}">
                <a16:creationId xmlns:a16="http://schemas.microsoft.com/office/drawing/2014/main" id="{C5CFB6AA-DD4D-44B1-809E-6462D1E4B9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7" y="5229200"/>
            <a:ext cx="1102210" cy="11022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C5B012-E097-44E3-97DD-30AAE32130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3119" y="1341534"/>
            <a:ext cx="2289238" cy="49898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849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300000">
            <a:off x="1598933" y="-439982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31689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测试模拟</a:t>
            </a:r>
          </a:p>
        </p:txBody>
      </p:sp>
      <p:sp>
        <p:nvSpPr>
          <p:cNvPr id="11" name="矩形 10"/>
          <p:cNvSpPr/>
          <p:nvPr/>
        </p:nvSpPr>
        <p:spPr>
          <a:xfrm>
            <a:off x="5231689" y="4034390"/>
            <a:ext cx="2270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Test the simulation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2208" y="1556792"/>
            <a:ext cx="1050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794" y="6597352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84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73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测试模拟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sp>
        <p:nvSpPr>
          <p:cNvPr id="23" name="矩形 79"/>
          <p:cNvSpPr>
            <a:spLocks noChangeArrowheads="1"/>
          </p:cNvSpPr>
          <p:nvPr/>
        </p:nvSpPr>
        <p:spPr bwMode="auto">
          <a:xfrm>
            <a:off x="1127448" y="1954280"/>
            <a:ext cx="2662237" cy="4139016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矩形 80"/>
          <p:cNvSpPr>
            <a:spLocks noChangeArrowheads="1"/>
          </p:cNvSpPr>
          <p:nvPr/>
        </p:nvSpPr>
        <p:spPr bwMode="auto">
          <a:xfrm>
            <a:off x="7101695" y="1916832"/>
            <a:ext cx="2662238" cy="4139016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矩形 13"/>
          <p:cNvSpPr>
            <a:spLocks noChangeArrowheads="1"/>
          </p:cNvSpPr>
          <p:nvPr/>
        </p:nvSpPr>
        <p:spPr bwMode="auto">
          <a:xfrm>
            <a:off x="1127448" y="3822767"/>
            <a:ext cx="2662237" cy="199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黑盒测试通过测试来检测每个功能是否都能正常使用。在测试中，在完全不考虑程序内部结构和内部特性的情况下，在程序接口进行测试，它只检查程序功能是否按照需求规格说明书的规定正常使用，程序是否能适当地接收输入数据而产生正确的输出信息。</a:t>
            </a:r>
          </a:p>
        </p:txBody>
      </p:sp>
      <p:sp>
        <p:nvSpPr>
          <p:cNvPr id="33" name="矩形 13"/>
          <p:cNvSpPr>
            <a:spLocks noChangeArrowheads="1"/>
          </p:cNvSpPr>
          <p:nvPr/>
        </p:nvSpPr>
        <p:spPr bwMode="auto">
          <a:xfrm>
            <a:off x="7101695" y="3851994"/>
            <a:ext cx="2662238" cy="144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白盒测试是对构建系统的内部代码进行严密的测试，可以帮助找到系统内部代码隐藏的错误（包括逻辑上的错误），极大程度上优化内部代码，保证系统的安全、可靠与流畅。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448" y="1916832"/>
            <a:ext cx="2662237" cy="1849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1695" y="1916832"/>
            <a:ext cx="2662238" cy="17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83">
            <a:extLst>
              <a:ext uri="{FF2B5EF4-FFF2-40B4-BE49-F238E27FC236}">
                <a16:creationId xmlns:a16="http://schemas.microsoft.com/office/drawing/2014/main" id="{449F84FB-B1E9-4BFB-A2F9-0732FEF0A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795" y="151772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黑盒测试</a:t>
            </a:r>
          </a:p>
        </p:txBody>
      </p:sp>
      <p:sp>
        <p:nvSpPr>
          <p:cNvPr id="27" name="文本框 83">
            <a:extLst>
              <a:ext uri="{FF2B5EF4-FFF2-40B4-BE49-F238E27FC236}">
                <a16:creationId xmlns:a16="http://schemas.microsoft.com/office/drawing/2014/main" id="{B14B0B9D-2B20-4952-842A-43FA42C31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695" y="1558725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白盒测试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654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69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测试模拟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78" name="组合 21"/>
          <p:cNvGrpSpPr>
            <a:grpSpLocks/>
          </p:cNvGrpSpPr>
          <p:nvPr/>
        </p:nvGrpSpPr>
        <p:grpSpPr bwMode="auto">
          <a:xfrm>
            <a:off x="753620" y="2528438"/>
            <a:ext cx="3046412" cy="2841988"/>
            <a:chOff x="0" y="0"/>
            <a:chExt cx="3046360" cy="2838996"/>
          </a:xfrm>
        </p:grpSpPr>
        <p:sp>
          <p:nvSpPr>
            <p:cNvPr id="79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2631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本项目组采用黑盒测试是为了测试功能的完整性，而不考虑程序内部结构，需要考虑到用户实际操作的各种情况。</a:t>
              </a:r>
              <a:endParaRPr lang="en-US" altLang="zh-CN" sz="16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在测试中，对每一项功能进行考量。严格执行操作步骤，并记录实操结果，与期望结果进行对比。</a:t>
              </a:r>
            </a:p>
          </p:txBody>
        </p:sp>
        <p:sp>
          <p:nvSpPr>
            <p:cNvPr id="80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1005386" cy="338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黑盒测试</a:t>
              </a:r>
            </a:p>
          </p:txBody>
        </p:sp>
        <p:cxnSp>
          <p:nvCxnSpPr>
            <p:cNvPr id="81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661634-E8CB-49D5-B7D7-8C4E3F17A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43227"/>
              </p:ext>
            </p:extLst>
          </p:nvPr>
        </p:nvGraphicFramePr>
        <p:xfrm>
          <a:off x="5879976" y="1049677"/>
          <a:ext cx="4867959" cy="5704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812">
                  <a:extLst>
                    <a:ext uri="{9D8B030D-6E8A-4147-A177-3AD203B41FA5}">
                      <a16:colId xmlns:a16="http://schemas.microsoft.com/office/drawing/2014/main" val="2208603568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val="4099493995"/>
                    </a:ext>
                  </a:extLst>
                </a:gridCol>
                <a:gridCol w="907811">
                  <a:extLst>
                    <a:ext uri="{9D8B030D-6E8A-4147-A177-3AD203B41FA5}">
                      <a16:colId xmlns:a16="http://schemas.microsoft.com/office/drawing/2014/main" val="670916921"/>
                    </a:ext>
                  </a:extLst>
                </a:gridCol>
                <a:gridCol w="920417">
                  <a:extLst>
                    <a:ext uri="{9D8B030D-6E8A-4147-A177-3AD203B41FA5}">
                      <a16:colId xmlns:a16="http://schemas.microsoft.com/office/drawing/2014/main" val="394005805"/>
                    </a:ext>
                  </a:extLst>
                </a:gridCol>
                <a:gridCol w="888899">
                  <a:extLst>
                    <a:ext uri="{9D8B030D-6E8A-4147-A177-3AD203B41FA5}">
                      <a16:colId xmlns:a16="http://schemas.microsoft.com/office/drawing/2014/main" val="406234417"/>
                    </a:ext>
                  </a:extLst>
                </a:gridCol>
              </a:tblGrid>
              <a:tr h="237332"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项目</a:t>
                      </a:r>
                      <a:r>
                        <a:rPr lang="en-US" sz="800" kern="100">
                          <a:effectLst/>
                        </a:rPr>
                        <a:t>/</a:t>
                      </a:r>
                      <a:r>
                        <a:rPr lang="zh-CN" sz="800" kern="100">
                          <a:effectLst/>
                        </a:rPr>
                        <a:t>软件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勘查车辆管理系统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程序版本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1.0.0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extLst>
                  <a:ext uri="{0D108BD9-81ED-4DB2-BD59-A6C34878D82A}">
                    <a16:rowId xmlns:a16="http://schemas.microsoft.com/office/drawing/2014/main" val="2821469784"/>
                  </a:ext>
                </a:extLst>
              </a:tr>
              <a:tr h="282456"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功能模块名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Login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编制人</a:t>
                      </a:r>
                      <a:r>
                        <a:rPr lang="en-US" sz="800" kern="100">
                          <a:effectLst/>
                        </a:rPr>
                        <a:t> </a:t>
                      </a:r>
                      <a:r>
                        <a:rPr lang="zh-CN" sz="800" kern="100">
                          <a:effectLst/>
                        </a:rPr>
                        <a:t>　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张三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extLst>
                  <a:ext uri="{0D108BD9-81ED-4DB2-BD59-A6C34878D82A}">
                    <a16:rowId xmlns:a16="http://schemas.microsoft.com/office/drawing/2014/main" val="3810968108"/>
                  </a:ext>
                </a:extLst>
              </a:tr>
              <a:tr h="282456"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用例编号</a:t>
                      </a:r>
                      <a:r>
                        <a:rPr lang="en-US" sz="800" kern="100">
                          <a:effectLst/>
                        </a:rPr>
                        <a:t>-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Login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编制时间</a:t>
                      </a:r>
                      <a:r>
                        <a:rPr lang="en-US" sz="800" kern="100">
                          <a:effectLst/>
                        </a:rPr>
                        <a:t> </a:t>
                      </a:r>
                      <a:r>
                        <a:rPr lang="zh-CN" sz="800" kern="100">
                          <a:effectLst/>
                        </a:rPr>
                        <a:t>　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2021.10.12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extLst>
                  <a:ext uri="{0D108BD9-81ED-4DB2-BD59-A6C34878D82A}">
                    <a16:rowId xmlns:a16="http://schemas.microsoft.com/office/drawing/2014/main" val="3177361273"/>
                  </a:ext>
                </a:extLst>
              </a:tr>
              <a:tr h="410361"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相关的用例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勘查员、管理员、负责人的登录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extLst>
                  <a:ext uri="{0D108BD9-81ED-4DB2-BD59-A6C34878D82A}">
                    <a16:rowId xmlns:a16="http://schemas.microsoft.com/office/drawing/2014/main" val="495748025"/>
                  </a:ext>
                </a:extLst>
              </a:tr>
              <a:tr h="282456"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功能特性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用户身份验证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extLst>
                  <a:ext uri="{0D108BD9-81ED-4DB2-BD59-A6C34878D82A}">
                    <a16:rowId xmlns:a16="http://schemas.microsoft.com/office/drawing/2014/main" val="504558456"/>
                  </a:ext>
                </a:extLst>
              </a:tr>
              <a:tr h="538265"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测试目的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验证是否输入合法的信息，允许合法登陆，阻止非法登陆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extLst>
                  <a:ext uri="{0D108BD9-81ED-4DB2-BD59-A6C34878D82A}">
                    <a16:rowId xmlns:a16="http://schemas.microsoft.com/office/drawing/2014/main" val="2156236702"/>
                  </a:ext>
                </a:extLst>
              </a:tr>
              <a:tr h="282456"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预置条件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无</a:t>
                      </a: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extLst>
                  <a:ext uri="{0D108BD9-81ED-4DB2-BD59-A6C34878D82A}">
                    <a16:rowId xmlns:a16="http://schemas.microsoft.com/office/drawing/2014/main" val="3844739560"/>
                  </a:ext>
                </a:extLst>
              </a:tr>
              <a:tr h="282456"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测试数据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 gridSpan="4">
                  <a:txBody>
                    <a:bodyPr/>
                    <a:lstStyle/>
                    <a:p>
                      <a:pPr algn="just"/>
                      <a:r>
                        <a:rPr lang="zh-CN" sz="800" kern="100" dirty="0">
                          <a:effectLst/>
                        </a:rPr>
                        <a:t>用户名</a:t>
                      </a:r>
                      <a:r>
                        <a:rPr lang="en-US" sz="800" kern="100" dirty="0">
                          <a:effectLst/>
                        </a:rPr>
                        <a:t>=_admin</a:t>
                      </a:r>
                      <a:r>
                        <a:rPr lang="zh-CN" sz="800" kern="100" dirty="0">
                          <a:effectLst/>
                        </a:rPr>
                        <a:t>，密码</a:t>
                      </a:r>
                      <a:r>
                        <a:rPr lang="en-US" sz="800" kern="100" dirty="0">
                          <a:effectLst/>
                        </a:rPr>
                        <a:t>=_admin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68" marR="126968" marT="63484" marB="63484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31840"/>
                  </a:ext>
                </a:extLst>
              </a:tr>
              <a:tr h="282456"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操作步骤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操作描述</a:t>
                      </a: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数</a:t>
                      </a:r>
                      <a:r>
                        <a:rPr lang="en-US" sz="800" kern="100">
                          <a:effectLst/>
                        </a:rPr>
                        <a:t> </a:t>
                      </a:r>
                      <a:r>
                        <a:rPr lang="zh-CN" sz="800" kern="100">
                          <a:effectLst/>
                        </a:rPr>
                        <a:t>据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期望结果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实际结果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extLst>
                  <a:ext uri="{0D108BD9-81ED-4DB2-BD59-A6C34878D82A}">
                    <a16:rowId xmlns:a16="http://schemas.microsoft.com/office/drawing/2014/main" val="1187396973"/>
                  </a:ext>
                </a:extLst>
              </a:tr>
              <a:tr h="410361"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1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输入用户名称，按“登录”按钮。</a:t>
                      </a: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 dirty="0">
                          <a:effectLst/>
                        </a:rPr>
                        <a:t>用户名</a:t>
                      </a:r>
                      <a:r>
                        <a:rPr lang="en-US" sz="800" kern="100" dirty="0">
                          <a:effectLst/>
                        </a:rPr>
                        <a:t>=_admin</a:t>
                      </a:r>
                      <a:r>
                        <a:rPr lang="zh-CN" sz="800" kern="100" dirty="0">
                          <a:effectLst/>
                        </a:rPr>
                        <a:t>，密码为空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zh-CN" sz="800" kern="100" dirty="0">
                          <a:effectLst/>
                        </a:rPr>
                        <a:t>显示错误信息“</a:t>
                      </a:r>
                      <a:r>
                        <a:rPr lang="zh-CN" altLang="en-US" sz="800" kern="100" dirty="0">
                          <a:effectLst/>
                        </a:rPr>
                        <a:t>密码长度应大于等于</a:t>
                      </a:r>
                      <a:r>
                        <a:rPr lang="en-US" altLang="zh-CN" sz="800" kern="100" dirty="0">
                          <a:effectLst/>
                        </a:rPr>
                        <a:t>6</a:t>
                      </a:r>
                      <a:r>
                        <a:rPr lang="zh-CN" altLang="en-US" sz="800" kern="100" dirty="0">
                          <a:effectLst/>
                        </a:rPr>
                        <a:t>”</a:t>
                      </a:r>
                      <a:endParaRPr lang="zh-CN" alt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zh-CN" sz="800" kern="100" dirty="0">
                          <a:effectLst/>
                        </a:rPr>
                        <a:t>显示错误信息“</a:t>
                      </a:r>
                      <a:r>
                        <a:rPr lang="zh-CN" altLang="en-US" sz="800" kern="100" dirty="0">
                          <a:effectLst/>
                        </a:rPr>
                        <a:t>密码长度应大于等于</a:t>
                      </a:r>
                      <a:r>
                        <a:rPr lang="en-US" altLang="zh-CN" sz="800" kern="100" dirty="0">
                          <a:effectLst/>
                        </a:rPr>
                        <a:t>6</a:t>
                      </a:r>
                      <a:r>
                        <a:rPr lang="zh-CN" altLang="en-US" sz="800" kern="100" dirty="0">
                          <a:effectLst/>
                        </a:rPr>
                        <a:t>”</a:t>
                      </a:r>
                      <a:endParaRPr lang="zh-CN" alt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extLst>
                  <a:ext uri="{0D108BD9-81ED-4DB2-BD59-A6C34878D82A}">
                    <a16:rowId xmlns:a16="http://schemas.microsoft.com/office/drawing/2014/main" val="2539629353"/>
                  </a:ext>
                </a:extLst>
              </a:tr>
              <a:tr h="410361"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2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输入密码，按“登录”按钮。</a:t>
                      </a: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 dirty="0">
                          <a:effectLst/>
                        </a:rPr>
                        <a:t>用户名为空，密码</a:t>
                      </a:r>
                      <a:r>
                        <a:rPr lang="en-US" sz="800" kern="100" dirty="0">
                          <a:effectLst/>
                        </a:rPr>
                        <a:t>=_admin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登录按钮失效，不可用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登录按钮失效，不可用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extLst>
                  <a:ext uri="{0D108BD9-81ED-4DB2-BD59-A6C34878D82A}">
                    <a16:rowId xmlns:a16="http://schemas.microsoft.com/office/drawing/2014/main" val="2510945526"/>
                  </a:ext>
                </a:extLst>
              </a:tr>
              <a:tr h="538265"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3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输入用户名和密码，按“登录”按钮。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 dirty="0">
                          <a:effectLst/>
                        </a:rPr>
                        <a:t>用户名</a:t>
                      </a:r>
                      <a:r>
                        <a:rPr lang="en-US" sz="800" kern="100" dirty="0">
                          <a:effectLst/>
                        </a:rPr>
                        <a:t>=</a:t>
                      </a:r>
                      <a:r>
                        <a:rPr lang="en-US" sz="800" kern="100" dirty="0" err="1">
                          <a:effectLst/>
                        </a:rPr>
                        <a:t>zhangsan</a:t>
                      </a:r>
                      <a:r>
                        <a:rPr lang="zh-CN" sz="800" kern="100" dirty="0">
                          <a:effectLst/>
                        </a:rPr>
                        <a:t>，密码</a:t>
                      </a:r>
                      <a:r>
                        <a:rPr lang="en-US" sz="800" kern="100" dirty="0">
                          <a:effectLst/>
                        </a:rPr>
                        <a:t>=_admin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显示错误信息“工号或密码错误！”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显示错误信息“工号或密码错误！”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extLst>
                  <a:ext uri="{0D108BD9-81ED-4DB2-BD59-A6C34878D82A}">
                    <a16:rowId xmlns:a16="http://schemas.microsoft.com/office/drawing/2014/main" val="2188423425"/>
                  </a:ext>
                </a:extLst>
              </a:tr>
              <a:tr h="644339"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4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输入用户名和密码，按“登录”按钮。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 dirty="0">
                          <a:effectLst/>
                        </a:rPr>
                        <a:t>用户名</a:t>
                      </a:r>
                      <a:r>
                        <a:rPr lang="en-US" sz="800" kern="100" dirty="0">
                          <a:effectLst/>
                        </a:rPr>
                        <a:t>=_admin</a:t>
                      </a:r>
                      <a:r>
                        <a:rPr lang="zh-CN" sz="800" kern="100" dirty="0">
                          <a:effectLst/>
                        </a:rPr>
                        <a:t>，密码</a:t>
                      </a:r>
                      <a:r>
                        <a:rPr lang="en-US" sz="800" kern="100" dirty="0">
                          <a:effectLst/>
                        </a:rPr>
                        <a:t>=</a:t>
                      </a:r>
                      <a:r>
                        <a:rPr lang="en-US" sz="800" kern="100" dirty="0" err="1">
                          <a:effectLst/>
                        </a:rPr>
                        <a:t>zhangsan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显示错误信息“工号或密码错误！”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显示错误信息“工号或密码错误！”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extLst>
                  <a:ext uri="{0D108BD9-81ED-4DB2-BD59-A6C34878D82A}">
                    <a16:rowId xmlns:a16="http://schemas.microsoft.com/office/drawing/2014/main" val="526963490"/>
                  </a:ext>
                </a:extLst>
              </a:tr>
              <a:tr h="538265">
                <a:tc>
                  <a:txBody>
                    <a:bodyPr/>
                    <a:lstStyle/>
                    <a:p>
                      <a:pPr algn="ctr"/>
                      <a:r>
                        <a:rPr lang="en-US" sz="800" kern="100">
                          <a:effectLst/>
                        </a:rPr>
                        <a:t>5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输入用户名和密码，按“登陆”按钮。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 dirty="0">
                          <a:effectLst/>
                        </a:rPr>
                        <a:t>用户名</a:t>
                      </a:r>
                      <a:r>
                        <a:rPr lang="en-US" sz="800" kern="100" dirty="0">
                          <a:effectLst/>
                        </a:rPr>
                        <a:t>=_admin</a:t>
                      </a:r>
                      <a:r>
                        <a:rPr lang="zh-CN" sz="800" kern="100" dirty="0">
                          <a:effectLst/>
                        </a:rPr>
                        <a:t>，密码</a:t>
                      </a:r>
                      <a:r>
                        <a:rPr lang="en-US" sz="800" kern="100" dirty="0">
                          <a:effectLst/>
                        </a:rPr>
                        <a:t>=_admin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进入对应职位的页面。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进入对应职位的页面。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extLst>
                  <a:ext uri="{0D108BD9-81ED-4DB2-BD59-A6C34878D82A}">
                    <a16:rowId xmlns:a16="http://schemas.microsoft.com/office/drawing/2014/main" val="723266277"/>
                  </a:ext>
                </a:extLst>
              </a:tr>
              <a:tr h="282456"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测试人员</a:t>
                      </a: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张三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800" kern="100">
                          <a:effectLst/>
                        </a:rPr>
                        <a:t>开发人员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94" marR="13694" marT="13694" marB="13694" anchor="ctr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800" kern="100" dirty="0">
                          <a:effectLst/>
                        </a:rPr>
                        <a:t>李四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68" marR="126968" marT="63484" marB="63484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3924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36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69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测试模拟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214AF0C9-D485-4B5E-8FFB-AA0AAE9C7D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1824" y="1334910"/>
            <a:ext cx="2895851" cy="39170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B3375DD-B97F-4043-968F-69A255D766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4232" y="1334910"/>
            <a:ext cx="2872989" cy="387891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B84206F-8B00-48C8-9494-03E0B6D92C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233" y="1334910"/>
            <a:ext cx="2911092" cy="40465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090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69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测试模拟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78" name="组合 21"/>
          <p:cNvGrpSpPr>
            <a:grpSpLocks/>
          </p:cNvGrpSpPr>
          <p:nvPr/>
        </p:nvGrpSpPr>
        <p:grpSpPr bwMode="auto">
          <a:xfrm>
            <a:off x="5461099" y="2564904"/>
            <a:ext cx="3046412" cy="2103324"/>
            <a:chOff x="0" y="0"/>
            <a:chExt cx="3046360" cy="2101109"/>
          </a:xfrm>
        </p:grpSpPr>
        <p:sp>
          <p:nvSpPr>
            <p:cNvPr id="79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1893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本项目组采用白盒测试是为了测试功能结构的完整性，需要对传入的参数进行检查。只有当输入正确的参数格式时，才可以通过验证。</a:t>
              </a:r>
            </a:p>
          </p:txBody>
        </p:sp>
        <p:sp>
          <p:nvSpPr>
            <p:cNvPr id="80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1005386" cy="338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白盒测试</a:t>
              </a:r>
            </a:p>
          </p:txBody>
        </p:sp>
        <p:cxnSp>
          <p:nvCxnSpPr>
            <p:cNvPr id="81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Rectangle 6">
            <a:extLst>
              <a:ext uri="{FF2B5EF4-FFF2-40B4-BE49-F238E27FC236}">
                <a16:creationId xmlns:a16="http://schemas.microsoft.com/office/drawing/2014/main" id="{F464C086-FEBD-4239-BF51-8E04ED154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6A1FAA1-BF44-4767-8185-816C0AFA2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773612"/>
              </p:ext>
            </p:extLst>
          </p:nvPr>
        </p:nvGraphicFramePr>
        <p:xfrm>
          <a:off x="725488" y="2311400"/>
          <a:ext cx="35972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310596" imgH="6510391" progId="Visio.Drawing.15">
                  <p:embed/>
                </p:oleObj>
              </mc:Choice>
              <mc:Fallback>
                <p:oleObj r:id="rId9" imgW="8310596" imgH="651039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2311400"/>
                        <a:ext cx="3597275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83">
            <a:extLst>
              <a:ext uri="{FF2B5EF4-FFF2-40B4-BE49-F238E27FC236}">
                <a16:creationId xmlns:a16="http://schemas.microsoft.com/office/drawing/2014/main" id="{029351C7-D1FF-4DFA-82BE-7EAA0BFB6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1804830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276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27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手机号认证测试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06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300000">
            <a:off x="1598933" y="-439982"/>
            <a:ext cx="6416674" cy="69435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51584" y="2100792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项目展示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9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72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行业背景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sp>
        <p:nvSpPr>
          <p:cNvPr id="37" name="矩形 13"/>
          <p:cNvSpPr>
            <a:spLocks noChangeArrowheads="1"/>
          </p:cNvSpPr>
          <p:nvPr/>
        </p:nvSpPr>
        <p:spPr bwMode="auto">
          <a:xfrm>
            <a:off x="263352" y="2478063"/>
            <a:ext cx="58642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>
                <a:solidFill>
                  <a:schemeClr val="bg1"/>
                </a:solidFill>
              </a:rPr>
              <a:t>由于近年来，汽车数量猛增，与之相对的车险市场呈现出快速发展的态势，同时，机动车辆保险也得到了广泛的发展，并成为各国财产保险中最重要的业务险种。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车险已经成为中国非寿险市场的主要组成部分，更是财产保险中的第一大险种。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38" name="文本框 67"/>
          <p:cNvSpPr txBox="1">
            <a:spLocks noChangeArrowheads="1"/>
          </p:cNvSpPr>
          <p:nvPr/>
        </p:nvSpPr>
        <p:spPr bwMode="auto">
          <a:xfrm>
            <a:off x="342727" y="1628800"/>
            <a:ext cx="1723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汽车数量增加</a:t>
            </a:r>
          </a:p>
        </p:txBody>
      </p:sp>
      <p:sp>
        <p:nvSpPr>
          <p:cNvPr id="50" name="同心圆 73"/>
          <p:cNvSpPr>
            <a:spLocks/>
          </p:cNvSpPr>
          <p:nvPr/>
        </p:nvSpPr>
        <p:spPr bwMode="auto">
          <a:xfrm>
            <a:off x="406282" y="4293096"/>
            <a:ext cx="1738313" cy="1739900"/>
          </a:xfrm>
          <a:custGeom>
            <a:avLst/>
            <a:gdLst>
              <a:gd name="T0" fmla="*/ 0 w 1739611"/>
              <a:gd name="T1" fmla="*/ 870386 h 1739611"/>
              <a:gd name="T2" fmla="*/ 867212 w 1739611"/>
              <a:gd name="T3" fmla="*/ 0 h 1739611"/>
              <a:gd name="T4" fmla="*/ 1734426 w 1739611"/>
              <a:gd name="T5" fmla="*/ 870386 h 1739611"/>
              <a:gd name="T6" fmla="*/ 867212 w 1739611"/>
              <a:gd name="T7" fmla="*/ 1740768 h 1739611"/>
              <a:gd name="T8" fmla="*/ 0 w 1739611"/>
              <a:gd name="T9" fmla="*/ 870386 h 1739611"/>
              <a:gd name="T10" fmla="*/ 313636 w 1739611"/>
              <a:gd name="T11" fmla="*/ 870386 h 1739611"/>
              <a:gd name="T12" fmla="*/ 867212 w 1739611"/>
              <a:gd name="T13" fmla="*/ 1425986 h 1739611"/>
              <a:gd name="T14" fmla="*/ 1420790 w 1739611"/>
              <a:gd name="T15" fmla="*/ 870386 h 1739611"/>
              <a:gd name="T16" fmla="*/ 867212 w 1739611"/>
              <a:gd name="T17" fmla="*/ 314782 h 1739611"/>
              <a:gd name="T18" fmla="*/ 313636 w 1739611"/>
              <a:gd name="T19" fmla="*/ 870386 h 17396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39611" h="1739611">
                <a:moveTo>
                  <a:pt x="0" y="869806"/>
                </a:moveTo>
                <a:cubicBezTo>
                  <a:pt x="0" y="389425"/>
                  <a:pt x="389425" y="0"/>
                  <a:pt x="869806" y="0"/>
                </a:cubicBezTo>
                <a:cubicBezTo>
                  <a:pt x="1350187" y="0"/>
                  <a:pt x="1739612" y="389425"/>
                  <a:pt x="1739612" y="869806"/>
                </a:cubicBezTo>
                <a:cubicBezTo>
                  <a:pt x="1739612" y="1350187"/>
                  <a:pt x="1350187" y="1739612"/>
                  <a:pt x="869806" y="1739612"/>
                </a:cubicBezTo>
                <a:cubicBezTo>
                  <a:pt x="389425" y="1739612"/>
                  <a:pt x="0" y="1350187"/>
                  <a:pt x="0" y="869806"/>
                </a:cubicBezTo>
                <a:close/>
                <a:moveTo>
                  <a:pt x="314574" y="869806"/>
                </a:moveTo>
                <a:cubicBezTo>
                  <a:pt x="314574" y="1176452"/>
                  <a:pt x="563160" y="1425038"/>
                  <a:pt x="869806" y="1425038"/>
                </a:cubicBezTo>
                <a:cubicBezTo>
                  <a:pt x="1176452" y="1425038"/>
                  <a:pt x="1425038" y="1176452"/>
                  <a:pt x="1425038" y="869806"/>
                </a:cubicBezTo>
                <a:cubicBezTo>
                  <a:pt x="1425038" y="563160"/>
                  <a:pt x="1176452" y="314574"/>
                  <a:pt x="869806" y="314574"/>
                </a:cubicBezTo>
                <a:cubicBezTo>
                  <a:pt x="563160" y="314574"/>
                  <a:pt x="314574" y="563160"/>
                  <a:pt x="314574" y="869806"/>
                </a:cubicBezTo>
                <a:close/>
              </a:path>
            </a:pathLst>
          </a:custGeom>
          <a:noFill/>
          <a:ln>
            <a:solidFill>
              <a:srgbClr val="37BBED"/>
            </a:solidFill>
          </a:ln>
        </p:spPr>
        <p:txBody>
          <a:bodyPr anchor="ctr"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同心圆 74"/>
          <p:cNvSpPr>
            <a:spLocks/>
          </p:cNvSpPr>
          <p:nvPr/>
        </p:nvSpPr>
        <p:spPr bwMode="auto">
          <a:xfrm>
            <a:off x="2390657" y="4293096"/>
            <a:ext cx="1739900" cy="1739900"/>
          </a:xfrm>
          <a:custGeom>
            <a:avLst/>
            <a:gdLst>
              <a:gd name="T0" fmla="*/ 0 w 1739611"/>
              <a:gd name="T1" fmla="*/ 870386 h 1739611"/>
              <a:gd name="T2" fmla="*/ 870386 w 1739611"/>
              <a:gd name="T3" fmla="*/ 0 h 1739611"/>
              <a:gd name="T4" fmla="*/ 1740768 w 1739611"/>
              <a:gd name="T5" fmla="*/ 870386 h 1739611"/>
              <a:gd name="T6" fmla="*/ 870386 w 1739611"/>
              <a:gd name="T7" fmla="*/ 1740768 h 1739611"/>
              <a:gd name="T8" fmla="*/ 0 w 1739611"/>
              <a:gd name="T9" fmla="*/ 870386 h 1739611"/>
              <a:gd name="T10" fmla="*/ 314782 w 1739611"/>
              <a:gd name="T11" fmla="*/ 870386 h 1739611"/>
              <a:gd name="T12" fmla="*/ 870386 w 1739611"/>
              <a:gd name="T13" fmla="*/ 1425986 h 1739611"/>
              <a:gd name="T14" fmla="*/ 1425986 w 1739611"/>
              <a:gd name="T15" fmla="*/ 870386 h 1739611"/>
              <a:gd name="T16" fmla="*/ 870386 w 1739611"/>
              <a:gd name="T17" fmla="*/ 314782 h 1739611"/>
              <a:gd name="T18" fmla="*/ 314782 w 1739611"/>
              <a:gd name="T19" fmla="*/ 870386 h 17396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39611" h="1739611">
                <a:moveTo>
                  <a:pt x="0" y="869806"/>
                </a:moveTo>
                <a:cubicBezTo>
                  <a:pt x="0" y="389425"/>
                  <a:pt x="389425" y="0"/>
                  <a:pt x="869806" y="0"/>
                </a:cubicBezTo>
                <a:cubicBezTo>
                  <a:pt x="1350187" y="0"/>
                  <a:pt x="1739612" y="389425"/>
                  <a:pt x="1739612" y="869806"/>
                </a:cubicBezTo>
                <a:cubicBezTo>
                  <a:pt x="1739612" y="1350187"/>
                  <a:pt x="1350187" y="1739612"/>
                  <a:pt x="869806" y="1739612"/>
                </a:cubicBezTo>
                <a:cubicBezTo>
                  <a:pt x="389425" y="1739612"/>
                  <a:pt x="0" y="1350187"/>
                  <a:pt x="0" y="869806"/>
                </a:cubicBezTo>
                <a:close/>
                <a:moveTo>
                  <a:pt x="314574" y="869806"/>
                </a:moveTo>
                <a:cubicBezTo>
                  <a:pt x="314574" y="1176452"/>
                  <a:pt x="563160" y="1425038"/>
                  <a:pt x="869806" y="1425038"/>
                </a:cubicBezTo>
                <a:cubicBezTo>
                  <a:pt x="1176452" y="1425038"/>
                  <a:pt x="1425038" y="1176452"/>
                  <a:pt x="1425038" y="869806"/>
                </a:cubicBezTo>
                <a:cubicBezTo>
                  <a:pt x="1425038" y="563160"/>
                  <a:pt x="1176452" y="314574"/>
                  <a:pt x="869806" y="314574"/>
                </a:cubicBezTo>
                <a:cubicBezTo>
                  <a:pt x="563160" y="314574"/>
                  <a:pt x="314574" y="563160"/>
                  <a:pt x="314574" y="869806"/>
                </a:cubicBezTo>
                <a:close/>
              </a:path>
            </a:pathLst>
          </a:custGeom>
          <a:noFill/>
          <a:ln>
            <a:solidFill>
              <a:srgbClr val="37BBED"/>
            </a:solidFill>
          </a:ln>
        </p:spPr>
        <p:txBody>
          <a:bodyPr anchor="ctr"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同心圆 75"/>
          <p:cNvSpPr>
            <a:spLocks/>
          </p:cNvSpPr>
          <p:nvPr/>
        </p:nvSpPr>
        <p:spPr bwMode="auto">
          <a:xfrm>
            <a:off x="4375032" y="4293096"/>
            <a:ext cx="1739900" cy="1739900"/>
          </a:xfrm>
          <a:custGeom>
            <a:avLst/>
            <a:gdLst>
              <a:gd name="T0" fmla="*/ 0 w 1739611"/>
              <a:gd name="T1" fmla="*/ 870386 h 1739611"/>
              <a:gd name="T2" fmla="*/ 870386 w 1739611"/>
              <a:gd name="T3" fmla="*/ 0 h 1739611"/>
              <a:gd name="T4" fmla="*/ 1740768 w 1739611"/>
              <a:gd name="T5" fmla="*/ 870386 h 1739611"/>
              <a:gd name="T6" fmla="*/ 870386 w 1739611"/>
              <a:gd name="T7" fmla="*/ 1740768 h 1739611"/>
              <a:gd name="T8" fmla="*/ 0 w 1739611"/>
              <a:gd name="T9" fmla="*/ 870386 h 1739611"/>
              <a:gd name="T10" fmla="*/ 314782 w 1739611"/>
              <a:gd name="T11" fmla="*/ 870386 h 1739611"/>
              <a:gd name="T12" fmla="*/ 870386 w 1739611"/>
              <a:gd name="T13" fmla="*/ 1425986 h 1739611"/>
              <a:gd name="T14" fmla="*/ 1425986 w 1739611"/>
              <a:gd name="T15" fmla="*/ 870386 h 1739611"/>
              <a:gd name="T16" fmla="*/ 870386 w 1739611"/>
              <a:gd name="T17" fmla="*/ 314782 h 1739611"/>
              <a:gd name="T18" fmla="*/ 314782 w 1739611"/>
              <a:gd name="T19" fmla="*/ 870386 h 17396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39611" h="1739611">
                <a:moveTo>
                  <a:pt x="0" y="869806"/>
                </a:moveTo>
                <a:cubicBezTo>
                  <a:pt x="0" y="389425"/>
                  <a:pt x="389425" y="0"/>
                  <a:pt x="869806" y="0"/>
                </a:cubicBezTo>
                <a:cubicBezTo>
                  <a:pt x="1350187" y="0"/>
                  <a:pt x="1739612" y="389425"/>
                  <a:pt x="1739612" y="869806"/>
                </a:cubicBezTo>
                <a:cubicBezTo>
                  <a:pt x="1739612" y="1350187"/>
                  <a:pt x="1350187" y="1739612"/>
                  <a:pt x="869806" y="1739612"/>
                </a:cubicBezTo>
                <a:cubicBezTo>
                  <a:pt x="389425" y="1739612"/>
                  <a:pt x="0" y="1350187"/>
                  <a:pt x="0" y="869806"/>
                </a:cubicBezTo>
                <a:close/>
                <a:moveTo>
                  <a:pt x="314574" y="869806"/>
                </a:moveTo>
                <a:cubicBezTo>
                  <a:pt x="314574" y="1176452"/>
                  <a:pt x="563160" y="1425038"/>
                  <a:pt x="869806" y="1425038"/>
                </a:cubicBezTo>
                <a:cubicBezTo>
                  <a:pt x="1176452" y="1425038"/>
                  <a:pt x="1425038" y="1176452"/>
                  <a:pt x="1425038" y="869806"/>
                </a:cubicBezTo>
                <a:cubicBezTo>
                  <a:pt x="1425038" y="563160"/>
                  <a:pt x="1176452" y="314574"/>
                  <a:pt x="869806" y="314574"/>
                </a:cubicBezTo>
                <a:cubicBezTo>
                  <a:pt x="563160" y="314574"/>
                  <a:pt x="314574" y="563160"/>
                  <a:pt x="314574" y="869806"/>
                </a:cubicBezTo>
                <a:close/>
              </a:path>
            </a:pathLst>
          </a:custGeom>
          <a:noFill/>
          <a:ln>
            <a:solidFill>
              <a:srgbClr val="37BBED"/>
            </a:solidFill>
          </a:ln>
        </p:spPr>
        <p:txBody>
          <a:bodyPr anchor="ctr"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76"/>
          <p:cNvSpPr txBox="1">
            <a:spLocks noChangeArrowheads="1"/>
          </p:cNvSpPr>
          <p:nvPr/>
        </p:nvSpPr>
        <p:spPr bwMode="auto">
          <a:xfrm>
            <a:off x="841257" y="4809034"/>
            <a:ext cx="9925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50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%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文本框 77"/>
          <p:cNvSpPr txBox="1">
            <a:spLocks noChangeArrowheads="1"/>
          </p:cNvSpPr>
          <p:nvPr/>
        </p:nvSpPr>
        <p:spPr bwMode="auto">
          <a:xfrm>
            <a:off x="2825632" y="4809034"/>
            <a:ext cx="9925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60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%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文本框 78"/>
          <p:cNvSpPr txBox="1">
            <a:spLocks noChangeArrowheads="1"/>
          </p:cNvSpPr>
          <p:nvPr/>
        </p:nvSpPr>
        <p:spPr bwMode="auto">
          <a:xfrm>
            <a:off x="4811595" y="4821734"/>
            <a:ext cx="9925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70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%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7C7EBF0-F5B9-4C5D-8CE3-AAE38AC81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158" y="1828855"/>
            <a:ext cx="47148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CCFF4F11-BAF8-401A-8C0F-B8E98647AA8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27" y="2081389"/>
            <a:ext cx="344194" cy="344194"/>
          </a:xfrm>
          <a:prstGeom prst="rect">
            <a:avLst/>
          </a:prstGeom>
        </p:spPr>
      </p:pic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3202D271-A22F-4FE3-922E-2EAE2605FF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3" y="2102986"/>
            <a:ext cx="367231" cy="351417"/>
          </a:xfrm>
          <a:prstGeom prst="rect">
            <a:avLst/>
          </a:prstGeom>
        </p:spPr>
      </p:pic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A8648312-6345-4B58-AA8A-7EE4BE25B25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45" y="2085862"/>
            <a:ext cx="392201" cy="392201"/>
          </a:xfrm>
          <a:prstGeom prst="rect">
            <a:avLst/>
          </a:prstGeom>
        </p:spPr>
      </p:pic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00C8DC94-6ED5-410E-9DEC-DEB0FE6C52F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62491" y="2075875"/>
            <a:ext cx="557700" cy="3552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8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50" grpId="0" animBg="1"/>
      <p:bldP spid="51" grpId="0" animBg="1"/>
      <p:bldP spid="52" grpId="0" animBg="1"/>
      <p:bldP spid="53" grpId="0"/>
      <p:bldP spid="54" grpId="0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75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项目展示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47" name="组合 17"/>
          <p:cNvGrpSpPr>
            <a:grpSpLocks/>
          </p:cNvGrpSpPr>
          <p:nvPr/>
        </p:nvGrpSpPr>
        <p:grpSpPr bwMode="auto">
          <a:xfrm>
            <a:off x="407368" y="1845882"/>
            <a:ext cx="4395066" cy="625674"/>
            <a:chOff x="0" y="0"/>
            <a:chExt cx="3046360" cy="625983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41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4213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6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927984" cy="3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512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认证与登录</a:t>
              </a:r>
            </a:p>
          </p:txBody>
        </p:sp>
        <p:cxnSp>
          <p:nvCxnSpPr>
            <p:cNvPr id="67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矩形 13">
            <a:extLst>
              <a:ext uri="{FF2B5EF4-FFF2-40B4-BE49-F238E27FC236}">
                <a16:creationId xmlns:a16="http://schemas.microsoft.com/office/drawing/2014/main" id="{0D5760B7-0BA0-4BE8-8034-C30CB8F2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41" y="2679040"/>
            <a:ext cx="4026992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首次通过小程序登录，需要进行身份绑定，设置登录密码，此后每次登录都可以通过密码登录。微信小程序支持短期内自动登录。</a:t>
            </a:r>
          </a:p>
        </p:txBody>
      </p:sp>
      <p:pic>
        <p:nvPicPr>
          <p:cNvPr id="19" name="图片 18" descr="卡通人物&#10;&#10;中度可信度描述已自动生成">
            <a:extLst>
              <a:ext uri="{FF2B5EF4-FFF2-40B4-BE49-F238E27FC236}">
                <a16:creationId xmlns:a16="http://schemas.microsoft.com/office/drawing/2014/main" id="{C5CFB6AA-DD4D-44B1-809E-6462D1E4B9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7" y="5229200"/>
            <a:ext cx="1102210" cy="11022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B4FFA4-7946-4416-AB73-6188470416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1178896"/>
            <a:ext cx="2392676" cy="51525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60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75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项目展示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47" name="组合 17"/>
          <p:cNvGrpSpPr>
            <a:grpSpLocks/>
          </p:cNvGrpSpPr>
          <p:nvPr/>
        </p:nvGrpSpPr>
        <p:grpSpPr bwMode="auto">
          <a:xfrm>
            <a:off x="407368" y="1845882"/>
            <a:ext cx="4395066" cy="625674"/>
            <a:chOff x="0" y="0"/>
            <a:chExt cx="3046360" cy="625983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41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4213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6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767987" cy="3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512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功能首页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67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矩形 13">
            <a:extLst>
              <a:ext uri="{FF2B5EF4-FFF2-40B4-BE49-F238E27FC236}">
                <a16:creationId xmlns:a16="http://schemas.microsoft.com/office/drawing/2014/main" id="{0D5760B7-0BA0-4BE8-8034-C30CB8F2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41" y="2679040"/>
            <a:ext cx="4026992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登陆成功后，每位员工对应其特定职位的功能首页</a:t>
            </a:r>
            <a:r>
              <a:rPr lang="zh-CN" altLang="en-US" sz="1400" dirty="0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，不同职位的首页并不相同。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9" name="图片 18" descr="卡通人物&#10;&#10;中度可信度描述已自动生成">
            <a:extLst>
              <a:ext uri="{FF2B5EF4-FFF2-40B4-BE49-F238E27FC236}">
                <a16:creationId xmlns:a16="http://schemas.microsoft.com/office/drawing/2014/main" id="{C5CFB6AA-DD4D-44B1-809E-6462D1E4B9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7" y="5229200"/>
            <a:ext cx="1102210" cy="11022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2704B8-8F4D-4433-9A00-D8C240665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5413" y="1049636"/>
            <a:ext cx="2429994" cy="52817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4B85C7-DDDE-417D-89FF-47ECC18705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2711" y="1023593"/>
            <a:ext cx="2452058" cy="53338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13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75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项目展示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47" name="组合 17"/>
          <p:cNvGrpSpPr>
            <a:grpSpLocks/>
          </p:cNvGrpSpPr>
          <p:nvPr/>
        </p:nvGrpSpPr>
        <p:grpSpPr bwMode="auto">
          <a:xfrm>
            <a:off x="407368" y="1845882"/>
            <a:ext cx="4395066" cy="625674"/>
            <a:chOff x="0" y="0"/>
            <a:chExt cx="3046360" cy="625983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41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4213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6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767987" cy="3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512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个人信息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67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矩形 13">
            <a:extLst>
              <a:ext uri="{FF2B5EF4-FFF2-40B4-BE49-F238E27FC236}">
                <a16:creationId xmlns:a16="http://schemas.microsoft.com/office/drawing/2014/main" id="{0D5760B7-0BA0-4BE8-8034-C30CB8F2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41" y="2679040"/>
            <a:ext cx="4026992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400" dirty="0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包含员工的基本信息和基本操作，可以通过此页面来修改登录密码，退出登录。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9" name="图片 18" descr="卡通人物&#10;&#10;中度可信度描述已自动生成">
            <a:extLst>
              <a:ext uri="{FF2B5EF4-FFF2-40B4-BE49-F238E27FC236}">
                <a16:creationId xmlns:a16="http://schemas.microsoft.com/office/drawing/2014/main" id="{C5CFB6AA-DD4D-44B1-809E-6462D1E4B9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7" y="5229200"/>
            <a:ext cx="1102210" cy="11022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0ED86A-8BE7-4929-A1DC-54F39F896F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6279" y="1029877"/>
            <a:ext cx="2452057" cy="53563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46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75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项目展示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47" name="组合 17"/>
          <p:cNvGrpSpPr>
            <a:grpSpLocks/>
          </p:cNvGrpSpPr>
          <p:nvPr/>
        </p:nvGrpSpPr>
        <p:grpSpPr bwMode="auto">
          <a:xfrm>
            <a:off x="407368" y="1845882"/>
            <a:ext cx="4395066" cy="625674"/>
            <a:chOff x="0" y="0"/>
            <a:chExt cx="3046360" cy="625983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41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4213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6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767987" cy="3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512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申报信息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67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矩形 13">
            <a:extLst>
              <a:ext uri="{FF2B5EF4-FFF2-40B4-BE49-F238E27FC236}">
                <a16:creationId xmlns:a16="http://schemas.microsoft.com/office/drawing/2014/main" id="{0D5760B7-0BA0-4BE8-8034-C30CB8F2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41" y="2679040"/>
            <a:ext cx="4026992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通过此页面进行各项操作的申报，后由上层审批后通过。</a:t>
            </a:r>
          </a:p>
        </p:txBody>
      </p:sp>
      <p:pic>
        <p:nvPicPr>
          <p:cNvPr id="19" name="图片 18" descr="卡通人物&#10;&#10;中度可信度描述已自动生成">
            <a:extLst>
              <a:ext uri="{FF2B5EF4-FFF2-40B4-BE49-F238E27FC236}">
                <a16:creationId xmlns:a16="http://schemas.microsoft.com/office/drawing/2014/main" id="{C5CFB6AA-DD4D-44B1-809E-6462D1E4B9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7" y="5229200"/>
            <a:ext cx="1102210" cy="11022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1FA981-031E-41D1-AC43-F937AC6139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6127" y="1029878"/>
            <a:ext cx="2466707" cy="53732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04E8E4-3FC4-482C-9786-3E52A1BCE0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4499" y="1020761"/>
            <a:ext cx="2515859" cy="54058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000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75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项目展示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47" name="组合 17"/>
          <p:cNvGrpSpPr>
            <a:grpSpLocks/>
          </p:cNvGrpSpPr>
          <p:nvPr/>
        </p:nvGrpSpPr>
        <p:grpSpPr bwMode="auto">
          <a:xfrm>
            <a:off x="169049" y="2066666"/>
            <a:ext cx="2758599" cy="625674"/>
            <a:chOff x="0" y="0"/>
            <a:chExt cx="3046360" cy="625983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41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4213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6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767987" cy="3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512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审批信息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67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矩形 13">
            <a:extLst>
              <a:ext uri="{FF2B5EF4-FFF2-40B4-BE49-F238E27FC236}">
                <a16:creationId xmlns:a16="http://schemas.microsoft.com/office/drawing/2014/main" id="{0D5760B7-0BA0-4BE8-8034-C30CB8F2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49" y="2643482"/>
            <a:ext cx="3406670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400" dirty="0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由管理员和负责人对申报进行审批。若第一层审批拒绝后，则该申报不会发送到第二层审批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9" name="图片 18" descr="卡通人物&#10;&#10;中度可信度描述已自动生成">
            <a:extLst>
              <a:ext uri="{FF2B5EF4-FFF2-40B4-BE49-F238E27FC236}">
                <a16:creationId xmlns:a16="http://schemas.microsoft.com/office/drawing/2014/main" id="{C5CFB6AA-DD4D-44B1-809E-6462D1E4B9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7" y="5229200"/>
            <a:ext cx="1102210" cy="11022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E853C4-E4A9-4E23-9965-4EE1CE389E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2809" y="1029878"/>
            <a:ext cx="2501025" cy="54210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7C4352-F457-4219-A8D9-A9C8FE6B45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2594" y="1053996"/>
            <a:ext cx="2481914" cy="53732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96080DB-6E0F-4815-B159-0F3B115159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96503" y="1016078"/>
            <a:ext cx="2452057" cy="53212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769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75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项目展示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47" name="组合 17"/>
          <p:cNvGrpSpPr>
            <a:grpSpLocks/>
          </p:cNvGrpSpPr>
          <p:nvPr/>
        </p:nvGrpSpPr>
        <p:grpSpPr bwMode="auto">
          <a:xfrm>
            <a:off x="169049" y="2066666"/>
            <a:ext cx="2758599" cy="625674"/>
            <a:chOff x="0" y="0"/>
            <a:chExt cx="3046360" cy="625983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41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4213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6" name="文本框 83"/>
            <p:cNvSpPr txBox="1">
              <a:spLocks noChangeArrowheads="1"/>
            </p:cNvSpPr>
            <p:nvPr/>
          </p:nvSpPr>
          <p:spPr bwMode="auto">
            <a:xfrm>
              <a:off x="103604" y="0"/>
              <a:ext cx="767987" cy="3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512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审批信息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67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007B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矩形 13">
            <a:extLst>
              <a:ext uri="{FF2B5EF4-FFF2-40B4-BE49-F238E27FC236}">
                <a16:creationId xmlns:a16="http://schemas.microsoft.com/office/drawing/2014/main" id="{0D5760B7-0BA0-4BE8-8034-C30CB8F2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49" y="2643482"/>
            <a:ext cx="3406670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400" dirty="0">
                <a:solidFill>
                  <a:srgbClr val="FFFFFF">
                    <a:lumMod val="8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由管理员和负责人对申报进行审批。若第一层审批拒绝后，则该申报不会发送到第二层审批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9" name="图片 18" descr="卡通人物&#10;&#10;中度可信度描述已自动生成">
            <a:extLst>
              <a:ext uri="{FF2B5EF4-FFF2-40B4-BE49-F238E27FC236}">
                <a16:creationId xmlns:a16="http://schemas.microsoft.com/office/drawing/2014/main" id="{C5CFB6AA-DD4D-44B1-809E-6462D1E4B9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7" y="5229200"/>
            <a:ext cx="1102210" cy="11022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E853C4-E4A9-4E23-9965-4EE1CE389E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2809" y="1029878"/>
            <a:ext cx="2501025" cy="54210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7C4352-F457-4219-A8D9-A9C8FE6B45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2594" y="1053996"/>
            <a:ext cx="2481914" cy="5373216"/>
          </a:xfrm>
          <a:prstGeom prst="rect">
            <a:avLst/>
          </a:prstGeom>
        </p:spPr>
      </p:pic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29A59C72-7921-4C75-9336-D2579E6767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801" y="1029878"/>
            <a:ext cx="2563847" cy="54990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92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75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rgbClr val="FFFFFF">
                      <a:lumMod val="85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项目展示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C214319B-AB3B-41D0-A999-548458AA4D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376" y="1029878"/>
            <a:ext cx="2560340" cy="5580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531F04-DA5F-4E5E-A54B-A7CE8808C5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3666" y="1062635"/>
            <a:ext cx="2532334" cy="5488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220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文本框 8"/>
          <p:cNvSpPr txBox="1"/>
          <p:nvPr>
            <p:custDataLst>
              <p:tags r:id="rId2"/>
            </p:custDataLst>
          </p:nvPr>
        </p:nvSpPr>
        <p:spPr>
          <a:xfrm>
            <a:off x="5331264" y="267233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谢谢观赏</a:t>
            </a:r>
          </a:p>
        </p:txBody>
      </p:sp>
      <p:sp>
        <p:nvSpPr>
          <p:cNvPr id="30" name="PA_矩形 12"/>
          <p:cNvSpPr/>
          <p:nvPr>
            <p:custDataLst>
              <p:tags r:id="rId3"/>
            </p:custDataLst>
          </p:nvPr>
        </p:nvSpPr>
        <p:spPr>
          <a:xfrm>
            <a:off x="4108267" y="4100298"/>
            <a:ext cx="57084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The work report by the year-end summary, 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PowerPoint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template</a:t>
            </a:r>
          </a:p>
        </p:txBody>
      </p:sp>
      <p:sp>
        <p:nvSpPr>
          <p:cNvPr id="32" name="PA_矩形 13"/>
          <p:cNvSpPr/>
          <p:nvPr>
            <p:custDataLst>
              <p:tags r:id="rId4"/>
            </p:custDataLst>
          </p:nvPr>
        </p:nvSpPr>
        <p:spPr>
          <a:xfrm>
            <a:off x="6218524" y="4417367"/>
            <a:ext cx="16014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Morning for PPT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190666" y="3904019"/>
            <a:ext cx="5543625" cy="45719"/>
            <a:chOff x="3182554" y="3904019"/>
            <a:chExt cx="5543625" cy="45719"/>
          </a:xfrm>
        </p:grpSpPr>
        <p:sp>
          <p:nvSpPr>
            <p:cNvPr id="34" name="PA_矩形 11"/>
            <p:cNvSpPr/>
            <p:nvPr>
              <p:custDataLst>
                <p:tags r:id="rId5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PA_矩形 11"/>
            <p:cNvSpPr/>
            <p:nvPr>
              <p:custDataLst>
                <p:tags r:id="rId6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PA_矩形 11"/>
            <p:cNvSpPr/>
            <p:nvPr>
              <p:custDataLst>
                <p:tags r:id="rId7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6" name="图片 5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8640"/>
            <a:ext cx="5974513" cy="64651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92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55"/>
          <p:cNvSpPr/>
          <p:nvPr/>
        </p:nvSpPr>
        <p:spPr bwMode="auto">
          <a:xfrm>
            <a:off x="8432800" y="2008188"/>
            <a:ext cx="2032000" cy="2032000"/>
          </a:xfrm>
          <a:prstGeom prst="ellipse">
            <a:avLst/>
          </a:prstGeom>
          <a:noFill/>
          <a:ln w="25400" cap="flat" cmpd="sng" algn="ctr">
            <a:solidFill>
              <a:srgbClr val="37BBED"/>
            </a:solidFill>
            <a:prstDash val="solid"/>
          </a:ln>
          <a:effectLst/>
        </p:spPr>
        <p:txBody>
          <a:bodyPr anchor="ctr"/>
          <a:lstStyle/>
          <a:p>
            <a:pPr algn="ctr" defTabSz="12185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Oval 50"/>
          <p:cNvSpPr/>
          <p:nvPr/>
        </p:nvSpPr>
        <p:spPr bwMode="auto">
          <a:xfrm>
            <a:off x="6657975" y="2008188"/>
            <a:ext cx="2032000" cy="2032000"/>
          </a:xfrm>
          <a:prstGeom prst="ellipse">
            <a:avLst/>
          </a:prstGeom>
          <a:noFill/>
          <a:ln w="25400" cap="flat" cmpd="sng" algn="ctr">
            <a:solidFill>
              <a:srgbClr val="37BBED"/>
            </a:solidFill>
            <a:prstDash val="solid"/>
          </a:ln>
          <a:effectLst/>
        </p:spPr>
        <p:txBody>
          <a:bodyPr anchor="ctr"/>
          <a:lstStyle/>
          <a:p>
            <a:pPr algn="ctr" defTabSz="12185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7" name="Oval 49"/>
          <p:cNvSpPr/>
          <p:nvPr/>
        </p:nvSpPr>
        <p:spPr bwMode="auto">
          <a:xfrm>
            <a:off x="4978400" y="2008188"/>
            <a:ext cx="2032000" cy="2032000"/>
          </a:xfrm>
          <a:prstGeom prst="ellipse">
            <a:avLst/>
          </a:prstGeom>
          <a:noFill/>
          <a:ln w="25400" cap="flat" cmpd="sng" algn="ctr">
            <a:solidFill>
              <a:srgbClr val="37BBED"/>
            </a:solidFill>
            <a:prstDash val="solid"/>
          </a:ln>
          <a:effectLst/>
        </p:spPr>
        <p:txBody>
          <a:bodyPr anchor="ctr"/>
          <a:lstStyle/>
          <a:p>
            <a:pPr algn="ctr" defTabSz="12185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0" name="Oval 47"/>
          <p:cNvSpPr/>
          <p:nvPr/>
        </p:nvSpPr>
        <p:spPr bwMode="auto">
          <a:xfrm>
            <a:off x="3251200" y="2008188"/>
            <a:ext cx="2032000" cy="2032000"/>
          </a:xfrm>
          <a:prstGeom prst="ellipse">
            <a:avLst/>
          </a:prstGeom>
          <a:noFill/>
          <a:ln w="25400" cap="flat" cmpd="sng" algn="ctr">
            <a:solidFill>
              <a:srgbClr val="37BBED"/>
            </a:solidFill>
            <a:prstDash val="solid"/>
          </a:ln>
          <a:effectLst/>
        </p:spPr>
        <p:txBody>
          <a:bodyPr anchor="ctr"/>
          <a:lstStyle/>
          <a:p>
            <a:pPr algn="ctr" defTabSz="12185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3" name="Oval 2"/>
          <p:cNvSpPr/>
          <p:nvPr/>
        </p:nvSpPr>
        <p:spPr bwMode="auto">
          <a:xfrm>
            <a:off x="1727200" y="2008188"/>
            <a:ext cx="2032000" cy="2032000"/>
          </a:xfrm>
          <a:prstGeom prst="ellipse">
            <a:avLst/>
          </a:prstGeom>
          <a:noFill/>
          <a:ln w="25400" cap="flat" cmpd="sng" algn="ctr">
            <a:solidFill>
              <a:srgbClr val="37BBED"/>
            </a:solidFill>
            <a:prstDash val="solid"/>
          </a:ln>
          <a:effectLst/>
        </p:spPr>
        <p:txBody>
          <a:bodyPr anchor="ctr"/>
          <a:lstStyle/>
          <a:p>
            <a:pPr algn="ctr" defTabSz="12185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Content Placeholder 2"/>
          <p:cNvSpPr txBox="1">
            <a:spLocks noChangeArrowheads="1"/>
          </p:cNvSpPr>
          <p:nvPr/>
        </p:nvSpPr>
        <p:spPr bwMode="auto">
          <a:xfrm>
            <a:off x="809625" y="5022824"/>
            <a:ext cx="10572750" cy="145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>
                <a:solidFill>
                  <a:schemeClr val="bg1"/>
                </a:solidFill>
              </a:rPr>
              <a:t>尽管对于许多保险公司，它们多数已经形成了严格的管理规范，但是仍然存在着车辆使用流程繁琐，监管难度大，车辆分配不均，车辆维修不及时等问题。而我们的项目能够有效地治理这类问题，规范公司的查勘车辆，查勘车辆管理员和查勘车使用者，也能保证查勘车配置的科学性和合理性，提高查勘车使用效率。若公司确保了查勘车的高效和规范使用，则确保了查勘人员的工作基础，同时可以有效地降低公司运营成本。</a:t>
            </a:r>
          </a:p>
        </p:txBody>
      </p:sp>
      <p:cxnSp>
        <p:nvCxnSpPr>
          <p:cNvPr id="66" name="Straight Connector 83"/>
          <p:cNvCxnSpPr>
            <a:cxnSpLocks noChangeShapeType="1"/>
          </p:cNvCxnSpPr>
          <p:nvPr/>
        </p:nvCxnSpPr>
        <p:spPr bwMode="auto">
          <a:xfrm flipH="1">
            <a:off x="890588" y="4953000"/>
            <a:ext cx="10206037" cy="0"/>
          </a:xfrm>
          <a:prstGeom prst="line">
            <a:avLst/>
          </a:prstGeom>
          <a:noFill/>
          <a:ln w="9525">
            <a:solidFill>
              <a:srgbClr val="D9D9D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" name="组合 35"/>
          <p:cNvGrpSpPr/>
          <p:nvPr/>
        </p:nvGrpSpPr>
        <p:grpSpPr>
          <a:xfrm>
            <a:off x="191344" y="-315635"/>
            <a:ext cx="11928647" cy="7173635"/>
            <a:chOff x="263352" y="-315635"/>
            <a:chExt cx="11928647" cy="7173635"/>
          </a:xfrm>
        </p:grpSpPr>
        <p:pic>
          <p:nvPicPr>
            <p:cNvPr id="39" name="图片 3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55868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行业背景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3" name="PA_矩形 11"/>
              <p:cNvSpPr/>
              <p:nvPr>
                <p:custDataLst>
                  <p:tags r:id="rId1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5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42" name="图片 41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B8106D-6DA0-4515-B5A9-C647CC580FE0}"/>
              </a:ext>
            </a:extLst>
          </p:cNvPr>
          <p:cNvSpPr txBox="1"/>
          <p:nvPr/>
        </p:nvSpPr>
        <p:spPr>
          <a:xfrm>
            <a:off x="2184901" y="4218246"/>
            <a:ext cx="111659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流程繁琐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AF5823-C9CC-4725-950B-39CCB4B807B0}"/>
              </a:ext>
            </a:extLst>
          </p:cNvPr>
          <p:cNvSpPr txBox="1"/>
          <p:nvPr/>
        </p:nvSpPr>
        <p:spPr>
          <a:xfrm>
            <a:off x="3647728" y="4218246"/>
            <a:ext cx="1464990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监管难度大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4B2D7BE-64CB-4EB5-A49E-83E55EE49A47}"/>
              </a:ext>
            </a:extLst>
          </p:cNvPr>
          <p:cNvSpPr txBox="1"/>
          <p:nvPr/>
        </p:nvSpPr>
        <p:spPr>
          <a:xfrm>
            <a:off x="5232896" y="4218245"/>
            <a:ext cx="1727200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车辆分配不均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81BC7E6-12C9-49E6-ADC9-924E120AFD27}"/>
              </a:ext>
            </a:extLst>
          </p:cNvPr>
          <p:cNvSpPr txBox="1"/>
          <p:nvPr/>
        </p:nvSpPr>
        <p:spPr>
          <a:xfrm>
            <a:off x="8735906" y="4218245"/>
            <a:ext cx="1886164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车辆维修不及时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06021B5-B103-4DEC-A3FF-140A5FDF48E5}"/>
              </a:ext>
            </a:extLst>
          </p:cNvPr>
          <p:cNvSpPr txBox="1"/>
          <p:nvPr/>
        </p:nvSpPr>
        <p:spPr>
          <a:xfrm>
            <a:off x="7033096" y="4218245"/>
            <a:ext cx="1727200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车辆</a:t>
            </a:r>
            <a:r>
              <a:rPr lang="zh-CN" altLang="en-US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无法出借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40ED3CC9-0044-45D8-ADA5-498883FCAE4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118" y="2633796"/>
            <a:ext cx="815708" cy="815708"/>
          </a:xfrm>
          <a:prstGeom prst="rect">
            <a:avLst/>
          </a:prstGeom>
        </p:spPr>
      </p:pic>
      <p:pic>
        <p:nvPicPr>
          <p:cNvPr id="17" name="图片 16" descr="图标&#10;&#10;描述已自动生成">
            <a:extLst>
              <a:ext uri="{FF2B5EF4-FFF2-40B4-BE49-F238E27FC236}">
                <a16:creationId xmlns:a16="http://schemas.microsoft.com/office/drawing/2014/main" id="{D243A66E-BF6F-4490-94C8-0A13D60EB9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95" y="2633796"/>
            <a:ext cx="752933" cy="752933"/>
          </a:xfrm>
          <a:prstGeom prst="rect">
            <a:avLst/>
          </a:prstGeom>
        </p:spPr>
      </p:pic>
      <p:pic>
        <p:nvPicPr>
          <p:cNvPr id="19" name="图片 18" descr="图标&#10;&#10;描述已自动生成">
            <a:extLst>
              <a:ext uri="{FF2B5EF4-FFF2-40B4-BE49-F238E27FC236}">
                <a16:creationId xmlns:a16="http://schemas.microsoft.com/office/drawing/2014/main" id="{824F428A-145B-46BE-9D50-9DDD06C0439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26" y="2767496"/>
            <a:ext cx="513382" cy="513382"/>
          </a:xfrm>
          <a:prstGeom prst="rect">
            <a:avLst/>
          </a:prstGeom>
        </p:spPr>
      </p:pic>
      <p:pic>
        <p:nvPicPr>
          <p:cNvPr id="21" name="图片 20" descr="图标&#10;&#10;描述已自动生成">
            <a:extLst>
              <a:ext uri="{FF2B5EF4-FFF2-40B4-BE49-F238E27FC236}">
                <a16:creationId xmlns:a16="http://schemas.microsoft.com/office/drawing/2014/main" id="{F9CB0722-1A49-4B1D-838A-66A0762261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676" y="2710382"/>
            <a:ext cx="592459" cy="592459"/>
          </a:xfrm>
          <a:prstGeom prst="rect">
            <a:avLst/>
          </a:prstGeom>
        </p:spPr>
      </p:pic>
      <p:pic>
        <p:nvPicPr>
          <p:cNvPr id="25" name="图片 24" descr="图标&#10;&#10;描述已自动生成">
            <a:extLst>
              <a:ext uri="{FF2B5EF4-FFF2-40B4-BE49-F238E27FC236}">
                <a16:creationId xmlns:a16="http://schemas.microsoft.com/office/drawing/2014/main" id="{56803EDA-9DB9-41E3-B8CC-BBC471E34FF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859" y="2710382"/>
            <a:ext cx="595422" cy="5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9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24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599857"/>
              </p:ext>
            </p:extLst>
          </p:nvPr>
        </p:nvGraphicFramePr>
        <p:xfrm>
          <a:off x="263353" y="2501187"/>
          <a:ext cx="2978150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87299" imgH="2316681" progId="Excel.Chart.8">
                  <p:embed/>
                </p:oleObj>
              </mc:Choice>
              <mc:Fallback>
                <p:oleObj r:id="rId5" imgW="2987299" imgH="2316681" progId="Excel.Chart.8">
                  <p:embed/>
                  <p:pic>
                    <p:nvPicPr>
                      <p:cNvPr id="17424" name="Char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3" y="2501187"/>
                        <a:ext cx="2978150" cy="230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Content Placeholder 2"/>
          <p:cNvSpPr txBox="1"/>
          <p:nvPr/>
        </p:nvSpPr>
        <p:spPr>
          <a:xfrm>
            <a:off x="677870" y="4667620"/>
            <a:ext cx="2141537" cy="369332"/>
          </a:xfrm>
          <a:prstGeom prst="rect">
            <a:avLst/>
          </a:prstGeom>
        </p:spPr>
        <p:txBody>
          <a:bodyPr lIns="121920" tIns="60960" rIns="121920" bIns="6096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人员结构</a:t>
            </a:r>
            <a:endParaRPr lang="en-US" sz="935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426" name="Elbow Connector 26"/>
          <p:cNvCxnSpPr>
            <a:cxnSpLocks noChangeShapeType="1"/>
          </p:cNvCxnSpPr>
          <p:nvPr/>
        </p:nvCxnSpPr>
        <p:spPr bwMode="auto">
          <a:xfrm flipV="1">
            <a:off x="2379670" y="2775320"/>
            <a:ext cx="411162" cy="276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Content Placeholder 2"/>
          <p:cNvSpPr txBox="1"/>
          <p:nvPr/>
        </p:nvSpPr>
        <p:spPr>
          <a:xfrm>
            <a:off x="2732095" y="2595933"/>
            <a:ext cx="973138" cy="348557"/>
          </a:xfrm>
          <a:prstGeom prst="rect">
            <a:avLst/>
          </a:prstGeom>
        </p:spPr>
        <p:txBody>
          <a:bodyPr wrap="square" lIns="121920" tIns="60960" rIns="121920" bIns="6096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65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勘查员</a:t>
            </a:r>
            <a:endParaRPr lang="en-US" sz="8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428" name="Elbow Connector 35"/>
          <p:cNvCxnSpPr>
            <a:cxnSpLocks noChangeShapeType="1"/>
          </p:cNvCxnSpPr>
          <p:nvPr/>
        </p:nvCxnSpPr>
        <p:spPr bwMode="auto">
          <a:xfrm rot="16200000" flipV="1">
            <a:off x="541345" y="3430957"/>
            <a:ext cx="376238" cy="3159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Content Placeholder 2"/>
          <p:cNvSpPr txBox="1"/>
          <p:nvPr/>
        </p:nvSpPr>
        <p:spPr>
          <a:xfrm>
            <a:off x="40250" y="3081708"/>
            <a:ext cx="874157" cy="348557"/>
          </a:xfrm>
          <a:prstGeom prst="rect">
            <a:avLst/>
          </a:prstGeom>
        </p:spPr>
        <p:txBody>
          <a:bodyPr wrap="square" lIns="121920" tIns="60960" rIns="121920" bIns="6096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65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管理员</a:t>
            </a:r>
            <a:endParaRPr lang="en-US" sz="8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430" name="Elbow Connector 37"/>
          <p:cNvCxnSpPr>
            <a:cxnSpLocks noChangeShapeType="1"/>
          </p:cNvCxnSpPr>
          <p:nvPr/>
        </p:nvCxnSpPr>
        <p:spPr bwMode="auto">
          <a:xfrm flipV="1">
            <a:off x="2032007" y="4181845"/>
            <a:ext cx="871538" cy="277813"/>
          </a:xfrm>
          <a:prstGeom prst="bentConnector3">
            <a:avLst>
              <a:gd name="adj1" fmla="val 69032"/>
            </a:avLst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Content Placeholder 2"/>
          <p:cNvSpPr txBox="1"/>
          <p:nvPr/>
        </p:nvSpPr>
        <p:spPr>
          <a:xfrm>
            <a:off x="2833695" y="4015158"/>
            <a:ext cx="871538" cy="348557"/>
          </a:xfrm>
          <a:prstGeom prst="rect">
            <a:avLst/>
          </a:prstGeom>
        </p:spPr>
        <p:txBody>
          <a:bodyPr wrap="square" lIns="121920" tIns="60960" rIns="121920" bIns="6096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65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负责人</a:t>
            </a:r>
            <a:endParaRPr lang="en-US" sz="8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63353" y="-315635"/>
            <a:ext cx="11928646" cy="7173635"/>
            <a:chOff x="263352" y="-315635"/>
            <a:chExt cx="11928646" cy="7173635"/>
          </a:xfrm>
        </p:grpSpPr>
        <p:pic>
          <p:nvPicPr>
            <p:cNvPr id="34" name="图片 33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55868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人员结构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38" name="PA_矩形 11"/>
              <p:cNvSpPr/>
              <p:nvPr>
                <p:custDataLst>
                  <p:tags r:id="rId1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9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5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37" name="图片 36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599349" y="1484784"/>
              <a:ext cx="2592649" cy="5373216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16E216D-0826-4908-9280-DB47930A7BE8}"/>
              </a:ext>
            </a:extLst>
          </p:cNvPr>
          <p:cNvSpPr txBox="1"/>
          <p:nvPr/>
        </p:nvSpPr>
        <p:spPr>
          <a:xfrm>
            <a:off x="3919589" y="2501187"/>
            <a:ext cx="5679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>
              <a:spcBef>
                <a:spcPts val="960"/>
              </a:spcBef>
              <a:spcAft>
                <a:spcPts val="960"/>
              </a:spcAft>
            </a:pPr>
            <a:r>
              <a:rPr lang="zh-CN" altLang="zh-CN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查勘员作为保险理赔阶段的基础工作人员，其主要任务是派车出险并进行查勘定损，现场调查取证等工作。查勘车则为查勘人员的主要交通工具。查勘车作为保险公司的重要财产，需要管理人员进行科学高效的管理，定期保养、合理派车、及时维修、监督使用等等，保证查勘员在严格的查勘车管理规范下使用查勘车。负责人则作为流程中的最后一道防线，主要进行各类事务的审批工作。</a:t>
            </a:r>
            <a:endParaRPr lang="zh-CN" altLang="zh-CN" sz="1800" dirty="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50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6" cy="7173635"/>
            <a:chOff x="263352" y="-315635"/>
            <a:chExt cx="11928646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5869" y="33265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人员结构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8616279" y="1484784"/>
              <a:ext cx="3575719" cy="5373216"/>
            </a:xfrm>
            <a:prstGeom prst="rect">
              <a:avLst/>
            </a:prstGeom>
          </p:spPr>
        </p:pic>
      </p:grpSp>
      <p:pic>
        <p:nvPicPr>
          <p:cNvPr id="22" name="图片 21" descr="截屏2021-10-11 08.06.33">
            <a:extLst>
              <a:ext uri="{FF2B5EF4-FFF2-40B4-BE49-F238E27FC236}">
                <a16:creationId xmlns:a16="http://schemas.microsoft.com/office/drawing/2014/main" id="{53345064-A129-4C06-87DD-C7D8D0DB2BE5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767408" y="1038938"/>
            <a:ext cx="6336704" cy="58281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44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947"/>
          <a:stretch/>
        </p:blipFill>
        <p:spPr>
          <a:xfrm rot="15300000">
            <a:off x="3241471" y="208967"/>
            <a:ext cx="3763210" cy="4072236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502619" y="3724109"/>
            <a:ext cx="1976823" cy="641334"/>
            <a:chOff x="5292478" y="838789"/>
            <a:chExt cx="1976823" cy="641334"/>
          </a:xfrm>
        </p:grpSpPr>
        <p:sp>
          <p:nvSpPr>
            <p:cNvPr id="9" name="文本框 8"/>
            <p:cNvSpPr txBox="1"/>
            <p:nvPr/>
          </p:nvSpPr>
          <p:spPr>
            <a:xfrm>
              <a:off x="5306454" y="83878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可行性分析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292478" y="1141569"/>
              <a:ext cx="19768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Feasibility analysis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336360" y="3799523"/>
            <a:ext cx="2034147" cy="641334"/>
            <a:chOff x="6021094" y="2540233"/>
            <a:chExt cx="2034147" cy="641334"/>
          </a:xfrm>
        </p:grpSpPr>
        <p:sp>
          <p:nvSpPr>
            <p:cNvPr id="15" name="文本框 14"/>
            <p:cNvSpPr txBox="1"/>
            <p:nvPr/>
          </p:nvSpPr>
          <p:spPr>
            <a:xfrm>
              <a:off x="6035070" y="25402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测试模拟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021094" y="2843013"/>
              <a:ext cx="20341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Test the simulation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85048" y="3799523"/>
            <a:ext cx="1905009" cy="641334"/>
            <a:chOff x="6057662" y="4025643"/>
            <a:chExt cx="1905009" cy="641334"/>
          </a:xfrm>
        </p:grpSpPr>
        <p:sp>
          <p:nvSpPr>
            <p:cNvPr id="17" name="文本框 16"/>
            <p:cNvSpPr txBox="1"/>
            <p:nvPr/>
          </p:nvSpPr>
          <p:spPr>
            <a:xfrm>
              <a:off x="6071638" y="402564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项目亮点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057662" y="4328423"/>
              <a:ext cx="19050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Project highlights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108426" y="220486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17087" y="2778591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5124" y="3798555"/>
            <a:ext cx="627095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78865" y="3873969"/>
            <a:ext cx="627095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27553" y="3873969"/>
            <a:ext cx="627095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 rot="10800000" flipV="1">
            <a:off x="263352" y="3318349"/>
            <a:ext cx="11745783" cy="45719"/>
            <a:chOff x="3182554" y="3904019"/>
            <a:chExt cx="5543625" cy="45719"/>
          </a:xfrm>
        </p:grpSpPr>
        <p:sp>
          <p:nvSpPr>
            <p:cNvPr id="42" name="PA_矩形 11"/>
            <p:cNvSpPr/>
            <p:nvPr>
              <p:custDataLst>
                <p:tags r:id="rId2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PA_矩形 11"/>
            <p:cNvSpPr/>
            <p:nvPr>
              <p:custDataLst>
                <p:tags r:id="rId3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PA_矩形 11"/>
            <p:cNvSpPr/>
            <p:nvPr>
              <p:custDataLst>
                <p:tags r:id="rId4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29" name="图片 28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613795" y="4865485"/>
            <a:ext cx="1341132" cy="15098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9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8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300000">
            <a:off x="1598934" y="-437704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78929" y="328498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可行性分析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5087419" y="3995772"/>
            <a:ext cx="2201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Feasibility analysis</a:t>
            </a:r>
          </a:p>
          <a:p>
            <a:pPr algn="ctr"/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2208" y="1556792"/>
            <a:ext cx="1050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794" y="6597352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96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76332" y="33265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可行性分析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27" name="Group 1"/>
          <p:cNvGrpSpPr/>
          <p:nvPr/>
        </p:nvGrpSpPr>
        <p:grpSpPr>
          <a:xfrm>
            <a:off x="839416" y="2001997"/>
            <a:ext cx="2269165" cy="3275714"/>
            <a:chOff x="1066291" y="2029940"/>
            <a:chExt cx="2269165" cy="3275714"/>
          </a:xfrm>
        </p:grpSpPr>
        <p:sp>
          <p:nvSpPr>
            <p:cNvPr id="30" name="Rounded Rectangle 3"/>
            <p:cNvSpPr/>
            <p:nvPr/>
          </p:nvSpPr>
          <p:spPr>
            <a:xfrm>
              <a:off x="1066291" y="2029940"/>
              <a:ext cx="2269165" cy="3275714"/>
            </a:xfrm>
            <a:prstGeom prst="roundRect">
              <a:avLst>
                <a:gd name="adj" fmla="val 4016"/>
              </a:avLst>
            </a:prstGeom>
            <a:noFill/>
            <a:ln w="3175">
              <a:solidFill>
                <a:srgbClr val="37BBED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Rectangle 11"/>
            <p:cNvSpPr/>
            <p:nvPr/>
          </p:nvSpPr>
          <p:spPr>
            <a:xfrm>
              <a:off x="1066291" y="4412519"/>
              <a:ext cx="2269165" cy="457200"/>
            </a:xfrm>
            <a:prstGeom prst="rect">
              <a:avLst/>
            </a:prstGeom>
            <a:solidFill>
              <a:srgbClr val="37B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TextBox 4"/>
            <p:cNvSpPr txBox="1"/>
            <p:nvPr/>
          </p:nvSpPr>
          <p:spPr>
            <a:xfrm>
              <a:off x="1890191" y="2195103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Economy</a:t>
              </a:r>
            </a:p>
          </p:txBody>
        </p:sp>
        <p:sp>
          <p:nvSpPr>
            <p:cNvPr id="33" name="Rectangle 19"/>
            <p:cNvSpPr/>
            <p:nvPr/>
          </p:nvSpPr>
          <p:spPr>
            <a:xfrm>
              <a:off x="1393877" y="3641654"/>
              <a:ext cx="168863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开发风险低，稳定的经济收益</a:t>
              </a:r>
              <a:r>
                <a:rPr lang="en-US" sz="9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34" name="TextBox 7"/>
            <p:cNvSpPr txBox="1"/>
            <p:nvPr/>
          </p:nvSpPr>
          <p:spPr>
            <a:xfrm>
              <a:off x="1877707" y="4525703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cs typeface="+mn-ea"/>
                  <a:sym typeface="+mn-lt"/>
                </a:rPr>
                <a:t>经济层面</a:t>
              </a:r>
              <a:endParaRPr 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Group 2"/>
          <p:cNvGrpSpPr/>
          <p:nvPr/>
        </p:nvGrpSpPr>
        <p:grpSpPr>
          <a:xfrm>
            <a:off x="4425268" y="2001997"/>
            <a:ext cx="2269165" cy="3275714"/>
            <a:chOff x="3663042" y="2029940"/>
            <a:chExt cx="2269165" cy="3275714"/>
          </a:xfrm>
        </p:grpSpPr>
        <p:sp>
          <p:nvSpPr>
            <p:cNvPr id="37" name="Rounded Rectangle 24"/>
            <p:cNvSpPr/>
            <p:nvPr/>
          </p:nvSpPr>
          <p:spPr>
            <a:xfrm>
              <a:off x="3663042" y="2029940"/>
              <a:ext cx="2269165" cy="3275714"/>
            </a:xfrm>
            <a:prstGeom prst="roundRect">
              <a:avLst>
                <a:gd name="adj" fmla="val 4016"/>
              </a:avLst>
            </a:prstGeom>
            <a:noFill/>
            <a:ln w="3175">
              <a:solidFill>
                <a:srgbClr val="37BBED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Rectangle 25"/>
            <p:cNvSpPr/>
            <p:nvPr/>
          </p:nvSpPr>
          <p:spPr>
            <a:xfrm>
              <a:off x="3663042" y="4412519"/>
              <a:ext cx="2269165" cy="457200"/>
            </a:xfrm>
            <a:prstGeom prst="rect">
              <a:avLst/>
            </a:prstGeom>
            <a:solidFill>
              <a:srgbClr val="37B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TextBox 26"/>
            <p:cNvSpPr txBox="1"/>
            <p:nvPr/>
          </p:nvSpPr>
          <p:spPr>
            <a:xfrm>
              <a:off x="4496101" y="2195103"/>
              <a:ext cx="6030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Society</a:t>
              </a:r>
            </a:p>
          </p:txBody>
        </p:sp>
        <p:sp>
          <p:nvSpPr>
            <p:cNvPr id="40" name="Rectangle 28"/>
            <p:cNvSpPr/>
            <p:nvPr/>
          </p:nvSpPr>
          <p:spPr>
            <a:xfrm>
              <a:off x="3990627" y="3641654"/>
              <a:ext cx="175618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市场存在竞争，但尚且不完善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TextBox 29"/>
            <p:cNvSpPr txBox="1"/>
            <p:nvPr/>
          </p:nvSpPr>
          <p:spPr>
            <a:xfrm>
              <a:off x="4474461" y="4525703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cs typeface="+mn-ea"/>
                  <a:sym typeface="+mn-lt"/>
                </a:rPr>
                <a:t>社会层面</a:t>
              </a:r>
              <a:endParaRPr 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Group 5"/>
          <p:cNvGrpSpPr/>
          <p:nvPr/>
        </p:nvGrpSpPr>
        <p:grpSpPr>
          <a:xfrm>
            <a:off x="7852912" y="2001997"/>
            <a:ext cx="2269165" cy="3275714"/>
            <a:chOff x="6259793" y="2029940"/>
            <a:chExt cx="2269165" cy="3275714"/>
          </a:xfrm>
        </p:grpSpPr>
        <p:sp>
          <p:nvSpPr>
            <p:cNvPr id="52" name="Rounded Rectangle 30"/>
            <p:cNvSpPr/>
            <p:nvPr/>
          </p:nvSpPr>
          <p:spPr>
            <a:xfrm>
              <a:off x="6259793" y="2029940"/>
              <a:ext cx="2269165" cy="3275714"/>
            </a:xfrm>
            <a:prstGeom prst="roundRect">
              <a:avLst>
                <a:gd name="adj" fmla="val 4016"/>
              </a:avLst>
            </a:prstGeom>
            <a:noFill/>
            <a:ln w="3175">
              <a:solidFill>
                <a:srgbClr val="37BBED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Rectangle 31"/>
            <p:cNvSpPr/>
            <p:nvPr/>
          </p:nvSpPr>
          <p:spPr>
            <a:xfrm>
              <a:off x="6259793" y="4412519"/>
              <a:ext cx="2269165" cy="457200"/>
            </a:xfrm>
            <a:prstGeom prst="rect">
              <a:avLst/>
            </a:prstGeom>
            <a:solidFill>
              <a:srgbClr val="37B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TextBox 32"/>
            <p:cNvSpPr txBox="1"/>
            <p:nvPr/>
          </p:nvSpPr>
          <p:spPr>
            <a:xfrm>
              <a:off x="6980639" y="2195103"/>
              <a:ext cx="8274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Technology</a:t>
              </a:r>
              <a:endParaRPr lang="en-US" sz="9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Rectangle 34"/>
            <p:cNvSpPr/>
            <p:nvPr/>
          </p:nvSpPr>
          <p:spPr>
            <a:xfrm>
              <a:off x="6587379" y="3641654"/>
              <a:ext cx="170482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主流框架技术，便于开发维护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TextBox 35"/>
            <p:cNvSpPr txBox="1"/>
            <p:nvPr/>
          </p:nvSpPr>
          <p:spPr>
            <a:xfrm>
              <a:off x="7071213" y="4525703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cs typeface="+mn-ea"/>
                  <a:sym typeface="+mn-lt"/>
                </a:rPr>
                <a:t>技术层面</a:t>
              </a:r>
              <a:endParaRPr 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8C637AD-979A-49DD-93F6-85850D3678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91" y="2726226"/>
            <a:ext cx="838570" cy="838570"/>
          </a:xfrm>
          <a:prstGeom prst="rect">
            <a:avLst/>
          </a:prstGeom>
        </p:spPr>
      </p:pic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5BB0FC41-8899-4148-B123-9FC6E6025F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14" y="2609421"/>
            <a:ext cx="879153" cy="879153"/>
          </a:xfrm>
          <a:prstGeom prst="rect">
            <a:avLst/>
          </a:prstGeom>
        </p:spPr>
      </p:pic>
      <p:pic>
        <p:nvPicPr>
          <p:cNvPr id="9" name="图片 8" descr="屏幕上有字&#10;&#10;中度可信度描述已自动生成">
            <a:extLst>
              <a:ext uri="{FF2B5EF4-FFF2-40B4-BE49-F238E27FC236}">
                <a16:creationId xmlns:a16="http://schemas.microsoft.com/office/drawing/2014/main" id="{A47D4CC9-1177-4006-AC6C-0CA17C03CB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877" y="2681237"/>
            <a:ext cx="806135" cy="8061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827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00">
        <p:blinds dir="vert"/>
      </p:transition>
    </mc:Choice>
    <mc:Fallback xmlns=""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657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67B58C"/>
      </a:accent1>
      <a:accent2>
        <a:srgbClr val="9DB670"/>
      </a:accent2>
      <a:accent3>
        <a:srgbClr val="4AAED2"/>
      </a:accent3>
      <a:accent4>
        <a:srgbClr val="6494B4"/>
      </a:accent4>
      <a:accent5>
        <a:srgbClr val="FFC000"/>
      </a:accent5>
      <a:accent6>
        <a:srgbClr val="FF3737"/>
      </a:accent6>
      <a:hlink>
        <a:srgbClr val="55C4F8"/>
      </a:hlink>
      <a:folHlink>
        <a:srgbClr val="C6EBFC"/>
      </a:folHlink>
    </a:clrScheme>
    <a:fontScheme name="4x1x00fv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A000120150822A06KPBG</Template>
  <TotalTime>793</TotalTime>
  <Words>2185</Words>
  <Application>Microsoft Office PowerPoint</Application>
  <PresentationFormat>宽屏</PresentationFormat>
  <Paragraphs>261</Paragraphs>
  <Slides>37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等线</vt:lpstr>
      <vt:lpstr>宋体</vt:lpstr>
      <vt:lpstr>微软雅黑</vt:lpstr>
      <vt:lpstr>幼圆</vt:lpstr>
      <vt:lpstr>Arial</vt:lpstr>
      <vt:lpstr>Calibri</vt:lpstr>
      <vt:lpstr>Open Sans</vt:lpstr>
      <vt:lpstr>Wingdings</vt:lpstr>
      <vt:lpstr>第一PPT，www.1ppt.com</vt:lpstr>
      <vt:lpstr>自定义设计方案</vt:lpstr>
      <vt:lpstr>Microsoft Excel Chart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互联网大数据</dc:title>
  <dc:creator>第一PPT</dc:creator>
  <cp:keywords>www.1ppt.com</cp:keywords>
  <dc:description>www.1ppt.com</dc:description>
  <cp:lastModifiedBy>孙 斯壮</cp:lastModifiedBy>
  <cp:revision>314</cp:revision>
  <dcterms:created xsi:type="dcterms:W3CDTF">2017-02-20T09:50:07Z</dcterms:created>
  <dcterms:modified xsi:type="dcterms:W3CDTF">2021-10-12T04:02:58Z</dcterms:modified>
</cp:coreProperties>
</file>