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71" r:id="rId7"/>
    <p:sldId id="260" r:id="rId8"/>
    <p:sldId id="261" r:id="rId9"/>
    <p:sldId id="263" r:id="rId10"/>
    <p:sldId id="264" r:id="rId11"/>
    <p:sldId id="265" r:id="rId12"/>
    <p:sldId id="266" r:id="rId13"/>
    <p:sldId id="268" r:id="rId14"/>
    <p:sldId id="269" r:id="rId15"/>
    <p:sldId id="270" r:id="rId16"/>
    <p:sldId id="272" r:id="rId17"/>
    <p:sldId id="273" r:id="rId18"/>
    <p:sldId id="309" r:id="rId19"/>
    <p:sldId id="274" r:id="rId20"/>
    <p:sldId id="308" r:id="rId21"/>
    <p:sldId id="307" r:id="rId22"/>
    <p:sldId id="305" r:id="rId23"/>
    <p:sldId id="275" r:id="rId24"/>
    <p:sldId id="276" r:id="rId25"/>
    <p:sldId id="277" r:id="rId26"/>
    <p:sldId id="278" r:id="rId27"/>
    <p:sldId id="279" r:id="rId28"/>
    <p:sldId id="280" r:id="rId29"/>
    <p:sldId id="281" r:id="rId30"/>
    <p:sldId id="282" r:id="rId31"/>
    <p:sldId id="283" r:id="rId32"/>
    <p:sldId id="286" r:id="rId33"/>
    <p:sldId id="287" r:id="rId34"/>
    <p:sldId id="288" r:id="rId35"/>
    <p:sldId id="289" r:id="rId36"/>
    <p:sldId id="290" r:id="rId37"/>
    <p:sldId id="306" r:id="rId38"/>
    <p:sldId id="304" r:id="rId39"/>
    <p:sldId id="291" r:id="rId40"/>
    <p:sldId id="284" r:id="rId41"/>
    <p:sldId id="285" r:id="rId42"/>
    <p:sldId id="267" r:id="rId43"/>
    <p:sldId id="292" r:id="rId44"/>
    <p:sldId id="301" r:id="rId45"/>
    <p:sldId id="293" r:id="rId46"/>
    <p:sldId id="294" r:id="rId47"/>
    <p:sldId id="302" r:id="rId48"/>
    <p:sldId id="295" r:id="rId49"/>
    <p:sldId id="296" r:id="rId50"/>
    <p:sldId id="297" r:id="rId51"/>
    <p:sldId id="298" r:id="rId52"/>
    <p:sldId id="299" r:id="rId53"/>
    <p:sldId id="300" r:id="rId54"/>
    <p:sldId id="30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C7A2757-522B-4DF4-8426-3099ABB1C23B}">
          <p14:sldIdLst>
            <p14:sldId id="256"/>
            <p14:sldId id="257"/>
            <p14:sldId id="258"/>
            <p14:sldId id="262"/>
            <p14:sldId id="259"/>
            <p14:sldId id="271"/>
            <p14:sldId id="260"/>
            <p14:sldId id="261"/>
            <p14:sldId id="263"/>
            <p14:sldId id="264"/>
            <p14:sldId id="265"/>
            <p14:sldId id="266"/>
            <p14:sldId id="268"/>
            <p14:sldId id="269"/>
            <p14:sldId id="270"/>
            <p14:sldId id="272"/>
            <p14:sldId id="273"/>
            <p14:sldId id="309"/>
            <p14:sldId id="274"/>
            <p14:sldId id="308"/>
            <p14:sldId id="307"/>
            <p14:sldId id="305"/>
            <p14:sldId id="275"/>
            <p14:sldId id="276"/>
            <p14:sldId id="277"/>
            <p14:sldId id="278"/>
            <p14:sldId id="279"/>
            <p14:sldId id="280"/>
            <p14:sldId id="281"/>
            <p14:sldId id="282"/>
            <p14:sldId id="283"/>
            <p14:sldId id="286"/>
            <p14:sldId id="287"/>
            <p14:sldId id="288"/>
            <p14:sldId id="289"/>
            <p14:sldId id="290"/>
            <p14:sldId id="306"/>
            <p14:sldId id="304"/>
            <p14:sldId id="291"/>
            <p14:sldId id="284"/>
            <p14:sldId id="285"/>
            <p14:sldId id="267"/>
            <p14:sldId id="292"/>
            <p14:sldId id="301"/>
          </p14:sldIdLst>
        </p14:section>
        <p14:section name="Job Application Letter" id="{EFA67793-D2BB-4592-97C5-12113506123A}">
          <p14:sldIdLst>
            <p14:sldId id="293"/>
            <p14:sldId id="294"/>
          </p14:sldIdLst>
        </p14:section>
        <p14:section name="Job Interview" id="{7DFE7A92-C54E-4A09-8F24-75C3B5C074CF}">
          <p14:sldIdLst>
            <p14:sldId id="302"/>
            <p14:sldId id="295"/>
            <p14:sldId id="296"/>
            <p14:sldId id="297"/>
            <p14:sldId id="298"/>
            <p14:sldId id="299"/>
            <p14:sldId id="300"/>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23.xml"/><Relationship Id="rId1"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23.xml"/><Relationship Id="rId1" Type="http://schemas.openxmlformats.org/officeDocument/2006/relationships/slide" Target="../slides/slide8.xml"/></Relationships>
</file>

<file path=ppt/diagrams/_rels/data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23.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5FAE9-1078-422F-9AB9-2EBE0AD425E5}" type="doc">
      <dgm:prSet loTypeId="urn:microsoft.com/office/officeart/2005/8/layout/hProcess9" loCatId="process" qsTypeId="urn:microsoft.com/office/officeart/2005/8/quickstyle/simple1" qsCatId="simple" csTypeId="urn:microsoft.com/office/officeart/2005/8/colors/colorful1" csCatId="colorful" phldr="1"/>
      <dgm:spPr/>
    </dgm:pt>
    <dgm:pt modelId="{1B01EF7B-5D45-42AF-876E-14407B003E56}">
      <dgm:prSet phldrT="[文本]"/>
      <dgm:spPr/>
      <dgm:t>
        <a:bodyPr/>
        <a:lstStyle/>
        <a:p>
          <a:r>
            <a:rPr lang="en-US" altLang="zh-CN" dirty="0">
              <a:hlinkClick xmlns:r="http://schemas.openxmlformats.org/officeDocument/2006/relationships" r:id="rId1" action="ppaction://hlinksldjump"/>
            </a:rPr>
            <a:t>Planning</a:t>
          </a:r>
          <a:endParaRPr lang="zh-CN" altLang="en-US" dirty="0"/>
        </a:p>
      </dgm:t>
    </dgm:pt>
    <dgm:pt modelId="{F0767D3E-231E-44CB-B7C0-E212898BC2C8}" type="parTrans" cxnId="{2390E79C-5C2A-4418-AEC1-A0348B6E158E}">
      <dgm:prSet/>
      <dgm:spPr/>
      <dgm:t>
        <a:bodyPr/>
        <a:lstStyle/>
        <a:p>
          <a:endParaRPr lang="zh-CN" altLang="en-US"/>
        </a:p>
      </dgm:t>
    </dgm:pt>
    <dgm:pt modelId="{C2E9EACB-2550-46C6-A171-422BF7D29BE4}" type="sibTrans" cxnId="{2390E79C-5C2A-4418-AEC1-A0348B6E158E}">
      <dgm:prSet/>
      <dgm:spPr/>
      <dgm:t>
        <a:bodyPr/>
        <a:lstStyle/>
        <a:p>
          <a:endParaRPr lang="zh-CN" altLang="en-US"/>
        </a:p>
      </dgm:t>
    </dgm:pt>
    <dgm:pt modelId="{B4EE1B53-B063-440B-89B3-93D0BDFF3B11}">
      <dgm:prSet phldrT="[文本]"/>
      <dgm:spPr/>
      <dgm:t>
        <a:bodyPr/>
        <a:lstStyle/>
        <a:p>
          <a:r>
            <a:rPr lang="en-US" altLang="zh-CN" dirty="0">
              <a:hlinkClick xmlns:r="http://schemas.openxmlformats.org/officeDocument/2006/relationships" r:id="rId2" action="ppaction://hlinksldjump"/>
            </a:rPr>
            <a:t>Drafting</a:t>
          </a:r>
          <a:endParaRPr lang="zh-CN" altLang="en-US" dirty="0"/>
        </a:p>
      </dgm:t>
    </dgm:pt>
    <dgm:pt modelId="{A0CA6E34-5E4C-4067-97B1-37C2A230034A}" type="parTrans" cxnId="{85CFDD9B-2971-4D2F-B52B-EA7CBE645F79}">
      <dgm:prSet/>
      <dgm:spPr/>
      <dgm:t>
        <a:bodyPr/>
        <a:lstStyle/>
        <a:p>
          <a:endParaRPr lang="zh-CN" altLang="en-US"/>
        </a:p>
      </dgm:t>
    </dgm:pt>
    <dgm:pt modelId="{F006F515-382D-40A7-ACFE-27CCBA71719B}" type="sibTrans" cxnId="{85CFDD9B-2971-4D2F-B52B-EA7CBE645F79}">
      <dgm:prSet/>
      <dgm:spPr/>
      <dgm:t>
        <a:bodyPr/>
        <a:lstStyle/>
        <a:p>
          <a:endParaRPr lang="zh-CN" altLang="en-US"/>
        </a:p>
      </dgm:t>
    </dgm:pt>
    <dgm:pt modelId="{C2B3AE78-7AA1-476C-8E27-C5488D14754B}">
      <dgm:prSet phldrT="[文本]"/>
      <dgm:spPr/>
      <dgm:t>
        <a:bodyPr/>
        <a:lstStyle/>
        <a:p>
          <a:r>
            <a:rPr lang="en-US" altLang="zh-CN" dirty="0">
              <a:hlinkClick xmlns:r="http://schemas.openxmlformats.org/officeDocument/2006/relationships" r:id="rId3" action="ppaction://hlinksldjump"/>
            </a:rPr>
            <a:t>Revising</a:t>
          </a:r>
          <a:endParaRPr lang="zh-CN" altLang="en-US" dirty="0"/>
        </a:p>
      </dgm:t>
    </dgm:pt>
    <dgm:pt modelId="{0B29A152-CF26-4400-AC57-2B97F309AB09}" type="parTrans" cxnId="{0752D4EC-0AD1-4666-A592-C97D6A2CFD42}">
      <dgm:prSet/>
      <dgm:spPr/>
      <dgm:t>
        <a:bodyPr/>
        <a:lstStyle/>
        <a:p>
          <a:endParaRPr lang="zh-CN" altLang="en-US"/>
        </a:p>
      </dgm:t>
    </dgm:pt>
    <dgm:pt modelId="{8773C3EA-F967-4439-B9ED-3A6AEB3876EF}" type="sibTrans" cxnId="{0752D4EC-0AD1-4666-A592-C97D6A2CFD42}">
      <dgm:prSet/>
      <dgm:spPr/>
      <dgm:t>
        <a:bodyPr/>
        <a:lstStyle/>
        <a:p>
          <a:endParaRPr lang="zh-CN" altLang="en-US"/>
        </a:p>
      </dgm:t>
    </dgm:pt>
    <dgm:pt modelId="{FFDA1155-3678-406B-86EF-3EB3A871A5D6}">
      <dgm:prSet phldrT="[文本]"/>
      <dgm:spPr/>
      <dgm:t>
        <a:bodyPr/>
        <a:lstStyle/>
        <a:p>
          <a:r>
            <a:rPr lang="en-US" altLang="zh-CN" dirty="0"/>
            <a:t>Editing</a:t>
          </a:r>
          <a:endParaRPr lang="zh-CN" altLang="en-US" dirty="0"/>
        </a:p>
      </dgm:t>
    </dgm:pt>
    <dgm:pt modelId="{643E3C71-3BDB-4F45-AABA-4AB3388DF63A}" type="parTrans" cxnId="{2D3E60F0-2735-4102-B5B6-E358649C9ED3}">
      <dgm:prSet/>
      <dgm:spPr/>
    </dgm:pt>
    <dgm:pt modelId="{21217A56-9CA6-4A6A-BED1-EA6A8BDD3BA4}" type="sibTrans" cxnId="{2D3E60F0-2735-4102-B5B6-E358649C9ED3}">
      <dgm:prSet/>
      <dgm:spPr/>
    </dgm:pt>
    <dgm:pt modelId="{AD68B7C7-5AD6-4FF9-85A6-EBB511433D72}">
      <dgm:prSet phldrT="[文本]"/>
      <dgm:spPr/>
      <dgm:t>
        <a:bodyPr/>
        <a:lstStyle/>
        <a:p>
          <a:r>
            <a:rPr lang="en-US" altLang="zh-CN" dirty="0"/>
            <a:t>Proofreading</a:t>
          </a:r>
          <a:endParaRPr lang="zh-CN" altLang="en-US" dirty="0"/>
        </a:p>
      </dgm:t>
    </dgm:pt>
    <dgm:pt modelId="{2E71E7FB-C39F-4C0F-9E02-6C49BFD649E8}" type="parTrans" cxnId="{28AC3F41-AD7C-4304-8BDA-6D3FFDA3268D}">
      <dgm:prSet/>
      <dgm:spPr/>
    </dgm:pt>
    <dgm:pt modelId="{674FBBF1-2389-4782-B0D4-805044C692F9}" type="sibTrans" cxnId="{28AC3F41-AD7C-4304-8BDA-6D3FFDA3268D}">
      <dgm:prSet/>
      <dgm:spPr/>
    </dgm:pt>
    <dgm:pt modelId="{A9E1C2C6-E8D8-4C4D-BC65-FD124543DBA8}" type="pres">
      <dgm:prSet presAssocID="{E3F5FAE9-1078-422F-9AB9-2EBE0AD425E5}" presName="CompostProcess" presStyleCnt="0">
        <dgm:presLayoutVars>
          <dgm:dir/>
          <dgm:resizeHandles val="exact"/>
        </dgm:presLayoutVars>
      </dgm:prSet>
      <dgm:spPr/>
    </dgm:pt>
    <dgm:pt modelId="{BE628065-2A2F-4F92-9915-F743BD646B97}" type="pres">
      <dgm:prSet presAssocID="{E3F5FAE9-1078-422F-9AB9-2EBE0AD425E5}" presName="arrow" presStyleLbl="bgShp" presStyleIdx="0" presStyleCnt="1"/>
      <dgm:spPr/>
    </dgm:pt>
    <dgm:pt modelId="{C07BDF6E-C812-4D58-8E22-5E34795A3445}" type="pres">
      <dgm:prSet presAssocID="{E3F5FAE9-1078-422F-9AB9-2EBE0AD425E5}" presName="linearProcess" presStyleCnt="0"/>
      <dgm:spPr/>
    </dgm:pt>
    <dgm:pt modelId="{98372881-2042-4FC0-BD18-9BC4C38E213F}" type="pres">
      <dgm:prSet presAssocID="{1B01EF7B-5D45-42AF-876E-14407B003E56}" presName="textNode" presStyleLbl="node1" presStyleIdx="0" presStyleCnt="5">
        <dgm:presLayoutVars>
          <dgm:bulletEnabled val="1"/>
        </dgm:presLayoutVars>
      </dgm:prSet>
      <dgm:spPr/>
    </dgm:pt>
    <dgm:pt modelId="{BA4DA697-9BD7-4FE9-8969-310712BAEB5B}" type="pres">
      <dgm:prSet presAssocID="{C2E9EACB-2550-46C6-A171-422BF7D29BE4}" presName="sibTrans" presStyleCnt="0"/>
      <dgm:spPr/>
    </dgm:pt>
    <dgm:pt modelId="{10D559E7-7856-496D-933E-73EAFCDB2B88}" type="pres">
      <dgm:prSet presAssocID="{B4EE1B53-B063-440B-89B3-93D0BDFF3B11}" presName="textNode" presStyleLbl="node1" presStyleIdx="1" presStyleCnt="5">
        <dgm:presLayoutVars>
          <dgm:bulletEnabled val="1"/>
        </dgm:presLayoutVars>
      </dgm:prSet>
      <dgm:spPr/>
    </dgm:pt>
    <dgm:pt modelId="{98F35B1D-D0C4-490E-B13A-2805B6047ECC}" type="pres">
      <dgm:prSet presAssocID="{F006F515-382D-40A7-ACFE-27CCBA71719B}" presName="sibTrans" presStyleCnt="0"/>
      <dgm:spPr/>
    </dgm:pt>
    <dgm:pt modelId="{831656D3-4646-4586-BB73-D39DE5039583}" type="pres">
      <dgm:prSet presAssocID="{C2B3AE78-7AA1-476C-8E27-C5488D14754B}" presName="textNode" presStyleLbl="node1" presStyleIdx="2" presStyleCnt="5">
        <dgm:presLayoutVars>
          <dgm:bulletEnabled val="1"/>
        </dgm:presLayoutVars>
      </dgm:prSet>
      <dgm:spPr/>
    </dgm:pt>
    <dgm:pt modelId="{A38A6056-5D0C-40E4-B2CA-B3EE9790C83D}" type="pres">
      <dgm:prSet presAssocID="{8773C3EA-F967-4439-B9ED-3A6AEB3876EF}" presName="sibTrans" presStyleCnt="0"/>
      <dgm:spPr/>
    </dgm:pt>
    <dgm:pt modelId="{7162DDF0-77CA-4AB5-964E-3FCA24C28F23}" type="pres">
      <dgm:prSet presAssocID="{FFDA1155-3678-406B-86EF-3EB3A871A5D6}" presName="textNode" presStyleLbl="node1" presStyleIdx="3" presStyleCnt="5">
        <dgm:presLayoutVars>
          <dgm:bulletEnabled val="1"/>
        </dgm:presLayoutVars>
      </dgm:prSet>
      <dgm:spPr/>
    </dgm:pt>
    <dgm:pt modelId="{8ED4219E-8A2D-49DF-9349-851A7ABD06C0}" type="pres">
      <dgm:prSet presAssocID="{21217A56-9CA6-4A6A-BED1-EA6A8BDD3BA4}" presName="sibTrans" presStyleCnt="0"/>
      <dgm:spPr/>
    </dgm:pt>
    <dgm:pt modelId="{12FC09ED-F2DA-491F-8D67-D39377D68A39}" type="pres">
      <dgm:prSet presAssocID="{AD68B7C7-5AD6-4FF9-85A6-EBB511433D72}" presName="textNode" presStyleLbl="node1" presStyleIdx="4" presStyleCnt="5">
        <dgm:presLayoutVars>
          <dgm:bulletEnabled val="1"/>
        </dgm:presLayoutVars>
      </dgm:prSet>
      <dgm:spPr/>
    </dgm:pt>
  </dgm:ptLst>
  <dgm:cxnLst>
    <dgm:cxn modelId="{516DA32C-C408-4CA4-B17C-23EFA56C14C8}" type="presOf" srcId="{1B01EF7B-5D45-42AF-876E-14407B003E56}" destId="{98372881-2042-4FC0-BD18-9BC4C38E213F}" srcOrd="0" destOrd="0" presId="urn:microsoft.com/office/officeart/2005/8/layout/hProcess9"/>
    <dgm:cxn modelId="{28AC3F41-AD7C-4304-8BDA-6D3FFDA3268D}" srcId="{E3F5FAE9-1078-422F-9AB9-2EBE0AD425E5}" destId="{AD68B7C7-5AD6-4FF9-85A6-EBB511433D72}" srcOrd="4" destOrd="0" parTransId="{2E71E7FB-C39F-4C0F-9E02-6C49BFD649E8}" sibTransId="{674FBBF1-2389-4782-B0D4-805044C692F9}"/>
    <dgm:cxn modelId="{46E78D49-638A-40E8-B90C-7243A98B623E}" type="presOf" srcId="{C2B3AE78-7AA1-476C-8E27-C5488D14754B}" destId="{831656D3-4646-4586-BB73-D39DE5039583}" srcOrd="0" destOrd="0" presId="urn:microsoft.com/office/officeart/2005/8/layout/hProcess9"/>
    <dgm:cxn modelId="{DDCA4572-E3D4-49E7-BF6E-037BA017D791}" type="presOf" srcId="{AD68B7C7-5AD6-4FF9-85A6-EBB511433D72}" destId="{12FC09ED-F2DA-491F-8D67-D39377D68A39}" srcOrd="0" destOrd="0" presId="urn:microsoft.com/office/officeart/2005/8/layout/hProcess9"/>
    <dgm:cxn modelId="{B214E691-0CBC-4CD6-AD0F-EB43AA726336}" type="presOf" srcId="{FFDA1155-3678-406B-86EF-3EB3A871A5D6}" destId="{7162DDF0-77CA-4AB5-964E-3FCA24C28F23}" srcOrd="0" destOrd="0" presId="urn:microsoft.com/office/officeart/2005/8/layout/hProcess9"/>
    <dgm:cxn modelId="{85CFDD9B-2971-4D2F-B52B-EA7CBE645F79}" srcId="{E3F5FAE9-1078-422F-9AB9-2EBE0AD425E5}" destId="{B4EE1B53-B063-440B-89B3-93D0BDFF3B11}" srcOrd="1" destOrd="0" parTransId="{A0CA6E34-5E4C-4067-97B1-37C2A230034A}" sibTransId="{F006F515-382D-40A7-ACFE-27CCBA71719B}"/>
    <dgm:cxn modelId="{2390E79C-5C2A-4418-AEC1-A0348B6E158E}" srcId="{E3F5FAE9-1078-422F-9AB9-2EBE0AD425E5}" destId="{1B01EF7B-5D45-42AF-876E-14407B003E56}" srcOrd="0" destOrd="0" parTransId="{F0767D3E-231E-44CB-B7C0-E212898BC2C8}" sibTransId="{C2E9EACB-2550-46C6-A171-422BF7D29BE4}"/>
    <dgm:cxn modelId="{47E264AD-15F5-4828-80EC-DF150798A90D}" type="presOf" srcId="{B4EE1B53-B063-440B-89B3-93D0BDFF3B11}" destId="{10D559E7-7856-496D-933E-73EAFCDB2B88}" srcOrd="0" destOrd="0" presId="urn:microsoft.com/office/officeart/2005/8/layout/hProcess9"/>
    <dgm:cxn modelId="{9E9100E8-55EB-4BB7-B529-53D4F11FF754}" type="presOf" srcId="{E3F5FAE9-1078-422F-9AB9-2EBE0AD425E5}" destId="{A9E1C2C6-E8D8-4C4D-BC65-FD124543DBA8}" srcOrd="0" destOrd="0" presId="urn:microsoft.com/office/officeart/2005/8/layout/hProcess9"/>
    <dgm:cxn modelId="{0752D4EC-0AD1-4666-A592-C97D6A2CFD42}" srcId="{E3F5FAE9-1078-422F-9AB9-2EBE0AD425E5}" destId="{C2B3AE78-7AA1-476C-8E27-C5488D14754B}" srcOrd="2" destOrd="0" parTransId="{0B29A152-CF26-4400-AC57-2B97F309AB09}" sibTransId="{8773C3EA-F967-4439-B9ED-3A6AEB3876EF}"/>
    <dgm:cxn modelId="{2D3E60F0-2735-4102-B5B6-E358649C9ED3}" srcId="{E3F5FAE9-1078-422F-9AB9-2EBE0AD425E5}" destId="{FFDA1155-3678-406B-86EF-3EB3A871A5D6}" srcOrd="3" destOrd="0" parTransId="{643E3C71-3BDB-4F45-AABA-4AB3388DF63A}" sibTransId="{21217A56-9CA6-4A6A-BED1-EA6A8BDD3BA4}"/>
    <dgm:cxn modelId="{A542BDF6-79CB-42B8-863B-78ECA0BF28FD}" type="presParOf" srcId="{A9E1C2C6-E8D8-4C4D-BC65-FD124543DBA8}" destId="{BE628065-2A2F-4F92-9915-F743BD646B97}" srcOrd="0" destOrd="0" presId="urn:microsoft.com/office/officeart/2005/8/layout/hProcess9"/>
    <dgm:cxn modelId="{B428D768-1499-4629-BE64-B1BD02CE000A}" type="presParOf" srcId="{A9E1C2C6-E8D8-4C4D-BC65-FD124543DBA8}" destId="{C07BDF6E-C812-4D58-8E22-5E34795A3445}" srcOrd="1" destOrd="0" presId="urn:microsoft.com/office/officeart/2005/8/layout/hProcess9"/>
    <dgm:cxn modelId="{831ACB6B-0E64-4C70-A68A-3199490B240F}" type="presParOf" srcId="{C07BDF6E-C812-4D58-8E22-5E34795A3445}" destId="{98372881-2042-4FC0-BD18-9BC4C38E213F}" srcOrd="0" destOrd="0" presId="urn:microsoft.com/office/officeart/2005/8/layout/hProcess9"/>
    <dgm:cxn modelId="{3FDA518D-E204-4A9D-932B-6AE14CDF94D3}" type="presParOf" srcId="{C07BDF6E-C812-4D58-8E22-5E34795A3445}" destId="{BA4DA697-9BD7-4FE9-8969-310712BAEB5B}" srcOrd="1" destOrd="0" presId="urn:microsoft.com/office/officeart/2005/8/layout/hProcess9"/>
    <dgm:cxn modelId="{0F4D1E69-1692-4A07-A75F-E7F56E201B8B}" type="presParOf" srcId="{C07BDF6E-C812-4D58-8E22-5E34795A3445}" destId="{10D559E7-7856-496D-933E-73EAFCDB2B88}" srcOrd="2" destOrd="0" presId="urn:microsoft.com/office/officeart/2005/8/layout/hProcess9"/>
    <dgm:cxn modelId="{7CA8E63C-B5A9-4A50-8ABA-4EDEA161827A}" type="presParOf" srcId="{C07BDF6E-C812-4D58-8E22-5E34795A3445}" destId="{98F35B1D-D0C4-490E-B13A-2805B6047ECC}" srcOrd="3" destOrd="0" presId="urn:microsoft.com/office/officeart/2005/8/layout/hProcess9"/>
    <dgm:cxn modelId="{56701425-D25C-4477-AC94-3092ACEC4377}" type="presParOf" srcId="{C07BDF6E-C812-4D58-8E22-5E34795A3445}" destId="{831656D3-4646-4586-BB73-D39DE5039583}" srcOrd="4" destOrd="0" presId="urn:microsoft.com/office/officeart/2005/8/layout/hProcess9"/>
    <dgm:cxn modelId="{53BDB3AF-CD32-40D0-BD22-E9FC04030B17}" type="presParOf" srcId="{C07BDF6E-C812-4D58-8E22-5E34795A3445}" destId="{A38A6056-5D0C-40E4-B2CA-B3EE9790C83D}" srcOrd="5" destOrd="0" presId="urn:microsoft.com/office/officeart/2005/8/layout/hProcess9"/>
    <dgm:cxn modelId="{E453BF1B-4B41-4AE7-8D4E-F620FB896629}" type="presParOf" srcId="{C07BDF6E-C812-4D58-8E22-5E34795A3445}" destId="{7162DDF0-77CA-4AB5-964E-3FCA24C28F23}" srcOrd="6" destOrd="0" presId="urn:microsoft.com/office/officeart/2005/8/layout/hProcess9"/>
    <dgm:cxn modelId="{1CD27425-E6BA-40CE-85BC-B9A928F923F6}" type="presParOf" srcId="{C07BDF6E-C812-4D58-8E22-5E34795A3445}" destId="{8ED4219E-8A2D-49DF-9349-851A7ABD06C0}" srcOrd="7" destOrd="0" presId="urn:microsoft.com/office/officeart/2005/8/layout/hProcess9"/>
    <dgm:cxn modelId="{F32F06FC-69A2-4BE0-A592-3E21FA687758}" type="presParOf" srcId="{C07BDF6E-C812-4D58-8E22-5E34795A3445}" destId="{12FC09ED-F2DA-491F-8D67-D39377D68A3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F5FAE9-1078-422F-9AB9-2EBE0AD425E5}" type="doc">
      <dgm:prSet loTypeId="urn:microsoft.com/office/officeart/2005/8/layout/hProcess9" loCatId="process" qsTypeId="urn:microsoft.com/office/officeart/2005/8/quickstyle/simple1" qsCatId="simple" csTypeId="urn:microsoft.com/office/officeart/2005/8/colors/colorful1" csCatId="colorful" phldr="1"/>
      <dgm:spPr/>
    </dgm:pt>
    <dgm:pt modelId="{1B01EF7B-5D45-42AF-876E-14407B003E56}">
      <dgm:prSet phldrT="[文本]"/>
      <dgm:spPr/>
      <dgm:t>
        <a:bodyPr/>
        <a:lstStyle/>
        <a:p>
          <a:r>
            <a:rPr lang="en-US" altLang="zh-CN" dirty="0">
              <a:hlinkClick xmlns:r="http://schemas.openxmlformats.org/officeDocument/2006/relationships" r:id="rId1" action="ppaction://hlinksldjump"/>
            </a:rPr>
            <a:t>Planning</a:t>
          </a:r>
          <a:endParaRPr lang="zh-CN" altLang="en-US" dirty="0"/>
        </a:p>
      </dgm:t>
    </dgm:pt>
    <dgm:pt modelId="{F0767D3E-231E-44CB-B7C0-E212898BC2C8}" type="parTrans" cxnId="{2390E79C-5C2A-4418-AEC1-A0348B6E158E}">
      <dgm:prSet/>
      <dgm:spPr/>
      <dgm:t>
        <a:bodyPr/>
        <a:lstStyle/>
        <a:p>
          <a:endParaRPr lang="zh-CN" altLang="en-US"/>
        </a:p>
      </dgm:t>
    </dgm:pt>
    <dgm:pt modelId="{C2E9EACB-2550-46C6-A171-422BF7D29BE4}" type="sibTrans" cxnId="{2390E79C-5C2A-4418-AEC1-A0348B6E158E}">
      <dgm:prSet/>
      <dgm:spPr/>
      <dgm:t>
        <a:bodyPr/>
        <a:lstStyle/>
        <a:p>
          <a:endParaRPr lang="zh-CN" altLang="en-US"/>
        </a:p>
      </dgm:t>
    </dgm:pt>
    <dgm:pt modelId="{B4EE1B53-B063-440B-89B3-93D0BDFF3B11}">
      <dgm:prSet phldrT="[文本]"/>
      <dgm:spPr/>
      <dgm:t>
        <a:bodyPr/>
        <a:lstStyle/>
        <a:p>
          <a:r>
            <a:rPr lang="en-US" altLang="zh-CN" dirty="0">
              <a:hlinkClick xmlns:r="http://schemas.openxmlformats.org/officeDocument/2006/relationships" r:id="rId2" action="ppaction://hlinksldjump"/>
            </a:rPr>
            <a:t>Drafting</a:t>
          </a:r>
          <a:endParaRPr lang="zh-CN" altLang="en-US" dirty="0"/>
        </a:p>
      </dgm:t>
    </dgm:pt>
    <dgm:pt modelId="{A0CA6E34-5E4C-4067-97B1-37C2A230034A}" type="parTrans" cxnId="{85CFDD9B-2971-4D2F-B52B-EA7CBE645F79}">
      <dgm:prSet/>
      <dgm:spPr/>
      <dgm:t>
        <a:bodyPr/>
        <a:lstStyle/>
        <a:p>
          <a:endParaRPr lang="zh-CN" altLang="en-US"/>
        </a:p>
      </dgm:t>
    </dgm:pt>
    <dgm:pt modelId="{F006F515-382D-40A7-ACFE-27CCBA71719B}" type="sibTrans" cxnId="{85CFDD9B-2971-4D2F-B52B-EA7CBE645F79}">
      <dgm:prSet/>
      <dgm:spPr/>
      <dgm:t>
        <a:bodyPr/>
        <a:lstStyle/>
        <a:p>
          <a:endParaRPr lang="zh-CN" altLang="en-US"/>
        </a:p>
      </dgm:t>
    </dgm:pt>
    <dgm:pt modelId="{C2B3AE78-7AA1-476C-8E27-C5488D14754B}">
      <dgm:prSet phldrT="[文本]"/>
      <dgm:spPr/>
      <dgm:t>
        <a:bodyPr/>
        <a:lstStyle/>
        <a:p>
          <a:r>
            <a:rPr lang="en-US" altLang="zh-CN" dirty="0">
              <a:hlinkClick xmlns:r="http://schemas.openxmlformats.org/officeDocument/2006/relationships" r:id="rId3" action="ppaction://hlinksldjump"/>
            </a:rPr>
            <a:t>Revising</a:t>
          </a:r>
          <a:endParaRPr lang="zh-CN" altLang="en-US" dirty="0"/>
        </a:p>
      </dgm:t>
    </dgm:pt>
    <dgm:pt modelId="{0B29A152-CF26-4400-AC57-2B97F309AB09}" type="parTrans" cxnId="{0752D4EC-0AD1-4666-A592-C97D6A2CFD42}">
      <dgm:prSet/>
      <dgm:spPr/>
      <dgm:t>
        <a:bodyPr/>
        <a:lstStyle/>
        <a:p>
          <a:endParaRPr lang="zh-CN" altLang="en-US"/>
        </a:p>
      </dgm:t>
    </dgm:pt>
    <dgm:pt modelId="{8773C3EA-F967-4439-B9ED-3A6AEB3876EF}" type="sibTrans" cxnId="{0752D4EC-0AD1-4666-A592-C97D6A2CFD42}">
      <dgm:prSet/>
      <dgm:spPr/>
      <dgm:t>
        <a:bodyPr/>
        <a:lstStyle/>
        <a:p>
          <a:endParaRPr lang="zh-CN" altLang="en-US"/>
        </a:p>
      </dgm:t>
    </dgm:pt>
    <dgm:pt modelId="{FFDA1155-3678-406B-86EF-3EB3A871A5D6}">
      <dgm:prSet phldrT="[文本]"/>
      <dgm:spPr/>
      <dgm:t>
        <a:bodyPr/>
        <a:lstStyle/>
        <a:p>
          <a:r>
            <a:rPr lang="en-US" altLang="zh-CN" dirty="0"/>
            <a:t>Editing</a:t>
          </a:r>
          <a:endParaRPr lang="zh-CN" altLang="en-US" dirty="0"/>
        </a:p>
      </dgm:t>
    </dgm:pt>
    <dgm:pt modelId="{643E3C71-3BDB-4F45-AABA-4AB3388DF63A}" type="parTrans" cxnId="{2D3E60F0-2735-4102-B5B6-E358649C9ED3}">
      <dgm:prSet/>
      <dgm:spPr/>
    </dgm:pt>
    <dgm:pt modelId="{21217A56-9CA6-4A6A-BED1-EA6A8BDD3BA4}" type="sibTrans" cxnId="{2D3E60F0-2735-4102-B5B6-E358649C9ED3}">
      <dgm:prSet/>
      <dgm:spPr/>
    </dgm:pt>
    <dgm:pt modelId="{AD68B7C7-5AD6-4FF9-85A6-EBB511433D72}">
      <dgm:prSet phldrT="[文本]"/>
      <dgm:spPr/>
      <dgm:t>
        <a:bodyPr/>
        <a:lstStyle/>
        <a:p>
          <a:r>
            <a:rPr lang="en-US" altLang="zh-CN" dirty="0"/>
            <a:t>Proofreading</a:t>
          </a:r>
          <a:endParaRPr lang="zh-CN" altLang="en-US" dirty="0"/>
        </a:p>
      </dgm:t>
    </dgm:pt>
    <dgm:pt modelId="{2E71E7FB-C39F-4C0F-9E02-6C49BFD649E8}" type="parTrans" cxnId="{28AC3F41-AD7C-4304-8BDA-6D3FFDA3268D}">
      <dgm:prSet/>
      <dgm:spPr/>
    </dgm:pt>
    <dgm:pt modelId="{674FBBF1-2389-4782-B0D4-805044C692F9}" type="sibTrans" cxnId="{28AC3F41-AD7C-4304-8BDA-6D3FFDA3268D}">
      <dgm:prSet/>
      <dgm:spPr/>
    </dgm:pt>
    <dgm:pt modelId="{A9E1C2C6-E8D8-4C4D-BC65-FD124543DBA8}" type="pres">
      <dgm:prSet presAssocID="{E3F5FAE9-1078-422F-9AB9-2EBE0AD425E5}" presName="CompostProcess" presStyleCnt="0">
        <dgm:presLayoutVars>
          <dgm:dir/>
          <dgm:resizeHandles val="exact"/>
        </dgm:presLayoutVars>
      </dgm:prSet>
      <dgm:spPr/>
    </dgm:pt>
    <dgm:pt modelId="{BE628065-2A2F-4F92-9915-F743BD646B97}" type="pres">
      <dgm:prSet presAssocID="{E3F5FAE9-1078-422F-9AB9-2EBE0AD425E5}" presName="arrow" presStyleLbl="bgShp" presStyleIdx="0" presStyleCnt="1"/>
      <dgm:spPr/>
    </dgm:pt>
    <dgm:pt modelId="{C07BDF6E-C812-4D58-8E22-5E34795A3445}" type="pres">
      <dgm:prSet presAssocID="{E3F5FAE9-1078-422F-9AB9-2EBE0AD425E5}" presName="linearProcess" presStyleCnt="0"/>
      <dgm:spPr/>
    </dgm:pt>
    <dgm:pt modelId="{98372881-2042-4FC0-BD18-9BC4C38E213F}" type="pres">
      <dgm:prSet presAssocID="{1B01EF7B-5D45-42AF-876E-14407B003E56}" presName="textNode" presStyleLbl="node1" presStyleIdx="0" presStyleCnt="5">
        <dgm:presLayoutVars>
          <dgm:bulletEnabled val="1"/>
        </dgm:presLayoutVars>
      </dgm:prSet>
      <dgm:spPr/>
    </dgm:pt>
    <dgm:pt modelId="{BA4DA697-9BD7-4FE9-8969-310712BAEB5B}" type="pres">
      <dgm:prSet presAssocID="{C2E9EACB-2550-46C6-A171-422BF7D29BE4}" presName="sibTrans" presStyleCnt="0"/>
      <dgm:spPr/>
    </dgm:pt>
    <dgm:pt modelId="{10D559E7-7856-496D-933E-73EAFCDB2B88}" type="pres">
      <dgm:prSet presAssocID="{B4EE1B53-B063-440B-89B3-93D0BDFF3B11}" presName="textNode" presStyleLbl="node1" presStyleIdx="1" presStyleCnt="5">
        <dgm:presLayoutVars>
          <dgm:bulletEnabled val="1"/>
        </dgm:presLayoutVars>
      </dgm:prSet>
      <dgm:spPr/>
    </dgm:pt>
    <dgm:pt modelId="{98F35B1D-D0C4-490E-B13A-2805B6047ECC}" type="pres">
      <dgm:prSet presAssocID="{F006F515-382D-40A7-ACFE-27CCBA71719B}" presName="sibTrans" presStyleCnt="0"/>
      <dgm:spPr/>
    </dgm:pt>
    <dgm:pt modelId="{831656D3-4646-4586-BB73-D39DE5039583}" type="pres">
      <dgm:prSet presAssocID="{C2B3AE78-7AA1-476C-8E27-C5488D14754B}" presName="textNode" presStyleLbl="node1" presStyleIdx="2" presStyleCnt="5">
        <dgm:presLayoutVars>
          <dgm:bulletEnabled val="1"/>
        </dgm:presLayoutVars>
      </dgm:prSet>
      <dgm:spPr/>
    </dgm:pt>
    <dgm:pt modelId="{A38A6056-5D0C-40E4-B2CA-B3EE9790C83D}" type="pres">
      <dgm:prSet presAssocID="{8773C3EA-F967-4439-B9ED-3A6AEB3876EF}" presName="sibTrans" presStyleCnt="0"/>
      <dgm:spPr/>
    </dgm:pt>
    <dgm:pt modelId="{7162DDF0-77CA-4AB5-964E-3FCA24C28F23}" type="pres">
      <dgm:prSet presAssocID="{FFDA1155-3678-406B-86EF-3EB3A871A5D6}" presName="textNode" presStyleLbl="node1" presStyleIdx="3" presStyleCnt="5">
        <dgm:presLayoutVars>
          <dgm:bulletEnabled val="1"/>
        </dgm:presLayoutVars>
      </dgm:prSet>
      <dgm:spPr/>
    </dgm:pt>
    <dgm:pt modelId="{8ED4219E-8A2D-49DF-9349-851A7ABD06C0}" type="pres">
      <dgm:prSet presAssocID="{21217A56-9CA6-4A6A-BED1-EA6A8BDD3BA4}" presName="sibTrans" presStyleCnt="0"/>
      <dgm:spPr/>
    </dgm:pt>
    <dgm:pt modelId="{12FC09ED-F2DA-491F-8D67-D39377D68A39}" type="pres">
      <dgm:prSet presAssocID="{AD68B7C7-5AD6-4FF9-85A6-EBB511433D72}" presName="textNode" presStyleLbl="node1" presStyleIdx="4" presStyleCnt="5">
        <dgm:presLayoutVars>
          <dgm:bulletEnabled val="1"/>
        </dgm:presLayoutVars>
      </dgm:prSet>
      <dgm:spPr/>
    </dgm:pt>
  </dgm:ptLst>
  <dgm:cxnLst>
    <dgm:cxn modelId="{516DA32C-C408-4CA4-B17C-23EFA56C14C8}" type="presOf" srcId="{1B01EF7B-5D45-42AF-876E-14407B003E56}" destId="{98372881-2042-4FC0-BD18-9BC4C38E213F}" srcOrd="0" destOrd="0" presId="urn:microsoft.com/office/officeart/2005/8/layout/hProcess9"/>
    <dgm:cxn modelId="{28AC3F41-AD7C-4304-8BDA-6D3FFDA3268D}" srcId="{E3F5FAE9-1078-422F-9AB9-2EBE0AD425E5}" destId="{AD68B7C7-5AD6-4FF9-85A6-EBB511433D72}" srcOrd="4" destOrd="0" parTransId="{2E71E7FB-C39F-4C0F-9E02-6C49BFD649E8}" sibTransId="{674FBBF1-2389-4782-B0D4-805044C692F9}"/>
    <dgm:cxn modelId="{46E78D49-638A-40E8-B90C-7243A98B623E}" type="presOf" srcId="{C2B3AE78-7AA1-476C-8E27-C5488D14754B}" destId="{831656D3-4646-4586-BB73-D39DE5039583}" srcOrd="0" destOrd="0" presId="urn:microsoft.com/office/officeart/2005/8/layout/hProcess9"/>
    <dgm:cxn modelId="{DDCA4572-E3D4-49E7-BF6E-037BA017D791}" type="presOf" srcId="{AD68B7C7-5AD6-4FF9-85A6-EBB511433D72}" destId="{12FC09ED-F2DA-491F-8D67-D39377D68A39}" srcOrd="0" destOrd="0" presId="urn:microsoft.com/office/officeart/2005/8/layout/hProcess9"/>
    <dgm:cxn modelId="{B214E691-0CBC-4CD6-AD0F-EB43AA726336}" type="presOf" srcId="{FFDA1155-3678-406B-86EF-3EB3A871A5D6}" destId="{7162DDF0-77CA-4AB5-964E-3FCA24C28F23}" srcOrd="0" destOrd="0" presId="urn:microsoft.com/office/officeart/2005/8/layout/hProcess9"/>
    <dgm:cxn modelId="{85CFDD9B-2971-4D2F-B52B-EA7CBE645F79}" srcId="{E3F5FAE9-1078-422F-9AB9-2EBE0AD425E5}" destId="{B4EE1B53-B063-440B-89B3-93D0BDFF3B11}" srcOrd="1" destOrd="0" parTransId="{A0CA6E34-5E4C-4067-97B1-37C2A230034A}" sibTransId="{F006F515-382D-40A7-ACFE-27CCBA71719B}"/>
    <dgm:cxn modelId="{2390E79C-5C2A-4418-AEC1-A0348B6E158E}" srcId="{E3F5FAE9-1078-422F-9AB9-2EBE0AD425E5}" destId="{1B01EF7B-5D45-42AF-876E-14407B003E56}" srcOrd="0" destOrd="0" parTransId="{F0767D3E-231E-44CB-B7C0-E212898BC2C8}" sibTransId="{C2E9EACB-2550-46C6-A171-422BF7D29BE4}"/>
    <dgm:cxn modelId="{47E264AD-15F5-4828-80EC-DF150798A90D}" type="presOf" srcId="{B4EE1B53-B063-440B-89B3-93D0BDFF3B11}" destId="{10D559E7-7856-496D-933E-73EAFCDB2B88}" srcOrd="0" destOrd="0" presId="urn:microsoft.com/office/officeart/2005/8/layout/hProcess9"/>
    <dgm:cxn modelId="{9E9100E8-55EB-4BB7-B529-53D4F11FF754}" type="presOf" srcId="{E3F5FAE9-1078-422F-9AB9-2EBE0AD425E5}" destId="{A9E1C2C6-E8D8-4C4D-BC65-FD124543DBA8}" srcOrd="0" destOrd="0" presId="urn:microsoft.com/office/officeart/2005/8/layout/hProcess9"/>
    <dgm:cxn modelId="{0752D4EC-0AD1-4666-A592-C97D6A2CFD42}" srcId="{E3F5FAE9-1078-422F-9AB9-2EBE0AD425E5}" destId="{C2B3AE78-7AA1-476C-8E27-C5488D14754B}" srcOrd="2" destOrd="0" parTransId="{0B29A152-CF26-4400-AC57-2B97F309AB09}" sibTransId="{8773C3EA-F967-4439-B9ED-3A6AEB3876EF}"/>
    <dgm:cxn modelId="{2D3E60F0-2735-4102-B5B6-E358649C9ED3}" srcId="{E3F5FAE9-1078-422F-9AB9-2EBE0AD425E5}" destId="{FFDA1155-3678-406B-86EF-3EB3A871A5D6}" srcOrd="3" destOrd="0" parTransId="{643E3C71-3BDB-4F45-AABA-4AB3388DF63A}" sibTransId="{21217A56-9CA6-4A6A-BED1-EA6A8BDD3BA4}"/>
    <dgm:cxn modelId="{A542BDF6-79CB-42B8-863B-78ECA0BF28FD}" type="presParOf" srcId="{A9E1C2C6-E8D8-4C4D-BC65-FD124543DBA8}" destId="{BE628065-2A2F-4F92-9915-F743BD646B97}" srcOrd="0" destOrd="0" presId="urn:microsoft.com/office/officeart/2005/8/layout/hProcess9"/>
    <dgm:cxn modelId="{B428D768-1499-4629-BE64-B1BD02CE000A}" type="presParOf" srcId="{A9E1C2C6-E8D8-4C4D-BC65-FD124543DBA8}" destId="{C07BDF6E-C812-4D58-8E22-5E34795A3445}" srcOrd="1" destOrd="0" presId="urn:microsoft.com/office/officeart/2005/8/layout/hProcess9"/>
    <dgm:cxn modelId="{831ACB6B-0E64-4C70-A68A-3199490B240F}" type="presParOf" srcId="{C07BDF6E-C812-4D58-8E22-5E34795A3445}" destId="{98372881-2042-4FC0-BD18-9BC4C38E213F}" srcOrd="0" destOrd="0" presId="urn:microsoft.com/office/officeart/2005/8/layout/hProcess9"/>
    <dgm:cxn modelId="{3FDA518D-E204-4A9D-932B-6AE14CDF94D3}" type="presParOf" srcId="{C07BDF6E-C812-4D58-8E22-5E34795A3445}" destId="{BA4DA697-9BD7-4FE9-8969-310712BAEB5B}" srcOrd="1" destOrd="0" presId="urn:microsoft.com/office/officeart/2005/8/layout/hProcess9"/>
    <dgm:cxn modelId="{0F4D1E69-1692-4A07-A75F-E7F56E201B8B}" type="presParOf" srcId="{C07BDF6E-C812-4D58-8E22-5E34795A3445}" destId="{10D559E7-7856-496D-933E-73EAFCDB2B88}" srcOrd="2" destOrd="0" presId="urn:microsoft.com/office/officeart/2005/8/layout/hProcess9"/>
    <dgm:cxn modelId="{7CA8E63C-B5A9-4A50-8ABA-4EDEA161827A}" type="presParOf" srcId="{C07BDF6E-C812-4D58-8E22-5E34795A3445}" destId="{98F35B1D-D0C4-490E-B13A-2805B6047ECC}" srcOrd="3" destOrd="0" presId="urn:microsoft.com/office/officeart/2005/8/layout/hProcess9"/>
    <dgm:cxn modelId="{56701425-D25C-4477-AC94-3092ACEC4377}" type="presParOf" srcId="{C07BDF6E-C812-4D58-8E22-5E34795A3445}" destId="{831656D3-4646-4586-BB73-D39DE5039583}" srcOrd="4" destOrd="0" presId="urn:microsoft.com/office/officeart/2005/8/layout/hProcess9"/>
    <dgm:cxn modelId="{53BDB3AF-CD32-40D0-BD22-E9FC04030B17}" type="presParOf" srcId="{C07BDF6E-C812-4D58-8E22-5E34795A3445}" destId="{A38A6056-5D0C-40E4-B2CA-B3EE9790C83D}" srcOrd="5" destOrd="0" presId="urn:microsoft.com/office/officeart/2005/8/layout/hProcess9"/>
    <dgm:cxn modelId="{E453BF1B-4B41-4AE7-8D4E-F620FB896629}" type="presParOf" srcId="{C07BDF6E-C812-4D58-8E22-5E34795A3445}" destId="{7162DDF0-77CA-4AB5-964E-3FCA24C28F23}" srcOrd="6" destOrd="0" presId="urn:microsoft.com/office/officeart/2005/8/layout/hProcess9"/>
    <dgm:cxn modelId="{1CD27425-E6BA-40CE-85BC-B9A928F923F6}" type="presParOf" srcId="{C07BDF6E-C812-4D58-8E22-5E34795A3445}" destId="{8ED4219E-8A2D-49DF-9349-851A7ABD06C0}" srcOrd="7" destOrd="0" presId="urn:microsoft.com/office/officeart/2005/8/layout/hProcess9"/>
    <dgm:cxn modelId="{F32F06FC-69A2-4BE0-A592-3E21FA687758}" type="presParOf" srcId="{C07BDF6E-C812-4D58-8E22-5E34795A3445}" destId="{12FC09ED-F2DA-491F-8D67-D39377D68A3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F5FAE9-1078-422F-9AB9-2EBE0AD425E5}" type="doc">
      <dgm:prSet loTypeId="urn:microsoft.com/office/officeart/2005/8/layout/hProcess9" loCatId="process" qsTypeId="urn:microsoft.com/office/officeart/2005/8/quickstyle/simple1" qsCatId="simple" csTypeId="urn:microsoft.com/office/officeart/2005/8/colors/colorful1" csCatId="colorful" phldr="1"/>
      <dgm:spPr/>
    </dgm:pt>
    <dgm:pt modelId="{1B01EF7B-5D45-42AF-876E-14407B003E56}">
      <dgm:prSet phldrT="[文本]"/>
      <dgm:spPr/>
      <dgm:t>
        <a:bodyPr/>
        <a:lstStyle/>
        <a:p>
          <a:r>
            <a:rPr lang="en-US" altLang="zh-CN" dirty="0">
              <a:hlinkClick xmlns:r="http://schemas.openxmlformats.org/officeDocument/2006/relationships" r:id="rId1" action="ppaction://hlinksldjump"/>
            </a:rPr>
            <a:t>Planning</a:t>
          </a:r>
          <a:endParaRPr lang="zh-CN" altLang="en-US" dirty="0"/>
        </a:p>
      </dgm:t>
    </dgm:pt>
    <dgm:pt modelId="{F0767D3E-231E-44CB-B7C0-E212898BC2C8}" type="parTrans" cxnId="{2390E79C-5C2A-4418-AEC1-A0348B6E158E}">
      <dgm:prSet/>
      <dgm:spPr/>
      <dgm:t>
        <a:bodyPr/>
        <a:lstStyle/>
        <a:p>
          <a:endParaRPr lang="zh-CN" altLang="en-US"/>
        </a:p>
      </dgm:t>
    </dgm:pt>
    <dgm:pt modelId="{C2E9EACB-2550-46C6-A171-422BF7D29BE4}" type="sibTrans" cxnId="{2390E79C-5C2A-4418-AEC1-A0348B6E158E}">
      <dgm:prSet/>
      <dgm:spPr/>
      <dgm:t>
        <a:bodyPr/>
        <a:lstStyle/>
        <a:p>
          <a:endParaRPr lang="zh-CN" altLang="en-US"/>
        </a:p>
      </dgm:t>
    </dgm:pt>
    <dgm:pt modelId="{B4EE1B53-B063-440B-89B3-93D0BDFF3B11}">
      <dgm:prSet phldrT="[文本]"/>
      <dgm:spPr/>
      <dgm:t>
        <a:bodyPr/>
        <a:lstStyle/>
        <a:p>
          <a:r>
            <a:rPr lang="en-US" altLang="zh-CN" dirty="0">
              <a:hlinkClick xmlns:r="http://schemas.openxmlformats.org/officeDocument/2006/relationships" r:id="rId2" action="ppaction://hlinksldjump"/>
            </a:rPr>
            <a:t>Drafting</a:t>
          </a:r>
          <a:endParaRPr lang="zh-CN" altLang="en-US" dirty="0"/>
        </a:p>
      </dgm:t>
    </dgm:pt>
    <dgm:pt modelId="{A0CA6E34-5E4C-4067-97B1-37C2A230034A}" type="parTrans" cxnId="{85CFDD9B-2971-4D2F-B52B-EA7CBE645F79}">
      <dgm:prSet/>
      <dgm:spPr/>
      <dgm:t>
        <a:bodyPr/>
        <a:lstStyle/>
        <a:p>
          <a:endParaRPr lang="zh-CN" altLang="en-US"/>
        </a:p>
      </dgm:t>
    </dgm:pt>
    <dgm:pt modelId="{F006F515-382D-40A7-ACFE-27CCBA71719B}" type="sibTrans" cxnId="{85CFDD9B-2971-4D2F-B52B-EA7CBE645F79}">
      <dgm:prSet/>
      <dgm:spPr/>
      <dgm:t>
        <a:bodyPr/>
        <a:lstStyle/>
        <a:p>
          <a:endParaRPr lang="zh-CN" altLang="en-US"/>
        </a:p>
      </dgm:t>
    </dgm:pt>
    <dgm:pt modelId="{C2B3AE78-7AA1-476C-8E27-C5488D14754B}">
      <dgm:prSet phldrT="[文本]"/>
      <dgm:spPr/>
      <dgm:t>
        <a:bodyPr/>
        <a:lstStyle/>
        <a:p>
          <a:r>
            <a:rPr lang="en-US" altLang="zh-CN" dirty="0">
              <a:hlinkClick xmlns:r="http://schemas.openxmlformats.org/officeDocument/2006/relationships" r:id="rId3" action="ppaction://hlinksldjump"/>
            </a:rPr>
            <a:t>Revising</a:t>
          </a:r>
          <a:endParaRPr lang="zh-CN" altLang="en-US" dirty="0"/>
        </a:p>
      </dgm:t>
    </dgm:pt>
    <dgm:pt modelId="{0B29A152-CF26-4400-AC57-2B97F309AB09}" type="parTrans" cxnId="{0752D4EC-0AD1-4666-A592-C97D6A2CFD42}">
      <dgm:prSet/>
      <dgm:spPr/>
      <dgm:t>
        <a:bodyPr/>
        <a:lstStyle/>
        <a:p>
          <a:endParaRPr lang="zh-CN" altLang="en-US"/>
        </a:p>
      </dgm:t>
    </dgm:pt>
    <dgm:pt modelId="{8773C3EA-F967-4439-B9ED-3A6AEB3876EF}" type="sibTrans" cxnId="{0752D4EC-0AD1-4666-A592-C97D6A2CFD42}">
      <dgm:prSet/>
      <dgm:spPr/>
      <dgm:t>
        <a:bodyPr/>
        <a:lstStyle/>
        <a:p>
          <a:endParaRPr lang="zh-CN" altLang="en-US"/>
        </a:p>
      </dgm:t>
    </dgm:pt>
    <dgm:pt modelId="{FFDA1155-3678-406B-86EF-3EB3A871A5D6}">
      <dgm:prSet phldrT="[文本]"/>
      <dgm:spPr/>
      <dgm:t>
        <a:bodyPr/>
        <a:lstStyle/>
        <a:p>
          <a:r>
            <a:rPr lang="en-US" altLang="zh-CN" dirty="0"/>
            <a:t>Editing</a:t>
          </a:r>
          <a:endParaRPr lang="zh-CN" altLang="en-US" dirty="0"/>
        </a:p>
      </dgm:t>
    </dgm:pt>
    <dgm:pt modelId="{643E3C71-3BDB-4F45-AABA-4AB3388DF63A}" type="parTrans" cxnId="{2D3E60F0-2735-4102-B5B6-E358649C9ED3}">
      <dgm:prSet/>
      <dgm:spPr/>
    </dgm:pt>
    <dgm:pt modelId="{21217A56-9CA6-4A6A-BED1-EA6A8BDD3BA4}" type="sibTrans" cxnId="{2D3E60F0-2735-4102-B5B6-E358649C9ED3}">
      <dgm:prSet/>
      <dgm:spPr/>
    </dgm:pt>
    <dgm:pt modelId="{AD68B7C7-5AD6-4FF9-85A6-EBB511433D72}">
      <dgm:prSet phldrT="[文本]"/>
      <dgm:spPr/>
      <dgm:t>
        <a:bodyPr/>
        <a:lstStyle/>
        <a:p>
          <a:r>
            <a:rPr lang="en-US" altLang="zh-CN" dirty="0"/>
            <a:t>Proofreading</a:t>
          </a:r>
          <a:endParaRPr lang="zh-CN" altLang="en-US" dirty="0"/>
        </a:p>
      </dgm:t>
    </dgm:pt>
    <dgm:pt modelId="{2E71E7FB-C39F-4C0F-9E02-6C49BFD649E8}" type="parTrans" cxnId="{28AC3F41-AD7C-4304-8BDA-6D3FFDA3268D}">
      <dgm:prSet/>
      <dgm:spPr/>
    </dgm:pt>
    <dgm:pt modelId="{674FBBF1-2389-4782-B0D4-805044C692F9}" type="sibTrans" cxnId="{28AC3F41-AD7C-4304-8BDA-6D3FFDA3268D}">
      <dgm:prSet/>
      <dgm:spPr/>
    </dgm:pt>
    <dgm:pt modelId="{A9E1C2C6-E8D8-4C4D-BC65-FD124543DBA8}" type="pres">
      <dgm:prSet presAssocID="{E3F5FAE9-1078-422F-9AB9-2EBE0AD425E5}" presName="CompostProcess" presStyleCnt="0">
        <dgm:presLayoutVars>
          <dgm:dir/>
          <dgm:resizeHandles val="exact"/>
        </dgm:presLayoutVars>
      </dgm:prSet>
      <dgm:spPr/>
    </dgm:pt>
    <dgm:pt modelId="{BE628065-2A2F-4F92-9915-F743BD646B97}" type="pres">
      <dgm:prSet presAssocID="{E3F5FAE9-1078-422F-9AB9-2EBE0AD425E5}" presName="arrow" presStyleLbl="bgShp" presStyleIdx="0" presStyleCnt="1"/>
      <dgm:spPr/>
    </dgm:pt>
    <dgm:pt modelId="{C07BDF6E-C812-4D58-8E22-5E34795A3445}" type="pres">
      <dgm:prSet presAssocID="{E3F5FAE9-1078-422F-9AB9-2EBE0AD425E5}" presName="linearProcess" presStyleCnt="0"/>
      <dgm:spPr/>
    </dgm:pt>
    <dgm:pt modelId="{98372881-2042-4FC0-BD18-9BC4C38E213F}" type="pres">
      <dgm:prSet presAssocID="{1B01EF7B-5D45-42AF-876E-14407B003E56}" presName="textNode" presStyleLbl="node1" presStyleIdx="0" presStyleCnt="5">
        <dgm:presLayoutVars>
          <dgm:bulletEnabled val="1"/>
        </dgm:presLayoutVars>
      </dgm:prSet>
      <dgm:spPr/>
    </dgm:pt>
    <dgm:pt modelId="{BA4DA697-9BD7-4FE9-8969-310712BAEB5B}" type="pres">
      <dgm:prSet presAssocID="{C2E9EACB-2550-46C6-A171-422BF7D29BE4}" presName="sibTrans" presStyleCnt="0"/>
      <dgm:spPr/>
    </dgm:pt>
    <dgm:pt modelId="{10D559E7-7856-496D-933E-73EAFCDB2B88}" type="pres">
      <dgm:prSet presAssocID="{B4EE1B53-B063-440B-89B3-93D0BDFF3B11}" presName="textNode" presStyleLbl="node1" presStyleIdx="1" presStyleCnt="5">
        <dgm:presLayoutVars>
          <dgm:bulletEnabled val="1"/>
        </dgm:presLayoutVars>
      </dgm:prSet>
      <dgm:spPr/>
    </dgm:pt>
    <dgm:pt modelId="{98F35B1D-D0C4-490E-B13A-2805B6047ECC}" type="pres">
      <dgm:prSet presAssocID="{F006F515-382D-40A7-ACFE-27CCBA71719B}" presName="sibTrans" presStyleCnt="0"/>
      <dgm:spPr/>
    </dgm:pt>
    <dgm:pt modelId="{831656D3-4646-4586-BB73-D39DE5039583}" type="pres">
      <dgm:prSet presAssocID="{C2B3AE78-7AA1-476C-8E27-C5488D14754B}" presName="textNode" presStyleLbl="node1" presStyleIdx="2" presStyleCnt="5">
        <dgm:presLayoutVars>
          <dgm:bulletEnabled val="1"/>
        </dgm:presLayoutVars>
      </dgm:prSet>
      <dgm:spPr/>
    </dgm:pt>
    <dgm:pt modelId="{A38A6056-5D0C-40E4-B2CA-B3EE9790C83D}" type="pres">
      <dgm:prSet presAssocID="{8773C3EA-F967-4439-B9ED-3A6AEB3876EF}" presName="sibTrans" presStyleCnt="0"/>
      <dgm:spPr/>
    </dgm:pt>
    <dgm:pt modelId="{7162DDF0-77CA-4AB5-964E-3FCA24C28F23}" type="pres">
      <dgm:prSet presAssocID="{FFDA1155-3678-406B-86EF-3EB3A871A5D6}" presName="textNode" presStyleLbl="node1" presStyleIdx="3" presStyleCnt="5">
        <dgm:presLayoutVars>
          <dgm:bulletEnabled val="1"/>
        </dgm:presLayoutVars>
      </dgm:prSet>
      <dgm:spPr/>
    </dgm:pt>
    <dgm:pt modelId="{8ED4219E-8A2D-49DF-9349-851A7ABD06C0}" type="pres">
      <dgm:prSet presAssocID="{21217A56-9CA6-4A6A-BED1-EA6A8BDD3BA4}" presName="sibTrans" presStyleCnt="0"/>
      <dgm:spPr/>
    </dgm:pt>
    <dgm:pt modelId="{12FC09ED-F2DA-491F-8D67-D39377D68A39}" type="pres">
      <dgm:prSet presAssocID="{AD68B7C7-5AD6-4FF9-85A6-EBB511433D72}" presName="textNode" presStyleLbl="node1" presStyleIdx="4" presStyleCnt="5">
        <dgm:presLayoutVars>
          <dgm:bulletEnabled val="1"/>
        </dgm:presLayoutVars>
      </dgm:prSet>
      <dgm:spPr/>
    </dgm:pt>
  </dgm:ptLst>
  <dgm:cxnLst>
    <dgm:cxn modelId="{516DA32C-C408-4CA4-B17C-23EFA56C14C8}" type="presOf" srcId="{1B01EF7B-5D45-42AF-876E-14407B003E56}" destId="{98372881-2042-4FC0-BD18-9BC4C38E213F}" srcOrd="0" destOrd="0" presId="urn:microsoft.com/office/officeart/2005/8/layout/hProcess9"/>
    <dgm:cxn modelId="{28AC3F41-AD7C-4304-8BDA-6D3FFDA3268D}" srcId="{E3F5FAE9-1078-422F-9AB9-2EBE0AD425E5}" destId="{AD68B7C7-5AD6-4FF9-85A6-EBB511433D72}" srcOrd="4" destOrd="0" parTransId="{2E71E7FB-C39F-4C0F-9E02-6C49BFD649E8}" sibTransId="{674FBBF1-2389-4782-B0D4-805044C692F9}"/>
    <dgm:cxn modelId="{46E78D49-638A-40E8-B90C-7243A98B623E}" type="presOf" srcId="{C2B3AE78-7AA1-476C-8E27-C5488D14754B}" destId="{831656D3-4646-4586-BB73-D39DE5039583}" srcOrd="0" destOrd="0" presId="urn:microsoft.com/office/officeart/2005/8/layout/hProcess9"/>
    <dgm:cxn modelId="{DDCA4572-E3D4-49E7-BF6E-037BA017D791}" type="presOf" srcId="{AD68B7C7-5AD6-4FF9-85A6-EBB511433D72}" destId="{12FC09ED-F2DA-491F-8D67-D39377D68A39}" srcOrd="0" destOrd="0" presId="urn:microsoft.com/office/officeart/2005/8/layout/hProcess9"/>
    <dgm:cxn modelId="{B214E691-0CBC-4CD6-AD0F-EB43AA726336}" type="presOf" srcId="{FFDA1155-3678-406B-86EF-3EB3A871A5D6}" destId="{7162DDF0-77CA-4AB5-964E-3FCA24C28F23}" srcOrd="0" destOrd="0" presId="urn:microsoft.com/office/officeart/2005/8/layout/hProcess9"/>
    <dgm:cxn modelId="{85CFDD9B-2971-4D2F-B52B-EA7CBE645F79}" srcId="{E3F5FAE9-1078-422F-9AB9-2EBE0AD425E5}" destId="{B4EE1B53-B063-440B-89B3-93D0BDFF3B11}" srcOrd="1" destOrd="0" parTransId="{A0CA6E34-5E4C-4067-97B1-37C2A230034A}" sibTransId="{F006F515-382D-40A7-ACFE-27CCBA71719B}"/>
    <dgm:cxn modelId="{2390E79C-5C2A-4418-AEC1-A0348B6E158E}" srcId="{E3F5FAE9-1078-422F-9AB9-2EBE0AD425E5}" destId="{1B01EF7B-5D45-42AF-876E-14407B003E56}" srcOrd="0" destOrd="0" parTransId="{F0767D3E-231E-44CB-B7C0-E212898BC2C8}" sibTransId="{C2E9EACB-2550-46C6-A171-422BF7D29BE4}"/>
    <dgm:cxn modelId="{47E264AD-15F5-4828-80EC-DF150798A90D}" type="presOf" srcId="{B4EE1B53-B063-440B-89B3-93D0BDFF3B11}" destId="{10D559E7-7856-496D-933E-73EAFCDB2B88}" srcOrd="0" destOrd="0" presId="urn:microsoft.com/office/officeart/2005/8/layout/hProcess9"/>
    <dgm:cxn modelId="{9E9100E8-55EB-4BB7-B529-53D4F11FF754}" type="presOf" srcId="{E3F5FAE9-1078-422F-9AB9-2EBE0AD425E5}" destId="{A9E1C2C6-E8D8-4C4D-BC65-FD124543DBA8}" srcOrd="0" destOrd="0" presId="urn:microsoft.com/office/officeart/2005/8/layout/hProcess9"/>
    <dgm:cxn modelId="{0752D4EC-0AD1-4666-A592-C97D6A2CFD42}" srcId="{E3F5FAE9-1078-422F-9AB9-2EBE0AD425E5}" destId="{C2B3AE78-7AA1-476C-8E27-C5488D14754B}" srcOrd="2" destOrd="0" parTransId="{0B29A152-CF26-4400-AC57-2B97F309AB09}" sibTransId="{8773C3EA-F967-4439-B9ED-3A6AEB3876EF}"/>
    <dgm:cxn modelId="{2D3E60F0-2735-4102-B5B6-E358649C9ED3}" srcId="{E3F5FAE9-1078-422F-9AB9-2EBE0AD425E5}" destId="{FFDA1155-3678-406B-86EF-3EB3A871A5D6}" srcOrd="3" destOrd="0" parTransId="{643E3C71-3BDB-4F45-AABA-4AB3388DF63A}" sibTransId="{21217A56-9CA6-4A6A-BED1-EA6A8BDD3BA4}"/>
    <dgm:cxn modelId="{A542BDF6-79CB-42B8-863B-78ECA0BF28FD}" type="presParOf" srcId="{A9E1C2C6-E8D8-4C4D-BC65-FD124543DBA8}" destId="{BE628065-2A2F-4F92-9915-F743BD646B97}" srcOrd="0" destOrd="0" presId="urn:microsoft.com/office/officeart/2005/8/layout/hProcess9"/>
    <dgm:cxn modelId="{B428D768-1499-4629-BE64-B1BD02CE000A}" type="presParOf" srcId="{A9E1C2C6-E8D8-4C4D-BC65-FD124543DBA8}" destId="{C07BDF6E-C812-4D58-8E22-5E34795A3445}" srcOrd="1" destOrd="0" presId="urn:microsoft.com/office/officeart/2005/8/layout/hProcess9"/>
    <dgm:cxn modelId="{831ACB6B-0E64-4C70-A68A-3199490B240F}" type="presParOf" srcId="{C07BDF6E-C812-4D58-8E22-5E34795A3445}" destId="{98372881-2042-4FC0-BD18-9BC4C38E213F}" srcOrd="0" destOrd="0" presId="urn:microsoft.com/office/officeart/2005/8/layout/hProcess9"/>
    <dgm:cxn modelId="{3FDA518D-E204-4A9D-932B-6AE14CDF94D3}" type="presParOf" srcId="{C07BDF6E-C812-4D58-8E22-5E34795A3445}" destId="{BA4DA697-9BD7-4FE9-8969-310712BAEB5B}" srcOrd="1" destOrd="0" presId="urn:microsoft.com/office/officeart/2005/8/layout/hProcess9"/>
    <dgm:cxn modelId="{0F4D1E69-1692-4A07-A75F-E7F56E201B8B}" type="presParOf" srcId="{C07BDF6E-C812-4D58-8E22-5E34795A3445}" destId="{10D559E7-7856-496D-933E-73EAFCDB2B88}" srcOrd="2" destOrd="0" presId="urn:microsoft.com/office/officeart/2005/8/layout/hProcess9"/>
    <dgm:cxn modelId="{7CA8E63C-B5A9-4A50-8ABA-4EDEA161827A}" type="presParOf" srcId="{C07BDF6E-C812-4D58-8E22-5E34795A3445}" destId="{98F35B1D-D0C4-490E-B13A-2805B6047ECC}" srcOrd="3" destOrd="0" presId="urn:microsoft.com/office/officeart/2005/8/layout/hProcess9"/>
    <dgm:cxn modelId="{56701425-D25C-4477-AC94-3092ACEC4377}" type="presParOf" srcId="{C07BDF6E-C812-4D58-8E22-5E34795A3445}" destId="{831656D3-4646-4586-BB73-D39DE5039583}" srcOrd="4" destOrd="0" presId="urn:microsoft.com/office/officeart/2005/8/layout/hProcess9"/>
    <dgm:cxn modelId="{53BDB3AF-CD32-40D0-BD22-E9FC04030B17}" type="presParOf" srcId="{C07BDF6E-C812-4D58-8E22-5E34795A3445}" destId="{A38A6056-5D0C-40E4-B2CA-B3EE9790C83D}" srcOrd="5" destOrd="0" presId="urn:microsoft.com/office/officeart/2005/8/layout/hProcess9"/>
    <dgm:cxn modelId="{E453BF1B-4B41-4AE7-8D4E-F620FB896629}" type="presParOf" srcId="{C07BDF6E-C812-4D58-8E22-5E34795A3445}" destId="{7162DDF0-77CA-4AB5-964E-3FCA24C28F23}" srcOrd="6" destOrd="0" presId="urn:microsoft.com/office/officeart/2005/8/layout/hProcess9"/>
    <dgm:cxn modelId="{1CD27425-E6BA-40CE-85BC-B9A928F923F6}" type="presParOf" srcId="{C07BDF6E-C812-4D58-8E22-5E34795A3445}" destId="{8ED4219E-8A2D-49DF-9349-851A7ABD06C0}" srcOrd="7" destOrd="0" presId="urn:microsoft.com/office/officeart/2005/8/layout/hProcess9"/>
    <dgm:cxn modelId="{F32F06FC-69A2-4BE0-A592-3E21FA687758}" type="presParOf" srcId="{C07BDF6E-C812-4D58-8E22-5E34795A3445}" destId="{12FC09ED-F2DA-491F-8D67-D39377D68A3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8065-2A2F-4F92-9915-F743BD646B97}">
      <dsp:nvSpPr>
        <dsp:cNvPr id="0" name=""/>
        <dsp:cNvSpPr/>
      </dsp:nvSpPr>
      <dsp:spPr>
        <a:xfrm>
          <a:off x="788669" y="0"/>
          <a:ext cx="8938260"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72881-2042-4FC0-BD18-9BC4C38E213F}">
      <dsp:nvSpPr>
        <dsp:cNvPr id="0" name=""/>
        <dsp:cNvSpPr/>
      </dsp:nvSpPr>
      <dsp:spPr>
        <a:xfrm>
          <a:off x="2763" y="1305401"/>
          <a:ext cx="1947566"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Planning</a:t>
          </a:r>
          <a:endParaRPr lang="zh-CN" altLang="en-US" sz="2200" kern="1200" dirty="0"/>
        </a:p>
      </dsp:txBody>
      <dsp:txXfrm>
        <a:off x="87729" y="1390367"/>
        <a:ext cx="1777634" cy="1570603"/>
      </dsp:txXfrm>
    </dsp:sp>
    <dsp:sp modelId="{10D559E7-7856-496D-933E-73EAFCDB2B88}">
      <dsp:nvSpPr>
        <dsp:cNvPr id="0" name=""/>
        <dsp:cNvSpPr/>
      </dsp:nvSpPr>
      <dsp:spPr>
        <a:xfrm>
          <a:off x="2143390" y="1305401"/>
          <a:ext cx="1947566"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Drafting</a:t>
          </a:r>
          <a:endParaRPr lang="zh-CN" altLang="en-US" sz="2200" kern="1200" dirty="0"/>
        </a:p>
      </dsp:txBody>
      <dsp:txXfrm>
        <a:off x="2228356" y="1390367"/>
        <a:ext cx="1777634" cy="1570603"/>
      </dsp:txXfrm>
    </dsp:sp>
    <dsp:sp modelId="{831656D3-4646-4586-BB73-D39DE5039583}">
      <dsp:nvSpPr>
        <dsp:cNvPr id="0" name=""/>
        <dsp:cNvSpPr/>
      </dsp:nvSpPr>
      <dsp:spPr>
        <a:xfrm>
          <a:off x="4284016" y="1305401"/>
          <a:ext cx="1947566"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Revising</a:t>
          </a:r>
          <a:endParaRPr lang="zh-CN" altLang="en-US" sz="2200" kern="1200" dirty="0"/>
        </a:p>
      </dsp:txBody>
      <dsp:txXfrm>
        <a:off x="4368982" y="1390367"/>
        <a:ext cx="1777634" cy="1570603"/>
      </dsp:txXfrm>
    </dsp:sp>
    <dsp:sp modelId="{7162DDF0-77CA-4AB5-964E-3FCA24C28F23}">
      <dsp:nvSpPr>
        <dsp:cNvPr id="0" name=""/>
        <dsp:cNvSpPr/>
      </dsp:nvSpPr>
      <dsp:spPr>
        <a:xfrm>
          <a:off x="6424643" y="1305401"/>
          <a:ext cx="1947566"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Editing</a:t>
          </a:r>
          <a:endParaRPr lang="zh-CN" altLang="en-US" sz="2200" kern="1200" dirty="0"/>
        </a:p>
      </dsp:txBody>
      <dsp:txXfrm>
        <a:off x="6509609" y="1390367"/>
        <a:ext cx="1777634" cy="1570603"/>
      </dsp:txXfrm>
    </dsp:sp>
    <dsp:sp modelId="{12FC09ED-F2DA-491F-8D67-D39377D68A39}">
      <dsp:nvSpPr>
        <dsp:cNvPr id="0" name=""/>
        <dsp:cNvSpPr/>
      </dsp:nvSpPr>
      <dsp:spPr>
        <a:xfrm>
          <a:off x="8565269" y="1305401"/>
          <a:ext cx="1947566"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Proofreading</a:t>
          </a:r>
          <a:endParaRPr lang="zh-CN" altLang="en-US" sz="2200" kern="1200" dirty="0"/>
        </a:p>
      </dsp:txBody>
      <dsp:txXfrm>
        <a:off x="8650235" y="1390367"/>
        <a:ext cx="1777634"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8065-2A2F-4F92-9915-F743BD646B97}">
      <dsp:nvSpPr>
        <dsp:cNvPr id="0" name=""/>
        <dsp:cNvSpPr/>
      </dsp:nvSpPr>
      <dsp:spPr>
        <a:xfrm>
          <a:off x="788669" y="0"/>
          <a:ext cx="8938260"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72881-2042-4FC0-BD18-9BC4C38E213F}">
      <dsp:nvSpPr>
        <dsp:cNvPr id="0" name=""/>
        <dsp:cNvSpPr/>
      </dsp:nvSpPr>
      <dsp:spPr>
        <a:xfrm>
          <a:off x="2763" y="1305401"/>
          <a:ext cx="1947566"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Planning</a:t>
          </a:r>
          <a:endParaRPr lang="zh-CN" altLang="en-US" sz="2200" kern="1200" dirty="0"/>
        </a:p>
      </dsp:txBody>
      <dsp:txXfrm>
        <a:off x="87729" y="1390367"/>
        <a:ext cx="1777634" cy="1570603"/>
      </dsp:txXfrm>
    </dsp:sp>
    <dsp:sp modelId="{10D559E7-7856-496D-933E-73EAFCDB2B88}">
      <dsp:nvSpPr>
        <dsp:cNvPr id="0" name=""/>
        <dsp:cNvSpPr/>
      </dsp:nvSpPr>
      <dsp:spPr>
        <a:xfrm>
          <a:off x="2143390" y="1305401"/>
          <a:ext cx="1947566"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Drafting</a:t>
          </a:r>
          <a:endParaRPr lang="zh-CN" altLang="en-US" sz="2200" kern="1200" dirty="0"/>
        </a:p>
      </dsp:txBody>
      <dsp:txXfrm>
        <a:off x="2228356" y="1390367"/>
        <a:ext cx="1777634" cy="1570603"/>
      </dsp:txXfrm>
    </dsp:sp>
    <dsp:sp modelId="{831656D3-4646-4586-BB73-D39DE5039583}">
      <dsp:nvSpPr>
        <dsp:cNvPr id="0" name=""/>
        <dsp:cNvSpPr/>
      </dsp:nvSpPr>
      <dsp:spPr>
        <a:xfrm>
          <a:off x="4284016" y="1305401"/>
          <a:ext cx="1947566"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Revising</a:t>
          </a:r>
          <a:endParaRPr lang="zh-CN" altLang="en-US" sz="2200" kern="1200" dirty="0"/>
        </a:p>
      </dsp:txBody>
      <dsp:txXfrm>
        <a:off x="4368982" y="1390367"/>
        <a:ext cx="1777634" cy="1570603"/>
      </dsp:txXfrm>
    </dsp:sp>
    <dsp:sp modelId="{7162DDF0-77CA-4AB5-964E-3FCA24C28F23}">
      <dsp:nvSpPr>
        <dsp:cNvPr id="0" name=""/>
        <dsp:cNvSpPr/>
      </dsp:nvSpPr>
      <dsp:spPr>
        <a:xfrm>
          <a:off x="6424643" y="1305401"/>
          <a:ext cx="1947566"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Editing</a:t>
          </a:r>
          <a:endParaRPr lang="zh-CN" altLang="en-US" sz="2200" kern="1200" dirty="0"/>
        </a:p>
      </dsp:txBody>
      <dsp:txXfrm>
        <a:off x="6509609" y="1390367"/>
        <a:ext cx="1777634" cy="1570603"/>
      </dsp:txXfrm>
    </dsp:sp>
    <dsp:sp modelId="{12FC09ED-F2DA-491F-8D67-D39377D68A39}">
      <dsp:nvSpPr>
        <dsp:cNvPr id="0" name=""/>
        <dsp:cNvSpPr/>
      </dsp:nvSpPr>
      <dsp:spPr>
        <a:xfrm>
          <a:off x="8565269" y="1305401"/>
          <a:ext cx="1947566"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Proofreading</a:t>
          </a:r>
          <a:endParaRPr lang="zh-CN" altLang="en-US" sz="2200" kern="1200" dirty="0"/>
        </a:p>
      </dsp:txBody>
      <dsp:txXfrm>
        <a:off x="8650235" y="1390367"/>
        <a:ext cx="1777634" cy="1570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28065-2A2F-4F92-9915-F743BD646B97}">
      <dsp:nvSpPr>
        <dsp:cNvPr id="0" name=""/>
        <dsp:cNvSpPr/>
      </dsp:nvSpPr>
      <dsp:spPr>
        <a:xfrm>
          <a:off x="788669" y="0"/>
          <a:ext cx="8938260"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72881-2042-4FC0-BD18-9BC4C38E213F}">
      <dsp:nvSpPr>
        <dsp:cNvPr id="0" name=""/>
        <dsp:cNvSpPr/>
      </dsp:nvSpPr>
      <dsp:spPr>
        <a:xfrm>
          <a:off x="2763" y="1305401"/>
          <a:ext cx="1947566"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Planning</a:t>
          </a:r>
          <a:endParaRPr lang="zh-CN" altLang="en-US" sz="2200" kern="1200" dirty="0"/>
        </a:p>
      </dsp:txBody>
      <dsp:txXfrm>
        <a:off x="87729" y="1390367"/>
        <a:ext cx="1777634" cy="1570603"/>
      </dsp:txXfrm>
    </dsp:sp>
    <dsp:sp modelId="{10D559E7-7856-496D-933E-73EAFCDB2B88}">
      <dsp:nvSpPr>
        <dsp:cNvPr id="0" name=""/>
        <dsp:cNvSpPr/>
      </dsp:nvSpPr>
      <dsp:spPr>
        <a:xfrm>
          <a:off x="2143390" y="1305401"/>
          <a:ext cx="1947566"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Drafting</a:t>
          </a:r>
          <a:endParaRPr lang="zh-CN" altLang="en-US" sz="2200" kern="1200" dirty="0"/>
        </a:p>
      </dsp:txBody>
      <dsp:txXfrm>
        <a:off x="2228356" y="1390367"/>
        <a:ext cx="1777634" cy="1570603"/>
      </dsp:txXfrm>
    </dsp:sp>
    <dsp:sp modelId="{831656D3-4646-4586-BB73-D39DE5039583}">
      <dsp:nvSpPr>
        <dsp:cNvPr id="0" name=""/>
        <dsp:cNvSpPr/>
      </dsp:nvSpPr>
      <dsp:spPr>
        <a:xfrm>
          <a:off x="4284016" y="1305401"/>
          <a:ext cx="1947566"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hlinkClick xmlns:r="http://schemas.openxmlformats.org/officeDocument/2006/relationships" r:id=""/>
            </a:rPr>
            <a:t>Revising</a:t>
          </a:r>
          <a:endParaRPr lang="zh-CN" altLang="en-US" sz="2200" kern="1200" dirty="0"/>
        </a:p>
      </dsp:txBody>
      <dsp:txXfrm>
        <a:off x="4368982" y="1390367"/>
        <a:ext cx="1777634" cy="1570603"/>
      </dsp:txXfrm>
    </dsp:sp>
    <dsp:sp modelId="{7162DDF0-77CA-4AB5-964E-3FCA24C28F23}">
      <dsp:nvSpPr>
        <dsp:cNvPr id="0" name=""/>
        <dsp:cNvSpPr/>
      </dsp:nvSpPr>
      <dsp:spPr>
        <a:xfrm>
          <a:off x="6424643" y="1305401"/>
          <a:ext cx="1947566"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Editing</a:t>
          </a:r>
          <a:endParaRPr lang="zh-CN" altLang="en-US" sz="2200" kern="1200" dirty="0"/>
        </a:p>
      </dsp:txBody>
      <dsp:txXfrm>
        <a:off x="6509609" y="1390367"/>
        <a:ext cx="1777634" cy="1570603"/>
      </dsp:txXfrm>
    </dsp:sp>
    <dsp:sp modelId="{12FC09ED-F2DA-491F-8D67-D39377D68A39}">
      <dsp:nvSpPr>
        <dsp:cNvPr id="0" name=""/>
        <dsp:cNvSpPr/>
      </dsp:nvSpPr>
      <dsp:spPr>
        <a:xfrm>
          <a:off x="8565269" y="1305401"/>
          <a:ext cx="1947566" cy="1740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Proofreading</a:t>
          </a:r>
          <a:endParaRPr lang="zh-CN" altLang="en-US" sz="2200" kern="1200" dirty="0"/>
        </a:p>
      </dsp:txBody>
      <dsp:txXfrm>
        <a:off x="8650235" y="1390367"/>
        <a:ext cx="1777634"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6CA9B-1895-4525-B38F-869A19F116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4EB69-5262-4E65-94E8-3A2845D17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9A80DA-E211-487C-A2F3-5A218219DEE9}"/>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9115FE7A-B8FC-444A-9A71-4B9A04B783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2780D5-8A9A-4620-AFC4-FFFB26665266}"/>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353924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ABD45-D606-4BD4-B1FC-6484800D49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51AC37-DF4A-4E98-BB16-8D6E4F78A8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E3CA69-E3A5-48EF-8FA1-36D67E6ACB08}"/>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CD89DA2A-2BC9-4574-8178-14A99431EF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0C5C4F-F20E-47FF-80A7-3C90E8CE2EF6}"/>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358416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767565-7BD3-4D3A-B5C9-C835F169EA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DBD0C8-741F-4641-B5B7-D3E83B226A2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D7BB05-2264-4EDF-91A9-A1EC0913AA68}"/>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198842B6-E0E8-4F07-9278-C0046B76C6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9B2C22-DF81-4DB3-A3D5-3CB3B5AC91BD}"/>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132728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A5B44-9984-45BC-B154-64C6D3CB29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69C1E4-9295-4215-ACC3-D2D918B500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A811BA-C685-4A0B-8F11-4D2C7A778331}"/>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B9EA754B-6EEB-4107-9F08-08B58D73B4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BCF66F-9D20-45C1-92BE-08D1CE961FA7}"/>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7594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6C665-039D-4194-8000-40AE16ED58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B37442-FC80-46C5-A417-DB95CDFFB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8A8E9D-77A3-46C7-B813-EE6F8AA8A181}"/>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8F3276AD-E305-49FF-BA61-016CE770DA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8C428-2C2F-4E2F-8FE5-A5092910FD3E}"/>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354179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D6D33-665E-47B2-9A7D-01CFA1ED7C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818A3E-D43C-4C48-AC3F-B04D1D4B1B9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CB967F3-E09B-4805-9AC7-94ACB89C0DC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FC048CF-7929-496C-8916-2B301ED70EA3}"/>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A14E4902-51C4-4BCA-8013-5E74D17C48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FEF772-9918-411D-8954-258ABB8A4E38}"/>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294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C40EA-D2C7-4159-B11B-FFB644CAAA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996F36-6A29-43A4-8409-EB3CA4E04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D8870D-D2AC-4322-9521-8ABA80F7B24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CDAE54-4B52-428B-A14B-671380EE9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729E10B-B09E-4236-BC86-9E278D9A4A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2E13A1E-D625-403A-9D45-A58AD22EC00B}"/>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8" name="页脚占位符 7">
            <a:extLst>
              <a:ext uri="{FF2B5EF4-FFF2-40B4-BE49-F238E27FC236}">
                <a16:creationId xmlns:a16="http://schemas.microsoft.com/office/drawing/2014/main" id="{B5AC9D95-674F-4846-B7BD-A4C977EC61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4F6957-8E0F-431F-BDEC-36644AC29AB1}"/>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606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3EFD3-CDDF-49C4-A1EA-8CFB6D5519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9A4DF6-823B-4742-B97E-313A8302EC5C}"/>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4" name="页脚占位符 3">
            <a:extLst>
              <a:ext uri="{FF2B5EF4-FFF2-40B4-BE49-F238E27FC236}">
                <a16:creationId xmlns:a16="http://schemas.microsoft.com/office/drawing/2014/main" id="{ABE7C2FA-950B-48DB-82B0-BB9DE9211D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4F71BB-CDD2-477E-B502-E4C887AB0D2E}"/>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90987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189555-53C7-4328-990E-174688F84AC7}"/>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3" name="页脚占位符 2">
            <a:extLst>
              <a:ext uri="{FF2B5EF4-FFF2-40B4-BE49-F238E27FC236}">
                <a16:creationId xmlns:a16="http://schemas.microsoft.com/office/drawing/2014/main" id="{515964D9-3303-4789-ACE8-1DB743CEDA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FE80B8-3BD9-42C5-8C47-8ED75DE987BA}"/>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50755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45D31-009B-46BF-B32C-40346534C6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D042F2-072E-4749-8016-B36FF0CA1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42F51C8-ADDF-41FF-AF29-F867D4F6C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05DD8D-650F-431D-94A5-75F26A42455F}"/>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BDB44AF4-554A-4A4D-8035-A5499806F0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36E4AC-5904-442A-B54F-40BFB64100EA}"/>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08416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0EADB-07E1-4897-A783-7482FC105A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C1D923-392A-4C21-A62E-9E70FE71C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C5C8A4-51A9-4804-B4B3-1135374B2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6779AA-8139-4B06-88CB-33010598B5B0}"/>
              </a:ext>
            </a:extLst>
          </p:cNvPr>
          <p:cNvSpPr>
            <a:spLocks noGrp="1"/>
          </p:cNvSpPr>
          <p:nvPr>
            <p:ph type="dt" sz="half" idx="10"/>
          </p:nvPr>
        </p:nvSpPr>
        <p:spPr/>
        <p:txBody>
          <a:bodyPr/>
          <a:lstStyle/>
          <a:p>
            <a:fld id="{82CD4751-DF93-43AE-9831-100ACE1183D0}" type="datetimeFigureOut">
              <a:rPr lang="zh-CN" altLang="en-US" smtClean="0"/>
              <a:t>2018/10/22</a:t>
            </a:fld>
            <a:endParaRPr lang="zh-CN" altLang="en-US"/>
          </a:p>
        </p:txBody>
      </p:sp>
      <p:sp>
        <p:nvSpPr>
          <p:cNvPr id="6" name="页脚占位符 5">
            <a:extLst>
              <a:ext uri="{FF2B5EF4-FFF2-40B4-BE49-F238E27FC236}">
                <a16:creationId xmlns:a16="http://schemas.microsoft.com/office/drawing/2014/main" id="{2A4C613C-3D3F-4133-B410-62461014B1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5427BF-4682-4154-9F04-F934414D000E}"/>
              </a:ext>
            </a:extLst>
          </p:cNvPr>
          <p:cNvSpPr>
            <a:spLocks noGrp="1"/>
          </p:cNvSpPr>
          <p:nvPr>
            <p:ph type="sldNum" sz="quarter" idx="12"/>
          </p:nvPr>
        </p:nvSpPr>
        <p:spPr/>
        <p:txBody>
          <a:body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79304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F56BFF-03A7-4A6D-8C22-F759FDE2F8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1CF11B-41B9-4832-B1F9-199DA4A81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43D46A-6752-45DF-B2C4-18B759F74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D4751-DF93-43AE-9831-100ACE1183D0}" type="datetimeFigureOut">
              <a:rPr lang="zh-CN" altLang="en-US" smtClean="0"/>
              <a:t>2018/10/22</a:t>
            </a:fld>
            <a:endParaRPr lang="zh-CN" altLang="en-US"/>
          </a:p>
        </p:txBody>
      </p:sp>
      <p:sp>
        <p:nvSpPr>
          <p:cNvPr id="5" name="页脚占位符 4">
            <a:extLst>
              <a:ext uri="{FF2B5EF4-FFF2-40B4-BE49-F238E27FC236}">
                <a16:creationId xmlns:a16="http://schemas.microsoft.com/office/drawing/2014/main" id="{F3561B06-02D0-4ECF-A0E6-DEDF7E053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C0F6DD-1889-43BB-9D36-73C3CB2B8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5C10-6D3B-4112-B188-B8C0DCC82EAB}" type="slidenum">
              <a:rPr lang="zh-CN" altLang="en-US" smtClean="0"/>
              <a:t>‹#›</a:t>
            </a:fld>
            <a:endParaRPr lang="zh-CN" altLang="en-US"/>
          </a:p>
        </p:txBody>
      </p:sp>
    </p:spTree>
    <p:extLst>
      <p:ext uri="{BB962C8B-B14F-4D97-AF65-F5344CB8AC3E}">
        <p14:creationId xmlns:p14="http://schemas.microsoft.com/office/powerpoint/2010/main" val="201575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inkedin.com/fee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A%20skill%20resume%20from%20%5bTechnical%20Communication%5d.pdf" TargetMode="External"/><Relationship Id="rId2" Type="http://schemas.openxmlformats.org/officeDocument/2006/relationships/hyperlink" Target="A%20chronological%20resume%20from%20%5bTechnical%20Communication%5d.pdf"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Job-Applicaiton%20Letter%20from%20%5bTechnical%20Communication%5d.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Checklist%20and%20Exercies%20from%20%5bTechnical%20Communication%5d.pd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11C93-C18C-4C99-8BAD-34C3C4B72B2F}"/>
              </a:ext>
            </a:extLst>
          </p:cNvPr>
          <p:cNvSpPr>
            <a:spLocks noGrp="1"/>
          </p:cNvSpPr>
          <p:nvPr>
            <p:ph type="ctrTitle"/>
          </p:nvPr>
        </p:nvSpPr>
        <p:spPr/>
        <p:txBody>
          <a:bodyPr/>
          <a:lstStyle/>
          <a:p>
            <a:r>
              <a:rPr lang="en-US" altLang="zh-CN" dirty="0"/>
              <a:t>Technical Communication</a:t>
            </a:r>
            <a:endParaRPr lang="zh-CN" altLang="en-US" dirty="0"/>
          </a:p>
        </p:txBody>
      </p:sp>
      <p:sp>
        <p:nvSpPr>
          <p:cNvPr id="3" name="副标题 2">
            <a:extLst>
              <a:ext uri="{FF2B5EF4-FFF2-40B4-BE49-F238E27FC236}">
                <a16:creationId xmlns:a16="http://schemas.microsoft.com/office/drawing/2014/main" id="{29BDAD04-42A3-458B-B10F-B701DDC82AD1}"/>
              </a:ext>
            </a:extLst>
          </p:cNvPr>
          <p:cNvSpPr>
            <a:spLocks noGrp="1"/>
          </p:cNvSpPr>
          <p:nvPr>
            <p:ph type="subTitle" idx="1"/>
          </p:nvPr>
        </p:nvSpPr>
        <p:spPr/>
        <p:txBody>
          <a:bodyPr/>
          <a:lstStyle/>
          <a:p>
            <a:r>
              <a:rPr lang="en-US" altLang="zh-CN" dirty="0"/>
              <a:t>Part 4 Learning Important Application</a:t>
            </a:r>
          </a:p>
          <a:p>
            <a:r>
              <a:rPr lang="en-US" altLang="zh-CN" dirty="0"/>
              <a:t>Job-Application Materials</a:t>
            </a:r>
            <a:endParaRPr lang="zh-CN" altLang="en-US" dirty="0"/>
          </a:p>
        </p:txBody>
      </p:sp>
    </p:spTree>
    <p:extLst>
      <p:ext uri="{BB962C8B-B14F-4D97-AF65-F5344CB8AC3E}">
        <p14:creationId xmlns:p14="http://schemas.microsoft.com/office/powerpoint/2010/main" val="278660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6FA94-F8FF-4D70-A370-BE1DFD1EFFDE}"/>
              </a:ext>
            </a:extLst>
          </p:cNvPr>
          <p:cNvSpPr>
            <a:spLocks noGrp="1"/>
          </p:cNvSpPr>
          <p:nvPr>
            <p:ph type="title"/>
          </p:nvPr>
        </p:nvSpPr>
        <p:spPr/>
        <p:txBody>
          <a:bodyPr/>
          <a:lstStyle/>
          <a:p>
            <a:r>
              <a:rPr lang="en-US" altLang="zh-CN" dirty="0"/>
              <a:t>1.1.1 Create a strong online presence</a:t>
            </a:r>
            <a:endParaRPr lang="zh-CN" altLang="en-US" dirty="0"/>
          </a:p>
        </p:txBody>
      </p:sp>
      <p:sp>
        <p:nvSpPr>
          <p:cNvPr id="3" name="内容占位符 2">
            <a:extLst>
              <a:ext uri="{FF2B5EF4-FFF2-40B4-BE49-F238E27FC236}">
                <a16:creationId xmlns:a16="http://schemas.microsoft.com/office/drawing/2014/main" id="{448767E2-9E7C-43D1-B617-C6B315DB9678}"/>
              </a:ext>
            </a:extLst>
          </p:cNvPr>
          <p:cNvSpPr>
            <a:spLocks noGrp="1"/>
          </p:cNvSpPr>
          <p:nvPr>
            <p:ph idx="1"/>
          </p:nvPr>
        </p:nvSpPr>
        <p:spPr/>
        <p:txBody>
          <a:bodyPr>
            <a:normAutofit fontScale="92500" lnSpcReduction="10000"/>
          </a:bodyPr>
          <a:lstStyle/>
          <a:p>
            <a:r>
              <a:rPr lang="en-US" altLang="zh-CN" dirty="0"/>
              <a:t>The best online presence is </a:t>
            </a:r>
            <a:r>
              <a:rPr lang="en-US" altLang="zh-CN" dirty="0">
                <a:solidFill>
                  <a:srgbClr val="FF0000"/>
                </a:solidFill>
              </a:rPr>
              <a:t>your own web-site</a:t>
            </a:r>
            <a:r>
              <a:rPr lang="en-US" altLang="zh-CN" dirty="0"/>
              <a:t>, which functions as your online headquarters. All your other online activities will link back to this one site, the only site on the Internet that is all about you. Register a site and try to name it yourname.com (you will be required to pay a small fee to secure the domain name). If you aren’t experienced designing and creating sites, try a drag-and-drop site builder like Weebly or Squarespace, or use a template from a free blogging site such as WordPress. </a:t>
            </a:r>
          </a:p>
          <a:p>
            <a:r>
              <a:rPr lang="en-US" altLang="zh-CN" dirty="0"/>
              <a:t>Upload to your site everything you want potential employers to see: </a:t>
            </a:r>
            <a:r>
              <a:rPr lang="en-US" altLang="zh-CN" dirty="0">
                <a:solidFill>
                  <a:srgbClr val="FF0000"/>
                </a:solidFill>
              </a:rPr>
              <a:t>contact information, a professional history, work samples, documents, and links to your accounts on social-media sites. </a:t>
            </a:r>
            <a:r>
              <a:rPr lang="en-US" altLang="zh-CN" dirty="0"/>
              <a:t>If you don’t have a website, take advantage of all the features on LinkedIn.</a:t>
            </a:r>
            <a:endParaRPr lang="zh-CN" altLang="en-US" dirty="0"/>
          </a:p>
        </p:txBody>
      </p:sp>
    </p:spTree>
    <p:extLst>
      <p:ext uri="{BB962C8B-B14F-4D97-AF65-F5344CB8AC3E}">
        <p14:creationId xmlns:p14="http://schemas.microsoft.com/office/powerpoint/2010/main" val="180525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C71B8-F730-4073-9E86-45607879F081}"/>
              </a:ext>
            </a:extLst>
          </p:cNvPr>
          <p:cNvSpPr>
            <a:spLocks noGrp="1"/>
          </p:cNvSpPr>
          <p:nvPr>
            <p:ph type="title"/>
          </p:nvPr>
        </p:nvSpPr>
        <p:spPr/>
        <p:txBody>
          <a:bodyPr/>
          <a:lstStyle/>
          <a:p>
            <a:r>
              <a:rPr lang="en-US" altLang="zh-CN" dirty="0"/>
              <a:t>1.1.2 Participate on LinkedIn </a:t>
            </a:r>
            <a:endParaRPr lang="zh-CN" altLang="en-US" dirty="0"/>
          </a:p>
        </p:txBody>
      </p:sp>
      <p:sp>
        <p:nvSpPr>
          <p:cNvPr id="3" name="内容占位符 2">
            <a:extLst>
              <a:ext uri="{FF2B5EF4-FFF2-40B4-BE49-F238E27FC236}">
                <a16:creationId xmlns:a16="http://schemas.microsoft.com/office/drawing/2014/main" id="{6F72978A-933D-4E49-8415-341F1CE85631}"/>
              </a:ext>
            </a:extLst>
          </p:cNvPr>
          <p:cNvSpPr>
            <a:spLocks noGrp="1"/>
          </p:cNvSpPr>
          <p:nvPr>
            <p:ph idx="1"/>
          </p:nvPr>
        </p:nvSpPr>
        <p:spPr/>
        <p:txBody>
          <a:bodyPr>
            <a:normAutofit fontScale="77500" lnSpcReduction="20000"/>
          </a:bodyPr>
          <a:lstStyle/>
          <a:p>
            <a:r>
              <a:rPr lang="en-US" altLang="zh-CN" dirty="0"/>
              <a:t>LinkedIn is the major social-media site used by employers to find employees. </a:t>
            </a:r>
          </a:p>
          <a:p>
            <a:r>
              <a:rPr lang="en-US" altLang="zh-CN" dirty="0">
                <a:solidFill>
                  <a:srgbClr val="FF0000"/>
                </a:solidFill>
              </a:rPr>
              <a:t>Set up a LinkedIn account and create a profile that includes the keywords that will attract potential employers. </a:t>
            </a:r>
          </a:p>
          <a:p>
            <a:pPr lvl="1"/>
            <a:r>
              <a:rPr lang="en-US" altLang="zh-CN" dirty="0"/>
              <a:t>Rather than calling yourself a “programmer at ADP,” which describes your current situation, call yourself “an experienced programmer in various programming languages (Java, C, C ++ , and PHP) and scripting languages (JavaScript, Perl, WSH, and UNIX shells) who understands interactive web pages and web-based applications, including </a:t>
            </a:r>
            <a:r>
              <a:rPr lang="en-US" altLang="zh-CN" dirty="0" err="1"/>
              <a:t>JavaServer</a:t>
            </a:r>
            <a:r>
              <a:rPr lang="en-US" altLang="zh-CN" dirty="0"/>
              <a:t> Pages (JSP), Java servlets, Active Server Pages (ASP), and ActiveX controls.” </a:t>
            </a:r>
          </a:p>
          <a:p>
            <a:pPr lvl="1"/>
            <a:r>
              <a:rPr lang="en-US" altLang="zh-CN" dirty="0"/>
              <a:t>Including keywords makes it easier for potential employers to find you when they search for employees. </a:t>
            </a:r>
          </a:p>
          <a:p>
            <a:r>
              <a:rPr lang="en-US" altLang="zh-CN" dirty="0">
                <a:solidFill>
                  <a:srgbClr val="FF0000"/>
                </a:solidFill>
              </a:rPr>
              <a:t>list specific skills in the “Skills and Abilities” section of your profile. </a:t>
            </a:r>
          </a:p>
          <a:p>
            <a:pPr lvl="1"/>
            <a:r>
              <a:rPr lang="en-US" altLang="zh-CN" dirty="0"/>
              <a:t>Potential employers searching for specific skills can then locate you more easily, and colleagues who know your work can endorse you for various skills. </a:t>
            </a:r>
          </a:p>
          <a:p>
            <a:r>
              <a:rPr lang="en-US" altLang="zh-CN" dirty="0">
                <a:solidFill>
                  <a:srgbClr val="FF0000"/>
                </a:solidFill>
              </a:rPr>
              <a:t>Participate actively on LinkedIn;</a:t>
            </a:r>
          </a:p>
          <a:p>
            <a:pPr lvl="1"/>
            <a:r>
              <a:rPr lang="en-US" altLang="zh-CN" dirty="0"/>
              <a:t>when you read a good article or see a useful video, link to it so others can find it. Participate in forum discussions. Make connections and endorse people who you know have good qualifications.</a:t>
            </a:r>
            <a:endParaRPr lang="zh-CN" altLang="en-US" dirty="0"/>
          </a:p>
        </p:txBody>
      </p:sp>
    </p:spTree>
    <p:extLst>
      <p:ext uri="{BB962C8B-B14F-4D97-AF65-F5344CB8AC3E}">
        <p14:creationId xmlns:p14="http://schemas.microsoft.com/office/powerpoint/2010/main" val="230102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5C7D6-DEAD-4939-AC6C-F886DBBF5D8C}"/>
              </a:ext>
            </a:extLst>
          </p:cNvPr>
          <p:cNvSpPr>
            <a:spLocks noGrp="1"/>
          </p:cNvSpPr>
          <p:nvPr>
            <p:ph type="title"/>
          </p:nvPr>
        </p:nvSpPr>
        <p:spPr/>
        <p:txBody>
          <a:bodyPr/>
          <a:lstStyle/>
          <a:p>
            <a:r>
              <a:rPr lang="en-US" altLang="zh-CN" dirty="0"/>
              <a:t>1.1.5 Practice an “elevator pitch.” </a:t>
            </a:r>
            <a:endParaRPr lang="zh-CN" altLang="en-US" dirty="0"/>
          </a:p>
        </p:txBody>
      </p:sp>
      <p:sp>
        <p:nvSpPr>
          <p:cNvPr id="3" name="内容占位符 2">
            <a:extLst>
              <a:ext uri="{FF2B5EF4-FFF2-40B4-BE49-F238E27FC236}">
                <a16:creationId xmlns:a16="http://schemas.microsoft.com/office/drawing/2014/main" id="{896A2A56-4EA6-419B-A06E-A0FCCA8F823B}"/>
              </a:ext>
            </a:extLst>
          </p:cNvPr>
          <p:cNvSpPr>
            <a:spLocks noGrp="1"/>
          </p:cNvSpPr>
          <p:nvPr>
            <p:ph idx="1"/>
          </p:nvPr>
        </p:nvSpPr>
        <p:spPr/>
        <p:txBody>
          <a:bodyPr>
            <a:normAutofit/>
          </a:bodyPr>
          <a:lstStyle/>
          <a:p>
            <a:r>
              <a:rPr lang="en-US" altLang="zh-CN" dirty="0">
                <a:solidFill>
                  <a:srgbClr val="FF0000"/>
                </a:solidFill>
              </a:rPr>
              <a:t>An elevator pitch is a brief oral summary of your credentials. </a:t>
            </a:r>
          </a:p>
          <a:p>
            <a:pPr lvl="1"/>
            <a:r>
              <a:rPr lang="en-US" altLang="zh-CN" dirty="0"/>
              <a:t>At less than 20 seconds long, it’s brief enough that you can say it if you find yourself in an elevator with a potential employer. After the pitch, you hand the person your business card, which contains all the information he or she needs to get to your website, which links to everything else you want that person to see about you.</a:t>
            </a:r>
            <a:endParaRPr lang="zh-CN" altLang="en-US" dirty="0"/>
          </a:p>
        </p:txBody>
      </p:sp>
    </p:spTree>
    <p:extLst>
      <p:ext uri="{BB962C8B-B14F-4D97-AF65-F5344CB8AC3E}">
        <p14:creationId xmlns:p14="http://schemas.microsoft.com/office/powerpoint/2010/main" val="21836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4168C-A5ED-4B9D-8992-6A52AFE477C8}"/>
              </a:ext>
            </a:extLst>
          </p:cNvPr>
          <p:cNvSpPr>
            <a:spLocks noGrp="1"/>
          </p:cNvSpPr>
          <p:nvPr>
            <p:ph type="title"/>
          </p:nvPr>
        </p:nvSpPr>
        <p:spPr/>
        <p:txBody>
          <a:bodyPr/>
          <a:lstStyle/>
          <a:p>
            <a:r>
              <a:rPr lang="en-US" altLang="zh-CN" dirty="0"/>
              <a:t>1.2 Planning job search</a:t>
            </a:r>
            <a:endParaRPr lang="zh-CN" altLang="en-US" dirty="0"/>
          </a:p>
        </p:txBody>
      </p:sp>
      <p:sp>
        <p:nvSpPr>
          <p:cNvPr id="3" name="内容占位符 2">
            <a:extLst>
              <a:ext uri="{FF2B5EF4-FFF2-40B4-BE49-F238E27FC236}">
                <a16:creationId xmlns:a16="http://schemas.microsoft.com/office/drawing/2014/main" id="{AA297382-05B4-41B7-9875-B61D1926F328}"/>
              </a:ext>
            </a:extLst>
          </p:cNvPr>
          <p:cNvSpPr>
            <a:spLocks noGrp="1"/>
          </p:cNvSpPr>
          <p:nvPr>
            <p:ph idx="1"/>
          </p:nvPr>
        </p:nvSpPr>
        <p:spPr/>
        <p:txBody>
          <a:bodyPr>
            <a:normAutofit fontScale="92500" lnSpcReduction="20000"/>
          </a:bodyPr>
          <a:lstStyle/>
          <a:p>
            <a:pPr marL="0" indent="0">
              <a:buNone/>
            </a:pPr>
            <a:r>
              <a:rPr lang="en-US" altLang="zh-CN" dirty="0"/>
              <a:t>1. </a:t>
            </a:r>
            <a:r>
              <a:rPr lang="en-US" altLang="zh-CN" dirty="0">
                <a:solidFill>
                  <a:srgbClr val="FF0000"/>
                </a:solidFill>
              </a:rPr>
              <a:t>Do a Self-inventory </a:t>
            </a:r>
          </a:p>
          <a:p>
            <a:pPr marL="0" indent="0">
              <a:buNone/>
            </a:pPr>
            <a:r>
              <a:rPr lang="en-US" altLang="zh-CN" dirty="0"/>
              <a:t>— What are your strengths and weaknesses? Are your skills primarily </a:t>
            </a:r>
          </a:p>
          <a:p>
            <a:pPr marL="0" indent="0">
              <a:buNone/>
            </a:pPr>
            <a:r>
              <a:rPr lang="en-US" altLang="zh-CN" dirty="0"/>
              <a:t>technical? Do you work best with others or on your own?</a:t>
            </a:r>
          </a:p>
          <a:p>
            <a:pPr marL="0" indent="0">
              <a:buNone/>
            </a:pPr>
            <a:r>
              <a:rPr lang="en-US" altLang="zh-CN" dirty="0"/>
              <a:t>— What subjects do you like? Think about what you have liked or disliked about your jobs and college courses.</a:t>
            </a:r>
          </a:p>
          <a:p>
            <a:pPr marL="0" indent="0">
              <a:buNone/>
            </a:pPr>
            <a:r>
              <a:rPr lang="en-US" altLang="zh-CN" dirty="0"/>
              <a:t>— What kind of organization would you like to work for? For profit or </a:t>
            </a:r>
          </a:p>
          <a:p>
            <a:pPr marL="0" indent="0">
              <a:buNone/>
            </a:pPr>
            <a:r>
              <a:rPr lang="en-US" altLang="zh-CN" dirty="0"/>
              <a:t>nonprofit? Government or private industry? Small or large? Startup or established?</a:t>
            </a:r>
          </a:p>
          <a:p>
            <a:pPr marL="0" indent="0">
              <a:buNone/>
            </a:pPr>
            <a:r>
              <a:rPr lang="en-US" altLang="zh-CN" dirty="0"/>
              <a:t>— What are your geographical preferences? If you are free to relocate, where </a:t>
            </a:r>
          </a:p>
          <a:p>
            <a:pPr marL="0" indent="0">
              <a:buNone/>
            </a:pPr>
            <a:r>
              <a:rPr lang="en-US" altLang="zh-CN" dirty="0"/>
              <a:t>would you like to live? How do you feel about commuting?</a:t>
            </a:r>
            <a:endParaRPr lang="zh-CN" altLang="en-US" dirty="0"/>
          </a:p>
        </p:txBody>
      </p:sp>
    </p:spTree>
    <p:extLst>
      <p:ext uri="{BB962C8B-B14F-4D97-AF65-F5344CB8AC3E}">
        <p14:creationId xmlns:p14="http://schemas.microsoft.com/office/powerpoint/2010/main" val="173796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62402-BB23-4B53-ACEF-104AE5339BB6}"/>
              </a:ext>
            </a:extLst>
          </p:cNvPr>
          <p:cNvSpPr>
            <a:spLocks noGrp="1"/>
          </p:cNvSpPr>
          <p:nvPr>
            <p:ph type="title"/>
          </p:nvPr>
        </p:nvSpPr>
        <p:spPr/>
        <p:txBody>
          <a:bodyPr/>
          <a:lstStyle/>
          <a:p>
            <a:r>
              <a:rPr lang="en-US" altLang="zh-CN" dirty="0"/>
              <a:t>1.2. Planning job search</a:t>
            </a:r>
            <a:endParaRPr lang="zh-CN" altLang="en-US" dirty="0"/>
          </a:p>
        </p:txBody>
      </p:sp>
      <p:sp>
        <p:nvSpPr>
          <p:cNvPr id="3" name="内容占位符 2">
            <a:extLst>
              <a:ext uri="{FF2B5EF4-FFF2-40B4-BE49-F238E27FC236}">
                <a16:creationId xmlns:a16="http://schemas.microsoft.com/office/drawing/2014/main" id="{49D2E56C-C391-4559-8628-2FBDBD21F436}"/>
              </a:ext>
            </a:extLst>
          </p:cNvPr>
          <p:cNvSpPr>
            <a:spLocks noGrp="1"/>
          </p:cNvSpPr>
          <p:nvPr>
            <p:ph idx="1"/>
          </p:nvPr>
        </p:nvSpPr>
        <p:spPr/>
        <p:txBody>
          <a:bodyPr/>
          <a:lstStyle/>
          <a:p>
            <a:pPr marL="0" indent="0">
              <a:buNone/>
            </a:pPr>
            <a:r>
              <a:rPr lang="en-US" altLang="zh-CN" dirty="0"/>
              <a:t>2. </a:t>
            </a:r>
            <a:r>
              <a:rPr lang="en-US" altLang="zh-CN" dirty="0">
                <a:solidFill>
                  <a:srgbClr val="FF0000"/>
                </a:solidFill>
              </a:rPr>
              <a:t>Learn about potential employers. </a:t>
            </a:r>
          </a:p>
          <a:p>
            <a:pPr marL="0" indent="0">
              <a:buNone/>
            </a:pPr>
            <a:r>
              <a:rPr lang="en-US" altLang="zh-CN" dirty="0"/>
              <a:t>— start learning about the company by studying its website. But don’t stop there. Conduct informational interviews with people who have worked there or who know people who have; ask your professors if they can help you identify people to interview.</a:t>
            </a:r>
          </a:p>
          <a:p>
            <a:pPr marL="0" indent="0">
              <a:buNone/>
            </a:pPr>
            <a:r>
              <a:rPr lang="en-US" altLang="zh-CN" dirty="0">
                <a:solidFill>
                  <a:srgbClr val="FF0000"/>
                </a:solidFill>
              </a:rPr>
              <a:t>— Attend job fairs. </a:t>
            </a:r>
          </a:p>
          <a:p>
            <a:pPr marL="0" indent="0">
              <a:buNone/>
            </a:pPr>
            <a:r>
              <a:rPr lang="en-US" altLang="zh-CN" dirty="0">
                <a:solidFill>
                  <a:srgbClr val="FF0000"/>
                </a:solidFill>
              </a:rPr>
              <a:t>—Find out about trends in your field. </a:t>
            </a:r>
          </a:p>
          <a:p>
            <a:pPr marL="0" indent="0">
              <a:buNone/>
            </a:pPr>
            <a:r>
              <a:rPr lang="en-US" altLang="zh-CN" dirty="0"/>
              <a:t> </a:t>
            </a:r>
            <a:endParaRPr lang="zh-CN" altLang="en-US" dirty="0"/>
          </a:p>
        </p:txBody>
      </p:sp>
    </p:spTree>
    <p:extLst>
      <p:ext uri="{BB962C8B-B14F-4D97-AF65-F5344CB8AC3E}">
        <p14:creationId xmlns:p14="http://schemas.microsoft.com/office/powerpoint/2010/main" val="127778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FE6E5-2E24-4D19-8AE5-06FC61750EDB}"/>
              </a:ext>
            </a:extLst>
          </p:cNvPr>
          <p:cNvSpPr>
            <a:spLocks noGrp="1"/>
          </p:cNvSpPr>
          <p:nvPr>
            <p:ph type="title"/>
          </p:nvPr>
        </p:nvSpPr>
        <p:spPr/>
        <p:txBody>
          <a:bodyPr/>
          <a:lstStyle/>
          <a:p>
            <a:r>
              <a:rPr lang="en-US" altLang="zh-CN" dirty="0"/>
              <a:t>1.2 Planning job search</a:t>
            </a:r>
            <a:endParaRPr lang="zh-CN" altLang="en-US" dirty="0"/>
          </a:p>
        </p:txBody>
      </p:sp>
      <p:sp>
        <p:nvSpPr>
          <p:cNvPr id="3" name="内容占位符 2">
            <a:extLst>
              <a:ext uri="{FF2B5EF4-FFF2-40B4-BE49-F238E27FC236}">
                <a16:creationId xmlns:a16="http://schemas.microsoft.com/office/drawing/2014/main" id="{4A2DA812-2F50-4F15-B77E-AA5B10AF2A27}"/>
              </a:ext>
            </a:extLst>
          </p:cNvPr>
          <p:cNvSpPr>
            <a:spLocks noGrp="1"/>
          </p:cNvSpPr>
          <p:nvPr>
            <p:ph idx="1"/>
          </p:nvPr>
        </p:nvSpPr>
        <p:spPr/>
        <p:txBody>
          <a:bodyPr/>
          <a:lstStyle/>
          <a:p>
            <a:r>
              <a:rPr lang="en-US" altLang="zh-CN" dirty="0"/>
              <a:t>Prepare a résumé and (perhaps) a job-application letter (a cover letter). </a:t>
            </a:r>
            <a:endParaRPr lang="zh-CN" altLang="en-US" dirty="0"/>
          </a:p>
        </p:txBody>
      </p:sp>
    </p:spTree>
    <p:extLst>
      <p:ext uri="{BB962C8B-B14F-4D97-AF65-F5344CB8AC3E}">
        <p14:creationId xmlns:p14="http://schemas.microsoft.com/office/powerpoint/2010/main" val="403272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41F0E-8A3B-4E78-AE03-F4EC9B7AFF77}"/>
              </a:ext>
            </a:extLst>
          </p:cNvPr>
          <p:cNvSpPr>
            <a:spLocks noGrp="1"/>
          </p:cNvSpPr>
          <p:nvPr>
            <p:ph type="title"/>
          </p:nvPr>
        </p:nvSpPr>
        <p:spPr/>
        <p:txBody>
          <a:bodyPr/>
          <a:lstStyle/>
          <a:p>
            <a:r>
              <a:rPr lang="en-US" altLang="zh-CN" dirty="0"/>
              <a:t>1.2 Planning job search</a:t>
            </a:r>
            <a:endParaRPr lang="zh-CN" altLang="en-US" dirty="0"/>
          </a:p>
        </p:txBody>
      </p:sp>
      <p:sp>
        <p:nvSpPr>
          <p:cNvPr id="3" name="内容占位符 2">
            <a:extLst>
              <a:ext uri="{FF2B5EF4-FFF2-40B4-BE49-F238E27FC236}">
                <a16:creationId xmlns:a16="http://schemas.microsoft.com/office/drawing/2014/main" id="{1029AE21-AF80-4501-891E-4E7607CBD2C3}"/>
              </a:ext>
            </a:extLst>
          </p:cNvPr>
          <p:cNvSpPr>
            <a:spLocks noGrp="1"/>
          </p:cNvSpPr>
          <p:nvPr>
            <p:ph idx="1"/>
          </p:nvPr>
        </p:nvSpPr>
        <p:spPr/>
        <p:txBody>
          <a:bodyPr/>
          <a:lstStyle/>
          <a:p>
            <a:r>
              <a:rPr lang="en-US" altLang="zh-CN" dirty="0"/>
              <a:t>Put your portfolio items online. </a:t>
            </a:r>
          </a:p>
          <a:p>
            <a:r>
              <a:rPr lang="en-US" altLang="zh-CN" dirty="0"/>
              <a:t>You should put your portfolio on your website and other online locations, such as your LinkedIn account. </a:t>
            </a:r>
            <a:endParaRPr lang="zh-CN" altLang="en-US" dirty="0"/>
          </a:p>
        </p:txBody>
      </p:sp>
    </p:spTree>
    <p:extLst>
      <p:ext uri="{BB962C8B-B14F-4D97-AF65-F5344CB8AC3E}">
        <p14:creationId xmlns:p14="http://schemas.microsoft.com/office/powerpoint/2010/main" val="23314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7D597-F1FA-43CE-85A7-09F53CFA4CFC}"/>
              </a:ext>
            </a:extLst>
          </p:cNvPr>
          <p:cNvSpPr>
            <a:spLocks noGrp="1"/>
          </p:cNvSpPr>
          <p:nvPr>
            <p:ph type="title"/>
          </p:nvPr>
        </p:nvSpPr>
        <p:spPr/>
        <p:txBody>
          <a:bodyPr/>
          <a:lstStyle/>
          <a:p>
            <a:r>
              <a:rPr lang="en-US" altLang="zh-CN" dirty="0"/>
              <a:t>1.2 4 Major Ways to Look for a Position</a:t>
            </a:r>
            <a:endParaRPr lang="zh-CN" altLang="en-US" dirty="0"/>
          </a:p>
        </p:txBody>
      </p:sp>
      <p:sp>
        <p:nvSpPr>
          <p:cNvPr id="3" name="内容占位符 2">
            <a:extLst>
              <a:ext uri="{FF2B5EF4-FFF2-40B4-BE49-F238E27FC236}">
                <a16:creationId xmlns:a16="http://schemas.microsoft.com/office/drawing/2014/main" id="{47F697FB-0811-4537-9B7E-E88AEC83E0F2}"/>
              </a:ext>
            </a:extLst>
          </p:cNvPr>
          <p:cNvSpPr>
            <a:spLocks noGrp="1"/>
          </p:cNvSpPr>
          <p:nvPr>
            <p:ph idx="1"/>
          </p:nvPr>
        </p:nvSpPr>
        <p:spPr/>
        <p:txBody>
          <a:bodyPr/>
          <a:lstStyle/>
          <a:p>
            <a:r>
              <a:rPr lang="en-US" altLang="zh-CN" dirty="0"/>
              <a:t>Through an organization’s website</a:t>
            </a:r>
          </a:p>
          <a:p>
            <a:r>
              <a:rPr lang="en-US" altLang="zh-CN" dirty="0"/>
              <a:t>Through a job board on the Internet</a:t>
            </a:r>
          </a:p>
          <a:p>
            <a:r>
              <a:rPr lang="en-US" altLang="zh-CN" dirty="0"/>
              <a:t>Through your network</a:t>
            </a:r>
          </a:p>
          <a:p>
            <a:r>
              <a:rPr lang="en-US" altLang="zh-CN" dirty="0"/>
              <a:t>Through a college or university placement office or professional placement</a:t>
            </a:r>
            <a:endParaRPr lang="zh-CN" altLang="en-US" dirty="0"/>
          </a:p>
        </p:txBody>
      </p:sp>
    </p:spTree>
    <p:extLst>
      <p:ext uri="{BB962C8B-B14F-4D97-AF65-F5344CB8AC3E}">
        <p14:creationId xmlns:p14="http://schemas.microsoft.com/office/powerpoint/2010/main" val="394760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4B811A1-CF92-4A97-9D00-95D05714B5E6}"/>
              </a:ext>
            </a:extLst>
          </p:cNvPr>
          <p:cNvSpPr>
            <a:spLocks noGrp="1"/>
          </p:cNvSpPr>
          <p:nvPr>
            <p:ph type="ctrTitle"/>
          </p:nvPr>
        </p:nvSpPr>
        <p:spPr/>
        <p:txBody>
          <a:bodyPr/>
          <a:lstStyle/>
          <a:p>
            <a:r>
              <a:rPr lang="en-US" altLang="zh-CN" dirty="0"/>
              <a:t>LinkedIn</a:t>
            </a:r>
            <a:endParaRPr lang="zh-CN" altLang="en-US" dirty="0"/>
          </a:p>
        </p:txBody>
      </p:sp>
      <p:sp>
        <p:nvSpPr>
          <p:cNvPr id="5" name="副标题 4">
            <a:extLst>
              <a:ext uri="{FF2B5EF4-FFF2-40B4-BE49-F238E27FC236}">
                <a16:creationId xmlns:a16="http://schemas.microsoft.com/office/drawing/2014/main" id="{5F39E048-C3A8-471D-91A5-36CDA83F584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79954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1E6D8-7499-4585-854F-FACD7F3FF5B8}"/>
              </a:ext>
            </a:extLst>
          </p:cNvPr>
          <p:cNvSpPr>
            <a:spLocks noGrp="1"/>
          </p:cNvSpPr>
          <p:nvPr>
            <p:ph type="title"/>
          </p:nvPr>
        </p:nvSpPr>
        <p:spPr/>
        <p:txBody>
          <a:bodyPr/>
          <a:lstStyle/>
          <a:p>
            <a:r>
              <a:rPr lang="en-US" altLang="zh-CN" dirty="0"/>
              <a:t>Using LinkedIn’s Employment Features</a:t>
            </a:r>
            <a:endParaRPr lang="zh-CN" altLang="en-US" dirty="0"/>
          </a:p>
        </p:txBody>
      </p:sp>
      <p:sp>
        <p:nvSpPr>
          <p:cNvPr id="3" name="内容占位符 2">
            <a:extLst>
              <a:ext uri="{FF2B5EF4-FFF2-40B4-BE49-F238E27FC236}">
                <a16:creationId xmlns:a16="http://schemas.microsoft.com/office/drawing/2014/main" id="{35B9845D-ABBE-4EC7-9ACA-CBB80E91717B}"/>
              </a:ext>
            </a:extLst>
          </p:cNvPr>
          <p:cNvSpPr>
            <a:spLocks noGrp="1"/>
          </p:cNvSpPr>
          <p:nvPr>
            <p:ph idx="1"/>
          </p:nvPr>
        </p:nvSpPr>
        <p:spPr/>
        <p:txBody>
          <a:bodyPr/>
          <a:lstStyle/>
          <a:p>
            <a:r>
              <a:rPr lang="en-US" altLang="zh-CN" dirty="0"/>
              <a:t>Use the profile section fully</a:t>
            </a:r>
          </a:p>
          <a:p>
            <a:r>
              <a:rPr lang="en-US" altLang="zh-CN" dirty="0"/>
              <a:t>Include a picture</a:t>
            </a:r>
          </a:p>
          <a:p>
            <a:r>
              <a:rPr lang="en-US" altLang="zh-CN" dirty="0"/>
              <a:t>Post updates</a:t>
            </a:r>
          </a:p>
          <a:p>
            <a:r>
              <a:rPr lang="en-US" altLang="zh-CN" dirty="0"/>
              <a:t>Write unique invitation requests</a:t>
            </a:r>
          </a:p>
          <a:p>
            <a:r>
              <a:rPr lang="en-US" altLang="zh-CN" dirty="0"/>
              <a:t>Write unique invitations to connect</a:t>
            </a:r>
            <a:endParaRPr lang="zh-CN" altLang="en-US" dirty="0"/>
          </a:p>
        </p:txBody>
      </p:sp>
    </p:spTree>
    <p:extLst>
      <p:ext uri="{BB962C8B-B14F-4D97-AF65-F5344CB8AC3E}">
        <p14:creationId xmlns:p14="http://schemas.microsoft.com/office/powerpoint/2010/main" val="256813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71BCE-59B2-4534-AED6-C8E0C92555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5D2F8E-A794-41DE-AC9D-6AFB848839C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4E11F25-4884-452E-A7B8-1DD27B4EC05D}"/>
              </a:ext>
            </a:extLst>
          </p:cNvPr>
          <p:cNvPicPr>
            <a:picLocks noChangeAspect="1"/>
          </p:cNvPicPr>
          <p:nvPr/>
        </p:nvPicPr>
        <p:blipFill>
          <a:blip r:embed="rId2"/>
          <a:stretch>
            <a:fillRect/>
          </a:stretch>
        </p:blipFill>
        <p:spPr>
          <a:xfrm>
            <a:off x="365379" y="1441717"/>
            <a:ext cx="3448518" cy="3974563"/>
          </a:xfrm>
          <a:prstGeom prst="rect">
            <a:avLst/>
          </a:prstGeom>
        </p:spPr>
      </p:pic>
      <p:pic>
        <p:nvPicPr>
          <p:cNvPr id="5" name="图片 4">
            <a:extLst>
              <a:ext uri="{FF2B5EF4-FFF2-40B4-BE49-F238E27FC236}">
                <a16:creationId xmlns:a16="http://schemas.microsoft.com/office/drawing/2014/main" id="{68F1FF01-B2DF-4AA9-A035-BA878B7522D2}"/>
              </a:ext>
            </a:extLst>
          </p:cNvPr>
          <p:cNvPicPr>
            <a:picLocks noChangeAspect="1"/>
          </p:cNvPicPr>
          <p:nvPr/>
        </p:nvPicPr>
        <p:blipFill>
          <a:blip r:embed="rId3"/>
          <a:stretch>
            <a:fillRect/>
          </a:stretch>
        </p:blipFill>
        <p:spPr>
          <a:xfrm>
            <a:off x="4468419" y="190340"/>
            <a:ext cx="5298510" cy="6302535"/>
          </a:xfrm>
          <a:prstGeom prst="rect">
            <a:avLst/>
          </a:prstGeom>
        </p:spPr>
      </p:pic>
    </p:spTree>
    <p:extLst>
      <p:ext uri="{BB962C8B-B14F-4D97-AF65-F5344CB8AC3E}">
        <p14:creationId xmlns:p14="http://schemas.microsoft.com/office/powerpoint/2010/main" val="385176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C97F2-A86A-41BD-97D6-431427CC21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7DBFE5-1387-43D0-BF89-441B9368C904}"/>
              </a:ext>
            </a:extLst>
          </p:cNvPr>
          <p:cNvSpPr>
            <a:spLocks noGrp="1"/>
          </p:cNvSpPr>
          <p:nvPr>
            <p:ph idx="1"/>
          </p:nvPr>
        </p:nvSpPr>
        <p:spPr>
          <a:xfrm>
            <a:off x="838200" y="5225143"/>
            <a:ext cx="10515600" cy="951820"/>
          </a:xfrm>
        </p:spPr>
        <p:txBody>
          <a:bodyPr/>
          <a:lstStyle/>
          <a:p>
            <a:r>
              <a:rPr lang="en-US" altLang="zh-CN" dirty="0">
                <a:hlinkClick r:id="rId2"/>
              </a:rPr>
              <a:t>http://www.linkedin.com/feed/</a:t>
            </a:r>
            <a:endParaRPr lang="en-US" altLang="zh-CN" dirty="0"/>
          </a:p>
          <a:p>
            <a:endParaRPr lang="zh-CN" altLang="en-US" dirty="0"/>
          </a:p>
        </p:txBody>
      </p:sp>
      <p:pic>
        <p:nvPicPr>
          <p:cNvPr id="3074" name="Picture 2" descr="C:\Users\sunta\AppData\Local\Temp\SNAGHTML2d0f0b21.PNG">
            <a:extLst>
              <a:ext uri="{FF2B5EF4-FFF2-40B4-BE49-F238E27FC236}">
                <a16:creationId xmlns:a16="http://schemas.microsoft.com/office/drawing/2014/main" id="{20C4D2F4-611D-49D4-A8C8-2880D864E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125"/>
            <a:ext cx="1030605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95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FCB00-6DD3-470B-9462-45FF30B1B8BF}"/>
              </a:ext>
            </a:extLst>
          </p:cNvPr>
          <p:cNvSpPr>
            <a:spLocks noGrp="1"/>
          </p:cNvSpPr>
          <p:nvPr>
            <p:ph type="title"/>
          </p:nvPr>
        </p:nvSpPr>
        <p:spPr/>
        <p:txBody>
          <a:bodyPr/>
          <a:lstStyle/>
          <a:p>
            <a:r>
              <a:rPr lang="en-US" altLang="zh-CN" dirty="0"/>
              <a:t>Exercise 1 Identifying the Career Center’s website</a:t>
            </a:r>
            <a:endParaRPr lang="zh-CN" altLang="en-US" dirty="0"/>
          </a:p>
        </p:txBody>
      </p:sp>
      <p:sp>
        <p:nvSpPr>
          <p:cNvPr id="3" name="内容占位符 2">
            <a:extLst>
              <a:ext uri="{FF2B5EF4-FFF2-40B4-BE49-F238E27FC236}">
                <a16:creationId xmlns:a16="http://schemas.microsoft.com/office/drawing/2014/main" id="{A1BEE988-E46F-46D0-9036-6CF45C898422}"/>
              </a:ext>
            </a:extLst>
          </p:cNvPr>
          <p:cNvSpPr>
            <a:spLocks noGrp="1"/>
          </p:cNvSpPr>
          <p:nvPr>
            <p:ph idx="1"/>
          </p:nvPr>
        </p:nvSpPr>
        <p:spPr/>
        <p:txBody>
          <a:bodyPr/>
          <a:lstStyle/>
          <a:p>
            <a:pPr marL="514350" indent="-514350">
              <a:buFont typeface="+mj-lt"/>
              <a:buAutoNum type="arabicPeriod"/>
            </a:pPr>
            <a:r>
              <a:rPr lang="en-US" altLang="zh-CN" dirty="0"/>
              <a:t>Each group research an online Career Center about:</a:t>
            </a:r>
          </a:p>
          <a:p>
            <a:pPr marL="971550" lvl="1" indent="-514350">
              <a:buFont typeface="+mj-lt"/>
              <a:buAutoNum type="arabicPeriod"/>
            </a:pPr>
            <a:r>
              <a:rPr lang="en-US" altLang="zh-CN" dirty="0"/>
              <a:t>How is the website structured?</a:t>
            </a:r>
          </a:p>
          <a:p>
            <a:pPr marL="971550" lvl="1" indent="-514350">
              <a:buFont typeface="+mj-lt"/>
              <a:buAutoNum type="arabicPeriod"/>
            </a:pPr>
            <a:r>
              <a:rPr lang="en-US" altLang="zh-CN" dirty="0"/>
              <a:t>Using an example to locate the information you need.</a:t>
            </a:r>
          </a:p>
          <a:p>
            <a:pPr marL="971550" lvl="1" indent="-514350">
              <a:buFont typeface="+mj-lt"/>
              <a:buAutoNum type="arabicPeriod"/>
            </a:pPr>
            <a:r>
              <a:rPr lang="en-US" altLang="zh-CN" dirty="0"/>
              <a:t>How to register and upload your personal information?</a:t>
            </a:r>
          </a:p>
          <a:p>
            <a:pPr marL="971550" lvl="1" indent="-514350">
              <a:buFont typeface="+mj-lt"/>
              <a:buAutoNum type="arabicPeriod"/>
            </a:pPr>
            <a:r>
              <a:rPr lang="en-US" altLang="zh-CN" dirty="0"/>
              <a:t>And other feature.</a:t>
            </a:r>
            <a:endParaRPr lang="zh-CN" altLang="en-US" dirty="0"/>
          </a:p>
        </p:txBody>
      </p:sp>
    </p:spTree>
    <p:extLst>
      <p:ext uri="{BB962C8B-B14F-4D97-AF65-F5344CB8AC3E}">
        <p14:creationId xmlns:p14="http://schemas.microsoft.com/office/powerpoint/2010/main" val="368264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B429B-594C-4D51-BBC8-8A5C74F3CF8F}"/>
              </a:ext>
            </a:extLst>
          </p:cNvPr>
          <p:cNvSpPr>
            <a:spLocks noGrp="1"/>
          </p:cNvSpPr>
          <p:nvPr>
            <p:ph type="title"/>
          </p:nvPr>
        </p:nvSpPr>
        <p:spPr/>
        <p:txBody>
          <a:bodyPr/>
          <a:lstStyle/>
          <a:p>
            <a:r>
              <a:rPr lang="en-US" altLang="zh-CN" b="1" dirty="0"/>
              <a:t>Résumé Writing Process</a:t>
            </a:r>
            <a:endParaRPr lang="zh-CN" altLang="en-US" b="1" dirty="0"/>
          </a:p>
        </p:txBody>
      </p:sp>
      <p:graphicFrame>
        <p:nvGraphicFramePr>
          <p:cNvPr id="4" name="内容占位符 3">
            <a:extLst>
              <a:ext uri="{FF2B5EF4-FFF2-40B4-BE49-F238E27FC236}">
                <a16:creationId xmlns:a16="http://schemas.microsoft.com/office/drawing/2014/main" id="{3DAF70EE-9B05-4B66-A745-061EF10992C1}"/>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56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8727056-60FD-401B-9AD8-8C1338FD710B}"/>
              </a:ext>
            </a:extLst>
          </p:cNvPr>
          <p:cNvSpPr>
            <a:spLocks noGrp="1"/>
          </p:cNvSpPr>
          <p:nvPr>
            <p:ph type="ctrTitle"/>
          </p:nvPr>
        </p:nvSpPr>
        <p:spPr/>
        <p:txBody>
          <a:bodyPr/>
          <a:lstStyle/>
          <a:p>
            <a:r>
              <a:rPr lang="en-US" altLang="zh-CN" b="1" dirty="0"/>
              <a:t>Writing Résumé</a:t>
            </a:r>
            <a:endParaRPr lang="zh-CN" altLang="en-US" b="1" dirty="0"/>
          </a:p>
        </p:txBody>
      </p:sp>
      <p:sp>
        <p:nvSpPr>
          <p:cNvPr id="5" name="副标题 4">
            <a:extLst>
              <a:ext uri="{FF2B5EF4-FFF2-40B4-BE49-F238E27FC236}">
                <a16:creationId xmlns:a16="http://schemas.microsoft.com/office/drawing/2014/main" id="{C7521C40-CA94-46E4-AE84-C6997A45F71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69680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9911A-4BCF-417A-9D83-B1EAFEDD56C0}"/>
              </a:ext>
            </a:extLst>
          </p:cNvPr>
          <p:cNvSpPr>
            <a:spLocks noGrp="1"/>
          </p:cNvSpPr>
          <p:nvPr>
            <p:ph type="title"/>
          </p:nvPr>
        </p:nvSpPr>
        <p:spPr/>
        <p:txBody>
          <a:bodyPr/>
          <a:lstStyle/>
          <a:p>
            <a:r>
              <a:rPr lang="en-US" altLang="zh-CN" b="1" dirty="0"/>
              <a:t>Keywords</a:t>
            </a:r>
            <a:endParaRPr lang="zh-CN" altLang="en-US" dirty="0"/>
          </a:p>
        </p:txBody>
      </p:sp>
      <p:sp>
        <p:nvSpPr>
          <p:cNvPr id="3" name="内容占位符 2">
            <a:extLst>
              <a:ext uri="{FF2B5EF4-FFF2-40B4-BE49-F238E27FC236}">
                <a16:creationId xmlns:a16="http://schemas.microsoft.com/office/drawing/2014/main" id="{0A31D41E-1307-482A-9F1D-4A90E327E1B0}"/>
              </a:ext>
            </a:extLst>
          </p:cNvPr>
          <p:cNvSpPr>
            <a:spLocks noGrp="1"/>
          </p:cNvSpPr>
          <p:nvPr>
            <p:ph idx="1"/>
          </p:nvPr>
        </p:nvSpPr>
        <p:spPr/>
        <p:txBody>
          <a:bodyPr/>
          <a:lstStyle/>
          <a:p>
            <a:r>
              <a:rPr lang="en-US" altLang="zh-CN" dirty="0"/>
              <a:t>The best way to be sure you have the appropriate </a:t>
            </a:r>
            <a:r>
              <a:rPr lang="en-US" altLang="zh-CN" dirty="0">
                <a:solidFill>
                  <a:schemeClr val="accent1"/>
                </a:solidFill>
              </a:rPr>
              <a:t>keywords</a:t>
            </a:r>
            <a:r>
              <a:rPr lang="en-US" altLang="zh-CN" dirty="0"/>
              <a:t> in your </a:t>
            </a:r>
            <a:r>
              <a:rPr lang="en-US" altLang="zh-CN" b="1" dirty="0"/>
              <a:t>résumé is to study the job description in the actual job posting you want to respond to.</a:t>
            </a:r>
          </a:p>
          <a:p>
            <a:r>
              <a:rPr lang="en-US" altLang="zh-CN" b="1" dirty="0"/>
              <a:t>Then find ten other ads for similar positions and identify the terms that come up frequently.</a:t>
            </a:r>
          </a:p>
          <a:p>
            <a:endParaRPr lang="zh-CN" altLang="en-US" dirty="0"/>
          </a:p>
        </p:txBody>
      </p:sp>
    </p:spTree>
    <p:extLst>
      <p:ext uri="{BB962C8B-B14F-4D97-AF65-F5344CB8AC3E}">
        <p14:creationId xmlns:p14="http://schemas.microsoft.com/office/powerpoint/2010/main" val="1620437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CA34AF7-C2D7-458C-B8BD-0841109F404C}"/>
              </a:ext>
            </a:extLst>
          </p:cNvPr>
          <p:cNvSpPr>
            <a:spLocks noGrp="1"/>
          </p:cNvSpPr>
          <p:nvPr>
            <p:ph type="title"/>
          </p:nvPr>
        </p:nvSpPr>
        <p:spPr/>
        <p:txBody>
          <a:bodyPr/>
          <a:lstStyle/>
          <a:p>
            <a:r>
              <a:rPr lang="en-US" altLang="zh-CN" dirty="0"/>
              <a:t>Types of </a:t>
            </a:r>
            <a:r>
              <a:rPr lang="en-US" altLang="zh-CN" b="1" dirty="0"/>
              <a:t>résumé</a:t>
            </a:r>
            <a:endParaRPr lang="zh-CN" altLang="en-US" b="1" dirty="0"/>
          </a:p>
        </p:txBody>
      </p:sp>
      <p:sp>
        <p:nvSpPr>
          <p:cNvPr id="5" name="文本占位符 4">
            <a:extLst>
              <a:ext uri="{FF2B5EF4-FFF2-40B4-BE49-F238E27FC236}">
                <a16:creationId xmlns:a16="http://schemas.microsoft.com/office/drawing/2014/main" id="{BA49B6B0-7D39-49AF-A654-853022C0C7DD}"/>
              </a:ext>
            </a:extLst>
          </p:cNvPr>
          <p:cNvSpPr>
            <a:spLocks noGrp="1"/>
          </p:cNvSpPr>
          <p:nvPr>
            <p:ph type="body" idx="1"/>
          </p:nvPr>
        </p:nvSpPr>
        <p:spPr/>
        <p:txBody>
          <a:bodyPr/>
          <a:lstStyle/>
          <a:p>
            <a:r>
              <a:rPr lang="en-US" altLang="zh-CN" dirty="0">
                <a:hlinkClick r:id="rId2" action="ppaction://hlinkfile"/>
              </a:rPr>
              <a:t>Chronological résumé</a:t>
            </a:r>
            <a:endParaRPr lang="zh-CN" altLang="en-US" dirty="0"/>
          </a:p>
        </p:txBody>
      </p:sp>
      <p:sp>
        <p:nvSpPr>
          <p:cNvPr id="6" name="内容占位符 5">
            <a:extLst>
              <a:ext uri="{FF2B5EF4-FFF2-40B4-BE49-F238E27FC236}">
                <a16:creationId xmlns:a16="http://schemas.microsoft.com/office/drawing/2014/main" id="{FD6D7AD4-12D6-4497-8579-60A92E2C0D00}"/>
              </a:ext>
            </a:extLst>
          </p:cNvPr>
          <p:cNvSpPr>
            <a:spLocks noGrp="1"/>
          </p:cNvSpPr>
          <p:nvPr>
            <p:ph sz="half" idx="2"/>
          </p:nvPr>
        </p:nvSpPr>
        <p:spPr/>
        <p:txBody>
          <a:bodyPr/>
          <a:lstStyle/>
          <a:p>
            <a:r>
              <a:rPr lang="en-US" altLang="zh-CN" dirty="0">
                <a:solidFill>
                  <a:srgbClr val="FF0000"/>
                </a:solidFill>
              </a:rPr>
              <a:t>Reverse Chronology</a:t>
            </a:r>
          </a:p>
          <a:p>
            <a:r>
              <a:rPr lang="en-US" altLang="zh-CN" dirty="0"/>
              <a:t>Timeline</a:t>
            </a:r>
          </a:p>
          <a:p>
            <a:r>
              <a:rPr lang="en-US" altLang="zh-CN" dirty="0"/>
              <a:t>The duties and accomplishments related to each job.</a:t>
            </a:r>
            <a:endParaRPr lang="zh-CN" altLang="en-US" dirty="0"/>
          </a:p>
        </p:txBody>
      </p:sp>
      <p:sp>
        <p:nvSpPr>
          <p:cNvPr id="7" name="文本占位符 6">
            <a:extLst>
              <a:ext uri="{FF2B5EF4-FFF2-40B4-BE49-F238E27FC236}">
                <a16:creationId xmlns:a16="http://schemas.microsoft.com/office/drawing/2014/main" id="{2C7F3E81-E456-47B8-85F9-A2E1D1EE0991}"/>
              </a:ext>
            </a:extLst>
          </p:cNvPr>
          <p:cNvSpPr>
            <a:spLocks noGrp="1"/>
          </p:cNvSpPr>
          <p:nvPr>
            <p:ph type="body" sz="quarter" idx="3"/>
          </p:nvPr>
        </p:nvSpPr>
        <p:spPr/>
        <p:txBody>
          <a:bodyPr/>
          <a:lstStyle/>
          <a:p>
            <a:r>
              <a:rPr lang="en-US" altLang="zh-CN" dirty="0">
                <a:hlinkClick r:id="rId3" action="ppaction://hlinkfile"/>
              </a:rPr>
              <a:t>Skills résumé</a:t>
            </a:r>
            <a:endParaRPr lang="zh-CN" altLang="en-US" dirty="0"/>
          </a:p>
        </p:txBody>
      </p:sp>
      <p:sp>
        <p:nvSpPr>
          <p:cNvPr id="8" name="内容占位符 7">
            <a:extLst>
              <a:ext uri="{FF2B5EF4-FFF2-40B4-BE49-F238E27FC236}">
                <a16:creationId xmlns:a16="http://schemas.microsoft.com/office/drawing/2014/main" id="{A402D95A-EAF2-47D2-8335-949E7C913337}"/>
              </a:ext>
            </a:extLst>
          </p:cNvPr>
          <p:cNvSpPr>
            <a:spLocks noGrp="1"/>
          </p:cNvSpPr>
          <p:nvPr>
            <p:ph sz="quarter" idx="4"/>
          </p:nvPr>
        </p:nvSpPr>
        <p:spPr/>
        <p:txBody>
          <a:bodyPr/>
          <a:lstStyle/>
          <a:p>
            <a:r>
              <a:rPr lang="en-US" altLang="zh-CN" dirty="0">
                <a:solidFill>
                  <a:srgbClr val="FF0000"/>
                </a:solidFill>
              </a:rPr>
              <a:t>Reverse Chronology</a:t>
            </a:r>
          </a:p>
          <a:p>
            <a:r>
              <a:rPr lang="en-US" altLang="zh-CN" dirty="0"/>
              <a:t>Skills section</a:t>
            </a:r>
          </a:p>
          <a:p>
            <a:r>
              <a:rPr lang="en-US" altLang="zh-CN" dirty="0"/>
              <a:t>A popular choice for applicants who have a gap in their employment history.</a:t>
            </a:r>
            <a:endParaRPr lang="zh-CN" altLang="en-US" dirty="0"/>
          </a:p>
        </p:txBody>
      </p:sp>
    </p:spTree>
    <p:extLst>
      <p:ext uri="{BB962C8B-B14F-4D97-AF65-F5344CB8AC3E}">
        <p14:creationId xmlns:p14="http://schemas.microsoft.com/office/powerpoint/2010/main" val="3483164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AF081AA-4676-4C2D-BBC3-AC6F018E9D65}"/>
              </a:ext>
            </a:extLst>
          </p:cNvPr>
          <p:cNvSpPr>
            <a:spLocks noGrp="1"/>
          </p:cNvSpPr>
          <p:nvPr>
            <p:ph type="title"/>
          </p:nvPr>
        </p:nvSpPr>
        <p:spPr/>
        <p:txBody>
          <a:bodyPr/>
          <a:lstStyle/>
          <a:p>
            <a:r>
              <a:rPr lang="en-US" altLang="zh-CN" dirty="0"/>
              <a:t>Elements of the Chronological résumé</a:t>
            </a:r>
            <a:endParaRPr lang="zh-CN" altLang="en-US" dirty="0"/>
          </a:p>
        </p:txBody>
      </p:sp>
      <p:sp>
        <p:nvSpPr>
          <p:cNvPr id="10" name="内容占位符 9">
            <a:extLst>
              <a:ext uri="{FF2B5EF4-FFF2-40B4-BE49-F238E27FC236}">
                <a16:creationId xmlns:a16="http://schemas.microsoft.com/office/drawing/2014/main" id="{81EB07A1-5E69-42B9-B045-9533AF9C5D4C}"/>
              </a:ext>
            </a:extLst>
          </p:cNvPr>
          <p:cNvSpPr>
            <a:spLocks noGrp="1"/>
          </p:cNvSpPr>
          <p:nvPr>
            <p:ph idx="1"/>
          </p:nvPr>
        </p:nvSpPr>
        <p:spPr/>
        <p:txBody>
          <a:bodyPr/>
          <a:lstStyle/>
          <a:p>
            <a:pPr marL="514350" indent="-514350">
              <a:buFont typeface="+mj-lt"/>
              <a:buAutoNum type="arabicPeriod"/>
            </a:pPr>
            <a:r>
              <a:rPr lang="en-US" altLang="zh-CN" dirty="0"/>
              <a:t>Identifying Information</a:t>
            </a:r>
          </a:p>
          <a:p>
            <a:pPr marL="514350" indent="-514350">
              <a:buFont typeface="+mj-lt"/>
              <a:buAutoNum type="arabicPeriod"/>
            </a:pPr>
            <a:r>
              <a:rPr lang="en-US" altLang="zh-CN" dirty="0"/>
              <a:t>Summary </a:t>
            </a:r>
            <a:r>
              <a:rPr lang="en-US" altLang="zh-CN" dirty="0" err="1"/>
              <a:t>Satement</a:t>
            </a:r>
            <a:endParaRPr lang="en-US" altLang="zh-CN" dirty="0"/>
          </a:p>
          <a:p>
            <a:pPr marL="514350" indent="-514350">
              <a:buFont typeface="+mj-lt"/>
              <a:buAutoNum type="arabicPeriod"/>
            </a:pPr>
            <a:r>
              <a:rPr lang="en-US" altLang="zh-CN" dirty="0"/>
              <a:t>Education</a:t>
            </a:r>
          </a:p>
          <a:p>
            <a:pPr marL="514350" indent="-514350">
              <a:buFont typeface="+mj-lt"/>
              <a:buAutoNum type="arabicPeriod"/>
            </a:pPr>
            <a:r>
              <a:rPr lang="en-US" altLang="zh-CN" dirty="0"/>
              <a:t>Employment History</a:t>
            </a:r>
          </a:p>
          <a:p>
            <a:pPr marL="514350" indent="-514350">
              <a:buFont typeface="+mj-lt"/>
              <a:buAutoNum type="arabicPeriod"/>
            </a:pPr>
            <a:r>
              <a:rPr lang="en-US" altLang="zh-CN" dirty="0"/>
              <a:t>Interests and Activities</a:t>
            </a:r>
          </a:p>
          <a:p>
            <a:pPr marL="514350" indent="-514350">
              <a:buFont typeface="+mj-lt"/>
              <a:buAutoNum type="arabicPeriod"/>
            </a:pPr>
            <a:r>
              <a:rPr lang="en-US" altLang="zh-CN" dirty="0"/>
              <a:t>References</a:t>
            </a:r>
          </a:p>
          <a:p>
            <a:pPr marL="514350" indent="-514350">
              <a:buFont typeface="+mj-lt"/>
              <a:buAutoNum type="arabicPeriod"/>
            </a:pPr>
            <a:r>
              <a:rPr lang="en-US" altLang="zh-CN" dirty="0"/>
              <a:t>Other Elements</a:t>
            </a:r>
          </a:p>
        </p:txBody>
      </p:sp>
    </p:spTree>
    <p:extLst>
      <p:ext uri="{BB962C8B-B14F-4D97-AF65-F5344CB8AC3E}">
        <p14:creationId xmlns:p14="http://schemas.microsoft.com/office/powerpoint/2010/main" val="88463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5E392-9840-4E4D-873A-9375E80CEC3C}"/>
              </a:ext>
            </a:extLst>
          </p:cNvPr>
          <p:cNvSpPr>
            <a:spLocks noGrp="1"/>
          </p:cNvSpPr>
          <p:nvPr>
            <p:ph type="title"/>
          </p:nvPr>
        </p:nvSpPr>
        <p:spPr/>
        <p:txBody>
          <a:bodyPr/>
          <a:lstStyle/>
          <a:p>
            <a:r>
              <a:rPr lang="en-US" altLang="zh-CN" dirty="0"/>
              <a:t>Identifying Information</a:t>
            </a:r>
            <a:endParaRPr lang="zh-CN" altLang="en-US" dirty="0"/>
          </a:p>
        </p:txBody>
      </p:sp>
      <p:sp>
        <p:nvSpPr>
          <p:cNvPr id="3" name="内容占位符 2">
            <a:extLst>
              <a:ext uri="{FF2B5EF4-FFF2-40B4-BE49-F238E27FC236}">
                <a16:creationId xmlns:a16="http://schemas.microsoft.com/office/drawing/2014/main" id="{78871D10-050D-49F2-8A7A-BABE7FE3EB42}"/>
              </a:ext>
            </a:extLst>
          </p:cNvPr>
          <p:cNvSpPr>
            <a:spLocks noGrp="1"/>
          </p:cNvSpPr>
          <p:nvPr>
            <p:ph idx="1"/>
          </p:nvPr>
        </p:nvSpPr>
        <p:spPr/>
        <p:txBody>
          <a:bodyPr/>
          <a:lstStyle/>
          <a:p>
            <a:r>
              <a:rPr lang="en-US" altLang="zh-CN" dirty="0"/>
              <a:t>Full name</a:t>
            </a:r>
          </a:p>
          <a:p>
            <a:r>
              <a:rPr lang="en-US" altLang="zh-CN" dirty="0"/>
              <a:t>Address including the zip code</a:t>
            </a:r>
          </a:p>
          <a:p>
            <a:r>
              <a:rPr lang="en-US" altLang="zh-CN" dirty="0"/>
              <a:t>Phone number</a:t>
            </a:r>
          </a:p>
          <a:p>
            <a:r>
              <a:rPr lang="en-US" altLang="zh-CN" dirty="0"/>
              <a:t>Email address</a:t>
            </a:r>
            <a:endParaRPr lang="zh-CN" altLang="en-US" dirty="0"/>
          </a:p>
        </p:txBody>
      </p:sp>
    </p:spTree>
    <p:extLst>
      <p:ext uri="{BB962C8B-B14F-4D97-AF65-F5344CB8AC3E}">
        <p14:creationId xmlns:p14="http://schemas.microsoft.com/office/powerpoint/2010/main" val="379099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4B655-2C89-4544-9B3F-A58A548BF0E9}"/>
              </a:ext>
            </a:extLst>
          </p:cNvPr>
          <p:cNvSpPr>
            <a:spLocks noGrp="1"/>
          </p:cNvSpPr>
          <p:nvPr>
            <p:ph type="title"/>
          </p:nvPr>
        </p:nvSpPr>
        <p:spPr/>
        <p:txBody>
          <a:bodyPr/>
          <a:lstStyle/>
          <a:p>
            <a:r>
              <a:rPr lang="en-US" altLang="zh-CN" dirty="0"/>
              <a:t>Summary Statement</a:t>
            </a:r>
            <a:endParaRPr lang="zh-CN" altLang="en-US" dirty="0"/>
          </a:p>
        </p:txBody>
      </p:sp>
      <p:sp>
        <p:nvSpPr>
          <p:cNvPr id="3" name="内容占位符 2">
            <a:extLst>
              <a:ext uri="{FF2B5EF4-FFF2-40B4-BE49-F238E27FC236}">
                <a16:creationId xmlns:a16="http://schemas.microsoft.com/office/drawing/2014/main" id="{FA37FA03-7DE2-48D8-B3D6-FF093E018909}"/>
              </a:ext>
            </a:extLst>
          </p:cNvPr>
          <p:cNvSpPr>
            <a:spLocks noGrp="1"/>
          </p:cNvSpPr>
          <p:nvPr>
            <p:ph idx="1"/>
          </p:nvPr>
        </p:nvSpPr>
        <p:spPr/>
        <p:txBody>
          <a:bodyPr/>
          <a:lstStyle/>
          <a:p>
            <a:r>
              <a:rPr lang="en-US" altLang="zh-CN" dirty="0"/>
              <a:t>Highlight three or four important skills or accomplishments.</a:t>
            </a:r>
            <a:endParaRPr lang="zh-CN" altLang="en-US" dirty="0"/>
          </a:p>
        </p:txBody>
      </p:sp>
      <p:pic>
        <p:nvPicPr>
          <p:cNvPr id="4" name="图片 3">
            <a:extLst>
              <a:ext uri="{FF2B5EF4-FFF2-40B4-BE49-F238E27FC236}">
                <a16:creationId xmlns:a16="http://schemas.microsoft.com/office/drawing/2014/main" id="{E16A78A2-CF38-4210-BEEE-11B6302E1607}"/>
              </a:ext>
            </a:extLst>
          </p:cNvPr>
          <p:cNvPicPr>
            <a:picLocks noChangeAspect="1"/>
          </p:cNvPicPr>
          <p:nvPr/>
        </p:nvPicPr>
        <p:blipFill>
          <a:blip r:embed="rId2"/>
          <a:stretch>
            <a:fillRect/>
          </a:stretch>
        </p:blipFill>
        <p:spPr>
          <a:xfrm>
            <a:off x="28630" y="2935699"/>
            <a:ext cx="12134740" cy="2131190"/>
          </a:xfrm>
          <a:prstGeom prst="rect">
            <a:avLst/>
          </a:prstGeom>
        </p:spPr>
      </p:pic>
    </p:spTree>
    <p:extLst>
      <p:ext uri="{BB962C8B-B14F-4D97-AF65-F5344CB8AC3E}">
        <p14:creationId xmlns:p14="http://schemas.microsoft.com/office/powerpoint/2010/main" val="3367794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6666E-8BBD-4171-B29C-BCE943BEC2B6}"/>
              </a:ext>
            </a:extLst>
          </p:cNvPr>
          <p:cNvSpPr>
            <a:spLocks noGrp="1"/>
          </p:cNvSpPr>
          <p:nvPr>
            <p:ph type="title"/>
          </p:nvPr>
        </p:nvSpPr>
        <p:spPr/>
        <p:txBody>
          <a:bodyPr/>
          <a:lstStyle/>
          <a:p>
            <a:r>
              <a:rPr lang="en-US" altLang="zh-CN" dirty="0"/>
              <a:t>Education</a:t>
            </a:r>
            <a:endParaRPr lang="zh-CN" altLang="en-US" dirty="0"/>
          </a:p>
        </p:txBody>
      </p:sp>
      <p:sp>
        <p:nvSpPr>
          <p:cNvPr id="3" name="内容占位符 2">
            <a:extLst>
              <a:ext uri="{FF2B5EF4-FFF2-40B4-BE49-F238E27FC236}">
                <a16:creationId xmlns:a16="http://schemas.microsoft.com/office/drawing/2014/main" id="{3D9BB02B-47F3-4692-A231-DEDC62C91AAC}"/>
              </a:ext>
            </a:extLst>
          </p:cNvPr>
          <p:cNvSpPr>
            <a:spLocks noGrp="1"/>
          </p:cNvSpPr>
          <p:nvPr>
            <p:ph idx="1"/>
          </p:nvPr>
        </p:nvSpPr>
        <p:spPr/>
        <p:txBody>
          <a:bodyPr/>
          <a:lstStyle/>
          <a:p>
            <a:r>
              <a:rPr lang="en-US" altLang="zh-CN" dirty="0"/>
              <a:t>Your degree</a:t>
            </a:r>
          </a:p>
          <a:p>
            <a:pPr marL="457200" lvl="1" indent="0">
              <a:buNone/>
            </a:pPr>
            <a:r>
              <a:rPr lang="en-US" altLang="zh-CN" dirty="0">
                <a:solidFill>
                  <a:schemeClr val="accent1"/>
                </a:solidFill>
              </a:rPr>
              <a:t>- BS in English Translation, minor in Investment</a:t>
            </a:r>
          </a:p>
          <a:p>
            <a:r>
              <a:rPr lang="en-US" altLang="zh-CN" dirty="0"/>
              <a:t>The institution</a:t>
            </a:r>
          </a:p>
          <a:p>
            <a:r>
              <a:rPr lang="en-US" altLang="zh-CN" dirty="0"/>
              <a:t>The location of the institution</a:t>
            </a:r>
          </a:p>
          <a:p>
            <a:r>
              <a:rPr lang="en-US" altLang="zh-CN" dirty="0"/>
              <a:t>The date of graduation</a:t>
            </a:r>
          </a:p>
          <a:p>
            <a:r>
              <a:rPr lang="en-US" altLang="zh-CN" dirty="0"/>
              <a:t>Information about other schools you attended</a:t>
            </a:r>
            <a:endParaRPr lang="zh-CN" altLang="en-US" dirty="0"/>
          </a:p>
        </p:txBody>
      </p:sp>
    </p:spTree>
    <p:extLst>
      <p:ext uri="{BB962C8B-B14F-4D97-AF65-F5344CB8AC3E}">
        <p14:creationId xmlns:p14="http://schemas.microsoft.com/office/powerpoint/2010/main" val="132636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A11D9-639D-43CD-98EC-7B504FE6B4E7}"/>
              </a:ext>
            </a:extLst>
          </p:cNvPr>
          <p:cNvSpPr>
            <a:spLocks noGrp="1"/>
          </p:cNvSpPr>
          <p:nvPr>
            <p:ph type="title"/>
          </p:nvPr>
        </p:nvSpPr>
        <p:spPr/>
        <p:txBody>
          <a:bodyPr/>
          <a:lstStyle/>
          <a:p>
            <a:r>
              <a:rPr lang="en-US" altLang="zh-CN" dirty="0"/>
              <a:t>3 questions to go</a:t>
            </a:r>
            <a:endParaRPr lang="zh-CN" altLang="en-US" dirty="0"/>
          </a:p>
        </p:txBody>
      </p:sp>
      <p:sp>
        <p:nvSpPr>
          <p:cNvPr id="3" name="内容占位符 2">
            <a:extLst>
              <a:ext uri="{FF2B5EF4-FFF2-40B4-BE49-F238E27FC236}">
                <a16:creationId xmlns:a16="http://schemas.microsoft.com/office/drawing/2014/main" id="{EF8BBD07-3A61-4828-83EF-7835D6A39A43}"/>
              </a:ext>
            </a:extLst>
          </p:cNvPr>
          <p:cNvSpPr>
            <a:spLocks noGrp="1"/>
          </p:cNvSpPr>
          <p:nvPr>
            <p:ph idx="1"/>
          </p:nvPr>
        </p:nvSpPr>
        <p:spPr/>
        <p:txBody>
          <a:bodyPr/>
          <a:lstStyle/>
          <a:p>
            <a:pPr marL="514350" indent="-514350">
              <a:buFont typeface="+mj-lt"/>
              <a:buAutoNum type="arabicPeriod"/>
            </a:pPr>
            <a:r>
              <a:rPr lang="en-US" altLang="zh-CN" dirty="0"/>
              <a:t>Do you have a </a:t>
            </a:r>
            <a:r>
              <a:rPr lang="en-US" altLang="zh-CN" b="1" dirty="0"/>
              <a:t>résumé? </a:t>
            </a:r>
            <a:r>
              <a:rPr lang="en-US" altLang="zh-CN" dirty="0"/>
              <a:t>In Chinese or English version?</a:t>
            </a:r>
          </a:p>
          <a:p>
            <a:pPr marL="514350" indent="-514350">
              <a:buFont typeface="+mj-lt"/>
              <a:buAutoNum type="arabicPeriod"/>
            </a:pPr>
            <a:r>
              <a:rPr lang="en-US" altLang="zh-CN" dirty="0"/>
              <a:t>Do you think what are the important elements in a </a:t>
            </a:r>
            <a:r>
              <a:rPr lang="en-US" altLang="zh-CN" b="1" dirty="0"/>
              <a:t>résumé?</a:t>
            </a:r>
          </a:p>
          <a:p>
            <a:pPr marL="514350" indent="-514350">
              <a:buFont typeface="+mj-lt"/>
              <a:buAutoNum type="arabicPeriod"/>
            </a:pPr>
            <a:r>
              <a:rPr lang="en-US" altLang="zh-CN" dirty="0"/>
              <a:t>What is the difference between </a:t>
            </a:r>
            <a:r>
              <a:rPr lang="en-US" altLang="zh-CN" b="1" dirty="0"/>
              <a:t>résumé</a:t>
            </a:r>
            <a:r>
              <a:rPr lang="en-US" altLang="zh-CN" dirty="0"/>
              <a:t> and CV?</a:t>
            </a:r>
            <a:endParaRPr lang="zh-CN" altLang="en-US" dirty="0"/>
          </a:p>
        </p:txBody>
      </p:sp>
    </p:spTree>
    <p:extLst>
      <p:ext uri="{BB962C8B-B14F-4D97-AF65-F5344CB8AC3E}">
        <p14:creationId xmlns:p14="http://schemas.microsoft.com/office/powerpoint/2010/main" val="2667503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3902-A6A2-4869-82F9-4F3DCA4225F8}"/>
              </a:ext>
            </a:extLst>
          </p:cNvPr>
          <p:cNvSpPr>
            <a:spLocks noGrp="1"/>
          </p:cNvSpPr>
          <p:nvPr>
            <p:ph type="title"/>
          </p:nvPr>
        </p:nvSpPr>
        <p:spPr/>
        <p:txBody>
          <a:bodyPr/>
          <a:lstStyle/>
          <a:p>
            <a:r>
              <a:rPr lang="en-US" altLang="zh-CN" dirty="0"/>
              <a:t>Elaborating on Your Education</a:t>
            </a:r>
            <a:endParaRPr lang="zh-CN" altLang="en-US" dirty="0"/>
          </a:p>
        </p:txBody>
      </p:sp>
      <p:sp>
        <p:nvSpPr>
          <p:cNvPr id="3" name="内容占位符 2">
            <a:extLst>
              <a:ext uri="{FF2B5EF4-FFF2-40B4-BE49-F238E27FC236}">
                <a16:creationId xmlns:a16="http://schemas.microsoft.com/office/drawing/2014/main" id="{E6538ED3-CFA6-4DA8-A2D8-10150EC465F9}"/>
              </a:ext>
            </a:extLst>
          </p:cNvPr>
          <p:cNvSpPr>
            <a:spLocks noGrp="1"/>
          </p:cNvSpPr>
          <p:nvPr>
            <p:ph idx="1"/>
          </p:nvPr>
        </p:nvSpPr>
        <p:spPr/>
        <p:txBody>
          <a:bodyPr/>
          <a:lstStyle/>
          <a:p>
            <a:r>
              <a:rPr lang="en-US" altLang="zh-CN" dirty="0"/>
              <a:t>List your grade-point average</a:t>
            </a:r>
          </a:p>
          <a:p>
            <a:r>
              <a:rPr lang="en-US" altLang="zh-CN" dirty="0"/>
              <a:t>Compile a list of courses</a:t>
            </a:r>
          </a:p>
          <a:p>
            <a:pPr lvl="1">
              <a:buFontTx/>
              <a:buChar char="-"/>
            </a:pPr>
            <a:r>
              <a:rPr lang="en-US" altLang="zh-CN" dirty="0">
                <a:solidFill>
                  <a:schemeClr val="accent1"/>
                </a:solidFill>
              </a:rPr>
              <a:t>No listing required</a:t>
            </a:r>
          </a:p>
          <a:p>
            <a:pPr marL="228600" lvl="1">
              <a:spcBef>
                <a:spcPts val="1000"/>
              </a:spcBef>
            </a:pPr>
            <a:r>
              <a:rPr lang="en-US" altLang="zh-CN" sz="2800" dirty="0"/>
              <a:t> Describe a special accomplishment</a:t>
            </a:r>
          </a:p>
          <a:p>
            <a:pPr marL="800100" lvl="2" indent="-342900">
              <a:spcBef>
                <a:spcPts val="1000"/>
              </a:spcBef>
              <a:buFontTx/>
              <a:buChar char="-"/>
            </a:pPr>
            <a:r>
              <a:rPr lang="en-US" altLang="zh-CN" sz="2400" dirty="0">
                <a:solidFill>
                  <a:schemeClr val="accent1"/>
                </a:solidFill>
              </a:rPr>
              <a:t>Special Senior Design or Research Project</a:t>
            </a:r>
          </a:p>
          <a:p>
            <a:pPr marL="800100" lvl="2" indent="-342900">
              <a:spcBef>
                <a:spcPts val="1000"/>
              </a:spcBef>
              <a:buFontTx/>
              <a:buChar char="-"/>
            </a:pPr>
            <a:r>
              <a:rPr lang="en-US" altLang="zh-CN" sz="2400" dirty="0">
                <a:solidFill>
                  <a:schemeClr val="accent1"/>
                </a:solidFill>
              </a:rPr>
              <a:t>Internship</a:t>
            </a:r>
          </a:p>
          <a:p>
            <a:pPr marL="228600" lvl="1">
              <a:spcBef>
                <a:spcPts val="1000"/>
              </a:spcBef>
            </a:pPr>
            <a:r>
              <a:rPr lang="en-US" altLang="zh-CN" sz="2800" dirty="0"/>
              <a:t> List honors and awards you received</a:t>
            </a:r>
          </a:p>
          <a:p>
            <a:pPr marL="800100" lvl="2" indent="-342900">
              <a:spcBef>
                <a:spcPts val="1000"/>
              </a:spcBef>
              <a:buFontTx/>
              <a:buChar char="-"/>
            </a:pPr>
            <a:endParaRPr lang="en-US" altLang="zh-CN" sz="2400" dirty="0">
              <a:solidFill>
                <a:schemeClr val="accent1"/>
              </a:solidFill>
            </a:endParaRPr>
          </a:p>
        </p:txBody>
      </p:sp>
    </p:spTree>
    <p:extLst>
      <p:ext uri="{BB962C8B-B14F-4D97-AF65-F5344CB8AC3E}">
        <p14:creationId xmlns:p14="http://schemas.microsoft.com/office/powerpoint/2010/main" val="2434798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3C7EB-5E6F-49AD-8074-37F1FAF1D4D3}"/>
              </a:ext>
            </a:extLst>
          </p:cNvPr>
          <p:cNvSpPr>
            <a:spLocks noGrp="1"/>
          </p:cNvSpPr>
          <p:nvPr>
            <p:ph type="title"/>
          </p:nvPr>
        </p:nvSpPr>
        <p:spPr/>
        <p:txBody>
          <a:bodyPr/>
          <a:lstStyle/>
          <a:p>
            <a:r>
              <a:rPr lang="en-US" altLang="zh-CN" dirty="0"/>
              <a:t>Employment History</a:t>
            </a:r>
            <a:endParaRPr lang="zh-CN" altLang="en-US" dirty="0"/>
          </a:p>
        </p:txBody>
      </p:sp>
      <p:sp>
        <p:nvSpPr>
          <p:cNvPr id="3" name="内容占位符 2">
            <a:extLst>
              <a:ext uri="{FF2B5EF4-FFF2-40B4-BE49-F238E27FC236}">
                <a16:creationId xmlns:a16="http://schemas.microsoft.com/office/drawing/2014/main" id="{9A2194E3-2267-4376-B99A-794451D5E7A3}"/>
              </a:ext>
            </a:extLst>
          </p:cNvPr>
          <p:cNvSpPr>
            <a:spLocks noGrp="1"/>
          </p:cNvSpPr>
          <p:nvPr>
            <p:ph idx="1"/>
          </p:nvPr>
        </p:nvSpPr>
        <p:spPr>
          <a:xfrm>
            <a:off x="838200" y="1690688"/>
            <a:ext cx="10159999" cy="5167311"/>
          </a:xfrm>
        </p:spPr>
        <p:txBody>
          <a:bodyPr>
            <a:normAutofit fontScale="92500" lnSpcReduction="20000"/>
          </a:bodyPr>
          <a:lstStyle/>
          <a:p>
            <a:r>
              <a:rPr lang="en-US" altLang="zh-CN" sz="2000" b="1" dirty="0">
                <a:solidFill>
                  <a:schemeClr val="accent1"/>
                </a:solidFill>
              </a:rPr>
              <a:t>The dates of employment</a:t>
            </a:r>
          </a:p>
          <a:p>
            <a:r>
              <a:rPr lang="en-US" altLang="zh-CN" sz="2000" b="1" dirty="0">
                <a:solidFill>
                  <a:schemeClr val="accent1"/>
                </a:solidFill>
              </a:rPr>
              <a:t>The organization’s name and location</a:t>
            </a:r>
          </a:p>
          <a:p>
            <a:r>
              <a:rPr lang="en-US" altLang="zh-CN" sz="2000" b="1" dirty="0">
                <a:solidFill>
                  <a:schemeClr val="accent1"/>
                </a:solidFill>
              </a:rPr>
              <a:t>Your position or title</a:t>
            </a:r>
          </a:p>
          <a:p>
            <a:r>
              <a:rPr lang="en-US" altLang="zh-CN" sz="2000" b="1" dirty="0">
                <a:solidFill>
                  <a:schemeClr val="accent1"/>
                </a:solidFill>
              </a:rPr>
              <a:t>A TWO-TO-THREE-LINE description for each position</a:t>
            </a:r>
          </a:p>
          <a:p>
            <a:r>
              <a:rPr lang="en-US" altLang="zh-CN" sz="2000" b="1" dirty="0"/>
              <a:t>Skills</a:t>
            </a:r>
          </a:p>
          <a:p>
            <a:pPr marL="457200" lvl="1" indent="0">
              <a:buNone/>
            </a:pPr>
            <a:r>
              <a:rPr lang="en-US" altLang="zh-CN" sz="1800" dirty="0"/>
              <a:t>- what</a:t>
            </a:r>
            <a:r>
              <a:rPr lang="zh-CN" altLang="en-US" sz="1800" dirty="0"/>
              <a:t> </a:t>
            </a:r>
            <a:r>
              <a:rPr lang="en-US" altLang="zh-CN" sz="1800" dirty="0"/>
              <a:t>technical</a:t>
            </a:r>
            <a:r>
              <a:rPr lang="zh-CN" altLang="en-US" sz="1800" dirty="0"/>
              <a:t> </a:t>
            </a:r>
            <a:r>
              <a:rPr lang="en-US" altLang="zh-CN" sz="1800" dirty="0"/>
              <a:t>skills</a:t>
            </a:r>
            <a:r>
              <a:rPr lang="zh-CN" altLang="en-US" sz="1800" dirty="0"/>
              <a:t> </a:t>
            </a:r>
            <a:r>
              <a:rPr lang="en-US" altLang="zh-CN" sz="1800" dirty="0"/>
              <a:t>did you use on the job?</a:t>
            </a:r>
          </a:p>
          <a:p>
            <a:r>
              <a:rPr lang="en-US" altLang="zh-CN" sz="2000" b="1" dirty="0"/>
              <a:t>Equipment</a:t>
            </a:r>
          </a:p>
          <a:p>
            <a:pPr marL="457200" lvl="1" indent="0">
              <a:buNone/>
            </a:pPr>
            <a:r>
              <a:rPr lang="en-US" altLang="zh-CN" sz="1800" dirty="0"/>
              <a:t>- What equipment did you operate or oversee?</a:t>
            </a:r>
          </a:p>
          <a:p>
            <a:r>
              <a:rPr lang="en-US" altLang="zh-CN" sz="2000" b="1" dirty="0"/>
              <a:t>Money</a:t>
            </a:r>
          </a:p>
          <a:p>
            <a:pPr lvl="1">
              <a:buFontTx/>
              <a:buChar char="-"/>
            </a:pPr>
            <a:r>
              <a:rPr lang="en-US" altLang="zh-CN" sz="1800" dirty="0"/>
              <a:t>How much money were you responsible for?</a:t>
            </a:r>
          </a:p>
          <a:p>
            <a:pPr marL="228600" lvl="1">
              <a:spcBef>
                <a:spcPts val="1000"/>
              </a:spcBef>
            </a:pPr>
            <a:r>
              <a:rPr lang="en-US" altLang="zh-CN" sz="2000" b="1" dirty="0"/>
              <a:t>Documents</a:t>
            </a:r>
          </a:p>
          <a:p>
            <a:pPr marL="457200" lvl="2" indent="0">
              <a:spcBef>
                <a:spcPts val="1000"/>
              </a:spcBef>
              <a:buNone/>
            </a:pPr>
            <a:r>
              <a:rPr lang="en-US" altLang="zh-CN" sz="1800" dirty="0"/>
              <a:t>- What important documents did you write or assist in writing?</a:t>
            </a:r>
          </a:p>
          <a:p>
            <a:pPr marL="228600" lvl="1">
              <a:spcBef>
                <a:spcPts val="1000"/>
              </a:spcBef>
            </a:pPr>
            <a:r>
              <a:rPr lang="en-US" altLang="zh-CN" sz="2000" b="1" dirty="0"/>
              <a:t>Personnel</a:t>
            </a:r>
          </a:p>
          <a:p>
            <a:pPr marL="457200" lvl="2" indent="0">
              <a:spcBef>
                <a:spcPts val="1000"/>
              </a:spcBef>
              <a:buNone/>
            </a:pPr>
            <a:r>
              <a:rPr lang="en-US" altLang="zh-CN" sz="1800" dirty="0"/>
              <a:t>- How many people did you supervise?</a:t>
            </a:r>
          </a:p>
          <a:p>
            <a:pPr marL="228600" lvl="1">
              <a:spcBef>
                <a:spcPts val="1000"/>
              </a:spcBef>
            </a:pPr>
            <a:r>
              <a:rPr lang="en-US" altLang="zh-CN" sz="2000" b="1" dirty="0"/>
              <a:t>Clients</a:t>
            </a:r>
          </a:p>
          <a:p>
            <a:pPr marL="457200" lvl="2" indent="0">
              <a:spcBef>
                <a:spcPts val="1000"/>
              </a:spcBef>
              <a:buNone/>
            </a:pPr>
            <a:r>
              <a:rPr lang="en-US" altLang="zh-CN" sz="1800" dirty="0"/>
              <a:t>- What kinds of clients and how many, did you do business with?</a:t>
            </a:r>
          </a:p>
        </p:txBody>
      </p:sp>
    </p:spTree>
    <p:extLst>
      <p:ext uri="{BB962C8B-B14F-4D97-AF65-F5344CB8AC3E}">
        <p14:creationId xmlns:p14="http://schemas.microsoft.com/office/powerpoint/2010/main" val="3877360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ADE9C-2660-4A65-A758-149AB8E3E730}"/>
              </a:ext>
            </a:extLst>
          </p:cNvPr>
          <p:cNvSpPr>
            <a:spLocks noGrp="1"/>
          </p:cNvSpPr>
          <p:nvPr>
            <p:ph type="title"/>
          </p:nvPr>
        </p:nvSpPr>
        <p:spPr/>
        <p:txBody>
          <a:bodyPr/>
          <a:lstStyle/>
          <a:p>
            <a:r>
              <a:rPr lang="en-US" altLang="zh-CN" dirty="0"/>
              <a:t>If you have had several positions with the same employer,</a:t>
            </a:r>
            <a:endParaRPr lang="zh-CN" altLang="en-US" dirty="0"/>
          </a:p>
        </p:txBody>
      </p:sp>
      <p:sp>
        <p:nvSpPr>
          <p:cNvPr id="3" name="内容占位符 2">
            <a:extLst>
              <a:ext uri="{FF2B5EF4-FFF2-40B4-BE49-F238E27FC236}">
                <a16:creationId xmlns:a16="http://schemas.microsoft.com/office/drawing/2014/main" id="{2E4368B4-DE68-4B02-B8C0-7F514B3503E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C059E1B-6761-4AA0-81C7-9995DC60B8B5}"/>
              </a:ext>
            </a:extLst>
          </p:cNvPr>
          <p:cNvPicPr>
            <a:picLocks noChangeAspect="1"/>
          </p:cNvPicPr>
          <p:nvPr/>
        </p:nvPicPr>
        <p:blipFill>
          <a:blip r:embed="rId2"/>
          <a:stretch>
            <a:fillRect/>
          </a:stretch>
        </p:blipFill>
        <p:spPr>
          <a:xfrm>
            <a:off x="838200" y="1825625"/>
            <a:ext cx="6735020" cy="1839659"/>
          </a:xfrm>
          <a:prstGeom prst="rect">
            <a:avLst/>
          </a:prstGeom>
        </p:spPr>
      </p:pic>
      <p:pic>
        <p:nvPicPr>
          <p:cNvPr id="5" name="图片 4">
            <a:extLst>
              <a:ext uri="{FF2B5EF4-FFF2-40B4-BE49-F238E27FC236}">
                <a16:creationId xmlns:a16="http://schemas.microsoft.com/office/drawing/2014/main" id="{B3D66D35-8C27-4C06-9DB0-EF3848941AEE}"/>
              </a:ext>
            </a:extLst>
          </p:cNvPr>
          <p:cNvPicPr>
            <a:picLocks noChangeAspect="1"/>
          </p:cNvPicPr>
          <p:nvPr/>
        </p:nvPicPr>
        <p:blipFill>
          <a:blip r:embed="rId3"/>
          <a:stretch>
            <a:fillRect/>
          </a:stretch>
        </p:blipFill>
        <p:spPr>
          <a:xfrm>
            <a:off x="838200" y="4059217"/>
            <a:ext cx="7101114" cy="2612403"/>
          </a:xfrm>
          <a:prstGeom prst="rect">
            <a:avLst/>
          </a:prstGeom>
        </p:spPr>
      </p:pic>
    </p:spTree>
    <p:extLst>
      <p:ext uri="{BB962C8B-B14F-4D97-AF65-F5344CB8AC3E}">
        <p14:creationId xmlns:p14="http://schemas.microsoft.com/office/powerpoint/2010/main" val="1114635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27674-52D6-4044-974B-646546003BC4}"/>
              </a:ext>
            </a:extLst>
          </p:cNvPr>
          <p:cNvSpPr>
            <a:spLocks noGrp="1"/>
          </p:cNvSpPr>
          <p:nvPr>
            <p:ph type="title"/>
          </p:nvPr>
        </p:nvSpPr>
        <p:spPr/>
        <p:txBody>
          <a:bodyPr/>
          <a:lstStyle/>
          <a:p>
            <a:r>
              <a:rPr lang="en-US" altLang="zh-CN" dirty="0"/>
              <a:t>Interests and Activities</a:t>
            </a:r>
            <a:endParaRPr lang="zh-CN" altLang="en-US" dirty="0"/>
          </a:p>
        </p:txBody>
      </p:sp>
      <p:sp>
        <p:nvSpPr>
          <p:cNvPr id="3" name="内容占位符 2">
            <a:extLst>
              <a:ext uri="{FF2B5EF4-FFF2-40B4-BE49-F238E27FC236}">
                <a16:creationId xmlns:a16="http://schemas.microsoft.com/office/drawing/2014/main" id="{1E299B12-FC54-4BEB-AA84-845B9460B319}"/>
              </a:ext>
            </a:extLst>
          </p:cNvPr>
          <p:cNvSpPr>
            <a:spLocks noGrp="1"/>
          </p:cNvSpPr>
          <p:nvPr>
            <p:ph idx="1"/>
          </p:nvPr>
        </p:nvSpPr>
        <p:spPr/>
        <p:txBody>
          <a:bodyPr/>
          <a:lstStyle/>
          <a:p>
            <a:r>
              <a:rPr lang="en-US" altLang="zh-CN" dirty="0"/>
              <a:t>Participation in community-service organizations</a:t>
            </a:r>
          </a:p>
          <a:p>
            <a:r>
              <a:rPr lang="en-US" altLang="zh-CN" dirty="0"/>
              <a:t>Hobbies related to your career</a:t>
            </a:r>
          </a:p>
          <a:p>
            <a:r>
              <a:rPr lang="en-US" altLang="zh-CN" dirty="0"/>
              <a:t>Sports</a:t>
            </a:r>
          </a:p>
          <a:p>
            <a:r>
              <a:rPr lang="en-US" altLang="zh-CN" dirty="0"/>
              <a:t>University-sanctioned activities</a:t>
            </a:r>
          </a:p>
          <a:p>
            <a:pPr marL="457200" lvl="1" indent="0">
              <a:buNone/>
            </a:pPr>
            <a:r>
              <a:rPr lang="en-US" altLang="zh-CN" dirty="0">
                <a:solidFill>
                  <a:schemeClr val="accent1"/>
                </a:solidFill>
              </a:rPr>
              <a:t>- Membership on a team; work on the college newspaper…</a:t>
            </a:r>
            <a:endParaRPr lang="zh-CN" altLang="en-US" dirty="0">
              <a:solidFill>
                <a:schemeClr val="accent1"/>
              </a:solidFill>
            </a:endParaRPr>
          </a:p>
        </p:txBody>
      </p:sp>
    </p:spTree>
    <p:extLst>
      <p:ext uri="{BB962C8B-B14F-4D97-AF65-F5344CB8AC3E}">
        <p14:creationId xmlns:p14="http://schemas.microsoft.com/office/powerpoint/2010/main" val="28031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2BC21-3684-41BC-BC1A-E15DFD02CDDB}"/>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BEF0A41-D57E-40ED-9204-436B4E3BA889}"/>
              </a:ext>
            </a:extLst>
          </p:cNvPr>
          <p:cNvSpPr>
            <a:spLocks noGrp="1"/>
          </p:cNvSpPr>
          <p:nvPr>
            <p:ph idx="1"/>
          </p:nvPr>
        </p:nvSpPr>
        <p:spPr/>
        <p:txBody>
          <a:bodyPr/>
          <a:lstStyle/>
          <a:p>
            <a:r>
              <a:rPr lang="en-US" altLang="zh-CN" dirty="0"/>
              <a:t>These people who are willing to speak or write on your behalf are called references.</a:t>
            </a:r>
          </a:p>
          <a:p>
            <a:pPr marL="0" indent="0">
              <a:buNone/>
            </a:pPr>
            <a:endParaRPr lang="zh-CN" altLang="en-US" dirty="0"/>
          </a:p>
        </p:txBody>
      </p:sp>
      <p:pic>
        <p:nvPicPr>
          <p:cNvPr id="4" name="图片 3">
            <a:extLst>
              <a:ext uri="{FF2B5EF4-FFF2-40B4-BE49-F238E27FC236}">
                <a16:creationId xmlns:a16="http://schemas.microsoft.com/office/drawing/2014/main" id="{ABF74E48-258C-4F1D-BFAC-6200798F4C3F}"/>
              </a:ext>
            </a:extLst>
          </p:cNvPr>
          <p:cNvPicPr>
            <a:picLocks noChangeAspect="1"/>
          </p:cNvPicPr>
          <p:nvPr/>
        </p:nvPicPr>
        <p:blipFill>
          <a:blip r:embed="rId2"/>
          <a:stretch>
            <a:fillRect/>
          </a:stretch>
        </p:blipFill>
        <p:spPr>
          <a:xfrm>
            <a:off x="838200" y="3429000"/>
            <a:ext cx="7120882" cy="2028372"/>
          </a:xfrm>
          <a:prstGeom prst="rect">
            <a:avLst/>
          </a:prstGeom>
        </p:spPr>
      </p:pic>
    </p:spTree>
    <p:extLst>
      <p:ext uri="{BB962C8B-B14F-4D97-AF65-F5344CB8AC3E}">
        <p14:creationId xmlns:p14="http://schemas.microsoft.com/office/powerpoint/2010/main" val="363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295CD-A916-4526-AD26-8560F870BC04}"/>
              </a:ext>
            </a:extLst>
          </p:cNvPr>
          <p:cNvSpPr>
            <a:spLocks noGrp="1"/>
          </p:cNvSpPr>
          <p:nvPr>
            <p:ph type="title"/>
          </p:nvPr>
        </p:nvSpPr>
        <p:spPr/>
        <p:txBody>
          <a:bodyPr/>
          <a:lstStyle/>
          <a:p>
            <a:r>
              <a:rPr lang="en-US" altLang="zh-CN" dirty="0"/>
              <a:t>Other Elements</a:t>
            </a:r>
            <a:endParaRPr lang="zh-CN" altLang="en-US" dirty="0"/>
          </a:p>
        </p:txBody>
      </p:sp>
      <p:sp>
        <p:nvSpPr>
          <p:cNvPr id="3" name="内容占位符 2">
            <a:extLst>
              <a:ext uri="{FF2B5EF4-FFF2-40B4-BE49-F238E27FC236}">
                <a16:creationId xmlns:a16="http://schemas.microsoft.com/office/drawing/2014/main" id="{25E763C2-18B2-4EDA-BF12-3EE07B09C647}"/>
              </a:ext>
            </a:extLst>
          </p:cNvPr>
          <p:cNvSpPr>
            <a:spLocks noGrp="1"/>
          </p:cNvSpPr>
          <p:nvPr>
            <p:ph idx="1"/>
          </p:nvPr>
        </p:nvSpPr>
        <p:spPr/>
        <p:txBody>
          <a:bodyPr/>
          <a:lstStyle/>
          <a:p>
            <a:r>
              <a:rPr lang="en-US" altLang="zh-CN" dirty="0"/>
              <a:t>Computer skills</a:t>
            </a:r>
          </a:p>
          <a:p>
            <a:r>
              <a:rPr lang="en-US" altLang="zh-CN" dirty="0"/>
              <a:t>Language ability</a:t>
            </a:r>
          </a:p>
          <a:p>
            <a:r>
              <a:rPr lang="en-US" altLang="zh-CN" dirty="0"/>
              <a:t>Willingness to relocate</a:t>
            </a:r>
            <a:endParaRPr lang="zh-CN" altLang="en-US" dirty="0"/>
          </a:p>
        </p:txBody>
      </p:sp>
    </p:spTree>
    <p:extLst>
      <p:ext uri="{BB962C8B-B14F-4D97-AF65-F5344CB8AC3E}">
        <p14:creationId xmlns:p14="http://schemas.microsoft.com/office/powerpoint/2010/main" val="314686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F5B59-DF61-464B-BC1B-0C487F9820B4}"/>
              </a:ext>
            </a:extLst>
          </p:cNvPr>
          <p:cNvSpPr>
            <a:spLocks noGrp="1"/>
          </p:cNvSpPr>
          <p:nvPr>
            <p:ph type="title"/>
          </p:nvPr>
        </p:nvSpPr>
        <p:spPr/>
        <p:txBody>
          <a:bodyPr/>
          <a:lstStyle/>
          <a:p>
            <a:r>
              <a:rPr lang="en-US" altLang="zh-CN" dirty="0"/>
              <a:t>Elements of the skills résumé </a:t>
            </a:r>
            <a:endParaRPr lang="zh-CN" altLang="en-US" dirty="0"/>
          </a:p>
        </p:txBody>
      </p:sp>
      <p:sp>
        <p:nvSpPr>
          <p:cNvPr id="3" name="内容占位符 2">
            <a:extLst>
              <a:ext uri="{FF2B5EF4-FFF2-40B4-BE49-F238E27FC236}">
                <a16:creationId xmlns:a16="http://schemas.microsoft.com/office/drawing/2014/main" id="{29E1AA2C-F0FF-44F9-8565-5CCFA3C7AE30}"/>
              </a:ext>
            </a:extLst>
          </p:cNvPr>
          <p:cNvSpPr>
            <a:spLocks noGrp="1"/>
          </p:cNvSpPr>
          <p:nvPr>
            <p:ph idx="1"/>
          </p:nvPr>
        </p:nvSpPr>
        <p:spPr/>
        <p:txBody>
          <a:bodyPr/>
          <a:lstStyle/>
          <a:p>
            <a:r>
              <a:rPr lang="en-US" altLang="zh-CN" b="1" dirty="0"/>
              <a:t>Skills/ Skills and Abilities</a:t>
            </a:r>
            <a:endParaRPr lang="zh-CN" altLang="en-US" b="1" dirty="0"/>
          </a:p>
        </p:txBody>
      </p:sp>
      <p:pic>
        <p:nvPicPr>
          <p:cNvPr id="5" name="图片 4">
            <a:extLst>
              <a:ext uri="{FF2B5EF4-FFF2-40B4-BE49-F238E27FC236}">
                <a16:creationId xmlns:a16="http://schemas.microsoft.com/office/drawing/2014/main" id="{38452527-C6CF-488B-8655-6FD690510EB4}"/>
              </a:ext>
            </a:extLst>
          </p:cNvPr>
          <p:cNvPicPr>
            <a:picLocks noChangeAspect="1"/>
          </p:cNvPicPr>
          <p:nvPr/>
        </p:nvPicPr>
        <p:blipFill>
          <a:blip r:embed="rId2"/>
          <a:stretch>
            <a:fillRect/>
          </a:stretch>
        </p:blipFill>
        <p:spPr>
          <a:xfrm>
            <a:off x="838200" y="2748313"/>
            <a:ext cx="7787407" cy="2941287"/>
          </a:xfrm>
          <a:prstGeom prst="rect">
            <a:avLst/>
          </a:prstGeom>
        </p:spPr>
      </p:pic>
    </p:spTree>
    <p:extLst>
      <p:ext uri="{BB962C8B-B14F-4D97-AF65-F5344CB8AC3E}">
        <p14:creationId xmlns:p14="http://schemas.microsoft.com/office/powerpoint/2010/main" val="364746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B429B-594C-4D51-BBC8-8A5C74F3CF8F}"/>
              </a:ext>
            </a:extLst>
          </p:cNvPr>
          <p:cNvSpPr>
            <a:spLocks noGrp="1"/>
          </p:cNvSpPr>
          <p:nvPr>
            <p:ph type="title"/>
          </p:nvPr>
        </p:nvSpPr>
        <p:spPr/>
        <p:txBody>
          <a:bodyPr/>
          <a:lstStyle/>
          <a:p>
            <a:r>
              <a:rPr lang="en-US" altLang="zh-CN" b="1" dirty="0"/>
              <a:t>Résumé Writing Process</a:t>
            </a:r>
            <a:endParaRPr lang="zh-CN" altLang="en-US" b="1" dirty="0"/>
          </a:p>
        </p:txBody>
      </p:sp>
      <p:graphicFrame>
        <p:nvGraphicFramePr>
          <p:cNvPr id="4" name="内容占位符 3">
            <a:extLst>
              <a:ext uri="{FF2B5EF4-FFF2-40B4-BE49-F238E27FC236}">
                <a16:creationId xmlns:a16="http://schemas.microsoft.com/office/drawing/2014/main" id="{3DAF70EE-9B05-4B66-A745-061EF10992C1}"/>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5835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D861DAA-08A8-4C40-B4B7-739B3724008E}"/>
              </a:ext>
            </a:extLst>
          </p:cNvPr>
          <p:cNvSpPr>
            <a:spLocks noGrp="1"/>
          </p:cNvSpPr>
          <p:nvPr>
            <p:ph type="ctrTitle"/>
          </p:nvPr>
        </p:nvSpPr>
        <p:spPr/>
        <p:txBody>
          <a:bodyPr/>
          <a:lstStyle/>
          <a:p>
            <a:r>
              <a:rPr lang="en-US" altLang="zh-CN" dirty="0"/>
              <a:t>Language And Style In </a:t>
            </a:r>
            <a:r>
              <a:rPr lang="en-US" altLang="zh-CN" b="1" dirty="0"/>
              <a:t>Résumé</a:t>
            </a:r>
            <a:endParaRPr lang="zh-CN" altLang="en-US" dirty="0"/>
          </a:p>
        </p:txBody>
      </p:sp>
      <p:sp>
        <p:nvSpPr>
          <p:cNvPr id="5" name="副标题 4">
            <a:extLst>
              <a:ext uri="{FF2B5EF4-FFF2-40B4-BE49-F238E27FC236}">
                <a16:creationId xmlns:a16="http://schemas.microsoft.com/office/drawing/2014/main" id="{E34552C3-0D44-4EBE-A67A-A84CC89D7F4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13509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E4884-D025-4C1F-8D4A-C99FC0226DDF}"/>
              </a:ext>
            </a:extLst>
          </p:cNvPr>
          <p:cNvSpPr>
            <a:spLocks noGrp="1"/>
          </p:cNvSpPr>
          <p:nvPr>
            <p:ph type="title"/>
          </p:nvPr>
        </p:nvSpPr>
        <p:spPr/>
        <p:txBody>
          <a:bodyPr/>
          <a:lstStyle/>
          <a:p>
            <a:r>
              <a:rPr lang="en-US" altLang="zh-CN" dirty="0"/>
              <a:t>Formatting a Plain-Text Résumé </a:t>
            </a:r>
            <a:endParaRPr lang="zh-CN" altLang="en-US" dirty="0"/>
          </a:p>
        </p:txBody>
      </p:sp>
      <p:sp>
        <p:nvSpPr>
          <p:cNvPr id="3" name="内容占位符 2">
            <a:extLst>
              <a:ext uri="{FF2B5EF4-FFF2-40B4-BE49-F238E27FC236}">
                <a16:creationId xmlns:a16="http://schemas.microsoft.com/office/drawing/2014/main" id="{C0560501-F6ED-418C-8C92-8FD054B2C5CF}"/>
              </a:ext>
            </a:extLst>
          </p:cNvPr>
          <p:cNvSpPr>
            <a:spLocks noGrp="1"/>
          </p:cNvSpPr>
          <p:nvPr>
            <p:ph idx="1"/>
          </p:nvPr>
        </p:nvSpPr>
        <p:spPr/>
        <p:txBody>
          <a:bodyPr/>
          <a:lstStyle/>
          <a:p>
            <a:r>
              <a:rPr lang="en-US" altLang="zh-CN" dirty="0"/>
              <a:t>It has </a:t>
            </a:r>
            <a:r>
              <a:rPr lang="en-US" altLang="zh-CN" dirty="0">
                <a:solidFill>
                  <a:schemeClr val="accent1"/>
                </a:solidFill>
              </a:rPr>
              <a:t>no special characters</a:t>
            </a:r>
          </a:p>
          <a:p>
            <a:r>
              <a:rPr lang="en-US" altLang="zh-CN" dirty="0"/>
              <a:t>It has </a:t>
            </a:r>
            <a:r>
              <a:rPr lang="en-US" altLang="zh-CN" dirty="0">
                <a:solidFill>
                  <a:schemeClr val="accent1"/>
                </a:solidFill>
              </a:rPr>
              <a:t>a line length of 65 or fewer characters</a:t>
            </a:r>
          </a:p>
          <a:p>
            <a:r>
              <a:rPr lang="en-US" altLang="zh-CN" dirty="0"/>
              <a:t>It uses </a:t>
            </a:r>
            <a:r>
              <a:rPr lang="en-US" altLang="zh-CN" dirty="0">
                <a:solidFill>
                  <a:schemeClr val="accent1"/>
                </a:solidFill>
              </a:rPr>
              <a:t>a non-proportional typeface such as Courier</a:t>
            </a:r>
          </a:p>
          <a:p>
            <a:r>
              <a:rPr lang="en-US" altLang="zh-CN" dirty="0"/>
              <a:t>Most of the information is </a:t>
            </a:r>
            <a:r>
              <a:rPr lang="en-US" altLang="zh-CN" dirty="0">
                <a:solidFill>
                  <a:schemeClr val="accent1"/>
                </a:solidFill>
              </a:rPr>
              <a:t>left justified</a:t>
            </a:r>
          </a:p>
          <a:p>
            <a:r>
              <a:rPr lang="en-US" altLang="zh-CN" dirty="0"/>
              <a:t>It uses </a:t>
            </a:r>
            <a:r>
              <a:rPr lang="en-US" altLang="zh-CN" dirty="0">
                <a:solidFill>
                  <a:schemeClr val="accent1"/>
                </a:solidFill>
              </a:rPr>
              <a:t>ALL UPPERCASE </a:t>
            </a:r>
            <a:r>
              <a:rPr lang="en-US" altLang="zh-CN" dirty="0"/>
              <a:t>or repeated characters for emphasis</a:t>
            </a:r>
            <a:endParaRPr lang="zh-CN" altLang="en-US" dirty="0"/>
          </a:p>
        </p:txBody>
      </p:sp>
    </p:spTree>
    <p:extLst>
      <p:ext uri="{BB962C8B-B14F-4D97-AF65-F5344CB8AC3E}">
        <p14:creationId xmlns:p14="http://schemas.microsoft.com/office/powerpoint/2010/main" val="409216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9279661-9057-4CF2-AE1F-F1F5A34FAE99}"/>
              </a:ext>
            </a:extLst>
          </p:cNvPr>
          <p:cNvSpPr>
            <a:spLocks noGrp="1"/>
          </p:cNvSpPr>
          <p:nvPr>
            <p:ph type="title"/>
          </p:nvPr>
        </p:nvSpPr>
        <p:spPr/>
        <p:txBody>
          <a:bodyPr/>
          <a:lstStyle/>
          <a:p>
            <a:r>
              <a:rPr lang="en-US" altLang="zh-CN" dirty="0"/>
              <a:t>Contents</a:t>
            </a:r>
            <a:endParaRPr lang="zh-CN" altLang="en-US" dirty="0"/>
          </a:p>
        </p:txBody>
      </p:sp>
      <p:sp>
        <p:nvSpPr>
          <p:cNvPr id="7" name="内容占位符 6">
            <a:extLst>
              <a:ext uri="{FF2B5EF4-FFF2-40B4-BE49-F238E27FC236}">
                <a16:creationId xmlns:a16="http://schemas.microsoft.com/office/drawing/2014/main" id="{B1124EC5-5602-4931-82C8-DF106BA1E398}"/>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CN" b="1" dirty="0"/>
              <a:t>RÉSUMÉ Writing Process</a:t>
            </a:r>
          </a:p>
          <a:p>
            <a:pPr lvl="1"/>
            <a:r>
              <a:rPr lang="en-US" altLang="zh-CN" b="1" dirty="0"/>
              <a:t>Planning</a:t>
            </a:r>
          </a:p>
          <a:p>
            <a:pPr lvl="2">
              <a:buFont typeface="Wingdings" panose="05000000000000000000" pitchFamily="2" charset="2"/>
              <a:buChar char="u"/>
            </a:pPr>
            <a:r>
              <a:rPr lang="en-US" altLang="zh-CN" dirty="0"/>
              <a:t>  Identifying the Career Center’s website</a:t>
            </a:r>
          </a:p>
          <a:p>
            <a:pPr lvl="1"/>
            <a:r>
              <a:rPr lang="en-US" altLang="zh-CN" b="1" dirty="0"/>
              <a:t>Drafting</a:t>
            </a:r>
          </a:p>
          <a:p>
            <a:pPr lvl="1"/>
            <a:r>
              <a:rPr lang="en-US" altLang="zh-CN" b="1" dirty="0"/>
              <a:t>Revising</a:t>
            </a:r>
          </a:p>
          <a:p>
            <a:pPr lvl="1"/>
            <a:r>
              <a:rPr lang="en-US" altLang="zh-CN" b="1" dirty="0"/>
              <a:t>Editing</a:t>
            </a:r>
          </a:p>
          <a:p>
            <a:pPr lvl="1"/>
            <a:r>
              <a:rPr lang="en-US" altLang="zh-CN" b="1" dirty="0"/>
              <a:t>Proofreading</a:t>
            </a:r>
          </a:p>
          <a:p>
            <a:pPr lvl="2">
              <a:buFont typeface="Wingdings" panose="05000000000000000000" pitchFamily="2" charset="2"/>
              <a:buChar char="u"/>
            </a:pPr>
            <a:r>
              <a:rPr lang="en-US" altLang="zh-CN" dirty="0"/>
              <a:t> Write your Chinese and English RÉSUMÉ</a:t>
            </a:r>
          </a:p>
          <a:p>
            <a:pPr marL="514350" lvl="1" indent="-514350">
              <a:spcBef>
                <a:spcPts val="1000"/>
              </a:spcBef>
              <a:buFont typeface="+mj-lt"/>
              <a:buAutoNum type="arabicPeriod" startAt="2"/>
            </a:pPr>
            <a:r>
              <a:rPr lang="en-US" altLang="zh-CN" sz="2800" b="1" dirty="0"/>
              <a:t>Job Application Letter</a:t>
            </a:r>
          </a:p>
          <a:p>
            <a:pPr marL="514350" lvl="1" indent="-514350">
              <a:spcBef>
                <a:spcPts val="1000"/>
              </a:spcBef>
              <a:buFont typeface="+mj-lt"/>
              <a:buAutoNum type="arabicPeriod" startAt="2"/>
            </a:pPr>
            <a:r>
              <a:rPr lang="en-US" altLang="zh-CN" sz="2800" b="1" dirty="0"/>
              <a:t>Job Interview</a:t>
            </a:r>
          </a:p>
          <a:p>
            <a:pPr lvl="1"/>
            <a:r>
              <a:rPr lang="en-US" altLang="zh-CN" b="1" dirty="0"/>
              <a:t>Prepare for Job Interview</a:t>
            </a:r>
          </a:p>
          <a:p>
            <a:pPr lvl="1"/>
            <a:r>
              <a:rPr lang="en-US" altLang="zh-CN" b="1" dirty="0"/>
              <a:t>After Job Interview</a:t>
            </a:r>
          </a:p>
          <a:p>
            <a:pPr marL="1428750" lvl="3" indent="-514350">
              <a:spcBef>
                <a:spcPts val="1000"/>
              </a:spcBef>
              <a:buFont typeface="Wingdings" panose="05000000000000000000" pitchFamily="2" charset="2"/>
              <a:buChar char="u"/>
            </a:pPr>
            <a:r>
              <a:rPr lang="en-US" altLang="zh-CN" dirty="0"/>
              <a:t>Model Job Interview</a:t>
            </a:r>
          </a:p>
          <a:p>
            <a:pPr marL="514350" indent="-514350">
              <a:buFont typeface="+mj-lt"/>
              <a:buAutoNum type="arabicPeriod"/>
            </a:pPr>
            <a:endParaRPr lang="zh-CN" altLang="en-US" dirty="0"/>
          </a:p>
        </p:txBody>
      </p:sp>
    </p:spTree>
    <p:extLst>
      <p:ext uri="{BB962C8B-B14F-4D97-AF65-F5344CB8AC3E}">
        <p14:creationId xmlns:p14="http://schemas.microsoft.com/office/powerpoint/2010/main" val="138934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10199-7EDF-4129-BA70-E4E4808C98C8}"/>
              </a:ext>
            </a:extLst>
          </p:cNvPr>
          <p:cNvSpPr>
            <a:spLocks noGrp="1"/>
          </p:cNvSpPr>
          <p:nvPr>
            <p:ph type="title"/>
          </p:nvPr>
        </p:nvSpPr>
        <p:spPr/>
        <p:txBody>
          <a:bodyPr/>
          <a:lstStyle/>
          <a:p>
            <a:r>
              <a:rPr lang="en-US" altLang="zh-CN" i="1" dirty="0"/>
              <a:t>Note:</a:t>
            </a:r>
            <a:endParaRPr lang="zh-CN" altLang="en-US" i="1" dirty="0"/>
          </a:p>
        </p:txBody>
      </p:sp>
      <p:sp>
        <p:nvSpPr>
          <p:cNvPr id="3" name="内容占位符 2">
            <a:extLst>
              <a:ext uri="{FF2B5EF4-FFF2-40B4-BE49-F238E27FC236}">
                <a16:creationId xmlns:a16="http://schemas.microsoft.com/office/drawing/2014/main" id="{F8C09EF2-5C4E-4150-BD1F-886E63222E1F}"/>
              </a:ext>
            </a:extLst>
          </p:cNvPr>
          <p:cNvSpPr>
            <a:spLocks noGrp="1"/>
          </p:cNvSpPr>
          <p:nvPr>
            <p:ph idx="1"/>
          </p:nvPr>
        </p:nvSpPr>
        <p:spPr/>
        <p:txBody>
          <a:bodyPr/>
          <a:lstStyle/>
          <a:p>
            <a:r>
              <a:rPr lang="en-US" altLang="zh-CN" b="1" dirty="0"/>
              <a:t>Use the active voice. </a:t>
            </a:r>
            <a:r>
              <a:rPr lang="en-US" altLang="zh-CN" dirty="0"/>
              <a:t>The active voice highlights action. </a:t>
            </a:r>
          </a:p>
          <a:p>
            <a:pPr marL="457200" lvl="1" indent="0">
              <a:buNone/>
            </a:pPr>
            <a:r>
              <a:rPr lang="en-US" altLang="zh-CN" dirty="0">
                <a:solidFill>
                  <a:schemeClr val="accent1"/>
                </a:solidFill>
              </a:rPr>
              <a:t>- (“supervised three workers”) </a:t>
            </a:r>
            <a:r>
              <a:rPr lang="en-US" altLang="zh-CN" dirty="0"/>
              <a:t>rather than the passive voice (“three workers were supervised by me”).</a:t>
            </a:r>
          </a:p>
          <a:p>
            <a:r>
              <a:rPr lang="en-US" altLang="zh-CN" b="1" dirty="0"/>
              <a:t>Omit the I at the start of sentences</a:t>
            </a:r>
            <a:r>
              <a:rPr lang="en-US" altLang="zh-CN" dirty="0"/>
              <a:t>:</a:t>
            </a:r>
          </a:p>
          <a:p>
            <a:pPr marL="457200" lvl="1" indent="0">
              <a:buNone/>
            </a:pPr>
            <a:r>
              <a:rPr lang="en-US" altLang="zh-CN" dirty="0">
                <a:solidFill>
                  <a:schemeClr val="accent1"/>
                </a:solidFill>
              </a:rPr>
              <a:t>-“Prepared bids,” </a:t>
            </a:r>
            <a:r>
              <a:rPr lang="en-US" altLang="zh-CN" dirty="0"/>
              <a:t>rather than “I prepared bids.” </a:t>
            </a:r>
            <a:endParaRPr lang="zh-CN" altLang="en-US" dirty="0"/>
          </a:p>
        </p:txBody>
      </p:sp>
    </p:spTree>
    <p:extLst>
      <p:ext uri="{BB962C8B-B14F-4D97-AF65-F5344CB8AC3E}">
        <p14:creationId xmlns:p14="http://schemas.microsoft.com/office/powerpoint/2010/main" val="2555426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01127-9D33-42A8-9DD1-68A6755DC12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AD3060-D052-4C32-98A3-FE603DCD9A7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1691886-1875-4A49-8B7E-CD72E92A0D4F}"/>
              </a:ext>
            </a:extLst>
          </p:cNvPr>
          <p:cNvPicPr>
            <a:picLocks noChangeAspect="1"/>
          </p:cNvPicPr>
          <p:nvPr/>
        </p:nvPicPr>
        <p:blipFill>
          <a:blip r:embed="rId2"/>
          <a:stretch>
            <a:fillRect/>
          </a:stretch>
        </p:blipFill>
        <p:spPr>
          <a:xfrm>
            <a:off x="0" y="681037"/>
            <a:ext cx="12235879" cy="5733144"/>
          </a:xfrm>
          <a:prstGeom prst="rect">
            <a:avLst/>
          </a:prstGeom>
        </p:spPr>
      </p:pic>
    </p:spTree>
    <p:extLst>
      <p:ext uri="{BB962C8B-B14F-4D97-AF65-F5344CB8AC3E}">
        <p14:creationId xmlns:p14="http://schemas.microsoft.com/office/powerpoint/2010/main" val="401822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44E62-6751-475C-A484-1A6A608D762A}"/>
              </a:ext>
            </a:extLst>
          </p:cNvPr>
          <p:cNvSpPr>
            <a:spLocks noGrp="1"/>
          </p:cNvSpPr>
          <p:nvPr>
            <p:ph type="title"/>
          </p:nvPr>
        </p:nvSpPr>
        <p:spPr/>
        <p:txBody>
          <a:bodyPr/>
          <a:lstStyle/>
          <a:p>
            <a:r>
              <a:rPr lang="en-US" altLang="zh-CN" b="1" dirty="0">
                <a:solidFill>
                  <a:srgbClr val="FF0000"/>
                </a:solidFill>
              </a:rPr>
              <a:t>Errors to </a:t>
            </a:r>
            <a:r>
              <a:rPr lang="en-US" altLang="zh-CN" b="1" dirty="0" err="1">
                <a:solidFill>
                  <a:srgbClr val="FF0000"/>
                </a:solidFill>
              </a:rPr>
              <a:t>aviod</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C5FA8F3C-6F8F-4A38-B62B-A9B4696A0C29}"/>
              </a:ext>
            </a:extLst>
          </p:cNvPr>
          <p:cNvSpPr>
            <a:spLocks noGrp="1"/>
          </p:cNvSpPr>
          <p:nvPr>
            <p:ph idx="1"/>
          </p:nvPr>
        </p:nvSpPr>
        <p:spPr/>
        <p:txBody>
          <a:bodyPr>
            <a:normAutofit/>
          </a:bodyPr>
          <a:lstStyle/>
          <a:p>
            <a:r>
              <a:rPr lang="en-US" altLang="zh-CN" dirty="0"/>
              <a:t>1.  </a:t>
            </a:r>
            <a:r>
              <a:rPr lang="en-US" altLang="zh-CN" dirty="0">
                <a:solidFill>
                  <a:srgbClr val="FF0000"/>
                </a:solidFill>
              </a:rPr>
              <a:t>Provocative or unprofessional photos or text </a:t>
            </a:r>
            <a:r>
              <a:rPr lang="en-US" altLang="zh-CN" dirty="0"/>
              <a:t>(49 percent of employers who mentioned problems mentioned this one)</a:t>
            </a:r>
          </a:p>
          <a:p>
            <a:r>
              <a:rPr lang="en-US" altLang="zh-CN" dirty="0"/>
              <a:t>2.  Photos or text showing </a:t>
            </a:r>
            <a:r>
              <a:rPr lang="en-US" altLang="zh-CN" dirty="0">
                <a:solidFill>
                  <a:srgbClr val="FF0000"/>
                </a:solidFill>
              </a:rPr>
              <a:t>drug or alcohol use </a:t>
            </a:r>
            <a:r>
              <a:rPr lang="en-US" altLang="zh-CN" dirty="0"/>
              <a:t>(45 percent)</a:t>
            </a:r>
          </a:p>
          <a:p>
            <a:r>
              <a:rPr lang="en-US" altLang="zh-CN" dirty="0"/>
              <a:t>3.  </a:t>
            </a:r>
            <a:r>
              <a:rPr lang="en-US" altLang="zh-CN" dirty="0">
                <a:solidFill>
                  <a:srgbClr val="FF0000"/>
                </a:solidFill>
              </a:rPr>
              <a:t>Poor writing </a:t>
            </a:r>
            <a:r>
              <a:rPr lang="en-US" altLang="zh-CN" dirty="0"/>
              <a:t>(35 percent)</a:t>
            </a:r>
          </a:p>
          <a:p>
            <a:r>
              <a:rPr lang="en-US" altLang="zh-CN" dirty="0"/>
              <a:t>4.  </a:t>
            </a:r>
            <a:r>
              <a:rPr lang="en-US" altLang="zh-CN" dirty="0">
                <a:solidFill>
                  <a:srgbClr val="FF0000"/>
                </a:solidFill>
              </a:rPr>
              <a:t>Negative comments </a:t>
            </a:r>
            <a:r>
              <a:rPr lang="en-US" altLang="zh-CN" dirty="0"/>
              <a:t>about current or former employers (33 percent)</a:t>
            </a:r>
          </a:p>
          <a:p>
            <a:r>
              <a:rPr lang="en-US" altLang="zh-CN" dirty="0"/>
              <a:t>5.  </a:t>
            </a:r>
            <a:r>
              <a:rPr lang="en-US" altLang="zh-CN" dirty="0">
                <a:solidFill>
                  <a:srgbClr val="FF0000"/>
                </a:solidFill>
              </a:rPr>
              <a:t>Discriminatory comments</a:t>
            </a:r>
            <a:r>
              <a:rPr lang="en-US" altLang="zh-CN" dirty="0"/>
              <a:t> about race, gender, or religion (28 percent)</a:t>
            </a:r>
          </a:p>
          <a:p>
            <a:r>
              <a:rPr lang="en-US" altLang="zh-CN" dirty="0"/>
              <a:t>6.  </a:t>
            </a:r>
            <a:r>
              <a:rPr lang="en-US" altLang="zh-CN" dirty="0">
                <a:solidFill>
                  <a:srgbClr val="FF0000"/>
                </a:solidFill>
              </a:rPr>
              <a:t>Lies</a:t>
            </a:r>
            <a:r>
              <a:rPr lang="en-US" altLang="zh-CN" dirty="0"/>
              <a:t> about the candidate’s credentials (22 percent)</a:t>
            </a:r>
            <a:endParaRPr lang="zh-CN" altLang="en-US" dirty="0"/>
          </a:p>
        </p:txBody>
      </p:sp>
    </p:spTree>
    <p:extLst>
      <p:ext uri="{BB962C8B-B14F-4D97-AF65-F5344CB8AC3E}">
        <p14:creationId xmlns:p14="http://schemas.microsoft.com/office/powerpoint/2010/main" val="2184597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2F528-5EBC-4B02-A5F7-64F442245C94}"/>
              </a:ext>
            </a:extLst>
          </p:cNvPr>
          <p:cNvSpPr>
            <a:spLocks noGrp="1"/>
          </p:cNvSpPr>
          <p:nvPr>
            <p:ph type="title"/>
          </p:nvPr>
        </p:nvSpPr>
        <p:spPr/>
        <p:txBody>
          <a:bodyPr/>
          <a:lstStyle/>
          <a:p>
            <a:r>
              <a:rPr lang="en-US" altLang="zh-CN" dirty="0"/>
              <a:t>Exercise 2</a:t>
            </a:r>
            <a:endParaRPr lang="zh-CN" altLang="en-US" dirty="0"/>
          </a:p>
        </p:txBody>
      </p:sp>
      <p:graphicFrame>
        <p:nvGraphicFramePr>
          <p:cNvPr id="4" name="内容占位符 3">
            <a:extLst>
              <a:ext uri="{FF2B5EF4-FFF2-40B4-BE49-F238E27FC236}">
                <a16:creationId xmlns:a16="http://schemas.microsoft.com/office/drawing/2014/main" id="{0A397BAD-75B0-441B-B713-B97AB725C05E}"/>
              </a:ext>
            </a:extLst>
          </p:cNvPr>
          <p:cNvGraphicFramePr>
            <a:graphicFrameLocks noGrp="1" noChangeAspect="1"/>
          </p:cNvGraphicFramePr>
          <p:nvPr>
            <p:ph idx="1"/>
            <p:extLst>
              <p:ext uri="{D42A27DB-BD31-4B8C-83A1-F6EECF244321}">
                <p14:modId xmlns:p14="http://schemas.microsoft.com/office/powerpoint/2010/main" val="2115602522"/>
              </p:ext>
            </p:extLst>
          </p:nvPr>
        </p:nvGraphicFramePr>
        <p:xfrm>
          <a:off x="838200" y="2755900"/>
          <a:ext cx="10515600" cy="2490788"/>
        </p:xfrm>
        <a:graphic>
          <a:graphicData uri="http://schemas.openxmlformats.org/presentationml/2006/ole">
            <mc:AlternateContent xmlns:mc="http://schemas.openxmlformats.org/markup-compatibility/2006">
              <mc:Choice xmlns:v="urn:schemas-microsoft-com:vml" Requires="v">
                <p:oleObj spid="_x0000_s1032" name="包装程序外壳对象" showAsIcon="1" r:id="rId3" imgW="1929960" imgH="456840" progId="Package">
                  <p:embed/>
                </p:oleObj>
              </mc:Choice>
              <mc:Fallback>
                <p:oleObj name="包装程序外壳对象" showAsIcon="1" r:id="rId3" imgW="1929960" imgH="456840" progId="Package">
                  <p:embed/>
                  <p:pic>
                    <p:nvPicPr>
                      <p:cNvPr id="0" name=""/>
                      <p:cNvPicPr/>
                      <p:nvPr/>
                    </p:nvPicPr>
                    <p:blipFill>
                      <a:blip r:embed="rId4"/>
                      <a:stretch>
                        <a:fillRect/>
                      </a:stretch>
                    </p:blipFill>
                    <p:spPr>
                      <a:xfrm>
                        <a:off x="838200" y="2755900"/>
                        <a:ext cx="10515600" cy="2490788"/>
                      </a:xfrm>
                      <a:prstGeom prst="rect">
                        <a:avLst/>
                      </a:prstGeom>
                    </p:spPr>
                  </p:pic>
                </p:oleObj>
              </mc:Fallback>
            </mc:AlternateContent>
          </a:graphicData>
        </a:graphic>
      </p:graphicFrame>
    </p:spTree>
    <p:extLst>
      <p:ext uri="{BB962C8B-B14F-4D97-AF65-F5344CB8AC3E}">
        <p14:creationId xmlns:p14="http://schemas.microsoft.com/office/powerpoint/2010/main" val="2286725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86742-B09C-43A4-9CB3-012283E4CE32}"/>
              </a:ext>
            </a:extLst>
          </p:cNvPr>
          <p:cNvSpPr>
            <a:spLocks noGrp="1"/>
          </p:cNvSpPr>
          <p:nvPr>
            <p:ph type="title"/>
          </p:nvPr>
        </p:nvSpPr>
        <p:spPr/>
        <p:txBody>
          <a:bodyPr/>
          <a:lstStyle/>
          <a:p>
            <a:r>
              <a:rPr lang="en-US" altLang="zh-CN" dirty="0"/>
              <a:t>Exercise 3</a:t>
            </a:r>
            <a:endParaRPr lang="zh-CN" altLang="en-US" dirty="0"/>
          </a:p>
        </p:txBody>
      </p:sp>
      <p:sp>
        <p:nvSpPr>
          <p:cNvPr id="3" name="内容占位符 2">
            <a:extLst>
              <a:ext uri="{FF2B5EF4-FFF2-40B4-BE49-F238E27FC236}">
                <a16:creationId xmlns:a16="http://schemas.microsoft.com/office/drawing/2014/main" id="{2450D327-13DC-4CAC-8ED4-D52240E522FE}"/>
              </a:ext>
            </a:extLst>
          </p:cNvPr>
          <p:cNvSpPr>
            <a:spLocks noGrp="1"/>
          </p:cNvSpPr>
          <p:nvPr>
            <p:ph idx="1"/>
          </p:nvPr>
        </p:nvSpPr>
        <p:spPr/>
        <p:txBody>
          <a:bodyPr/>
          <a:lstStyle/>
          <a:p>
            <a:r>
              <a:rPr lang="en-US" altLang="zh-CN" dirty="0"/>
              <a:t>According to the lecture, prepare your own Chinese and English Résumé. </a:t>
            </a:r>
            <a:endParaRPr lang="zh-CN" altLang="en-US" dirty="0"/>
          </a:p>
        </p:txBody>
      </p:sp>
    </p:spTree>
    <p:extLst>
      <p:ext uri="{BB962C8B-B14F-4D97-AF65-F5344CB8AC3E}">
        <p14:creationId xmlns:p14="http://schemas.microsoft.com/office/powerpoint/2010/main" val="2985112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144343F-185A-42A0-A0BA-A07537111F3F}"/>
              </a:ext>
            </a:extLst>
          </p:cNvPr>
          <p:cNvSpPr>
            <a:spLocks noGrp="1"/>
          </p:cNvSpPr>
          <p:nvPr>
            <p:ph type="ctrTitle"/>
          </p:nvPr>
        </p:nvSpPr>
        <p:spPr/>
        <p:txBody>
          <a:bodyPr/>
          <a:lstStyle/>
          <a:p>
            <a:r>
              <a:rPr lang="en-US" altLang="zh-CN" dirty="0"/>
              <a:t>Job Application Letter</a:t>
            </a:r>
            <a:endParaRPr lang="zh-CN" altLang="en-US" dirty="0"/>
          </a:p>
        </p:txBody>
      </p:sp>
      <p:sp>
        <p:nvSpPr>
          <p:cNvPr id="5" name="副标题 4">
            <a:extLst>
              <a:ext uri="{FF2B5EF4-FFF2-40B4-BE49-F238E27FC236}">
                <a16:creationId xmlns:a16="http://schemas.microsoft.com/office/drawing/2014/main" id="{969515BD-2B1E-4063-A48A-B83F62CD036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50797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5D390-44B3-4385-82D7-7CEEE2B4E949}"/>
              </a:ext>
            </a:extLst>
          </p:cNvPr>
          <p:cNvSpPr>
            <a:spLocks noGrp="1"/>
          </p:cNvSpPr>
          <p:nvPr>
            <p:ph type="title"/>
          </p:nvPr>
        </p:nvSpPr>
        <p:spPr/>
        <p:txBody>
          <a:bodyPr/>
          <a:lstStyle/>
          <a:p>
            <a:r>
              <a:rPr lang="en-US" altLang="zh-CN" dirty="0">
                <a:hlinkClick r:id="rId2" action="ppaction://hlinkfile"/>
              </a:rPr>
              <a:t>Writing Job-Application Letters(CV)</a:t>
            </a:r>
            <a:endParaRPr lang="zh-CN" altLang="en-US" dirty="0"/>
          </a:p>
        </p:txBody>
      </p:sp>
      <p:sp>
        <p:nvSpPr>
          <p:cNvPr id="3" name="内容占位符 2">
            <a:extLst>
              <a:ext uri="{FF2B5EF4-FFF2-40B4-BE49-F238E27FC236}">
                <a16:creationId xmlns:a16="http://schemas.microsoft.com/office/drawing/2014/main" id="{9A6E98D9-FCCE-43BD-859E-8B8E367B57B2}"/>
              </a:ext>
            </a:extLst>
          </p:cNvPr>
          <p:cNvSpPr>
            <a:spLocks noGrp="1"/>
          </p:cNvSpPr>
          <p:nvPr>
            <p:ph idx="1"/>
          </p:nvPr>
        </p:nvSpPr>
        <p:spPr/>
        <p:txBody>
          <a:bodyPr>
            <a:normAutofit/>
          </a:bodyPr>
          <a:lstStyle/>
          <a:p>
            <a:r>
              <a:rPr lang="en-US" altLang="zh-CN" dirty="0"/>
              <a:t>Applicants can explain more clearly in a letter than in a résumé </a:t>
            </a:r>
            <a:r>
              <a:rPr lang="en-US" altLang="zh-CN" dirty="0">
                <a:solidFill>
                  <a:srgbClr val="FF0000"/>
                </a:solidFill>
              </a:rPr>
              <a:t>how their qualifications match the employer’s requirements</a:t>
            </a:r>
            <a:r>
              <a:rPr lang="en-US" altLang="zh-CN" dirty="0"/>
              <a:t>. </a:t>
            </a:r>
          </a:p>
          <a:p>
            <a:r>
              <a:rPr lang="en-US" altLang="zh-CN" dirty="0"/>
              <a:t>They can </a:t>
            </a:r>
            <a:r>
              <a:rPr lang="en-US" altLang="zh-CN" dirty="0">
                <a:solidFill>
                  <a:srgbClr val="FF0000"/>
                </a:solidFill>
              </a:rPr>
              <a:t>explain their professional relationship with someone </a:t>
            </a:r>
            <a:r>
              <a:rPr lang="en-US" altLang="zh-CN" dirty="0"/>
              <a:t>in the employer’s organization or gaps in their employment history. </a:t>
            </a:r>
          </a:p>
          <a:p>
            <a:r>
              <a:rPr lang="en-US" altLang="zh-CN" dirty="0"/>
              <a:t>Perhaps most important, applicants can show that </a:t>
            </a:r>
            <a:r>
              <a:rPr lang="en-US" altLang="zh-CN" dirty="0">
                <a:solidFill>
                  <a:srgbClr val="FF0000"/>
                </a:solidFill>
              </a:rPr>
              <a:t>they can write well.</a:t>
            </a:r>
            <a:endParaRPr lang="zh-CN" altLang="en-US" dirty="0">
              <a:solidFill>
                <a:srgbClr val="FF0000"/>
              </a:solidFill>
            </a:endParaRPr>
          </a:p>
        </p:txBody>
      </p:sp>
    </p:spTree>
    <p:extLst>
      <p:ext uri="{BB962C8B-B14F-4D97-AF65-F5344CB8AC3E}">
        <p14:creationId xmlns:p14="http://schemas.microsoft.com/office/powerpoint/2010/main" val="1909989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9488F65-9194-450E-9A6F-B607ABA3BDE5}"/>
              </a:ext>
            </a:extLst>
          </p:cNvPr>
          <p:cNvSpPr>
            <a:spLocks noGrp="1"/>
          </p:cNvSpPr>
          <p:nvPr>
            <p:ph type="ctrTitle"/>
          </p:nvPr>
        </p:nvSpPr>
        <p:spPr/>
        <p:txBody>
          <a:bodyPr/>
          <a:lstStyle/>
          <a:p>
            <a:r>
              <a:rPr lang="en-US" altLang="zh-CN" dirty="0"/>
              <a:t>Job Interview</a:t>
            </a:r>
            <a:endParaRPr lang="zh-CN" altLang="en-US" dirty="0"/>
          </a:p>
        </p:txBody>
      </p:sp>
      <p:sp>
        <p:nvSpPr>
          <p:cNvPr id="5" name="副标题 4">
            <a:extLst>
              <a:ext uri="{FF2B5EF4-FFF2-40B4-BE49-F238E27FC236}">
                <a16:creationId xmlns:a16="http://schemas.microsoft.com/office/drawing/2014/main" id="{E7E2F78D-823E-49FC-953C-B7E55DF077F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55001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94026-ED4E-40B7-900F-56D200ECE63A}"/>
              </a:ext>
            </a:extLst>
          </p:cNvPr>
          <p:cNvSpPr>
            <a:spLocks noGrp="1"/>
          </p:cNvSpPr>
          <p:nvPr>
            <p:ph type="title"/>
          </p:nvPr>
        </p:nvSpPr>
        <p:spPr/>
        <p:txBody>
          <a:bodyPr/>
          <a:lstStyle/>
          <a:p>
            <a:r>
              <a:rPr lang="en-US" altLang="zh-CN" dirty="0"/>
              <a:t>Preparing for job interview</a:t>
            </a:r>
            <a:endParaRPr lang="zh-CN" altLang="en-US" dirty="0"/>
          </a:p>
        </p:txBody>
      </p:sp>
      <p:sp>
        <p:nvSpPr>
          <p:cNvPr id="3" name="内容占位符 2">
            <a:extLst>
              <a:ext uri="{FF2B5EF4-FFF2-40B4-BE49-F238E27FC236}">
                <a16:creationId xmlns:a16="http://schemas.microsoft.com/office/drawing/2014/main" id="{5F86F88B-A46B-45C4-92AC-A690E1CD1F3C}"/>
              </a:ext>
            </a:extLst>
          </p:cNvPr>
          <p:cNvSpPr>
            <a:spLocks noGrp="1"/>
          </p:cNvSpPr>
          <p:nvPr>
            <p:ph idx="1"/>
          </p:nvPr>
        </p:nvSpPr>
        <p:spPr/>
        <p:txBody>
          <a:bodyPr>
            <a:normAutofit fontScale="55000" lnSpcReduction="20000"/>
          </a:bodyPr>
          <a:lstStyle/>
          <a:p>
            <a:r>
              <a:rPr lang="en-US" altLang="zh-CN" b="1" dirty="0"/>
              <a:t>Study job interview.</a:t>
            </a:r>
          </a:p>
          <a:p>
            <a:pPr lvl="1">
              <a:buFontTx/>
              <a:buChar char="-"/>
            </a:pPr>
            <a:r>
              <a:rPr lang="en-US" altLang="zh-CN" dirty="0">
                <a:solidFill>
                  <a:schemeClr val="accent1"/>
                </a:solidFill>
              </a:rPr>
              <a:t>cover everything from how to do your initial research to common interview questions to how to dress. </a:t>
            </a:r>
          </a:p>
          <a:p>
            <a:pPr marL="228600" lvl="1">
              <a:spcBef>
                <a:spcPts val="1000"/>
              </a:spcBef>
            </a:pPr>
            <a:r>
              <a:rPr lang="en-US" altLang="zh-CN" sz="2800" b="1" dirty="0"/>
              <a:t>Study the organization to which you applied.</a:t>
            </a:r>
          </a:p>
          <a:p>
            <a:pPr lvl="1">
              <a:buFontTx/>
              <a:buChar char="-"/>
            </a:pPr>
            <a:r>
              <a:rPr lang="en-US" altLang="zh-CN" dirty="0">
                <a:solidFill>
                  <a:schemeClr val="accent1"/>
                </a:solidFill>
              </a:rPr>
              <a:t>Start with the organization’s own website, especially corporate blogs, and then proceed to other online and print resources. Search for the organization’s name on the Internet.</a:t>
            </a:r>
          </a:p>
          <a:p>
            <a:pPr lvl="1">
              <a:buFontTx/>
              <a:buChar char="-"/>
            </a:pPr>
            <a:r>
              <a:rPr lang="en-US" altLang="zh-CN" dirty="0">
                <a:solidFill>
                  <a:schemeClr val="accent1"/>
                </a:solidFill>
              </a:rPr>
              <a:t>Think why the organization offers the job opening.</a:t>
            </a:r>
          </a:p>
          <a:p>
            <a:pPr marL="228600" lvl="1">
              <a:spcBef>
                <a:spcPts val="1000"/>
              </a:spcBef>
            </a:pPr>
            <a:r>
              <a:rPr lang="en-US" altLang="zh-CN" sz="2800" b="1" dirty="0"/>
              <a:t>Think about what you can offer the organization.</a:t>
            </a:r>
          </a:p>
          <a:p>
            <a:pPr lvl="1">
              <a:buFontTx/>
              <a:buChar char="-"/>
            </a:pPr>
            <a:r>
              <a:rPr lang="en-US" altLang="zh-CN" dirty="0">
                <a:solidFill>
                  <a:schemeClr val="accent1"/>
                </a:solidFill>
              </a:rPr>
              <a:t>Think about how your academic career, your work experience, and your personal characteristics and experiences have prepared you to solve problems and carry out projects to help the organization succeed.</a:t>
            </a:r>
          </a:p>
          <a:p>
            <a:pPr marL="228600" lvl="1">
              <a:spcBef>
                <a:spcPts val="1000"/>
              </a:spcBef>
            </a:pPr>
            <a:r>
              <a:rPr lang="en-US" altLang="zh-CN" sz="2800" b="1" dirty="0"/>
              <a:t>Study lists of common interview questions. </a:t>
            </a:r>
          </a:p>
          <a:p>
            <a:pPr marL="457200" lvl="1" indent="0">
              <a:buNone/>
            </a:pPr>
            <a:r>
              <a:rPr lang="en-US" altLang="zh-CN" dirty="0">
                <a:solidFill>
                  <a:schemeClr val="accent1"/>
                </a:solidFill>
              </a:rPr>
              <a:t>—  Can you tell me about yourself?</a:t>
            </a:r>
          </a:p>
          <a:p>
            <a:pPr marL="457200" lvl="1" indent="0">
              <a:buNone/>
            </a:pPr>
            <a:r>
              <a:rPr lang="en-US" altLang="zh-CN" dirty="0">
                <a:solidFill>
                  <a:schemeClr val="accent1"/>
                </a:solidFill>
              </a:rPr>
              <a:t>—  Where do you see yourself in five years?</a:t>
            </a:r>
          </a:p>
          <a:p>
            <a:pPr marL="457200" lvl="1" indent="0">
              <a:buNone/>
            </a:pPr>
            <a:r>
              <a:rPr lang="en-US" altLang="zh-CN" dirty="0">
                <a:solidFill>
                  <a:schemeClr val="accent1"/>
                </a:solidFill>
              </a:rPr>
              <a:t>—  Why did you apply to our company?</a:t>
            </a:r>
          </a:p>
          <a:p>
            <a:pPr marL="457200" lvl="1" indent="0">
              <a:buNone/>
            </a:pPr>
            <a:r>
              <a:rPr lang="en-US" altLang="zh-CN" dirty="0">
                <a:solidFill>
                  <a:schemeClr val="accent1"/>
                </a:solidFill>
              </a:rPr>
              <a:t>—  What do you see as your greatest strengths and weaknesses?</a:t>
            </a:r>
          </a:p>
          <a:p>
            <a:pPr marL="457200" lvl="1" indent="0">
              <a:buNone/>
            </a:pPr>
            <a:r>
              <a:rPr lang="en-US" altLang="zh-CN" dirty="0">
                <a:solidFill>
                  <a:schemeClr val="accent1"/>
                </a:solidFill>
              </a:rPr>
              <a:t>—   Tell me about an incident that taught you something important about  yourself.</a:t>
            </a:r>
          </a:p>
          <a:p>
            <a:pPr marL="457200" lvl="1" indent="0">
              <a:buNone/>
            </a:pPr>
            <a:r>
              <a:rPr lang="en-US" altLang="zh-CN" dirty="0">
                <a:solidFill>
                  <a:schemeClr val="accent1"/>
                </a:solidFill>
              </a:rPr>
              <a:t>—  What was your best course in college? Why?</a:t>
            </a:r>
          </a:p>
          <a:p>
            <a:pPr marL="228600" lvl="1">
              <a:spcBef>
                <a:spcPts val="1000"/>
              </a:spcBef>
            </a:pPr>
            <a:r>
              <a:rPr lang="en-US" altLang="zh-CN" sz="2900" b="1" dirty="0"/>
              <a:t>Compile a list of questions you wish to ask. </a:t>
            </a:r>
          </a:p>
          <a:p>
            <a:pPr lvl="1">
              <a:buFontTx/>
              <a:buChar char="-"/>
            </a:pPr>
            <a:r>
              <a:rPr lang="en-US" altLang="zh-CN" dirty="0">
                <a:solidFill>
                  <a:schemeClr val="accent1"/>
                </a:solidFill>
              </a:rPr>
              <a:t>Do not focus on salary, vacation days, or sick leave</a:t>
            </a:r>
          </a:p>
          <a:p>
            <a:pPr marL="228600" lvl="1">
              <a:spcBef>
                <a:spcPts val="1000"/>
              </a:spcBef>
            </a:pPr>
            <a:r>
              <a:rPr lang="en-US" altLang="zh-CN" sz="2900" b="1" dirty="0"/>
              <a:t>Rehearse the interview.</a:t>
            </a:r>
          </a:p>
          <a:p>
            <a:pPr marL="800100" lvl="2" indent="-342900">
              <a:spcBef>
                <a:spcPts val="1000"/>
              </a:spcBef>
              <a:buFontTx/>
              <a:buChar char="-"/>
            </a:pPr>
            <a:endParaRPr lang="en-US" altLang="zh-CN" sz="2500" dirty="0">
              <a:solidFill>
                <a:schemeClr val="accent1"/>
              </a:solidFill>
            </a:endParaRPr>
          </a:p>
        </p:txBody>
      </p:sp>
    </p:spTree>
    <p:extLst>
      <p:ext uri="{BB962C8B-B14F-4D97-AF65-F5344CB8AC3E}">
        <p14:creationId xmlns:p14="http://schemas.microsoft.com/office/powerpoint/2010/main" val="210219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653E3-2AE3-437B-A910-B489096F7907}"/>
              </a:ext>
            </a:extLst>
          </p:cNvPr>
          <p:cNvSpPr>
            <a:spLocks noGrp="1"/>
          </p:cNvSpPr>
          <p:nvPr>
            <p:ph type="title"/>
          </p:nvPr>
        </p:nvSpPr>
        <p:spPr/>
        <p:txBody>
          <a:bodyPr/>
          <a:lstStyle/>
          <a:p>
            <a:r>
              <a:rPr lang="en-US" altLang="zh-CN" dirty="0"/>
              <a:t>Writing Follow-up Letters or Emails After an Interview</a:t>
            </a:r>
            <a:endParaRPr lang="zh-CN" altLang="en-US" dirty="0"/>
          </a:p>
        </p:txBody>
      </p:sp>
      <p:sp>
        <p:nvSpPr>
          <p:cNvPr id="3" name="内容占位符 2">
            <a:extLst>
              <a:ext uri="{FF2B5EF4-FFF2-40B4-BE49-F238E27FC236}">
                <a16:creationId xmlns:a16="http://schemas.microsoft.com/office/drawing/2014/main" id="{B8CB7370-3CAB-471A-BE79-2771339E714A}"/>
              </a:ext>
            </a:extLst>
          </p:cNvPr>
          <p:cNvSpPr>
            <a:spLocks noGrp="1"/>
          </p:cNvSpPr>
          <p:nvPr>
            <p:ph idx="1"/>
          </p:nvPr>
        </p:nvSpPr>
        <p:spPr/>
        <p:txBody>
          <a:bodyPr/>
          <a:lstStyle/>
          <a:p>
            <a:r>
              <a:rPr lang="en-US" altLang="zh-CN" dirty="0"/>
              <a:t>Letter of appreciation after an interview. </a:t>
            </a:r>
          </a:p>
          <a:p>
            <a:pPr lvl="1">
              <a:buFontTx/>
              <a:buChar char="-"/>
            </a:pPr>
            <a:r>
              <a:rPr lang="en-US" altLang="zh-CN" dirty="0"/>
              <a:t>You can also restate your interest in the position and mention a specific topic of conversation you found particularly interesting or a fact about the position you found exciting. </a:t>
            </a:r>
          </a:p>
        </p:txBody>
      </p:sp>
      <p:pic>
        <p:nvPicPr>
          <p:cNvPr id="4" name="图片 3">
            <a:extLst>
              <a:ext uri="{FF2B5EF4-FFF2-40B4-BE49-F238E27FC236}">
                <a16:creationId xmlns:a16="http://schemas.microsoft.com/office/drawing/2014/main" id="{90908AEC-18F8-4AF3-A60E-71270D2DA3F0}"/>
              </a:ext>
            </a:extLst>
          </p:cNvPr>
          <p:cNvPicPr>
            <a:picLocks noChangeAspect="1"/>
          </p:cNvPicPr>
          <p:nvPr/>
        </p:nvPicPr>
        <p:blipFill>
          <a:blip r:embed="rId2"/>
          <a:stretch>
            <a:fillRect/>
          </a:stretch>
        </p:blipFill>
        <p:spPr>
          <a:xfrm>
            <a:off x="2656114" y="3429000"/>
            <a:ext cx="6879772" cy="3427512"/>
          </a:xfrm>
          <a:prstGeom prst="rect">
            <a:avLst/>
          </a:prstGeom>
        </p:spPr>
      </p:pic>
    </p:spTree>
    <p:extLst>
      <p:ext uri="{BB962C8B-B14F-4D97-AF65-F5344CB8AC3E}">
        <p14:creationId xmlns:p14="http://schemas.microsoft.com/office/powerpoint/2010/main" val="81465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32A64-C450-448A-817A-ED66FD399B1D}"/>
              </a:ext>
            </a:extLst>
          </p:cNvPr>
          <p:cNvSpPr>
            <a:spLocks noGrp="1"/>
          </p:cNvSpPr>
          <p:nvPr>
            <p:ph type="ctrTitle"/>
          </p:nvPr>
        </p:nvSpPr>
        <p:spPr/>
        <p:txBody>
          <a:bodyPr/>
          <a:lstStyle/>
          <a:p>
            <a:r>
              <a:rPr lang="en-US" altLang="zh-CN" dirty="0"/>
              <a:t>Do you want to get a job?</a:t>
            </a:r>
            <a:endParaRPr lang="zh-CN" altLang="en-US" dirty="0"/>
          </a:p>
        </p:txBody>
      </p:sp>
      <p:sp>
        <p:nvSpPr>
          <p:cNvPr id="4" name="副标题 3">
            <a:extLst>
              <a:ext uri="{FF2B5EF4-FFF2-40B4-BE49-F238E27FC236}">
                <a16:creationId xmlns:a16="http://schemas.microsoft.com/office/drawing/2014/main" id="{FB9E633E-DD9A-4497-A992-CD1F3125317E}"/>
              </a:ext>
            </a:extLst>
          </p:cNvPr>
          <p:cNvSpPr>
            <a:spLocks noGrp="1"/>
          </p:cNvSpPr>
          <p:nvPr>
            <p:ph type="subTitle" idx="1"/>
          </p:nvPr>
        </p:nvSpPr>
        <p:spPr/>
        <p:txBody>
          <a:bodyPr/>
          <a:lstStyle/>
          <a:p>
            <a:r>
              <a:rPr lang="en-US" altLang="zh-CN" dirty="0"/>
              <a:t>GETTING HIRED has always involved writing!</a:t>
            </a:r>
            <a:endParaRPr lang="zh-CN" altLang="en-US" dirty="0"/>
          </a:p>
        </p:txBody>
      </p:sp>
    </p:spTree>
    <p:extLst>
      <p:ext uri="{BB962C8B-B14F-4D97-AF65-F5344CB8AC3E}">
        <p14:creationId xmlns:p14="http://schemas.microsoft.com/office/powerpoint/2010/main" val="2195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653E3-2AE3-437B-A910-B489096F7907}"/>
              </a:ext>
            </a:extLst>
          </p:cNvPr>
          <p:cNvSpPr>
            <a:spLocks noGrp="1"/>
          </p:cNvSpPr>
          <p:nvPr>
            <p:ph type="title"/>
          </p:nvPr>
        </p:nvSpPr>
        <p:spPr/>
        <p:txBody>
          <a:bodyPr/>
          <a:lstStyle/>
          <a:p>
            <a:r>
              <a:rPr lang="en-US" altLang="zh-CN" dirty="0"/>
              <a:t>Writing Follow-up Letters or Emails After an Interview</a:t>
            </a:r>
            <a:endParaRPr lang="zh-CN" altLang="en-US" dirty="0"/>
          </a:p>
        </p:txBody>
      </p:sp>
      <p:sp>
        <p:nvSpPr>
          <p:cNvPr id="3" name="内容占位符 2">
            <a:extLst>
              <a:ext uri="{FF2B5EF4-FFF2-40B4-BE49-F238E27FC236}">
                <a16:creationId xmlns:a16="http://schemas.microsoft.com/office/drawing/2014/main" id="{B8CB7370-3CAB-471A-BE79-2771339E714A}"/>
              </a:ext>
            </a:extLst>
          </p:cNvPr>
          <p:cNvSpPr>
            <a:spLocks noGrp="1"/>
          </p:cNvSpPr>
          <p:nvPr>
            <p:ph idx="1"/>
          </p:nvPr>
        </p:nvSpPr>
        <p:spPr/>
        <p:txBody>
          <a:bodyPr/>
          <a:lstStyle/>
          <a:p>
            <a:r>
              <a:rPr lang="en-US" altLang="zh-CN" dirty="0"/>
              <a:t>Letter accepting a job offer. </a:t>
            </a:r>
          </a:p>
        </p:txBody>
      </p:sp>
      <p:pic>
        <p:nvPicPr>
          <p:cNvPr id="2050" name="Picture 2" descr="C:\Users\sunta\AppData\Local\Temp\SNAGHTML2ce4839e.PNG">
            <a:extLst>
              <a:ext uri="{FF2B5EF4-FFF2-40B4-BE49-F238E27FC236}">
                <a16:creationId xmlns:a16="http://schemas.microsoft.com/office/drawing/2014/main" id="{07D7DC80-6306-42B6-9B37-3EB25E3A0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002" y="2781887"/>
            <a:ext cx="7663996" cy="371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97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40A14-535C-4A06-982C-0CC043CD0F76}"/>
              </a:ext>
            </a:extLst>
          </p:cNvPr>
          <p:cNvSpPr>
            <a:spLocks noGrp="1"/>
          </p:cNvSpPr>
          <p:nvPr>
            <p:ph type="title"/>
          </p:nvPr>
        </p:nvSpPr>
        <p:spPr/>
        <p:txBody>
          <a:bodyPr/>
          <a:lstStyle/>
          <a:p>
            <a:r>
              <a:rPr lang="en-US" altLang="zh-CN" dirty="0"/>
              <a:t>Writing Follow-up Letters or Emails After an Interview</a:t>
            </a:r>
            <a:endParaRPr lang="zh-CN" altLang="en-US" dirty="0"/>
          </a:p>
        </p:txBody>
      </p:sp>
      <p:sp>
        <p:nvSpPr>
          <p:cNvPr id="3" name="内容占位符 2">
            <a:extLst>
              <a:ext uri="{FF2B5EF4-FFF2-40B4-BE49-F238E27FC236}">
                <a16:creationId xmlns:a16="http://schemas.microsoft.com/office/drawing/2014/main" id="{3C2D65FC-18AC-4A8D-B401-4F38030FF8E0}"/>
              </a:ext>
            </a:extLst>
          </p:cNvPr>
          <p:cNvSpPr>
            <a:spLocks noGrp="1"/>
          </p:cNvSpPr>
          <p:nvPr>
            <p:ph idx="1"/>
          </p:nvPr>
        </p:nvSpPr>
        <p:spPr/>
        <p:txBody>
          <a:bodyPr/>
          <a:lstStyle/>
          <a:p>
            <a:r>
              <a:rPr lang="en-US" altLang="zh-CN" dirty="0"/>
              <a:t>Letter rejecting a job offer. </a:t>
            </a:r>
            <a:endParaRPr lang="zh-CN" altLang="en-US" dirty="0"/>
          </a:p>
        </p:txBody>
      </p:sp>
      <p:pic>
        <p:nvPicPr>
          <p:cNvPr id="4" name="图片 3">
            <a:extLst>
              <a:ext uri="{FF2B5EF4-FFF2-40B4-BE49-F238E27FC236}">
                <a16:creationId xmlns:a16="http://schemas.microsoft.com/office/drawing/2014/main" id="{47316777-A7F9-4D99-B8C5-84D4EF8ECDF9}"/>
              </a:ext>
            </a:extLst>
          </p:cNvPr>
          <p:cNvPicPr>
            <a:picLocks noChangeAspect="1"/>
          </p:cNvPicPr>
          <p:nvPr/>
        </p:nvPicPr>
        <p:blipFill>
          <a:blip r:embed="rId2"/>
          <a:stretch>
            <a:fillRect/>
          </a:stretch>
        </p:blipFill>
        <p:spPr>
          <a:xfrm>
            <a:off x="1877497" y="2472522"/>
            <a:ext cx="8437005" cy="3405764"/>
          </a:xfrm>
          <a:prstGeom prst="rect">
            <a:avLst/>
          </a:prstGeom>
        </p:spPr>
      </p:pic>
    </p:spTree>
    <p:extLst>
      <p:ext uri="{BB962C8B-B14F-4D97-AF65-F5344CB8AC3E}">
        <p14:creationId xmlns:p14="http://schemas.microsoft.com/office/powerpoint/2010/main" val="1295039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A2593-0E3E-4057-9DD7-C0BACB29DF6B}"/>
              </a:ext>
            </a:extLst>
          </p:cNvPr>
          <p:cNvSpPr>
            <a:spLocks noGrp="1"/>
          </p:cNvSpPr>
          <p:nvPr>
            <p:ph type="title"/>
          </p:nvPr>
        </p:nvSpPr>
        <p:spPr/>
        <p:txBody>
          <a:bodyPr/>
          <a:lstStyle/>
          <a:p>
            <a:r>
              <a:rPr lang="en-US" altLang="zh-CN" dirty="0"/>
              <a:t>Writing Follow-up Letters or Emails After an Interview</a:t>
            </a:r>
            <a:endParaRPr lang="zh-CN" altLang="en-US" dirty="0"/>
          </a:p>
        </p:txBody>
      </p:sp>
      <p:sp>
        <p:nvSpPr>
          <p:cNvPr id="3" name="内容占位符 2">
            <a:extLst>
              <a:ext uri="{FF2B5EF4-FFF2-40B4-BE49-F238E27FC236}">
                <a16:creationId xmlns:a16="http://schemas.microsoft.com/office/drawing/2014/main" id="{5BB126D6-F144-4F44-954B-44F3AA4C0621}"/>
              </a:ext>
            </a:extLst>
          </p:cNvPr>
          <p:cNvSpPr>
            <a:spLocks noGrp="1"/>
          </p:cNvSpPr>
          <p:nvPr>
            <p:ph idx="1"/>
          </p:nvPr>
        </p:nvSpPr>
        <p:spPr/>
        <p:txBody>
          <a:bodyPr/>
          <a:lstStyle/>
          <a:p>
            <a:r>
              <a:rPr lang="en-US" altLang="zh-CN" dirty="0"/>
              <a:t>Letter acknowledging a rejection. </a:t>
            </a:r>
            <a:endParaRPr lang="zh-CN" altLang="en-US" dirty="0"/>
          </a:p>
        </p:txBody>
      </p:sp>
      <p:pic>
        <p:nvPicPr>
          <p:cNvPr id="4" name="图片 3">
            <a:extLst>
              <a:ext uri="{FF2B5EF4-FFF2-40B4-BE49-F238E27FC236}">
                <a16:creationId xmlns:a16="http://schemas.microsoft.com/office/drawing/2014/main" id="{3F01BD7C-6D15-41E3-A6AF-011BFA314F9F}"/>
              </a:ext>
            </a:extLst>
          </p:cNvPr>
          <p:cNvPicPr>
            <a:picLocks noChangeAspect="1"/>
          </p:cNvPicPr>
          <p:nvPr/>
        </p:nvPicPr>
        <p:blipFill>
          <a:blip r:embed="rId2"/>
          <a:stretch>
            <a:fillRect/>
          </a:stretch>
        </p:blipFill>
        <p:spPr>
          <a:xfrm>
            <a:off x="2040423" y="2769054"/>
            <a:ext cx="8111153" cy="3232812"/>
          </a:xfrm>
          <a:prstGeom prst="rect">
            <a:avLst/>
          </a:prstGeom>
        </p:spPr>
      </p:pic>
    </p:spTree>
    <p:extLst>
      <p:ext uri="{BB962C8B-B14F-4D97-AF65-F5344CB8AC3E}">
        <p14:creationId xmlns:p14="http://schemas.microsoft.com/office/powerpoint/2010/main" val="370373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15F3B-4593-4B0D-BD5C-026E657F50AC}"/>
              </a:ext>
            </a:extLst>
          </p:cNvPr>
          <p:cNvSpPr>
            <a:spLocks noGrp="1"/>
          </p:cNvSpPr>
          <p:nvPr>
            <p:ph type="title"/>
          </p:nvPr>
        </p:nvSpPr>
        <p:spPr/>
        <p:txBody>
          <a:bodyPr/>
          <a:lstStyle/>
          <a:p>
            <a:r>
              <a:rPr lang="en-US" altLang="zh-CN" dirty="0">
                <a:hlinkClick r:id="rId2" action="ppaction://hlinkfile"/>
              </a:rPr>
              <a:t>Checklist and Exercise</a:t>
            </a:r>
            <a:endParaRPr lang="zh-CN" altLang="en-US" dirty="0"/>
          </a:p>
        </p:txBody>
      </p:sp>
      <p:sp>
        <p:nvSpPr>
          <p:cNvPr id="3" name="内容占位符 2">
            <a:extLst>
              <a:ext uri="{FF2B5EF4-FFF2-40B4-BE49-F238E27FC236}">
                <a16:creationId xmlns:a16="http://schemas.microsoft.com/office/drawing/2014/main" id="{3F0E787B-12CE-45B0-8377-00F0B845625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80626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5B67E-C730-4371-AD6C-E10F75A14290}"/>
              </a:ext>
            </a:extLst>
          </p:cNvPr>
          <p:cNvSpPr>
            <a:spLocks noGrp="1"/>
          </p:cNvSpPr>
          <p:nvPr>
            <p:ph type="title"/>
          </p:nvPr>
        </p:nvSpPr>
        <p:spPr/>
        <p:txBody>
          <a:bodyPr/>
          <a:lstStyle/>
          <a:p>
            <a:r>
              <a:rPr lang="en-US" altLang="zh-CN" dirty="0"/>
              <a:t>Exercise 4-Model Job Interview</a:t>
            </a:r>
            <a:endParaRPr lang="zh-CN" altLang="en-US" dirty="0"/>
          </a:p>
        </p:txBody>
      </p:sp>
      <p:sp>
        <p:nvSpPr>
          <p:cNvPr id="3" name="内容占位符 2">
            <a:extLst>
              <a:ext uri="{FF2B5EF4-FFF2-40B4-BE49-F238E27FC236}">
                <a16:creationId xmlns:a16="http://schemas.microsoft.com/office/drawing/2014/main" id="{8AF458DF-13F6-46E8-B857-FC39879DFEB2}"/>
              </a:ext>
            </a:extLst>
          </p:cNvPr>
          <p:cNvSpPr>
            <a:spLocks noGrp="1"/>
          </p:cNvSpPr>
          <p:nvPr>
            <p:ph idx="1"/>
          </p:nvPr>
        </p:nvSpPr>
        <p:spPr/>
        <p:txBody>
          <a:bodyPr/>
          <a:lstStyle/>
          <a:p>
            <a:r>
              <a:rPr lang="en-US" altLang="zh-CN" dirty="0"/>
              <a:t>Each group divide into 2 parts: Interviewers and Interviewees</a:t>
            </a:r>
          </a:p>
          <a:p>
            <a:r>
              <a:rPr lang="en-US" altLang="zh-CN" dirty="0"/>
              <a:t>Interviewer team:</a:t>
            </a:r>
          </a:p>
          <a:p>
            <a:pPr lvl="1">
              <a:buFontTx/>
              <a:buChar char="-"/>
            </a:pPr>
            <a:r>
              <a:rPr lang="en-US" altLang="zh-CN" dirty="0"/>
              <a:t>Introduce the background of your company and Write a job opening description. And post these positions in advance.</a:t>
            </a:r>
          </a:p>
          <a:p>
            <a:pPr lvl="1">
              <a:buFontTx/>
              <a:buChar char="-"/>
            </a:pPr>
            <a:r>
              <a:rPr lang="en-US" altLang="zh-CN" dirty="0"/>
              <a:t>Interview interviewees from other groups. </a:t>
            </a:r>
          </a:p>
          <a:p>
            <a:pPr marL="228600" lvl="1">
              <a:spcBef>
                <a:spcPts val="1000"/>
              </a:spcBef>
            </a:pPr>
            <a:r>
              <a:rPr lang="en-US" altLang="zh-CN" sz="2800" dirty="0"/>
              <a:t>Interviewee team: </a:t>
            </a:r>
          </a:p>
          <a:p>
            <a:pPr marL="800100" lvl="2" indent="-342900">
              <a:spcBef>
                <a:spcPts val="1000"/>
              </a:spcBef>
              <a:buFontTx/>
              <a:buChar char="-"/>
            </a:pPr>
            <a:r>
              <a:rPr lang="en-US" altLang="zh-CN" sz="2400" dirty="0"/>
              <a:t>Prepare your Résumé in accordance with the post you want to apply.</a:t>
            </a:r>
          </a:p>
          <a:p>
            <a:pPr marL="800100" lvl="2" indent="-342900">
              <a:spcBef>
                <a:spcPts val="1000"/>
              </a:spcBef>
              <a:buFontTx/>
              <a:buChar char="-"/>
            </a:pPr>
            <a:r>
              <a:rPr lang="en-US" altLang="zh-CN" sz="2400" dirty="0"/>
              <a:t>Prepare for job interview </a:t>
            </a:r>
          </a:p>
          <a:p>
            <a:pPr lvl="1">
              <a:buFontTx/>
              <a:buChar char="-"/>
            </a:pPr>
            <a:endParaRPr lang="zh-CN" altLang="en-US" dirty="0"/>
          </a:p>
        </p:txBody>
      </p:sp>
    </p:spTree>
    <p:extLst>
      <p:ext uri="{BB962C8B-B14F-4D97-AF65-F5344CB8AC3E}">
        <p14:creationId xmlns:p14="http://schemas.microsoft.com/office/powerpoint/2010/main" val="380990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70EE-AF78-4EE9-8A97-DE1AD54CFAE3}"/>
              </a:ext>
            </a:extLst>
          </p:cNvPr>
          <p:cNvSpPr>
            <a:spLocks noGrp="1"/>
          </p:cNvSpPr>
          <p:nvPr>
            <p:ph type="title"/>
          </p:nvPr>
        </p:nvSpPr>
        <p:spPr/>
        <p:txBody>
          <a:bodyPr/>
          <a:lstStyle/>
          <a:p>
            <a:r>
              <a:rPr lang="en-US" altLang="zh-CN" dirty="0"/>
              <a:t>What are the important factors to secure a job?</a:t>
            </a:r>
            <a:endParaRPr lang="zh-CN" altLang="en-US" dirty="0"/>
          </a:p>
        </p:txBody>
      </p:sp>
      <p:sp>
        <p:nvSpPr>
          <p:cNvPr id="3" name="内容占位符 2">
            <a:extLst>
              <a:ext uri="{FF2B5EF4-FFF2-40B4-BE49-F238E27FC236}">
                <a16:creationId xmlns:a16="http://schemas.microsoft.com/office/drawing/2014/main" id="{12FCDB14-5C8F-4F3D-BDE1-C6DECD048E5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6813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B429B-594C-4D51-BBC8-8A5C74F3CF8F}"/>
              </a:ext>
            </a:extLst>
          </p:cNvPr>
          <p:cNvSpPr>
            <a:spLocks noGrp="1"/>
          </p:cNvSpPr>
          <p:nvPr>
            <p:ph type="title"/>
          </p:nvPr>
        </p:nvSpPr>
        <p:spPr/>
        <p:txBody>
          <a:bodyPr/>
          <a:lstStyle/>
          <a:p>
            <a:r>
              <a:rPr lang="en-US" altLang="zh-CN" b="1" dirty="0"/>
              <a:t>Résumé Writing Process</a:t>
            </a:r>
            <a:endParaRPr lang="zh-CN" altLang="en-US" b="1" dirty="0"/>
          </a:p>
        </p:txBody>
      </p:sp>
      <p:graphicFrame>
        <p:nvGraphicFramePr>
          <p:cNvPr id="4" name="内容占位符 3">
            <a:extLst>
              <a:ext uri="{FF2B5EF4-FFF2-40B4-BE49-F238E27FC236}">
                <a16:creationId xmlns:a16="http://schemas.microsoft.com/office/drawing/2014/main" id="{3DAF70EE-9B05-4B66-A745-061EF10992C1}"/>
              </a:ext>
            </a:extLst>
          </p:cNvPr>
          <p:cNvGraphicFramePr>
            <a:graphicFrameLocks noGrp="1"/>
          </p:cNvGraphicFramePr>
          <p:nvPr>
            <p:ph idx="1"/>
            <p:extLst>
              <p:ext uri="{D42A27DB-BD31-4B8C-83A1-F6EECF244321}">
                <p14:modId xmlns:p14="http://schemas.microsoft.com/office/powerpoint/2010/main" val="15435761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66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1C77A-1762-4932-BE1E-45AF64D4FAB9}"/>
              </a:ext>
            </a:extLst>
          </p:cNvPr>
          <p:cNvSpPr>
            <a:spLocks noGrp="1"/>
          </p:cNvSpPr>
          <p:nvPr>
            <p:ph type="ctrTitle"/>
          </p:nvPr>
        </p:nvSpPr>
        <p:spPr/>
        <p:txBody>
          <a:bodyPr/>
          <a:lstStyle/>
          <a:p>
            <a:r>
              <a:rPr lang="en-US" altLang="zh-CN" dirty="0"/>
              <a:t>1.1 Establishing you personal brand</a:t>
            </a:r>
            <a:endParaRPr lang="zh-CN" altLang="en-US" dirty="0"/>
          </a:p>
        </p:txBody>
      </p:sp>
      <p:sp>
        <p:nvSpPr>
          <p:cNvPr id="4" name="副标题 3">
            <a:extLst>
              <a:ext uri="{FF2B5EF4-FFF2-40B4-BE49-F238E27FC236}">
                <a16:creationId xmlns:a16="http://schemas.microsoft.com/office/drawing/2014/main" id="{D03EBEF7-68B0-49C9-AA41-046629CFFC9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6509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2DFC0-BA7F-4321-9D0A-0A83CC1475F5}"/>
              </a:ext>
            </a:extLst>
          </p:cNvPr>
          <p:cNvSpPr>
            <a:spLocks noGrp="1"/>
          </p:cNvSpPr>
          <p:nvPr>
            <p:ph type="title"/>
          </p:nvPr>
        </p:nvSpPr>
        <p:spPr/>
        <p:txBody>
          <a:bodyPr/>
          <a:lstStyle/>
          <a:p>
            <a:r>
              <a:rPr lang="en-US" altLang="zh-CN" dirty="0"/>
              <a:t>1.1 Establishing you personal brand</a:t>
            </a:r>
            <a:endParaRPr lang="zh-CN" altLang="en-US" dirty="0"/>
          </a:p>
        </p:txBody>
      </p:sp>
      <p:sp>
        <p:nvSpPr>
          <p:cNvPr id="3" name="内容占位符 2">
            <a:extLst>
              <a:ext uri="{FF2B5EF4-FFF2-40B4-BE49-F238E27FC236}">
                <a16:creationId xmlns:a16="http://schemas.microsoft.com/office/drawing/2014/main" id="{7F79C4F0-91F5-43DF-B909-FB1D2646BA9C}"/>
              </a:ext>
            </a:extLst>
          </p:cNvPr>
          <p:cNvSpPr>
            <a:spLocks noGrp="1"/>
          </p:cNvSpPr>
          <p:nvPr>
            <p:ph idx="1"/>
          </p:nvPr>
        </p:nvSpPr>
        <p:spPr/>
        <p:txBody>
          <a:bodyPr/>
          <a:lstStyle/>
          <a:p>
            <a:pPr marL="514350" indent="-514350">
              <a:buFont typeface="+mj-ea"/>
              <a:buAutoNum type="circleNumDbPlain"/>
            </a:pPr>
            <a:r>
              <a:rPr lang="en-US" altLang="zh-CN" dirty="0"/>
              <a:t>Create a strong online presence</a:t>
            </a:r>
          </a:p>
          <a:p>
            <a:pPr marL="514350" indent="-514350">
              <a:buFont typeface="+mj-ea"/>
              <a:buAutoNum type="circleNumDbPlain"/>
            </a:pPr>
            <a:r>
              <a:rPr lang="en-US" altLang="zh-CN" dirty="0"/>
              <a:t>Participate on LinkedIn</a:t>
            </a:r>
          </a:p>
          <a:p>
            <a:pPr marL="514350" indent="-514350">
              <a:buFont typeface="+mj-ea"/>
              <a:buAutoNum type="circleNumDbPlain"/>
            </a:pPr>
            <a:r>
              <a:rPr lang="en-US" altLang="zh-CN" dirty="0"/>
              <a:t>Participate on social media</a:t>
            </a:r>
          </a:p>
          <a:p>
            <a:pPr marL="514350" indent="-514350">
              <a:buFont typeface="+mj-ea"/>
              <a:buAutoNum type="circleNumDbPlain"/>
            </a:pPr>
            <a:r>
              <a:rPr lang="en-US" altLang="zh-CN" dirty="0"/>
              <a:t>Create a business card</a:t>
            </a:r>
          </a:p>
          <a:p>
            <a:pPr marL="514350" indent="-514350">
              <a:buFont typeface="+mj-ea"/>
              <a:buAutoNum type="circleNumDbPlain"/>
            </a:pPr>
            <a:r>
              <a:rPr lang="en-US" altLang="zh-CN" dirty="0"/>
              <a:t>Practice an “Elevator Pitch”</a:t>
            </a:r>
            <a:endParaRPr lang="zh-CN" altLang="en-US" dirty="0"/>
          </a:p>
        </p:txBody>
      </p:sp>
    </p:spTree>
    <p:extLst>
      <p:ext uri="{BB962C8B-B14F-4D97-AF65-F5344CB8AC3E}">
        <p14:creationId xmlns:p14="http://schemas.microsoft.com/office/powerpoint/2010/main" val="788827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1954</Words>
  <Application>Microsoft Office PowerPoint</Application>
  <PresentationFormat>宽屏</PresentationFormat>
  <Paragraphs>242</Paragraphs>
  <Slides>54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0" baseType="lpstr">
      <vt:lpstr>等线</vt:lpstr>
      <vt:lpstr>等线 Light</vt:lpstr>
      <vt:lpstr>Arial</vt:lpstr>
      <vt:lpstr>Wingdings</vt:lpstr>
      <vt:lpstr>Office 主题​​</vt:lpstr>
      <vt:lpstr>程序包</vt:lpstr>
      <vt:lpstr>Technical Communication</vt:lpstr>
      <vt:lpstr>PowerPoint 演示文稿</vt:lpstr>
      <vt:lpstr>3 questions to go</vt:lpstr>
      <vt:lpstr>Contents</vt:lpstr>
      <vt:lpstr>Do you want to get a job?</vt:lpstr>
      <vt:lpstr>What are the important factors to secure a job?</vt:lpstr>
      <vt:lpstr>Résumé Writing Process</vt:lpstr>
      <vt:lpstr>1.1 Establishing you personal brand</vt:lpstr>
      <vt:lpstr>1.1 Establishing you personal brand</vt:lpstr>
      <vt:lpstr>1.1.1 Create a strong online presence</vt:lpstr>
      <vt:lpstr>1.1.2 Participate on LinkedIn </vt:lpstr>
      <vt:lpstr>1.1.5 Practice an “elevator pitch.” </vt:lpstr>
      <vt:lpstr>1.2 Planning job search</vt:lpstr>
      <vt:lpstr>1.2. Planning job search</vt:lpstr>
      <vt:lpstr>1.2 Planning job search</vt:lpstr>
      <vt:lpstr>1.2 Planning job search</vt:lpstr>
      <vt:lpstr>1.2 4 Major Ways to Look for a Position</vt:lpstr>
      <vt:lpstr>LinkedIn</vt:lpstr>
      <vt:lpstr>Using LinkedIn’s Employment Features</vt:lpstr>
      <vt:lpstr>PowerPoint 演示文稿</vt:lpstr>
      <vt:lpstr>Exercise 1 Identifying the Career Center’s website</vt:lpstr>
      <vt:lpstr>Résumé Writing Process</vt:lpstr>
      <vt:lpstr>Writing Résumé</vt:lpstr>
      <vt:lpstr>Keywords</vt:lpstr>
      <vt:lpstr>Types of résumé</vt:lpstr>
      <vt:lpstr>Elements of the Chronological résumé</vt:lpstr>
      <vt:lpstr>Identifying Information</vt:lpstr>
      <vt:lpstr>Summary Statement</vt:lpstr>
      <vt:lpstr>Education</vt:lpstr>
      <vt:lpstr>Elaborating on Your Education</vt:lpstr>
      <vt:lpstr>Employment History</vt:lpstr>
      <vt:lpstr>If you have had several positions with the same employer,</vt:lpstr>
      <vt:lpstr>Interests and Activities</vt:lpstr>
      <vt:lpstr>References</vt:lpstr>
      <vt:lpstr>Other Elements</vt:lpstr>
      <vt:lpstr>Elements of the skills résumé </vt:lpstr>
      <vt:lpstr>Résumé Writing Process</vt:lpstr>
      <vt:lpstr>Language And Style In Résumé</vt:lpstr>
      <vt:lpstr>Formatting a Plain-Text Résumé </vt:lpstr>
      <vt:lpstr>Note:</vt:lpstr>
      <vt:lpstr>PowerPoint 演示文稿</vt:lpstr>
      <vt:lpstr>Errors to aviod</vt:lpstr>
      <vt:lpstr>Exercise 2</vt:lpstr>
      <vt:lpstr>Exercise 3</vt:lpstr>
      <vt:lpstr>Job Application Letter</vt:lpstr>
      <vt:lpstr>Writing Job-Application Letters(CV)</vt:lpstr>
      <vt:lpstr>Job Interview</vt:lpstr>
      <vt:lpstr>Preparing for job interview</vt:lpstr>
      <vt:lpstr>Writing Follow-up Letters or Emails After an Interview</vt:lpstr>
      <vt:lpstr>Writing Follow-up Letters or Emails After an Interview</vt:lpstr>
      <vt:lpstr>Writing Follow-up Letters or Emails After an Interview</vt:lpstr>
      <vt:lpstr>Writing Follow-up Letters or Emails After an Interview</vt:lpstr>
      <vt:lpstr>Checklist and Exercise</vt:lpstr>
      <vt:lpstr>Exercise 4-Model Job Interview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dc:title>
  <dc:creator>李 亚星</dc:creator>
  <cp:lastModifiedBy>李 亚星</cp:lastModifiedBy>
  <cp:revision>22</cp:revision>
  <dcterms:created xsi:type="dcterms:W3CDTF">2018-10-19T04:03:04Z</dcterms:created>
  <dcterms:modified xsi:type="dcterms:W3CDTF">2018-10-22T03:13:06Z</dcterms:modified>
</cp:coreProperties>
</file>