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5" r:id="rId4"/>
    <p:sldId id="266" r:id="rId5"/>
    <p:sldId id="270" r:id="rId6"/>
    <p:sldId id="259" r:id="rId7"/>
    <p:sldId id="273" r:id="rId8"/>
    <p:sldId id="260" r:id="rId9"/>
    <p:sldId id="269" r:id="rId10"/>
    <p:sldId id="272" r:id="rId11"/>
    <p:sldId id="264" r:id="rId1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/>
    <p:restoredTop sz="96327"/>
  </p:normalViewPr>
  <p:slideViewPr>
    <p:cSldViewPr snapToGrid="0" snapToObjects="1">
      <p:cViewPr varScale="1">
        <p:scale>
          <a:sx n="149" d="100"/>
          <a:sy n="149" d="100"/>
        </p:scale>
        <p:origin x="5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A668-D075-8042-A782-86B97BE9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7D345-AA71-6740-B33F-DA012F201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6DCD-A24F-0C44-B2C8-5C3CF96B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06947-3725-BD42-8F7D-AF578611B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68AF-8BDF-6A41-85B7-FDC9D958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547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27FD-A94C-4B4C-9044-0E946369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75CD-E3DA-7046-98A5-03157ECE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AEF26-F297-A942-B385-DB59AAED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2BF16-069F-7B4A-9ED9-8F12F4837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51D0-B4A5-FC4B-92EF-7EADD572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692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D24FC-EF40-FF42-8B89-680BA2E9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13CD0-2B9E-5D41-9132-B53301B3A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B564E-AB9C-B549-8677-28E10CD6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D0910-0A58-A943-961A-10142BEB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7857-D0A5-084F-AEED-034733FB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082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7E-5875-6F45-ADC4-8A5112302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E8166-D83B-1E44-BC42-38329DF48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CD157-7F67-E048-8381-904B439D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1C12-C40B-F64A-895E-E4EDB877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54C04-C27B-0846-B878-E703BCA1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8797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BDCF-C4A7-E246-84EB-447B426F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CFBB-0A0F-7641-AB78-C2AAA88B4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DD3C-BEF0-924C-B84A-D807994A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573F3-C897-F844-83C0-D1FF0BCF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05E8D-58B3-074F-A277-505AD4E12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812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7DFD-4A43-B545-9E43-A55612093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A1185-47B5-8A4B-91E8-7B358B392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85B8C-54DF-544D-A27D-983CD2878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F5D40-592D-2249-93EE-6709CF30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B94F3-3F0C-8D43-81BE-FC334D4C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A9410-B190-3648-9190-D8A2C4F4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152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994D-55D0-5141-BBCF-67042973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ED513-9967-B549-BB46-2A337377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F374-C63E-C344-B13F-38A7F5EC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C0B5D-5F6A-D847-9B30-E01B2EEB9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CE8EE8-2CF2-3040-BC42-20D9F1CAE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1D74F-3FEB-C242-89C1-2475323E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45804-6DF5-774D-B5DE-E5E8A3C5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603E5-E546-B04B-92BB-2C1F7BAE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096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51A08-9060-824B-8951-56180602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C35E1-0599-EC49-B058-104D139AC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88C7B-9385-F14D-AF5C-0279175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7E15E-5DB3-9146-B60F-F2F8DFD2F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872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7C36B-57A6-D04A-9CE6-8F902E52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D23F6-67B0-A442-A43C-F8F16776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973E5-E1EE-EB46-A363-BF8E7A372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7546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0A49-5CCB-3244-8B09-BFCFE5BB5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133D6-6025-BF4D-8FB7-6BCF7F120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51C5C-F443-274E-A04F-20A78AAE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CE0C-9FB7-4342-92D5-406A95F8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3DA6-93D8-BB44-B206-9EA1EBF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47607-9E2C-C245-9DA3-BF13E0DC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201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9C5D-B7D7-9A40-9135-EB4FFA54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67541-9DD4-A84E-8D07-E873FFC0D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BD484-3580-EC48-BE2F-1266FDA42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72A53-F2B5-E740-BC59-666DCF3E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516B5-F8A4-CB4B-A422-9EB67747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4BD0-9C19-C649-B7DA-B2555338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902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E8ED1-5C58-C649-BFD6-513FB7DE5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6839B-BE99-3845-B5CD-AF79171C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004B-0CDE-3C4A-BE4B-03FEE3EA7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C9B9F-131B-B546-ADC0-E4C64D554E7B}" type="datetimeFigureOut">
              <a:rPr lang="en-IL" smtClean="0"/>
              <a:t>24/08/2025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0E705-BDA5-614D-ADFA-15EEB615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F2D6-2600-C846-9BC6-F0F7B1522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F687-EA63-EF42-BD48-A5EB94EC7E4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05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ECAE37-2C92-1644-9181-256639F37553}"/>
              </a:ext>
            </a:extLst>
          </p:cNvPr>
          <p:cNvGrpSpPr/>
          <p:nvPr/>
        </p:nvGrpSpPr>
        <p:grpSpPr>
          <a:xfrm>
            <a:off x="2771212" y="2628781"/>
            <a:ext cx="6649577" cy="1323439"/>
            <a:chOff x="2863562" y="247135"/>
            <a:chExt cx="6649577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6E7D91-430C-464C-9D9E-A8203E37D30D}"/>
                </a:ext>
              </a:extLst>
            </p:cNvPr>
            <p:cNvSpPr txBox="1"/>
            <p:nvPr/>
          </p:nvSpPr>
          <p:spPr>
            <a:xfrm>
              <a:off x="2863562" y="247135"/>
              <a:ext cx="664957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ctr" defTabSz="914400" rtl="0" eaLnBrk="1" latinLnBrk="0" hangingPunct="1"/>
              <a:r>
                <a:rPr lang="he-IL" sz="2800" dirty="0">
                  <a:latin typeface="Dubai" panose="020B0503030403030204" pitchFamily="34" charset="-78"/>
                  <a:cs typeface="Dubai" panose="020B0503030403030204" pitchFamily="34" charset="-78"/>
                </a:rPr>
                <a:t>שלום!</a:t>
              </a:r>
            </a:p>
            <a:p>
              <a:pPr marL="0" algn="ctr" defTabSz="914400" rtl="0" eaLnBrk="1" latinLnBrk="0" hangingPunct="1"/>
              <a:r>
                <a:rPr lang="he-IL" sz="2800" dirty="0" err="1">
                  <a:latin typeface="Dubai" panose="020B0503030403030204" pitchFamily="34" charset="-78"/>
                  <a:cs typeface="Dubai" panose="020B0503030403030204" pitchFamily="34" charset="-78"/>
                </a:rPr>
                <a:t>ברוכ</a:t>
              </a:r>
              <a:r>
                <a:rPr lang="he-IL" sz="2800" dirty="0">
                  <a:latin typeface="Dubai" panose="020B0503030403030204" pitchFamily="34" charset="-78"/>
                  <a:cs typeface="Dubai" panose="020B0503030403030204" pitchFamily="34" charset="-78"/>
                </a:rPr>
                <a:t>/ה הבא/ה למשימת ההתמצאות המרחבית</a:t>
              </a:r>
              <a:endParaRPr lang="en-IL" sz="28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0DBC2B-F1E9-414B-8158-3C4EF4465B94}"/>
                </a:ext>
              </a:extLst>
            </p:cNvPr>
            <p:cNvSpPr txBox="1"/>
            <p:nvPr/>
          </p:nvSpPr>
          <p:spPr>
            <a:xfrm>
              <a:off x="2909871" y="1201242"/>
              <a:ext cx="65569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1"/>
              <a:r>
                <a:rPr lang="he-IL" b="0" i="0" dirty="0">
                  <a:solidFill>
                    <a:srgbClr val="374151"/>
                  </a:solidFill>
                  <a:effectLst/>
                  <a:latin typeface="Söhne"/>
                </a:rPr>
                <a:t>נבחן את יכולתך לדמיין נקודות מבט שונות או מיקומים שונים במרחב</a:t>
              </a:r>
              <a:endParaRPr lang="en-IL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ADDCBB9-47F1-284F-AB06-1C447A68FBA5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016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8AE107-E1F9-6A4C-9692-F310D6D05F59}"/>
              </a:ext>
            </a:extLst>
          </p:cNvPr>
          <p:cNvSpPr txBox="1"/>
          <p:nvPr/>
        </p:nvSpPr>
        <p:spPr>
          <a:xfrm>
            <a:off x="994578" y="512286"/>
            <a:ext cx="1020284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יהיו </a:t>
            </a:r>
            <a:r>
              <a:rPr lang="en-US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8</a:t>
            </a:r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משימות סך הכל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en-US" b="1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4</a:t>
            </a:r>
            <a:r>
              <a:rPr lang="he-IL" b="1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עם מערכי אובייקטים קבועים, </a:t>
            </a:r>
            <a:r>
              <a:rPr lang="he-IL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ו-</a:t>
            </a:r>
            <a:r>
              <a:rPr lang="en-US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4</a:t>
            </a:r>
            <a:r>
              <a:rPr lang="he-IL" b="1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עם מערכי אובייקטים נעלמים.</a:t>
            </a:r>
            <a:endParaRPr lang="en-US" b="1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en-US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</a:t>
            </a:r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נס/י לא לזוז במהלך הניסוי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נס/י</a:t>
            </a:r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לענות מהר ומדויק ככל האפשר, אבל אל תשקיע/י יותר מדי זמן בשאלה אחת ספציפית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he-IL" sz="2000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אם ההוראות לא היו ברורות יידע/י את </a:t>
            </a:r>
            <a:r>
              <a:rPr lang="he-IL" sz="2000" b="1" dirty="0" err="1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הנסיינ</a:t>
            </a:r>
            <a:r>
              <a:rPr lang="he-IL" sz="2000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/</a:t>
            </a:r>
            <a:r>
              <a:rPr lang="he-IL" sz="2000" b="1" dirty="0" err="1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ית</a:t>
            </a:r>
            <a:endParaRPr lang="en-US" sz="2000" b="1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A7F39-390C-7745-82C8-C31C1D64CC67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047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BECAE37-2C92-1644-9181-256639F37553}"/>
              </a:ext>
            </a:extLst>
          </p:cNvPr>
          <p:cNvGrpSpPr/>
          <p:nvPr/>
        </p:nvGrpSpPr>
        <p:grpSpPr>
          <a:xfrm>
            <a:off x="3048515" y="2490282"/>
            <a:ext cx="6094970" cy="1877437"/>
            <a:chOff x="3048515" y="247135"/>
            <a:chExt cx="6094970" cy="187743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6E7D91-430C-464C-9D9E-A8203E37D30D}"/>
                </a:ext>
              </a:extLst>
            </p:cNvPr>
            <p:cNvSpPr txBox="1"/>
            <p:nvPr/>
          </p:nvSpPr>
          <p:spPr>
            <a:xfrm>
              <a:off x="5549219" y="247135"/>
              <a:ext cx="10935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he-IL" sz="2800" dirty="0">
                  <a:latin typeface="Dubai" panose="020B0503030403030204" pitchFamily="34" charset="-78"/>
                  <a:cs typeface="Dubai" panose="020B0503030403030204" pitchFamily="34" charset="-78"/>
                </a:rPr>
                <a:t>סיימת!</a:t>
              </a:r>
              <a:endParaRPr lang="en-IL" sz="2800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0DBC2B-F1E9-414B-8158-3C4EF4465B94}"/>
                </a:ext>
              </a:extLst>
            </p:cNvPr>
            <p:cNvSpPr txBox="1"/>
            <p:nvPr/>
          </p:nvSpPr>
          <p:spPr>
            <a:xfrm>
              <a:off x="3048515" y="1201242"/>
              <a:ext cx="60949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he-IL" b="0" i="0" dirty="0">
                  <a:effectLst/>
                  <a:latin typeface="Dubai" panose="020B0503030403030204" pitchFamily="34" charset="-78"/>
                  <a:cs typeface="Dubai" panose="020B0503030403030204" pitchFamily="34" charset="-78"/>
                </a:rPr>
                <a:t>נמשיך למטלה הבאה בקרוב</a:t>
              </a:r>
              <a:endParaRPr lang="en-US" b="0" i="0" dirty="0">
                <a:effectLst/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IL" dirty="0">
                <a:latin typeface="Dubai" panose="020B0503030403030204" pitchFamily="34" charset="-78"/>
                <a:cs typeface="Dubai" panose="020B0503030403030204" pitchFamily="34" charset="-78"/>
              </a:endParaRPr>
            </a:p>
            <a:p>
              <a:pPr algn="ctr"/>
              <a:endParaRPr lang="en-IL" dirty="0">
                <a:latin typeface="Dubai" panose="020B0503030403030204" pitchFamily="34" charset="-78"/>
                <a:cs typeface="Dubai" panose="020B0503030403030204" pitchFamily="34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0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245A6A-B3CE-0D4D-8BBE-5119BFD0D405}"/>
              </a:ext>
            </a:extLst>
          </p:cNvPr>
          <p:cNvSpPr txBox="1"/>
          <p:nvPr/>
        </p:nvSpPr>
        <p:spPr>
          <a:xfrm>
            <a:off x="3590200" y="540367"/>
            <a:ext cx="5011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על גבי כל אחד מהמסכים הבאים תופיע תמונה של מערך של אובייקטים, כמו בדוגמא שלמטה.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578BBD-429E-9745-96A4-E381BF556C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24"/>
          <a:stretch/>
        </p:blipFill>
        <p:spPr>
          <a:xfrm>
            <a:off x="1645271" y="1520688"/>
            <a:ext cx="4395529" cy="497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CD7F5-E26C-8144-8E9C-B45BA586AE36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325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245A6A-B3CE-0D4D-8BBE-5119BFD0D405}"/>
              </a:ext>
            </a:extLst>
          </p:cNvPr>
          <p:cNvSpPr txBox="1"/>
          <p:nvPr/>
        </p:nvSpPr>
        <p:spPr>
          <a:xfrm>
            <a:off x="3559787" y="537909"/>
            <a:ext cx="5072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ליד כל מערך של אובייקטים תופיע משימה הקשורה ליחסים בין חלק מהאובייקטים בתמונה.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410BD1-553D-C64E-B17E-7A5EC5B4A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8860" y="1520688"/>
            <a:ext cx="8841160" cy="4973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3B4EE-3B8D-1E4A-B353-FC9B62B938ED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709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EA5301-FD5A-E04B-8CD9-34379F679A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5271" y="1520688"/>
            <a:ext cx="8848338" cy="497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45A6A-B3CE-0D4D-8BBE-5119BFD0D405}"/>
              </a:ext>
            </a:extLst>
          </p:cNvPr>
          <p:cNvSpPr txBox="1"/>
          <p:nvPr/>
        </p:nvSpPr>
        <p:spPr>
          <a:xfrm>
            <a:off x="2616165" y="540367"/>
            <a:ext cx="6959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כאן, </a:t>
            </a:r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תתבקש/י </a:t>
            </a:r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לדמיין שאת/ה עומד/ת במיקום של הגמל, עם הפנים אל הקקטוס, כמו שמצויר בצד הימני של המסך. 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/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C79ECA-A470-FE4C-8DB1-8F074890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00667" y="3647265"/>
            <a:ext cx="360000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46AF18-92F4-FF45-964E-79694230AB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5312" y="2611122"/>
            <a:ext cx="360000" cy="360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F8674E-7A28-EA40-8977-D0D0CA1A44B9}"/>
              </a:ext>
            </a:extLst>
          </p:cNvPr>
          <p:cNvCxnSpPr>
            <a:cxnSpLocks/>
          </p:cNvCxnSpPr>
          <p:nvPr/>
        </p:nvCxnSpPr>
        <p:spPr>
          <a:xfrm>
            <a:off x="8285796" y="2807005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023BD36-31CF-7D05-915F-1BA5AC13A1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370" t="74458" b="1"/>
          <a:stretch/>
        </p:blipFill>
        <p:spPr>
          <a:xfrm>
            <a:off x="6190592" y="5223642"/>
            <a:ext cx="4299427" cy="127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36814-EC4F-B244-AC86-19B59A3B701C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7956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120D3-5320-C447-A300-FFB9A235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5271" y="1520688"/>
            <a:ext cx="8848338" cy="497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45A6A-B3CE-0D4D-8BBE-5119BFD0D405}"/>
              </a:ext>
            </a:extLst>
          </p:cNvPr>
          <p:cNvSpPr txBox="1"/>
          <p:nvPr/>
        </p:nvSpPr>
        <p:spPr>
          <a:xfrm>
            <a:off x="1789395" y="295039"/>
            <a:ext cx="86132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המשימה שלך היא להעריך את </a:t>
            </a:r>
            <a:r>
              <a:rPr lang="he-IL" b="1" dirty="0">
                <a:latin typeface="Dubai" panose="020B0503030403030204" pitchFamily="34" charset="-78"/>
                <a:cs typeface="Dubai" panose="020B0503030403030204" pitchFamily="34" charset="-78"/>
              </a:rPr>
              <a:t>המיקום היחסי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(זווית ומרחק יחסי) של האובייקט השלישי (נווה מדבר), ביחס לאובייקט המרכזי (גמל), על ידי על ידי ניווט בעזרת ארבעת הכפתורים (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7,8,9,0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) אל המקום המתאים (כאן, מסומן ב-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X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) באזור המבחן.</a:t>
            </a:r>
          </a:p>
          <a:p>
            <a:pPr algn="ctr" rtl="1"/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algn="ctr" rtl="1"/>
            <a:r>
              <a:rPr lang="he-IL" sz="1600" dirty="0" err="1">
                <a:latin typeface="Dubai" panose="020B0503030403030204" pitchFamily="34" charset="-78"/>
                <a:cs typeface="Dubai" panose="020B0503030403030204" pitchFamily="34" charset="-78"/>
              </a:rPr>
              <a:t>שימ</a:t>
            </a:r>
            <a:r>
              <a:rPr lang="he-IL" sz="1600" dirty="0">
                <a:latin typeface="Dubai" panose="020B0503030403030204" pitchFamily="34" charset="-78"/>
                <a:cs typeface="Dubai" panose="020B0503030403030204" pitchFamily="34" charset="-78"/>
              </a:rPr>
              <a:t>/י לב: המרחק המוערך למטרה (נווה מדבר) צריך להיות מותאם ביחס למרחק בין האובייקט המרכזי (גמל) והאובייקט שאליו פונים (קקטוס), כפי שמוצג באזור המבחן.</a:t>
            </a:r>
            <a:endParaRPr lang="en-US" sz="16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64F8439E-E7A3-CC4C-ABC8-43ED063D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6482789" y="2503616"/>
            <a:ext cx="264680" cy="2646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19E66F1-9108-2341-A133-C5E8F0835F27}"/>
              </a:ext>
            </a:extLst>
          </p:cNvPr>
          <p:cNvSpPr>
            <a:spLocks noChangeAspect="1"/>
          </p:cNvSpPr>
          <p:nvPr/>
        </p:nvSpPr>
        <p:spPr>
          <a:xfrm>
            <a:off x="6579130" y="2599955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C3C18-1B05-B146-8FF3-A4E0E6839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00667" y="3647265"/>
            <a:ext cx="360000" cy="3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CBA8C-4B31-F64E-8D4A-6B7BE18826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95312" y="2611122"/>
            <a:ext cx="360000" cy="360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21B10-8E52-954B-BEBE-1E5F0D7F8C4B}"/>
              </a:ext>
            </a:extLst>
          </p:cNvPr>
          <p:cNvCxnSpPr>
            <a:cxnSpLocks/>
          </p:cNvCxnSpPr>
          <p:nvPr/>
        </p:nvCxnSpPr>
        <p:spPr>
          <a:xfrm>
            <a:off x="8285796" y="2807005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F814AB-46F2-134C-B6C9-FA6D655F9459}"/>
              </a:ext>
            </a:extLst>
          </p:cNvPr>
          <p:cNvCxnSpPr>
            <a:cxnSpLocks/>
          </p:cNvCxnSpPr>
          <p:nvPr/>
        </p:nvCxnSpPr>
        <p:spPr>
          <a:xfrm rot="18420000">
            <a:off x="7446225" y="2214710"/>
            <a:ext cx="0" cy="208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F2D50D59-2530-2148-BA2F-6835B294F5C0}"/>
              </a:ext>
            </a:extLst>
          </p:cNvPr>
          <p:cNvSpPr/>
          <p:nvPr/>
        </p:nvSpPr>
        <p:spPr>
          <a:xfrm rot="16516568">
            <a:off x="7800037" y="3098800"/>
            <a:ext cx="849600" cy="847725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3F41B-D037-EC48-BB00-ACF77EA4BE28}"/>
              </a:ext>
            </a:extLst>
          </p:cNvPr>
          <p:cNvCxnSpPr/>
          <p:nvPr/>
        </p:nvCxnSpPr>
        <p:spPr>
          <a:xfrm>
            <a:off x="6663318" y="2794852"/>
            <a:ext cx="1381125" cy="1069975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91705B-6880-2545-9D57-32C2FAA8BFA5}"/>
              </a:ext>
            </a:extLst>
          </p:cNvPr>
          <p:cNvSpPr txBox="1"/>
          <p:nvPr/>
        </p:nvSpPr>
        <p:spPr>
          <a:xfrm rot="2220000">
            <a:off x="6724398" y="3226883"/>
            <a:ext cx="1254856" cy="216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en-US" sz="1200" dirty="0"/>
              <a:t>r</a:t>
            </a:r>
            <a:r>
              <a:rPr lang="en-IL" sz="1200" dirty="0"/>
              <a:t>elative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D833E-1B35-FE40-AD04-0EC2D9306988}"/>
              </a:ext>
            </a:extLst>
          </p:cNvPr>
          <p:cNvSpPr txBox="1"/>
          <p:nvPr/>
        </p:nvSpPr>
        <p:spPr>
          <a:xfrm rot="18908582">
            <a:off x="7654875" y="3145855"/>
            <a:ext cx="540076" cy="108000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>
            <a:defPPr>
              <a:defRPr lang="en-IL"/>
            </a:defPPr>
            <a:lvl1pPr algn="ctr"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en-US" sz="1200" dirty="0"/>
              <a:t>angle</a:t>
            </a:r>
            <a:endParaRPr lang="en-I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991B8-A094-A9B0-C626-E6A68F4045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370" t="74458" b="1"/>
          <a:stretch/>
        </p:blipFill>
        <p:spPr>
          <a:xfrm>
            <a:off x="6190592" y="5223642"/>
            <a:ext cx="4299427" cy="12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B00D2-A1B7-62FF-4D0A-7AC44B7D2641}"/>
              </a:ext>
            </a:extLst>
          </p:cNvPr>
          <p:cNvSpPr txBox="1"/>
          <p:nvPr/>
        </p:nvSpPr>
        <p:spPr>
          <a:xfrm rot="19317555">
            <a:off x="7569265" y="2969774"/>
            <a:ext cx="5063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1200" dirty="0"/>
              <a:t>זווית</a:t>
            </a:r>
            <a:endParaRPr lang="en-I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7EA50-381F-C469-F30F-FAC85E96EC6F}"/>
              </a:ext>
            </a:extLst>
          </p:cNvPr>
          <p:cNvSpPr txBox="1"/>
          <p:nvPr/>
        </p:nvSpPr>
        <p:spPr>
          <a:xfrm rot="2285556">
            <a:off x="6814544" y="3234858"/>
            <a:ext cx="100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sz="1200" dirty="0"/>
              <a:t>מרחק יחסי</a:t>
            </a:r>
            <a:endParaRPr lang="en-I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D466-91F0-3B42-83BA-B96064091009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86491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CE1B8-713B-B74D-9E82-819B435B846B}"/>
              </a:ext>
            </a:extLst>
          </p:cNvPr>
          <p:cNvSpPr txBox="1"/>
          <p:nvPr/>
        </p:nvSpPr>
        <p:spPr>
          <a:xfrm>
            <a:off x="1311017" y="512286"/>
            <a:ext cx="95699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במסך הבא תופיע הדוגמא שראית.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בדוגמא הזו, אחרי שתבצע/י את הבחירה שלך (ע״י לחיצה על </a:t>
            </a:r>
            <a:r>
              <a:rPr lang="en-US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), אובייקט המטרה יופיע במיקום היחסי הנכון, כדי תוכל/י להעריך כמה היית קרוב/ה.</a:t>
            </a:r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he-IL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r>
              <a:rPr lang="he-IL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בשלב המבחן לא יהיה פידבק אחרי שתבצע/י את הבחירה.</a:t>
            </a:r>
            <a:endParaRPr lang="en-US" b="1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5B08F-3A03-074C-87A4-18D900D16808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522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ECE1B8-713B-B74D-9E82-819B435B846B}"/>
              </a:ext>
            </a:extLst>
          </p:cNvPr>
          <p:cNvSpPr txBox="1"/>
          <p:nvPr/>
        </p:nvSpPr>
        <p:spPr>
          <a:xfrm>
            <a:off x="1311017" y="512286"/>
            <a:ext cx="95699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1" eaLnBrk="1" latinLnBrk="0" hangingPunct="1"/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במסך הבא </a:t>
            </a:r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תופיע</a:t>
            </a:r>
            <a:r>
              <a:rPr lang="he-IL" b="0" i="0" dirty="0">
                <a:solidFill>
                  <a:srgbClr val="374151"/>
                </a:solidFill>
                <a:effectLst/>
                <a:latin typeface="Dubai" panose="020B0503030403030204" pitchFamily="34" charset="-78"/>
                <a:cs typeface="Dubai" panose="020B0503030403030204" pitchFamily="34" charset="-78"/>
              </a:rPr>
              <a:t> דוגמא אחרת.</a:t>
            </a:r>
            <a:endParaRPr lang="en-US" b="0" i="0" dirty="0">
              <a:solidFill>
                <a:srgbClr val="374151"/>
              </a:solidFill>
              <a:effectLst/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בדוגמא הזו, אחרי שתבצע/י את הבחירה שלך (ע״י לחיצה על </a:t>
            </a:r>
            <a:r>
              <a:rPr lang="en-US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), אובייקט המטרה יופיע במיקום היחסי הנכון, כדי תוכל/י להעריך כמה היית קרוב/ה.</a:t>
            </a:r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he-IL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r>
              <a:rPr lang="he-IL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בשלב המבחן לא יהיה פידבק אחרי שתבצע/י את הבחירה.</a:t>
            </a:r>
            <a:endParaRPr lang="en-US" b="1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5B08F-3A03-074C-87A4-18D900D16808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7851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A8340-EADD-A847-9248-ADC379592C5A}"/>
              </a:ext>
            </a:extLst>
          </p:cNvPr>
          <p:cNvSpPr txBox="1"/>
          <p:nvPr/>
        </p:nvSpPr>
        <p:spPr>
          <a:xfrm>
            <a:off x="1311017" y="512286"/>
            <a:ext cx="95699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eaLnBrk="1" latinLnBrk="0" hangingPunct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בדוגמא הבאה המשימה היא זהה,</a:t>
            </a:r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rtl="1" eaLnBrk="1" latinLnBrk="0" hangingPunct="1"/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רק שמערך האובייקטים יוצג למשך </a:t>
            </a:r>
            <a:r>
              <a:rPr lang="he-IL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30 שניות</a:t>
            </a:r>
            <a:r>
              <a:rPr lang="he-IL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 ואז ייעלם.</a:t>
            </a:r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eaLnBrk="1" latinLnBrk="0" hangingPunct="1"/>
            <a:endParaRPr lang="en-US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  <a:p>
            <a:pPr marL="0" algn="ctr" defTabSz="914400" eaLnBrk="1" latinLnBrk="0" hangingPunct="1"/>
            <a:r>
              <a:rPr lang="he-IL" b="1" dirty="0">
                <a:solidFill>
                  <a:srgbClr val="37415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המשימה שלך היא לבצע את אותה משימה בהתבסס על הזיכרון שלך של מערך האובייקטים</a:t>
            </a:r>
            <a:endParaRPr lang="en-US" b="1" dirty="0">
              <a:solidFill>
                <a:srgbClr val="374151"/>
              </a:solidFill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AD18FA-32BE-B747-B927-E4FA2CA6E8B4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360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120D3-5320-C447-A300-FFB9A235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45271" y="1520688"/>
            <a:ext cx="8848338" cy="49731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245A6A-B3CE-0D4D-8BBE-5119BFD0D405}"/>
              </a:ext>
            </a:extLst>
          </p:cNvPr>
          <p:cNvSpPr txBox="1"/>
          <p:nvPr/>
        </p:nvSpPr>
        <p:spPr>
          <a:xfrm>
            <a:off x="328853" y="276963"/>
            <a:ext cx="57671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המשימה שלך היא להעריך את </a:t>
            </a:r>
            <a:r>
              <a:rPr lang="he-IL" b="1" dirty="0">
                <a:latin typeface="Dubai" panose="020B0503030403030204" pitchFamily="34" charset="-78"/>
                <a:cs typeface="Dubai" panose="020B0503030403030204" pitchFamily="34" charset="-78"/>
              </a:rPr>
              <a:t>המיקום היחסי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(זווית ומרחק יחסי) של האובייקט השלישי (נווה מדבר), ביחס לאובייקט המרכזי (גמל), על ידי ניווט בעזרת ארבעת הכפתורים אל המקום המתאים (כאן, מסומן ב-</a:t>
            </a:r>
            <a:r>
              <a:rPr lang="en-US" dirty="0">
                <a:latin typeface="Dubai" panose="020B0503030403030204" pitchFamily="34" charset="-78"/>
                <a:cs typeface="Dubai" panose="020B0503030403030204" pitchFamily="34" charset="-78"/>
              </a:rPr>
              <a:t>X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) באזור המבחן.</a:t>
            </a:r>
            <a:endParaRPr lang="en-US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21" name="Graphic 20" descr="Add with solid fill">
            <a:extLst>
              <a:ext uri="{FF2B5EF4-FFF2-40B4-BE49-F238E27FC236}">
                <a16:creationId xmlns:a16="http://schemas.microsoft.com/office/drawing/2014/main" id="{64F8439E-E7A3-CC4C-ABC8-43ED063D1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00000">
            <a:off x="6482789" y="2503616"/>
            <a:ext cx="264680" cy="26468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19E66F1-9108-2341-A133-C5E8F0835F27}"/>
              </a:ext>
            </a:extLst>
          </p:cNvPr>
          <p:cNvSpPr>
            <a:spLocks noChangeAspect="1"/>
          </p:cNvSpPr>
          <p:nvPr/>
        </p:nvSpPr>
        <p:spPr>
          <a:xfrm>
            <a:off x="6579130" y="2599955"/>
            <a:ext cx="72000" cy="7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6C3C18-1B05-B146-8FF3-A4E0E6839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100667" y="3647265"/>
            <a:ext cx="360000" cy="36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0CBA8C-4B31-F64E-8D4A-6B7BE18826E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095312" y="2611122"/>
            <a:ext cx="360000" cy="3600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E21B10-8E52-954B-BEBE-1E5F0D7F8C4B}"/>
              </a:ext>
            </a:extLst>
          </p:cNvPr>
          <p:cNvCxnSpPr>
            <a:cxnSpLocks/>
          </p:cNvCxnSpPr>
          <p:nvPr/>
        </p:nvCxnSpPr>
        <p:spPr>
          <a:xfrm>
            <a:off x="8285796" y="2807005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F814AB-46F2-134C-B6C9-FA6D655F9459}"/>
              </a:ext>
            </a:extLst>
          </p:cNvPr>
          <p:cNvCxnSpPr>
            <a:cxnSpLocks/>
          </p:cNvCxnSpPr>
          <p:nvPr/>
        </p:nvCxnSpPr>
        <p:spPr>
          <a:xfrm rot="18420000">
            <a:off x="7446225" y="2214710"/>
            <a:ext cx="0" cy="208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F2D50D59-2530-2148-BA2F-6835B294F5C0}"/>
              </a:ext>
            </a:extLst>
          </p:cNvPr>
          <p:cNvSpPr/>
          <p:nvPr/>
        </p:nvSpPr>
        <p:spPr>
          <a:xfrm rot="16516568">
            <a:off x="7800037" y="3098800"/>
            <a:ext cx="849600" cy="847725"/>
          </a:xfrm>
          <a:prstGeom prst="arc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3F41B-D037-EC48-BB00-ACF77EA4BE28}"/>
              </a:ext>
            </a:extLst>
          </p:cNvPr>
          <p:cNvCxnSpPr/>
          <p:nvPr/>
        </p:nvCxnSpPr>
        <p:spPr>
          <a:xfrm>
            <a:off x="6663318" y="2794852"/>
            <a:ext cx="1381125" cy="1069975"/>
          </a:xfrm>
          <a:prstGeom prst="straightConnector1">
            <a:avLst/>
          </a:prstGeom>
          <a:noFill/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91705B-6880-2545-9D57-32C2FAA8BFA5}"/>
              </a:ext>
            </a:extLst>
          </p:cNvPr>
          <p:cNvSpPr txBox="1"/>
          <p:nvPr/>
        </p:nvSpPr>
        <p:spPr>
          <a:xfrm rot="2220000">
            <a:off x="6724398" y="3226883"/>
            <a:ext cx="1254856" cy="2160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en-US" sz="1200" dirty="0"/>
              <a:t>r</a:t>
            </a:r>
            <a:r>
              <a:rPr lang="en-IL" sz="1200" dirty="0"/>
              <a:t>elative distance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DD833E-1B35-FE40-AD04-0EC2D9306988}"/>
              </a:ext>
            </a:extLst>
          </p:cNvPr>
          <p:cNvSpPr txBox="1"/>
          <p:nvPr/>
        </p:nvSpPr>
        <p:spPr>
          <a:xfrm rot="18908582">
            <a:off x="7654875" y="3145855"/>
            <a:ext cx="540076" cy="108000"/>
          </a:xfrm>
          <a:prstGeom prst="rect">
            <a:avLst/>
          </a:prstGeom>
          <a:noFill/>
        </p:spPr>
        <p:txBody>
          <a:bodyPr wrap="square">
            <a:prstTxWarp prst="textArchUp">
              <a:avLst/>
            </a:prstTxWarp>
            <a:spAutoFit/>
          </a:bodyPr>
          <a:lstStyle>
            <a:defPPr>
              <a:defRPr lang="en-IL"/>
            </a:defPPr>
            <a:lvl1pPr algn="ctr">
              <a:defRPr>
                <a:latin typeface="Dubai" panose="020B0503030403030204" pitchFamily="34" charset="-78"/>
                <a:cs typeface="Dubai" panose="020B0503030403030204" pitchFamily="34" charset="-78"/>
              </a:defRPr>
            </a:lvl1pPr>
          </a:lstStyle>
          <a:p>
            <a:r>
              <a:rPr lang="en-US" sz="1200" dirty="0"/>
              <a:t>angle</a:t>
            </a:r>
            <a:endParaRPr lang="en-IL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B1B0C-B000-AE17-2398-FE6FABA97171}"/>
              </a:ext>
            </a:extLst>
          </p:cNvPr>
          <p:cNvSpPr txBox="1"/>
          <p:nvPr/>
        </p:nvSpPr>
        <p:spPr>
          <a:xfrm>
            <a:off x="4736825" y="6460958"/>
            <a:ext cx="2718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IL"/>
            </a:defPPr>
            <a:lvl1pPr algn="ctr">
              <a:defRPr b="0" i="0">
                <a:solidFill>
                  <a:srgbClr val="374151"/>
                </a:solidFill>
                <a:effectLst/>
                <a:latin typeface="Söhne"/>
              </a:defRPr>
            </a:lvl1pPr>
          </a:lstStyle>
          <a:p>
            <a:pPr rtl="1"/>
            <a:r>
              <a:rPr lang="he-IL" dirty="0" err="1">
                <a:latin typeface="Dubai" panose="020B0503030403030204" pitchFamily="34" charset="-78"/>
                <a:cs typeface="Dubai" panose="020B0503030403030204" pitchFamily="34" charset="-78"/>
              </a:rPr>
              <a:t>לחצ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/י על </a:t>
            </a:r>
            <a:r>
              <a:rPr lang="en-US" b="1" dirty="0">
                <a:latin typeface="Dubai" panose="020B0503030403030204" pitchFamily="34" charset="-78"/>
                <a:cs typeface="Dubai" panose="020B0503030403030204" pitchFamily="34" charset="-78"/>
              </a:rPr>
              <a:t>ENTER</a:t>
            </a:r>
            <a:r>
              <a:rPr lang="he-IL" dirty="0">
                <a:latin typeface="Dubai" panose="020B0503030403030204" pitchFamily="34" charset="-78"/>
                <a:cs typeface="Dubai" panose="020B0503030403030204" pitchFamily="34" charset="-78"/>
              </a:rPr>
              <a:t> להמשך</a:t>
            </a:r>
            <a:endParaRPr lang="en-IL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1991B8-A094-A9B0-C626-E6A68F4045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1370" t="74458" b="1"/>
          <a:stretch/>
        </p:blipFill>
        <p:spPr>
          <a:xfrm>
            <a:off x="6190592" y="5223642"/>
            <a:ext cx="4299427" cy="12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3B00D2-A1B7-62FF-4D0A-7AC44B7D2641}"/>
              </a:ext>
            </a:extLst>
          </p:cNvPr>
          <p:cNvSpPr txBox="1"/>
          <p:nvPr/>
        </p:nvSpPr>
        <p:spPr>
          <a:xfrm rot="19317555">
            <a:off x="7569265" y="2969774"/>
            <a:ext cx="50632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1200" dirty="0"/>
              <a:t>זווית</a:t>
            </a:r>
            <a:endParaRPr lang="en-IL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87EA50-381F-C469-F30F-FAC85E96EC6F}"/>
              </a:ext>
            </a:extLst>
          </p:cNvPr>
          <p:cNvSpPr txBox="1"/>
          <p:nvPr/>
        </p:nvSpPr>
        <p:spPr>
          <a:xfrm rot="2285556">
            <a:off x="6814544" y="3234858"/>
            <a:ext cx="1003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sz="1200" dirty="0"/>
              <a:t>מרחק יחסי</a:t>
            </a:r>
            <a:endParaRPr lang="en-IL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B11E92-3D67-D34F-BFAA-F3A19B026DC0}"/>
              </a:ext>
            </a:extLst>
          </p:cNvPr>
          <p:cNvSpPr txBox="1"/>
          <p:nvPr/>
        </p:nvSpPr>
        <p:spPr>
          <a:xfrm>
            <a:off x="6096000" y="492406"/>
            <a:ext cx="576714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he-IL" sz="4400" b="1" dirty="0">
                <a:latin typeface="Dubai" panose="020B0503030403030204" pitchFamily="34" charset="-78"/>
                <a:cs typeface="Dubai" panose="020B0503030403030204" pitchFamily="34" charset="-78"/>
              </a:rPr>
              <a:t>משימת התמצאות מרחבית</a:t>
            </a:r>
          </a:p>
        </p:txBody>
      </p:sp>
    </p:spTree>
    <p:extLst>
      <p:ext uri="{BB962C8B-B14F-4D97-AF65-F5344CB8AC3E}">
        <p14:creationId xmlns:p14="http://schemas.microsoft.com/office/powerpoint/2010/main" val="177935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487</Words>
  <Application>Microsoft Macintosh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Dubai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 Terletsky</dc:creator>
  <cp:lastModifiedBy>Sun Terletsky</cp:lastModifiedBy>
  <cp:revision>8</cp:revision>
  <dcterms:created xsi:type="dcterms:W3CDTF">2025-07-24T13:01:44Z</dcterms:created>
  <dcterms:modified xsi:type="dcterms:W3CDTF">2025-08-24T14:24:40Z</dcterms:modified>
</cp:coreProperties>
</file>