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86" r:id="rId4"/>
  </p:sldMasterIdLst>
  <p:notesMasterIdLst>
    <p:notesMasterId r:id="rId112"/>
  </p:notesMasterIdLst>
  <p:handoutMasterIdLst>
    <p:handoutMasterId r:id="rId113"/>
  </p:handoutMasterIdLst>
  <p:sldIdLst>
    <p:sldId id="533" r:id="rId5"/>
    <p:sldId id="534" r:id="rId6"/>
    <p:sldId id="535" r:id="rId7"/>
    <p:sldId id="536" r:id="rId8"/>
    <p:sldId id="538" r:id="rId9"/>
    <p:sldId id="594" r:id="rId10"/>
    <p:sldId id="595" r:id="rId11"/>
    <p:sldId id="596" r:id="rId12"/>
    <p:sldId id="599" r:id="rId13"/>
    <p:sldId id="593" r:id="rId14"/>
    <p:sldId id="598" r:id="rId15"/>
    <p:sldId id="600" r:id="rId16"/>
    <p:sldId id="601" r:id="rId17"/>
    <p:sldId id="602" r:id="rId18"/>
    <p:sldId id="539" r:id="rId19"/>
    <p:sldId id="603" r:id="rId20"/>
    <p:sldId id="675" r:id="rId21"/>
    <p:sldId id="676" r:id="rId22"/>
    <p:sldId id="677" r:id="rId23"/>
    <p:sldId id="678" r:id="rId24"/>
    <p:sldId id="679" r:id="rId25"/>
    <p:sldId id="680" r:id="rId26"/>
    <p:sldId id="681" r:id="rId27"/>
    <p:sldId id="682" r:id="rId28"/>
    <p:sldId id="683" r:id="rId29"/>
    <p:sldId id="684" r:id="rId30"/>
    <p:sldId id="674" r:id="rId31"/>
    <p:sldId id="604" r:id="rId32"/>
    <p:sldId id="606" r:id="rId33"/>
    <p:sldId id="685" r:id="rId34"/>
    <p:sldId id="607" r:id="rId35"/>
    <p:sldId id="608" r:id="rId36"/>
    <p:sldId id="541" r:id="rId37"/>
    <p:sldId id="686" r:id="rId38"/>
    <p:sldId id="609" r:id="rId39"/>
    <p:sldId id="610" r:id="rId40"/>
    <p:sldId id="611" r:id="rId41"/>
    <p:sldId id="542" r:id="rId42"/>
    <p:sldId id="612" r:id="rId43"/>
    <p:sldId id="543" r:id="rId44"/>
    <p:sldId id="613" r:id="rId45"/>
    <p:sldId id="614" r:id="rId46"/>
    <p:sldId id="544" r:id="rId47"/>
    <p:sldId id="615" r:id="rId48"/>
    <p:sldId id="616" r:id="rId49"/>
    <p:sldId id="617" r:id="rId50"/>
    <p:sldId id="618" r:id="rId51"/>
    <p:sldId id="619" r:id="rId52"/>
    <p:sldId id="687" r:id="rId53"/>
    <p:sldId id="672" r:id="rId54"/>
    <p:sldId id="673" r:id="rId55"/>
    <p:sldId id="688" r:id="rId56"/>
    <p:sldId id="620" r:id="rId57"/>
    <p:sldId id="621" r:id="rId58"/>
    <p:sldId id="626" r:id="rId59"/>
    <p:sldId id="622" r:id="rId60"/>
    <p:sldId id="623" r:id="rId61"/>
    <p:sldId id="624" r:id="rId62"/>
    <p:sldId id="625" r:id="rId63"/>
    <p:sldId id="627" r:id="rId64"/>
    <p:sldId id="628" r:id="rId65"/>
    <p:sldId id="629" r:id="rId66"/>
    <p:sldId id="630" r:id="rId67"/>
    <p:sldId id="631" r:id="rId68"/>
    <p:sldId id="632" r:id="rId69"/>
    <p:sldId id="633" r:id="rId70"/>
    <p:sldId id="634" r:id="rId71"/>
    <p:sldId id="635" r:id="rId72"/>
    <p:sldId id="636" r:id="rId73"/>
    <p:sldId id="637" r:id="rId74"/>
    <p:sldId id="638" r:id="rId75"/>
    <p:sldId id="639" r:id="rId76"/>
    <p:sldId id="640" r:id="rId77"/>
    <p:sldId id="654" r:id="rId78"/>
    <p:sldId id="655" r:id="rId79"/>
    <p:sldId id="656" r:id="rId80"/>
    <p:sldId id="650" r:id="rId81"/>
    <p:sldId id="641" r:id="rId82"/>
    <p:sldId id="643" r:id="rId83"/>
    <p:sldId id="644" r:id="rId84"/>
    <p:sldId id="645" r:id="rId85"/>
    <p:sldId id="646" r:id="rId86"/>
    <p:sldId id="648" r:id="rId87"/>
    <p:sldId id="649" r:id="rId88"/>
    <p:sldId id="651" r:id="rId89"/>
    <p:sldId id="652" r:id="rId90"/>
    <p:sldId id="653" r:id="rId91"/>
    <p:sldId id="689" r:id="rId92"/>
    <p:sldId id="658" r:id="rId93"/>
    <p:sldId id="659" r:id="rId94"/>
    <p:sldId id="657" r:id="rId95"/>
    <p:sldId id="660" r:id="rId96"/>
    <p:sldId id="661" r:id="rId97"/>
    <p:sldId id="545" r:id="rId98"/>
    <p:sldId id="662" r:id="rId99"/>
    <p:sldId id="668" r:id="rId100"/>
    <p:sldId id="663" r:id="rId101"/>
    <p:sldId id="664" r:id="rId102"/>
    <p:sldId id="665" r:id="rId103"/>
    <p:sldId id="667" r:id="rId104"/>
    <p:sldId id="669" r:id="rId105"/>
    <p:sldId id="666" r:id="rId106"/>
    <p:sldId id="690" r:id="rId107"/>
    <p:sldId id="691" r:id="rId108"/>
    <p:sldId id="692" r:id="rId109"/>
    <p:sldId id="693" r:id="rId110"/>
    <p:sldId id="264" r:id="rId1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B70004"/>
    <a:srgbClr val="AD2A26"/>
    <a:srgbClr val="4C5252"/>
    <a:srgbClr val="FFFFE4"/>
    <a:srgbClr val="F9F9F9"/>
    <a:srgbClr val="8A8A8A"/>
    <a:srgbClr val="48504F"/>
    <a:srgbClr val="B60206"/>
    <a:srgbClr val="495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5852" autoAdjust="0"/>
  </p:normalViewPr>
  <p:slideViewPr>
    <p:cSldViewPr snapToGrid="0">
      <p:cViewPr varScale="1">
        <p:scale>
          <a:sx n="77" d="100"/>
          <a:sy n="77" d="100"/>
        </p:scale>
        <p:origin x="68" y="2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handoutMaster" Target="handoutMasters/handoutMaster1.xml"/><Relationship Id="rId112" Type="http://schemas.openxmlformats.org/officeDocument/2006/relationships/notesMaster" Target="notesMasters/notesMaster1.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0"/>
            <a:ext cx="8983133" cy="1056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1131171" y="1619563"/>
            <a:ext cx="8690163" cy="72207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mj-ea"/>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1131171" y="2351311"/>
            <a:ext cx="8690163" cy="1219204"/>
          </a:xfrm>
          <a:prstGeom prst="rect">
            <a:avLst/>
          </a:prstGeom>
        </p:spPr>
        <p:txBody>
          <a:bodyPr>
            <a:normAutofit/>
          </a:bodyPr>
          <a:lstStyle>
            <a:lvl1pPr marL="0" indent="0">
              <a:lnSpc>
                <a:spcPct val="150000"/>
              </a:lnSpc>
              <a:buNone/>
              <a:defRPr sz="140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1131171" y="3728973"/>
            <a:ext cx="8690163" cy="72207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mj-ea"/>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1131171" y="4460721"/>
            <a:ext cx="8690163" cy="1644956"/>
          </a:xfrm>
          <a:prstGeom prst="rect">
            <a:avLst/>
          </a:prstGeom>
        </p:spPr>
        <p:txBody>
          <a:bodyPr>
            <a:normAutofit/>
          </a:bodyPr>
          <a:lstStyle>
            <a:lvl1pPr marL="0" indent="0">
              <a:lnSpc>
                <a:spcPct val="150000"/>
              </a:lnSpc>
              <a:buNone/>
              <a:defRPr sz="140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
        <p:nvSpPr>
          <p:cNvPr id="3" name="椭圆 2"/>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文本框 3"/>
          <p:cNvSpPr txBox="1"/>
          <p:nvPr userDrawn="1"/>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5" name="文本框 4"/>
          <p:cNvSpPr txBox="1"/>
          <p:nvPr userDrawn="1"/>
        </p:nvSpPr>
        <p:spPr>
          <a:xfrm>
            <a:off x="702992" y="2983479"/>
            <a:ext cx="3873724" cy="430887"/>
          </a:xfrm>
          <a:prstGeom prst="rect">
            <a:avLst/>
          </a:prstGeom>
          <a:noFill/>
          <a:ln>
            <a:noFill/>
          </a:ln>
        </p:spPr>
        <p:txBody>
          <a:bodyPr wrap="square" rtlCol="0">
            <a:spAutoFit/>
          </a:bodyPr>
          <a:lstStyle/>
          <a:p>
            <a:pPr algn="ctr"/>
            <a:r>
              <a:rPr lang="en-US" altLang="zh-CN" sz="22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2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2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2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6" name="直接连接符 2"/>
          <p:cNvCxnSpPr/>
          <p:nvPr userDrawn="1"/>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图形 6"/>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7200" y="1087200"/>
            <a:ext cx="6300000" cy="4856400"/>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
        <p:nvSpPr>
          <p:cNvPr id="3" name="矩形 2"/>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itchFamily="34" charset="0"/>
              <a:ea typeface="微软雅黑" panose="020B0503020204020204" pitchFamily="34" charset="-122"/>
            </a:endParaRPr>
          </a:p>
        </p:txBody>
      </p:sp>
      <p:sp>
        <p:nvSpPr>
          <p:cNvPr id="4"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Font typeface="Arial" panose="020B0604020202020204" pitchFamily="34" charset="0"/>
              <a:buNone/>
              <a:defRPr/>
            </a:pPr>
            <a:endParaRPr lang="zh-CN" altLang="en-US" sz="2400" dirty="0">
              <a:latin typeface="Segoe UI" pitchFamily="34" charset="0"/>
              <a:ea typeface="微软雅黑" panose="020B0503020204020204" pitchFamily="34" charset="-122"/>
            </a:endParaRPr>
          </a:p>
        </p:txBody>
      </p:sp>
      <p:grpSp>
        <p:nvGrpSpPr>
          <p:cNvPr id="5" name="组合 4"/>
          <p:cNvGrpSpPr/>
          <p:nvPr userDrawn="1"/>
        </p:nvGrpSpPr>
        <p:grpSpPr>
          <a:xfrm>
            <a:off x="2126595" y="2332800"/>
            <a:ext cx="2280944" cy="1113265"/>
            <a:chOff x="1984355" y="1296229"/>
            <a:chExt cx="2280944" cy="1113265"/>
          </a:xfrm>
        </p:grpSpPr>
        <p:sp>
          <p:nvSpPr>
            <p:cNvPr id="6" name="文本框 5"/>
            <p:cNvSpPr txBox="1"/>
            <p:nvPr/>
          </p:nvSpPr>
          <p:spPr>
            <a:xfrm>
              <a:off x="2549296" y="1296229"/>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7" name="文本框 6"/>
            <p:cNvSpPr txBox="1"/>
            <p:nvPr/>
          </p:nvSpPr>
          <p:spPr>
            <a:xfrm>
              <a:off x="1984355" y="1947829"/>
              <a:ext cx="1833941" cy="461665"/>
            </a:xfrm>
            <a:prstGeom prst="rect">
              <a:avLst/>
            </a:prstGeom>
            <a:noFill/>
            <a:ln>
              <a:noFill/>
            </a:ln>
          </p:spPr>
          <p:txBody>
            <a:bodyPr wrap="square" rtlCol="0">
              <a:spAutoFit/>
            </a:bodyPr>
            <a:lstStyle/>
            <a:p>
              <a:pPr algn="ctr"/>
              <a:r>
                <a:rPr lang="en-US" altLang="zh-CN" sz="24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4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9"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六边形 9"/>
            <p:cNvSpPr/>
            <p:nvPr/>
          </p:nvSpPr>
          <p:spPr>
            <a:xfrm rot="5400000">
              <a:off x="2142134" y="1454629"/>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p:nvSpPr>
          <p:spPr>
            <a:xfrm rot="5400000">
              <a:off x="2037082" y="1659829"/>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sp>
        <p:nvSpPr>
          <p:cNvPr id="4" name="六边形 3"/>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
        <p:nvSpPr>
          <p:cNvPr id="5" name="六边形 4"/>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章节标题+二级标题">
    <p:spTree>
      <p:nvGrpSpPr>
        <p:cNvPr id="1" name=""/>
        <p:cNvGrpSpPr/>
        <p:nvPr/>
      </p:nvGrpSpPr>
      <p:grpSpPr>
        <a:xfrm>
          <a:off x="0" y="0"/>
          <a:ext cx="0" cy="0"/>
          <a:chOff x="0" y="0"/>
          <a:chExt cx="0" cy="0"/>
        </a:xfrm>
      </p:grpSpPr>
      <p:sp>
        <p:nvSpPr>
          <p:cNvPr id="5" name="六边形 4"/>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
        <p:nvSpPr>
          <p:cNvPr id="6" name="六边形 5"/>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1002232"/>
            <a:ext cx="10720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591200"/>
            <a:ext cx="10720800" cy="4550400"/>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590102"/>
            <a:ext cx="10720800" cy="4550400"/>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1002119"/>
            <a:ext cx="10720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591200"/>
            <a:ext cx="10720800" cy="4550400"/>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1002232"/>
            <a:ext cx="10720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591200"/>
            <a:ext cx="10720800" cy="4550400"/>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79" y="1591200"/>
            <a:ext cx="10720800" cy="4550400"/>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79" y="1000749"/>
            <a:ext cx="10720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1591199"/>
            <a:ext cx="10720800" cy="4550400"/>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1591200"/>
            <a:ext cx="10720800" cy="4550400"/>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1002232"/>
            <a:ext cx="10720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p:cNvGrpSpPr/>
          <p:nvPr userDrawn="1"/>
        </p:nvGrpSpPr>
        <p:grpSpPr>
          <a:xfrm>
            <a:off x="806306" y="105625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66800"/>
            <a:ext cx="9214230" cy="4550400"/>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pic>
        <p:nvPicPr>
          <p:cNvPr id="13" name="图形 1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p:cNvGrpSpPr/>
          <p:nvPr userDrawn="1"/>
        </p:nvGrpSpPr>
        <p:grpSpPr>
          <a:xfrm>
            <a:off x="806306" y="1060146"/>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105200"/>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66799"/>
            <a:ext cx="9216000" cy="4550400"/>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pic>
        <p:nvPicPr>
          <p:cNvPr id="13" name="图形 1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p:cNvGrpSpPr/>
          <p:nvPr userDrawn="1"/>
        </p:nvGrpSpPr>
        <p:grpSpPr>
          <a:xfrm>
            <a:off x="806306" y="1054782"/>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105200"/>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66799"/>
            <a:ext cx="9216000" cy="4550400"/>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pic>
        <p:nvPicPr>
          <p:cNvPr id="13" name="图形 1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六边形 23"/>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000" cy="47088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000" cy="47088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000" cy="47088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5" Type="http://schemas.openxmlformats.org/officeDocument/2006/relationships/theme" Target="../theme/theme2.xml"/><Relationship Id="rId24" Type="http://schemas.openxmlformats.org/officeDocument/2006/relationships/image" Target="../media/image4.png"/><Relationship Id="rId23" Type="http://schemas.openxmlformats.org/officeDocument/2006/relationships/slideLayout" Target="../slideLayouts/slideLayout36.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0" Type="http://schemas.openxmlformats.org/officeDocument/2006/relationships/slideLayout" Target="../slideLayouts/slideLayout33.xml"/><Relationship Id="rId2" Type="http://schemas.openxmlformats.org/officeDocument/2006/relationships/slideLayout" Target="../slideLayouts/slideLayout15.xml"/><Relationship Id="rId19" Type="http://schemas.openxmlformats.org/officeDocument/2006/relationships/slideLayout" Target="../slideLayouts/slideLayout32.xml"/><Relationship Id="rId18" Type="http://schemas.openxmlformats.org/officeDocument/2006/relationships/slideLayout" Target="../slideLayouts/slideLayout31.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5.png"/><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itchFamily="34" charset="0"/>
          <a:ea typeface="黑体" pitchFamily="49" charset="-122"/>
        </a:defRPr>
      </a:lvl2pPr>
      <a:lvl3pPr algn="ctr" rtl="0" eaLnBrk="0" fontAlgn="base" hangingPunct="0">
        <a:spcBef>
          <a:spcPct val="0"/>
        </a:spcBef>
        <a:spcAft>
          <a:spcPct val="0"/>
        </a:spcAft>
        <a:defRPr sz="5865">
          <a:solidFill>
            <a:schemeClr val="tx1"/>
          </a:solidFill>
          <a:latin typeface="Calibri" pitchFamily="34" charset="0"/>
          <a:ea typeface="黑体" pitchFamily="49" charset="-122"/>
        </a:defRPr>
      </a:lvl3pPr>
      <a:lvl4pPr algn="ctr" rtl="0" eaLnBrk="0" fontAlgn="base" hangingPunct="0">
        <a:spcBef>
          <a:spcPct val="0"/>
        </a:spcBef>
        <a:spcAft>
          <a:spcPct val="0"/>
        </a:spcAft>
        <a:defRPr sz="5865">
          <a:solidFill>
            <a:schemeClr val="tx1"/>
          </a:solidFill>
          <a:latin typeface="Calibri" pitchFamily="34" charset="0"/>
          <a:ea typeface="黑体" pitchFamily="49" charset="-122"/>
        </a:defRPr>
      </a:lvl4pPr>
      <a:lvl5pPr algn="ctr" rtl="0" eaLnBrk="0" fontAlgn="base" hangingPunct="0">
        <a:spcBef>
          <a:spcPct val="0"/>
        </a:spcBef>
        <a:spcAft>
          <a:spcPct val="0"/>
        </a:spcAft>
        <a:defRPr sz="5865">
          <a:solidFill>
            <a:schemeClr val="tx1"/>
          </a:solidFill>
          <a:latin typeface="Calibri" pitchFamily="34" charset="0"/>
          <a:ea typeface="黑体" pitchFamily="49" charset="-122"/>
        </a:defRPr>
      </a:lvl5pPr>
      <a:lvl6pPr marL="609600" algn="ctr" rtl="0" fontAlgn="base">
        <a:spcBef>
          <a:spcPct val="0"/>
        </a:spcBef>
        <a:spcAft>
          <a:spcPct val="0"/>
        </a:spcAft>
        <a:defRPr sz="5865">
          <a:solidFill>
            <a:schemeClr val="tx1"/>
          </a:solidFill>
          <a:latin typeface="Calibri" pitchFamily="34" charset="0"/>
          <a:ea typeface="宋体" pitchFamily="2" charset="-122"/>
        </a:defRPr>
      </a:lvl6pPr>
      <a:lvl7pPr marL="1219200" algn="ctr" rtl="0" fontAlgn="base">
        <a:spcBef>
          <a:spcPct val="0"/>
        </a:spcBef>
        <a:spcAft>
          <a:spcPct val="0"/>
        </a:spcAft>
        <a:defRPr sz="5865">
          <a:solidFill>
            <a:schemeClr val="tx1"/>
          </a:solidFill>
          <a:latin typeface="Calibri" pitchFamily="34" charset="0"/>
          <a:ea typeface="宋体" pitchFamily="2" charset="-122"/>
        </a:defRPr>
      </a:lvl7pPr>
      <a:lvl8pPr marL="1828800" algn="ctr" rtl="0" fontAlgn="base">
        <a:spcBef>
          <a:spcPct val="0"/>
        </a:spcBef>
        <a:spcAft>
          <a:spcPct val="0"/>
        </a:spcAft>
        <a:defRPr sz="5865">
          <a:solidFill>
            <a:schemeClr val="tx1"/>
          </a:solidFill>
          <a:latin typeface="Calibri" pitchFamily="34" charset="0"/>
          <a:ea typeface="宋体" pitchFamily="2" charset="-122"/>
        </a:defRPr>
      </a:lvl8pPr>
      <a:lvl9pPr marL="2438400" algn="ctr" rtl="0" fontAlgn="base">
        <a:spcBef>
          <a:spcPct val="0"/>
        </a:spcBef>
        <a:spcAft>
          <a:spcPct val="0"/>
        </a:spcAft>
        <a:defRPr sz="5865">
          <a:solidFill>
            <a:schemeClr val="tx1"/>
          </a:solidFill>
          <a:latin typeface="Calibri" pitchFamily="34" charset="0"/>
          <a:ea typeface="宋体"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endPar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endParaRPr>
          </a:p>
        </p:txBody>
      </p:sp>
      <p:sp>
        <p:nvSpPr>
          <p:cNvPr id="21" name="矩形 20"/>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endParaRPr lang="zh-CN" altLang="en-US" sz="2400" dirty="0">
              <a:latin typeface="Segoe UI" pitchFamily="34" charset="0"/>
              <a:ea typeface="微软雅黑" panose="020B0503020204020204" pitchFamily="34" charset="-122"/>
            </a:endParaRPr>
          </a:p>
        </p:txBody>
      </p:sp>
      <p:sp>
        <p:nvSpPr>
          <p:cNvPr id="27" name="矩形 14"/>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1" fmla="*/ 0 w 2202525"/>
              <a:gd name="connsiteY0-2" fmla="*/ 0 h 275631"/>
              <a:gd name="connsiteX1-3" fmla="*/ 2202525 w 2202525"/>
              <a:gd name="connsiteY1-4" fmla="*/ 0 h 275631"/>
              <a:gd name="connsiteX2-5" fmla="*/ 2202525 w 2202525"/>
              <a:gd name="connsiteY2-6" fmla="*/ 275631 h 275631"/>
              <a:gd name="connsiteX3-7" fmla="*/ 104775 w 2202525"/>
              <a:gd name="connsiteY3-8" fmla="*/ 272456 h 275631"/>
              <a:gd name="connsiteX4-9" fmla="*/ 0 w 2202525"/>
              <a:gd name="connsiteY4-10" fmla="*/ 0 h 2756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itchFamily="34" charset="0"/>
              <a:ea typeface="微软雅黑" panose="020B0503020204020204" pitchFamily="34" charset="-122"/>
            </a:endParaRPr>
          </a:p>
        </p:txBody>
      </p:sp>
      <p:sp>
        <p:nvSpPr>
          <p:cNvPr id="28" name="矩形 27"/>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endParaRPr lang="zh-CN" altLang="en-US" sz="1600" dirty="0">
              <a:solidFill>
                <a:schemeClr val="bg1"/>
              </a:solidFill>
              <a:latin typeface="STKaiti" panose="02010600040101010101" pitchFamily="2" charset="-122"/>
              <a:ea typeface="STKaiti" panose="02010600040101010101" pitchFamily="2" charset="-122"/>
              <a:cs typeface="Alibaba PuHuiTi" pitchFamily="18"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Lst>
  <p:txStyles>
    <p:titleStyle>
      <a:lvl1pPr algn="l" rtl="0" eaLnBrk="0" fontAlgn="base" hangingPunct="0">
        <a:spcBef>
          <a:spcPct val="0"/>
        </a:spcBef>
        <a:spcAft>
          <a:spcPct val="0"/>
        </a:spcAft>
        <a:defRPr sz="3200" b="1" kern="1200">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600" algn="l" rtl="0" fontAlgn="base">
        <a:spcBef>
          <a:spcPct val="0"/>
        </a:spcBef>
        <a:spcAft>
          <a:spcPct val="0"/>
        </a:spcAft>
        <a:defRPr sz="3200" b="1">
          <a:solidFill>
            <a:schemeClr val="tx1"/>
          </a:solidFill>
          <a:latin typeface="黑体" pitchFamily="49" charset="-122"/>
          <a:ea typeface="黑体" pitchFamily="49" charset="-122"/>
        </a:defRPr>
      </a:lvl6pPr>
      <a:lvl7pPr marL="1219200" algn="l" rtl="0" fontAlgn="base">
        <a:spcBef>
          <a:spcPct val="0"/>
        </a:spcBef>
        <a:spcAft>
          <a:spcPct val="0"/>
        </a:spcAft>
        <a:defRPr sz="3200" b="1">
          <a:solidFill>
            <a:schemeClr val="tx1"/>
          </a:solidFill>
          <a:latin typeface="黑体" pitchFamily="49" charset="-122"/>
          <a:ea typeface="黑体" pitchFamily="49" charset="-122"/>
        </a:defRPr>
      </a:lvl7pPr>
      <a:lvl8pPr marL="1828800" algn="l" rtl="0" fontAlgn="base">
        <a:spcBef>
          <a:spcPct val="0"/>
        </a:spcBef>
        <a:spcAft>
          <a:spcPct val="0"/>
        </a:spcAft>
        <a:defRPr sz="3200" b="1">
          <a:solidFill>
            <a:schemeClr val="tx1"/>
          </a:solidFill>
          <a:latin typeface="黑体" pitchFamily="49" charset="-122"/>
          <a:ea typeface="黑体" pitchFamily="49" charset="-122"/>
        </a:defRPr>
      </a:lvl8pPr>
      <a:lvl9pPr marL="2438400"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itchFamily="49" charset="-122"/>
          <a:ea typeface="黑体"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itchFamily="49" charset="-122"/>
          <a:ea typeface="黑体"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itchFamily="34" charset="0"/>
          <a:ea typeface="黑体" pitchFamily="49" charset="-122"/>
        </a:defRPr>
      </a:lvl2pPr>
      <a:lvl3pPr algn="ctr" rtl="0" eaLnBrk="0" fontAlgn="base" hangingPunct="0">
        <a:spcBef>
          <a:spcPct val="0"/>
        </a:spcBef>
        <a:spcAft>
          <a:spcPct val="0"/>
        </a:spcAft>
        <a:defRPr sz="5865">
          <a:solidFill>
            <a:schemeClr val="tx1"/>
          </a:solidFill>
          <a:latin typeface="Calibri" pitchFamily="34" charset="0"/>
          <a:ea typeface="黑体" pitchFamily="49" charset="-122"/>
        </a:defRPr>
      </a:lvl3pPr>
      <a:lvl4pPr algn="ctr" rtl="0" eaLnBrk="0" fontAlgn="base" hangingPunct="0">
        <a:spcBef>
          <a:spcPct val="0"/>
        </a:spcBef>
        <a:spcAft>
          <a:spcPct val="0"/>
        </a:spcAft>
        <a:defRPr sz="5865">
          <a:solidFill>
            <a:schemeClr val="tx1"/>
          </a:solidFill>
          <a:latin typeface="Calibri" pitchFamily="34" charset="0"/>
          <a:ea typeface="黑体" pitchFamily="49" charset="-122"/>
        </a:defRPr>
      </a:lvl4pPr>
      <a:lvl5pPr algn="ctr" rtl="0" eaLnBrk="0" fontAlgn="base" hangingPunct="0">
        <a:spcBef>
          <a:spcPct val="0"/>
        </a:spcBef>
        <a:spcAft>
          <a:spcPct val="0"/>
        </a:spcAft>
        <a:defRPr sz="5865">
          <a:solidFill>
            <a:schemeClr val="tx1"/>
          </a:solidFill>
          <a:latin typeface="Calibri" pitchFamily="34" charset="0"/>
          <a:ea typeface="黑体" pitchFamily="49" charset="-122"/>
        </a:defRPr>
      </a:lvl5pPr>
      <a:lvl6pPr marL="609600" algn="ctr" rtl="0" fontAlgn="base">
        <a:spcBef>
          <a:spcPct val="0"/>
        </a:spcBef>
        <a:spcAft>
          <a:spcPct val="0"/>
        </a:spcAft>
        <a:defRPr sz="5865">
          <a:solidFill>
            <a:schemeClr val="tx1"/>
          </a:solidFill>
          <a:latin typeface="Calibri" pitchFamily="34" charset="0"/>
          <a:ea typeface="宋体" pitchFamily="2" charset="-122"/>
        </a:defRPr>
      </a:lvl6pPr>
      <a:lvl7pPr marL="1219200" algn="ctr" rtl="0" fontAlgn="base">
        <a:spcBef>
          <a:spcPct val="0"/>
        </a:spcBef>
        <a:spcAft>
          <a:spcPct val="0"/>
        </a:spcAft>
        <a:defRPr sz="5865">
          <a:solidFill>
            <a:schemeClr val="tx1"/>
          </a:solidFill>
          <a:latin typeface="Calibri" pitchFamily="34" charset="0"/>
          <a:ea typeface="宋体" pitchFamily="2" charset="-122"/>
        </a:defRPr>
      </a:lvl7pPr>
      <a:lvl8pPr marL="1828800" algn="ctr" rtl="0" fontAlgn="base">
        <a:spcBef>
          <a:spcPct val="0"/>
        </a:spcBef>
        <a:spcAft>
          <a:spcPct val="0"/>
        </a:spcAft>
        <a:defRPr sz="5865">
          <a:solidFill>
            <a:schemeClr val="tx1"/>
          </a:solidFill>
          <a:latin typeface="Calibri" pitchFamily="34" charset="0"/>
          <a:ea typeface="宋体" pitchFamily="2" charset="-122"/>
        </a:defRPr>
      </a:lvl8pPr>
      <a:lvl9pPr marL="2438400" algn="ctr" rtl="0" fontAlgn="base">
        <a:spcBef>
          <a:spcPct val="0"/>
        </a:spcBef>
        <a:spcAft>
          <a:spcPct val="0"/>
        </a:spcAft>
        <a:defRPr sz="5865">
          <a:solidFill>
            <a:schemeClr val="tx1"/>
          </a:solidFill>
          <a:latin typeface="Calibri" pitchFamily="34" charset="0"/>
          <a:ea typeface="宋体"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8.png"/></Relationships>
</file>

<file path=ppt/slides/_rels/slide100.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image" Target="../media/image83.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8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86.jpe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2.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4.png"/><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6.png"/><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8.pn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1.png"/><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7.jpeg"/><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1.png"/><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9.png"/><Relationship Id="rId1"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3.png"/><Relationship Id="rId1"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5.png"/><Relationship Id="rId1" Type="http://schemas.openxmlformats.org/officeDocument/2006/relationships/image" Target="../media/image34.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40.png"/><Relationship Id="rId1" Type="http://schemas.openxmlformats.org/officeDocument/2006/relationships/image" Target="../media/image39.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30.xml"/><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43.png"/><Relationship Id="rId1" Type="http://schemas.openxmlformats.org/officeDocument/2006/relationships/image" Target="../media/image42.jpe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45.png"/><Relationship Id="rId1" Type="http://schemas.openxmlformats.org/officeDocument/2006/relationships/image" Target="../media/image4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6.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52.png"/><Relationship Id="rId1" Type="http://schemas.openxmlformats.org/officeDocument/2006/relationships/image" Target="../media/image51.png"/></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3.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image" Target="../media/image57.png"/><Relationship Id="rId1" Type="http://schemas.openxmlformats.org/officeDocument/2006/relationships/image" Target="../media/image56.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58.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59.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1.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2.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3.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65.png"/><Relationship Id="rId1" Type="http://schemas.openxmlformats.org/officeDocument/2006/relationships/image" Target="../media/image6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6.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67.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69.png"/><Relationship Id="rId1" Type="http://schemas.openxmlformats.org/officeDocument/2006/relationships/image" Target="../media/image6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71.png"/><Relationship Id="rId1" Type="http://schemas.openxmlformats.org/officeDocument/2006/relationships/image" Target="../media/image70.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73.png"/><Relationship Id="rId1" Type="http://schemas.openxmlformats.org/officeDocument/2006/relationships/image" Target="../media/image72.png"/></Relationships>
</file>

<file path=ppt/slides/_rels/slide9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78.png"/></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9.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7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8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5400" dirty="0"/>
              <a:t>JavaScript</a:t>
            </a:r>
            <a:r>
              <a:rPr kumimoji="1" lang="zh-CN" altLang="en-US" sz="5400" dirty="0"/>
              <a:t> 高级第一天</a:t>
            </a:r>
            <a:endParaRPr kumimoji="1" lang="zh-CN" altLang="en-US" sz="5400" dirty="0"/>
          </a:p>
        </p:txBody>
      </p:sp>
      <p:sp>
        <p:nvSpPr>
          <p:cNvPr id="3" name="文本占位符 2"/>
          <p:cNvSpPr>
            <a:spLocks noGrp="1"/>
          </p:cNvSpPr>
          <p:nvPr>
            <p:ph type="body" sz="quarter" idx="10"/>
          </p:nvPr>
        </p:nvSpPr>
        <p:spPr/>
        <p:txBody>
          <a:bodyPr/>
          <a:lstStyle/>
          <a:p>
            <a:r>
              <a:rPr lang="zh-CN" altLang="en-US" dirty="0"/>
              <a:t>作用域</a:t>
            </a:r>
            <a:r>
              <a:rPr lang="en-US" altLang="zh-CN" dirty="0"/>
              <a:t>&amp;</a:t>
            </a:r>
            <a:r>
              <a:rPr lang="zh-CN" altLang="en-US" dirty="0"/>
              <a:t>解构</a:t>
            </a:r>
            <a:r>
              <a:rPr lang="en-US" altLang="zh-CN" dirty="0"/>
              <a:t>&amp;</a:t>
            </a:r>
            <a:r>
              <a:rPr lang="zh-CN" altLang="en-US" dirty="0"/>
              <a:t>箭头函数</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全局作用域</a:t>
            </a:r>
            <a:endParaRPr lang="zh-CN" altLang="en-US" dirty="0"/>
          </a:p>
        </p:txBody>
      </p:sp>
      <p:sp>
        <p:nvSpPr>
          <p:cNvPr id="4" name="文本占位符 3"/>
          <p:cNvSpPr>
            <a:spLocks noGrp="1"/>
          </p:cNvSpPr>
          <p:nvPr>
            <p:ph type="body" sz="quarter" idx="11"/>
          </p:nvPr>
        </p:nvSpPr>
        <p:spPr/>
        <p:txBody>
          <a:bodyPr/>
          <a:lstStyle/>
          <a:p>
            <a:pPr marL="0" indent="0">
              <a:buNone/>
            </a:pPr>
            <a:r>
              <a:rPr lang="en-US" altLang="zh-CN" dirty="0">
                <a:solidFill>
                  <a:srgbClr val="C00000"/>
                </a:solidFill>
              </a:rPr>
              <a:t>&lt;script&gt; </a:t>
            </a:r>
            <a:r>
              <a:rPr lang="zh-CN" altLang="en-US" dirty="0">
                <a:solidFill>
                  <a:srgbClr val="C00000"/>
                </a:solidFill>
              </a:rPr>
              <a:t>标签 </a:t>
            </a:r>
            <a:r>
              <a:rPr lang="zh-CN" altLang="en-US" dirty="0"/>
              <a:t>和 </a:t>
            </a:r>
            <a:r>
              <a:rPr lang="en-US" altLang="zh-CN" dirty="0">
                <a:solidFill>
                  <a:srgbClr val="C00000"/>
                </a:solidFill>
              </a:rPr>
              <a:t>.</a:t>
            </a:r>
            <a:r>
              <a:rPr lang="en-US" altLang="zh-CN" dirty="0" err="1">
                <a:solidFill>
                  <a:srgbClr val="C00000"/>
                </a:solidFill>
              </a:rPr>
              <a:t>js</a:t>
            </a:r>
            <a:r>
              <a:rPr lang="en-US" altLang="zh-CN" dirty="0">
                <a:solidFill>
                  <a:srgbClr val="C00000"/>
                </a:solidFill>
              </a:rPr>
              <a:t> </a:t>
            </a:r>
            <a:r>
              <a:rPr lang="zh-CN" altLang="en-US" dirty="0">
                <a:solidFill>
                  <a:srgbClr val="C00000"/>
                </a:solidFill>
              </a:rPr>
              <a:t>文件 </a:t>
            </a:r>
            <a:r>
              <a:rPr lang="zh-CN" altLang="en-US" dirty="0"/>
              <a:t>的</a:t>
            </a:r>
            <a:r>
              <a:rPr lang="en-US" altLang="zh-CN" dirty="0"/>
              <a:t>【</a:t>
            </a:r>
            <a:r>
              <a:rPr lang="zh-CN" altLang="en-US" dirty="0"/>
              <a:t>最外层</a:t>
            </a:r>
            <a:r>
              <a:rPr lang="en-US" altLang="zh-CN" dirty="0"/>
              <a:t>】</a:t>
            </a:r>
            <a:r>
              <a:rPr lang="zh-CN" altLang="en-US" dirty="0"/>
              <a:t>就是所谓的全局作用域，在此声明的变量在函数内部也可以被访问。</a:t>
            </a:r>
            <a:endParaRPr lang="en-US" altLang="zh-CN" dirty="0"/>
          </a:p>
          <a:p>
            <a:pPr marL="0" indent="0">
              <a:buNone/>
            </a:pPr>
            <a:r>
              <a:rPr lang="zh-CN" altLang="en-US" dirty="0"/>
              <a:t>全局作用域中声明的变量，任何其它作用域都可以被访问</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注意：</a:t>
            </a:r>
            <a:endParaRPr lang="en-US" altLang="zh-CN" dirty="0"/>
          </a:p>
          <a:p>
            <a:pPr marL="0" indent="0">
              <a:buNone/>
            </a:pPr>
            <a:r>
              <a:rPr lang="en-US" altLang="zh-CN" dirty="0"/>
              <a:t>1. </a:t>
            </a:r>
            <a:r>
              <a:rPr lang="zh-CN" altLang="en-US" dirty="0"/>
              <a:t>为 </a:t>
            </a:r>
            <a:r>
              <a:rPr lang="en-US" altLang="zh-CN" dirty="0"/>
              <a:t>window </a:t>
            </a:r>
            <a:r>
              <a:rPr lang="zh-CN" altLang="en-US" dirty="0"/>
              <a:t>对象动态添加的属性默认也是全局的，不推荐！</a:t>
            </a:r>
            <a:endParaRPr lang="zh-CN" altLang="en-US" dirty="0"/>
          </a:p>
          <a:p>
            <a:pPr marL="0" indent="0">
              <a:buNone/>
            </a:pPr>
            <a:r>
              <a:rPr lang="en-US" altLang="zh-CN" dirty="0"/>
              <a:t>2. </a:t>
            </a:r>
            <a:r>
              <a:rPr lang="zh-CN" altLang="en-US" dirty="0"/>
              <a:t>函数中未使用任何关键字声明的变量为全局变量，不推荐！！！</a:t>
            </a:r>
            <a:endParaRPr lang="zh-CN" altLang="en-US" dirty="0"/>
          </a:p>
          <a:p>
            <a:pPr marL="0" indent="0">
              <a:buNone/>
            </a:pPr>
            <a:r>
              <a:rPr lang="en-US" altLang="zh-CN" dirty="0"/>
              <a:t>3. </a:t>
            </a:r>
            <a:r>
              <a:rPr lang="zh-CN" altLang="en-US" dirty="0"/>
              <a:t>尽可能少的声明全局变量，防止全局变量被污染</a:t>
            </a:r>
            <a:endParaRPr lang="zh-CN" altLang="en-US" dirty="0"/>
          </a:p>
          <a:p>
            <a:pPr marL="0" indent="0">
              <a:buNone/>
            </a:pPr>
            <a:endParaRPr lang="en-US" altLang="zh-CN" dirty="0"/>
          </a:p>
        </p:txBody>
      </p:sp>
      <p:pic>
        <p:nvPicPr>
          <p:cNvPr id="5" name="图片 4"/>
          <p:cNvPicPr>
            <a:picLocks noChangeAspect="1"/>
          </p:cNvPicPr>
          <p:nvPr/>
        </p:nvPicPr>
        <p:blipFill>
          <a:blip r:embed="rId1"/>
          <a:stretch>
            <a:fillRect/>
          </a:stretch>
        </p:blipFill>
        <p:spPr>
          <a:xfrm>
            <a:off x="3550590" y="2633877"/>
            <a:ext cx="4408076" cy="22901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p:txBody>
          <a:bodyPr/>
          <a:lstStyle/>
          <a:p>
            <a:r>
              <a:rPr lang="zh-CN" altLang="en-US" dirty="0"/>
              <a:t>筛选数组 </a:t>
            </a:r>
            <a:r>
              <a:rPr lang="en-US" altLang="zh-CN" dirty="0"/>
              <a:t>filter </a:t>
            </a:r>
            <a:r>
              <a:rPr lang="zh-CN" altLang="en-US" dirty="0"/>
              <a:t>方法（重点）</a:t>
            </a:r>
            <a:endParaRPr lang="zh-CN" altLang="en-US" dirty="0"/>
          </a:p>
        </p:txBody>
      </p:sp>
      <p:sp>
        <p:nvSpPr>
          <p:cNvPr id="4" name="文本占位符 3"/>
          <p:cNvSpPr>
            <a:spLocks noGrp="1"/>
          </p:cNvSpPr>
          <p:nvPr>
            <p:ph type="body" sz="quarter" idx="11"/>
          </p:nvPr>
        </p:nvSpPr>
        <p:spPr>
          <a:xfrm>
            <a:off x="738137" y="1709637"/>
            <a:ext cx="10720800" cy="4550400"/>
          </a:xfrm>
        </p:spPr>
        <p:txBody>
          <a:bodyPr/>
          <a:lstStyle/>
          <a:p>
            <a:r>
              <a:rPr lang="en-US" altLang="zh-CN" dirty="0"/>
              <a:t>filter() </a:t>
            </a:r>
            <a:r>
              <a:rPr lang="zh-CN" altLang="en-US" dirty="0"/>
              <a:t>方法创建一个新的数组，新数组中的元素是通过检查指定数组中符合条件的所有元素</a:t>
            </a:r>
            <a:endParaRPr lang="en-US" altLang="zh-CN" dirty="0"/>
          </a:p>
          <a:p>
            <a:r>
              <a:rPr lang="zh-CN" altLang="en-US" b="0" dirty="0">
                <a:solidFill>
                  <a:srgbClr val="404040"/>
                </a:solidFill>
                <a:latin typeface="Alibaba PuHuiTi" pitchFamily="18" charset="-122"/>
                <a:ea typeface="Alibaba PuHuiTi" pitchFamily="18" charset="-122"/>
                <a:cs typeface="Alibaba PuHuiTi" pitchFamily="18" charset="-122"/>
              </a:rPr>
              <a:t>主要使用场景： </a:t>
            </a:r>
            <a:r>
              <a:rPr lang="zh-CN" altLang="en-US" b="1" dirty="0">
                <a:solidFill>
                  <a:srgbClr val="C00000"/>
                </a:solidFill>
                <a:latin typeface="Alibaba PuHuiTi" pitchFamily="18" charset="-122"/>
                <a:ea typeface="Alibaba PuHuiTi" pitchFamily="18" charset="-122"/>
                <a:cs typeface="Alibaba PuHuiTi" pitchFamily="18" charset="-122"/>
              </a:rPr>
              <a:t>筛选数组符合条件的元素</a:t>
            </a:r>
            <a:r>
              <a:rPr lang="zh-CN" altLang="en-US" b="1" dirty="0">
                <a:solidFill>
                  <a:srgbClr val="404040"/>
                </a:solidFill>
                <a:latin typeface="Alibaba PuHuiTi" pitchFamily="18" charset="-122"/>
                <a:ea typeface="Alibaba PuHuiTi" pitchFamily="18" charset="-122"/>
                <a:cs typeface="Alibaba PuHuiTi" pitchFamily="18" charset="-122"/>
              </a:rPr>
              <a:t>，并返回筛选之后元素的新数组</a:t>
            </a:r>
            <a:endParaRPr lang="en-US" altLang="zh-CN" b="1" dirty="0">
              <a:solidFill>
                <a:srgbClr val="404040"/>
              </a:solidFill>
              <a:latin typeface="Alibaba PuHuiTi" pitchFamily="18" charset="-122"/>
              <a:ea typeface="Alibaba PuHuiTi" pitchFamily="18" charset="-122"/>
              <a:cs typeface="Alibaba PuHuiTi" pitchFamily="18" charset="-122"/>
            </a:endParaRPr>
          </a:p>
          <a:p>
            <a:r>
              <a:rPr lang="zh-CN" altLang="en-US" b="1" dirty="0">
                <a:solidFill>
                  <a:srgbClr val="404040"/>
                </a:solidFill>
                <a:latin typeface="Alibaba PuHuiTi" pitchFamily="18" charset="-122"/>
                <a:ea typeface="Alibaba PuHuiTi" pitchFamily="18" charset="-122"/>
                <a:cs typeface="Alibaba PuHuiTi" pitchFamily="18" charset="-122"/>
              </a:rPr>
              <a:t>语法：</a:t>
            </a:r>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a:p>
            <a:r>
              <a:rPr lang="zh-CN" altLang="en-US" b="1" dirty="0">
                <a:solidFill>
                  <a:srgbClr val="404040"/>
                </a:solidFill>
                <a:latin typeface="Alibaba PuHuiTi" pitchFamily="18" charset="-122"/>
                <a:ea typeface="Alibaba PuHuiTi" pitchFamily="18" charset="-122"/>
                <a:cs typeface="Alibaba PuHuiTi" pitchFamily="18" charset="-122"/>
              </a:rPr>
              <a:t>例：</a:t>
            </a:r>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a:p>
            <a:pPr marL="0" indent="0">
              <a:buNone/>
            </a:pPr>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p:txBody>
      </p:sp>
      <p:pic>
        <p:nvPicPr>
          <p:cNvPr id="7" name="图片 6"/>
          <p:cNvPicPr>
            <a:picLocks noChangeAspect="1"/>
          </p:cNvPicPr>
          <p:nvPr/>
        </p:nvPicPr>
        <p:blipFill>
          <a:blip r:embed="rId1"/>
          <a:stretch>
            <a:fillRect/>
          </a:stretch>
        </p:blipFill>
        <p:spPr>
          <a:xfrm>
            <a:off x="5045817" y="1002233"/>
            <a:ext cx="5851068" cy="707404"/>
          </a:xfrm>
          <a:prstGeom prst="rect">
            <a:avLst/>
          </a:prstGeom>
        </p:spPr>
      </p:pic>
      <p:pic>
        <p:nvPicPr>
          <p:cNvPr id="8" name="图片 7"/>
          <p:cNvPicPr>
            <a:picLocks noChangeAspect="1"/>
          </p:cNvPicPr>
          <p:nvPr/>
        </p:nvPicPr>
        <p:blipFill>
          <a:blip r:embed="rId2"/>
          <a:stretch>
            <a:fillRect/>
          </a:stretch>
        </p:blipFill>
        <p:spPr>
          <a:xfrm>
            <a:off x="902162" y="3151266"/>
            <a:ext cx="7390476" cy="1266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p:cNvPicPr>
            <a:picLocks noChangeAspect="1"/>
          </p:cNvPicPr>
          <p:nvPr/>
        </p:nvPicPr>
        <p:blipFill>
          <a:blip r:embed="rId3"/>
          <a:stretch>
            <a:fillRect/>
          </a:stretch>
        </p:blipFill>
        <p:spPr>
          <a:xfrm>
            <a:off x="1853377" y="4686436"/>
            <a:ext cx="4231531" cy="157360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p:txBody>
          <a:bodyPr/>
          <a:lstStyle/>
          <a:p>
            <a:r>
              <a:rPr lang="zh-CN" altLang="en-US" dirty="0"/>
              <a:t>筛选数组 </a:t>
            </a:r>
            <a:r>
              <a:rPr lang="en-US" altLang="zh-CN" dirty="0"/>
              <a:t>filter </a:t>
            </a:r>
            <a:r>
              <a:rPr lang="zh-CN" altLang="en-US" dirty="0"/>
              <a:t>方法（重点）</a:t>
            </a:r>
            <a:endParaRPr lang="zh-CN" altLang="en-US" dirty="0"/>
          </a:p>
        </p:txBody>
      </p:sp>
      <p:sp>
        <p:nvSpPr>
          <p:cNvPr id="4" name="文本占位符 3"/>
          <p:cNvSpPr>
            <a:spLocks noGrp="1"/>
          </p:cNvSpPr>
          <p:nvPr>
            <p:ph type="body" sz="quarter" idx="11"/>
          </p:nvPr>
        </p:nvSpPr>
        <p:spPr>
          <a:xfrm>
            <a:off x="738137" y="1709637"/>
            <a:ext cx="10720800" cy="4550400"/>
          </a:xfrm>
        </p:spPr>
        <p:txBody>
          <a:bodyPr/>
          <a:lstStyle/>
          <a:p>
            <a:r>
              <a:rPr lang="en-US" altLang="zh-CN" dirty="0"/>
              <a:t>filter()  </a:t>
            </a:r>
            <a:r>
              <a:rPr lang="zh-CN" altLang="en-US" dirty="0"/>
              <a:t>筛选数组</a:t>
            </a:r>
            <a:endParaRPr lang="en-US" altLang="zh-CN" dirty="0"/>
          </a:p>
          <a:p>
            <a:r>
              <a:rPr lang="zh-CN" altLang="en-US" b="1" dirty="0"/>
              <a:t>返回值：</a:t>
            </a:r>
            <a:r>
              <a:rPr lang="zh-CN" altLang="en-US" dirty="0"/>
              <a:t>返回数组，包含了符合条件的所有元素。如果没有符合条件的元素则返回空数组</a:t>
            </a:r>
            <a:endParaRPr lang="en-US" altLang="zh-CN" b="1" dirty="0">
              <a:solidFill>
                <a:srgbClr val="404040"/>
              </a:solidFill>
              <a:latin typeface="Alibaba PuHuiTi" pitchFamily="18" charset="-122"/>
              <a:ea typeface="Alibaba PuHuiTi" pitchFamily="18" charset="-122"/>
              <a:cs typeface="Alibaba PuHuiTi" pitchFamily="18" charset="-122"/>
            </a:endParaRPr>
          </a:p>
          <a:p>
            <a:r>
              <a:rPr lang="zh-CN" altLang="en-US" b="1" dirty="0">
                <a:solidFill>
                  <a:srgbClr val="404040"/>
                </a:solidFill>
                <a:latin typeface="Alibaba PuHuiTi" pitchFamily="18" charset="-122"/>
                <a:ea typeface="Alibaba PuHuiTi" pitchFamily="18" charset="-122"/>
                <a:cs typeface="Alibaba PuHuiTi" pitchFamily="18" charset="-122"/>
              </a:rPr>
              <a:t>参数：</a:t>
            </a:r>
            <a:r>
              <a:rPr lang="en-US" altLang="zh-CN" dirty="0" err="1"/>
              <a:t>currentValue</a:t>
            </a:r>
            <a:r>
              <a:rPr lang="en-US" altLang="zh-CN" dirty="0"/>
              <a:t> </a:t>
            </a:r>
            <a:r>
              <a:rPr lang="zh-CN" altLang="en-US" dirty="0"/>
              <a:t>必须写， </a:t>
            </a:r>
            <a:r>
              <a:rPr lang="en-US" altLang="zh-CN" dirty="0"/>
              <a:t>index </a:t>
            </a:r>
            <a:r>
              <a:rPr lang="zh-CN" altLang="en-US" dirty="0"/>
              <a:t>可选</a:t>
            </a:r>
            <a:endParaRPr lang="en-US" altLang="zh-CN" dirty="0"/>
          </a:p>
          <a:p>
            <a:r>
              <a:rPr lang="zh-CN" altLang="en-US" dirty="0">
                <a:solidFill>
                  <a:srgbClr val="404040"/>
                </a:solidFill>
                <a:latin typeface="Alibaba PuHuiTi" pitchFamily="18" charset="-122"/>
                <a:ea typeface="Alibaba PuHuiTi" pitchFamily="18" charset="-122"/>
                <a:cs typeface="Alibaba PuHuiTi" pitchFamily="18" charset="-122"/>
              </a:rPr>
              <a:t>因为返回新数组，所以不会影响原数组</a:t>
            </a:r>
            <a:endParaRPr lang="en-US" altLang="zh-CN" dirty="0">
              <a:solidFill>
                <a:srgbClr val="404040"/>
              </a:solidFill>
              <a:latin typeface="Alibaba PuHuiTi" pitchFamily="18" charset="-122"/>
              <a:ea typeface="Alibaba PuHuiTi" pitchFamily="18" charset="-122"/>
              <a:cs typeface="Alibaba PuHuiTi" pitchFamily="18" charset="-122"/>
            </a:endParaRPr>
          </a:p>
          <a:p>
            <a:pPr marL="0" indent="0">
              <a:buNone/>
            </a:pPr>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p:txBody>
      </p:sp>
      <p:pic>
        <p:nvPicPr>
          <p:cNvPr id="7" name="图片 6"/>
          <p:cNvPicPr>
            <a:picLocks noChangeAspect="1"/>
          </p:cNvPicPr>
          <p:nvPr/>
        </p:nvPicPr>
        <p:blipFill>
          <a:blip r:embed="rId1"/>
          <a:stretch>
            <a:fillRect/>
          </a:stretch>
        </p:blipFill>
        <p:spPr>
          <a:xfrm>
            <a:off x="972581" y="3631135"/>
            <a:ext cx="5851068" cy="7074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t>商品列表价格筛选</a:t>
            </a:r>
            <a:endParaRPr lang="zh-CN" altLang="en-US" dirty="0">
              <a:solidFill>
                <a:srgbClr val="C00000"/>
              </a:solidFill>
            </a:endParaRPr>
          </a:p>
        </p:txBody>
      </p:sp>
      <p:sp>
        <p:nvSpPr>
          <p:cNvPr id="3" name="文本占位符 2"/>
          <p:cNvSpPr>
            <a:spLocks noGrp="1"/>
          </p:cNvSpPr>
          <p:nvPr>
            <p:ph type="body" sz="quarter" idx="11"/>
          </p:nvPr>
        </p:nvSpPr>
        <p:spPr/>
        <p:txBody>
          <a:bodyPr/>
          <a:lstStyle/>
          <a:p>
            <a:r>
              <a:rPr lang="zh-CN" altLang="en-US" dirty="0"/>
              <a:t>业务分析：</a:t>
            </a:r>
            <a:endParaRPr lang="en-US" altLang="zh-CN" dirty="0"/>
          </a:p>
          <a:p>
            <a:r>
              <a:rPr lang="zh-CN" altLang="en-US" dirty="0"/>
              <a:t>①： 页面初始渲染</a:t>
            </a:r>
            <a:endParaRPr lang="en-US" altLang="zh-CN" dirty="0"/>
          </a:p>
          <a:p>
            <a:r>
              <a:rPr lang="zh-CN" altLang="en-US" dirty="0"/>
              <a:t>②： 点击不同需求显示不同的数据</a:t>
            </a:r>
            <a:endParaRPr lang="en-US" altLang="zh-C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t>商品列表价格筛选</a:t>
            </a:r>
            <a:endParaRPr lang="zh-CN" altLang="en-US" dirty="0">
              <a:solidFill>
                <a:srgbClr val="C00000"/>
              </a:solidFill>
            </a:endParaRPr>
          </a:p>
        </p:txBody>
      </p:sp>
      <p:sp>
        <p:nvSpPr>
          <p:cNvPr id="3" name="文本占位符 2"/>
          <p:cNvSpPr>
            <a:spLocks noGrp="1"/>
          </p:cNvSpPr>
          <p:nvPr>
            <p:ph type="body" sz="quarter" idx="11"/>
          </p:nvPr>
        </p:nvSpPr>
        <p:spPr/>
        <p:txBody>
          <a:bodyPr/>
          <a:lstStyle/>
          <a:p>
            <a:r>
              <a:rPr lang="zh-CN" altLang="en-US" dirty="0"/>
              <a:t>分析：</a:t>
            </a:r>
            <a:endParaRPr lang="en-US" altLang="zh-CN" dirty="0"/>
          </a:p>
          <a:p>
            <a:r>
              <a:rPr lang="zh-CN" altLang="en-US" dirty="0"/>
              <a:t>①：渲染页面 利用</a:t>
            </a:r>
            <a:r>
              <a:rPr lang="en-US" altLang="zh-CN" dirty="0" err="1"/>
              <a:t>forEach</a:t>
            </a:r>
            <a:r>
              <a:rPr lang="en-US" altLang="zh-CN" dirty="0"/>
              <a:t> </a:t>
            </a:r>
            <a:r>
              <a:rPr lang="zh-CN" altLang="en-US" dirty="0"/>
              <a:t>遍历数据里面的 数据，并渲染数据列表</a:t>
            </a:r>
            <a:endParaRPr lang="en-US" altLang="zh-CN" dirty="0"/>
          </a:p>
          <a:p>
            <a:r>
              <a:rPr lang="zh-CN" altLang="en-US" dirty="0"/>
              <a:t>②：根据 </a:t>
            </a:r>
            <a:r>
              <a:rPr lang="en-US" altLang="zh-CN" dirty="0"/>
              <a:t>filter </a:t>
            </a:r>
            <a:r>
              <a:rPr lang="zh-CN" altLang="en-US" dirty="0"/>
              <a:t>选择不同条件显示不同商品</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t>商品列表价格筛选</a:t>
            </a:r>
            <a:endParaRPr lang="zh-CN" altLang="en-US" dirty="0">
              <a:solidFill>
                <a:srgbClr val="C00000"/>
              </a:solidFill>
            </a:endParaRPr>
          </a:p>
        </p:txBody>
      </p:sp>
      <p:sp>
        <p:nvSpPr>
          <p:cNvPr id="3" name="文本占位符 2"/>
          <p:cNvSpPr>
            <a:spLocks noGrp="1"/>
          </p:cNvSpPr>
          <p:nvPr>
            <p:ph type="body" sz="quarter" idx="11"/>
          </p:nvPr>
        </p:nvSpPr>
        <p:spPr/>
        <p:txBody>
          <a:bodyPr/>
          <a:lstStyle/>
          <a:p>
            <a:r>
              <a:rPr lang="zh-CN" altLang="en-US" dirty="0"/>
              <a:t>步骤：</a:t>
            </a:r>
            <a:endParaRPr lang="en-US" altLang="zh-CN" dirty="0"/>
          </a:p>
          <a:p>
            <a:r>
              <a:rPr lang="zh-CN" altLang="en-US" dirty="0"/>
              <a:t>①：渲染页面模块</a:t>
            </a:r>
            <a:endParaRPr lang="en-US" altLang="zh-CN" dirty="0"/>
          </a:p>
          <a:p>
            <a:r>
              <a:rPr lang="en-US" altLang="zh-CN" dirty="0"/>
              <a:t>       (1) </a:t>
            </a:r>
            <a:r>
              <a:rPr lang="zh-CN" altLang="en-US" dirty="0"/>
              <a:t>初始化需要渲染页面，同时，点击不同的需求，还会重新渲染页面，所以</a:t>
            </a:r>
            <a:r>
              <a:rPr lang="zh-CN" altLang="en-US" dirty="0">
                <a:solidFill>
                  <a:srgbClr val="C00000"/>
                </a:solidFill>
              </a:rPr>
              <a:t>渲染做成一个函数</a:t>
            </a:r>
            <a:endParaRPr lang="en-US" altLang="zh-CN" dirty="0">
              <a:solidFill>
                <a:srgbClr val="C00000"/>
              </a:solidFill>
            </a:endParaRPr>
          </a:p>
          <a:p>
            <a:r>
              <a:rPr lang="en-US" altLang="zh-CN" dirty="0">
                <a:solidFill>
                  <a:schemeClr val="tx1"/>
                </a:solidFill>
              </a:rPr>
              <a:t>       (2) </a:t>
            </a:r>
            <a:r>
              <a:rPr lang="zh-CN" altLang="en-US" dirty="0">
                <a:solidFill>
                  <a:schemeClr val="tx1"/>
                </a:solidFill>
              </a:rPr>
              <a:t>做法基本跟前面案例雷同，就是封装到了一个函数里面</a:t>
            </a:r>
            <a:endParaRPr lang="en-US" altLang="zh-CN" dirty="0">
              <a:solidFill>
                <a:schemeClr val="tx1"/>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t>商品列表价格筛选</a:t>
            </a:r>
            <a:endParaRPr lang="zh-CN" altLang="en-US" dirty="0">
              <a:solidFill>
                <a:srgbClr val="C00000"/>
              </a:solidFill>
            </a:endParaRPr>
          </a:p>
        </p:txBody>
      </p:sp>
      <p:sp>
        <p:nvSpPr>
          <p:cNvPr id="3" name="文本占位符 2"/>
          <p:cNvSpPr>
            <a:spLocks noGrp="1"/>
          </p:cNvSpPr>
          <p:nvPr>
            <p:ph type="body" sz="quarter" idx="11"/>
          </p:nvPr>
        </p:nvSpPr>
        <p:spPr/>
        <p:txBody>
          <a:bodyPr/>
          <a:lstStyle/>
          <a:p>
            <a:r>
              <a:rPr lang="zh-CN" altLang="en-US" dirty="0"/>
              <a:t>步骤：</a:t>
            </a:r>
            <a:endParaRPr lang="en-US" altLang="zh-CN" dirty="0"/>
          </a:p>
          <a:p>
            <a:r>
              <a:rPr lang="zh-CN" altLang="en-US" dirty="0"/>
              <a:t>②：点击不同需求，显示不同页面内容</a:t>
            </a:r>
            <a:endParaRPr lang="en-US" altLang="zh-CN" dirty="0"/>
          </a:p>
          <a:p>
            <a:r>
              <a:rPr lang="en-US" altLang="zh-CN" dirty="0"/>
              <a:t>       (1) </a:t>
            </a:r>
            <a:r>
              <a:rPr lang="zh-CN" altLang="en-US" dirty="0"/>
              <a:t>点击采取事件委托方式  </a:t>
            </a:r>
            <a:r>
              <a:rPr lang="en-US" altLang="zh-CN" dirty="0"/>
              <a:t>.filter</a:t>
            </a:r>
            <a:endParaRPr lang="en-US" altLang="zh-CN" dirty="0"/>
          </a:p>
          <a:p>
            <a:r>
              <a:rPr lang="en-US" altLang="zh-CN" dirty="0">
                <a:solidFill>
                  <a:schemeClr val="tx1"/>
                </a:solidFill>
              </a:rPr>
              <a:t>       (2) </a:t>
            </a:r>
            <a:r>
              <a:rPr lang="zh-CN" altLang="en-US" dirty="0">
                <a:solidFill>
                  <a:schemeClr val="tx1"/>
                </a:solidFill>
              </a:rPr>
              <a:t>利用过滤函数 </a:t>
            </a:r>
            <a:r>
              <a:rPr lang="en-US" altLang="zh-CN" dirty="0">
                <a:solidFill>
                  <a:schemeClr val="tx1"/>
                </a:solidFill>
              </a:rPr>
              <a:t>filter </a:t>
            </a:r>
            <a:r>
              <a:rPr lang="zh-CN" altLang="en-US" dirty="0">
                <a:solidFill>
                  <a:schemeClr val="tx1"/>
                </a:solidFill>
              </a:rPr>
              <a:t>筛选出符合条件的数据，因为生成的是一个数组，传递给渲染函数即可</a:t>
            </a:r>
            <a:endParaRPr lang="en-US" altLang="zh-CN" dirty="0">
              <a:solidFill>
                <a:schemeClr val="tx1"/>
              </a:solidFill>
            </a:endParaRPr>
          </a:p>
          <a:p>
            <a:r>
              <a:rPr lang="en-US" altLang="zh-CN" dirty="0">
                <a:solidFill>
                  <a:schemeClr val="tx1"/>
                </a:solidFill>
              </a:rPr>
              <a:t>       (3) </a:t>
            </a:r>
            <a:r>
              <a:rPr lang="zh-CN" altLang="en-US" dirty="0">
                <a:solidFill>
                  <a:schemeClr val="tx1"/>
                </a:solidFill>
              </a:rPr>
              <a:t>筛选条件是根据点击的 </a:t>
            </a:r>
            <a:r>
              <a:rPr lang="en-US" altLang="zh-CN" dirty="0">
                <a:solidFill>
                  <a:schemeClr val="tx1"/>
                </a:solidFill>
              </a:rPr>
              <a:t>data-index </a:t>
            </a:r>
            <a:r>
              <a:rPr lang="zh-CN" altLang="en-US" dirty="0">
                <a:solidFill>
                  <a:schemeClr val="tx1"/>
                </a:solidFill>
              </a:rPr>
              <a:t>来判断</a:t>
            </a:r>
            <a:endParaRPr lang="en-US" altLang="zh-CN" dirty="0">
              <a:solidFill>
                <a:schemeClr val="tx1"/>
              </a:solidFill>
            </a:endParaRPr>
          </a:p>
          <a:p>
            <a:r>
              <a:rPr lang="en-US" altLang="zh-CN" dirty="0">
                <a:solidFill>
                  <a:schemeClr val="tx1"/>
                </a:solidFill>
              </a:rPr>
              <a:t>       (4) </a:t>
            </a:r>
            <a:r>
              <a:rPr lang="zh-CN" altLang="en-US" dirty="0">
                <a:solidFill>
                  <a:schemeClr val="tx1"/>
                </a:solidFill>
              </a:rPr>
              <a:t>可以使用对象解构，把 事件对象 解构 </a:t>
            </a:r>
            <a:endParaRPr lang="en-US" altLang="zh-CN" dirty="0">
              <a:solidFill>
                <a:schemeClr val="tx1"/>
              </a:solidFill>
            </a:endParaRPr>
          </a:p>
          <a:p>
            <a:r>
              <a:rPr lang="en-US" altLang="zh-CN" dirty="0">
                <a:solidFill>
                  <a:schemeClr val="tx1"/>
                </a:solidFill>
              </a:rPr>
              <a:t>       (5) </a:t>
            </a:r>
            <a:r>
              <a:rPr lang="zh-CN" altLang="en-US" dirty="0">
                <a:solidFill>
                  <a:schemeClr val="tx1"/>
                </a:solidFill>
              </a:rPr>
              <a:t>因为 全部区间不需要筛选，直接 把</a:t>
            </a:r>
            <a:r>
              <a:rPr lang="en-US" altLang="zh-CN" dirty="0" err="1">
                <a:solidFill>
                  <a:schemeClr val="tx1"/>
                </a:solidFill>
              </a:rPr>
              <a:t>goodList</a:t>
            </a:r>
            <a:r>
              <a:rPr lang="zh-CN" altLang="en-US" dirty="0">
                <a:solidFill>
                  <a:schemeClr val="tx1"/>
                </a:solidFill>
              </a:rPr>
              <a:t>渲染即可</a:t>
            </a:r>
            <a:endParaRPr lang="en-US" altLang="zh-CN" dirty="0">
              <a:solidFill>
                <a:schemeClr val="tx1"/>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601650" y="1439333"/>
            <a:ext cx="7785083" cy="3352800"/>
          </a:xfrm>
        </p:spPr>
        <p:txBody>
          <a:bodyPr/>
          <a:lstStyle/>
          <a:p>
            <a:r>
              <a:rPr lang="zh-CN" altLang="en-US" dirty="0"/>
              <a:t>整理笔记</a:t>
            </a:r>
            <a:endParaRPr lang="en-US" altLang="zh-CN" dirty="0"/>
          </a:p>
          <a:p>
            <a:r>
              <a:rPr lang="zh-CN" altLang="en-US" dirty="0"/>
              <a:t>综合案例至少写三遍</a:t>
            </a:r>
            <a:endParaRPr lang="en-US" altLang="zh-CN" dirty="0"/>
          </a:p>
          <a:p>
            <a:r>
              <a:rPr lang="zh-CN" altLang="en-US" dirty="0"/>
              <a:t>开始做测试题：  </a:t>
            </a:r>
            <a:r>
              <a:rPr lang="en-US" altLang="zh-CN" dirty="0"/>
              <a:t>PC</a:t>
            </a:r>
            <a:r>
              <a:rPr lang="zh-CN" altLang="en-US" dirty="0"/>
              <a:t>端地址： </a:t>
            </a:r>
            <a:r>
              <a:rPr lang="en-US" altLang="zh-CN" dirty="0"/>
              <a:t>https://ks.wjx.top/vj/wOeHuEk.aspx</a:t>
            </a:r>
            <a:endParaRPr lang="en-US" altLang="zh-CN" dirty="0"/>
          </a:p>
          <a:p>
            <a:r>
              <a:rPr lang="zh-CN" altLang="en-US" dirty="0"/>
              <a:t>预习第二天内容</a:t>
            </a:r>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8934" y="3953933"/>
            <a:ext cx="2438400" cy="243840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635517" y="1225973"/>
            <a:ext cx="7065415" cy="4708800"/>
          </a:xfrm>
        </p:spPr>
        <p:txBody>
          <a:bodyPr/>
          <a:lstStyle/>
          <a:p>
            <a:pPr>
              <a:lnSpc>
                <a:spcPct val="150000"/>
              </a:lnSpc>
            </a:pPr>
            <a:r>
              <a:rPr lang="zh-CN" altLang="en-US" dirty="0"/>
              <a:t>全局作用域有哪些？</a:t>
            </a:r>
            <a:endParaRPr lang="en-US" altLang="zh-CN" dirty="0"/>
          </a:p>
          <a:p>
            <a:pPr marL="895350" lvl="1" indent="-285750">
              <a:lnSpc>
                <a:spcPct val="150000"/>
              </a:lnSpc>
              <a:buFont typeface="Wingdings" panose="05000000000000000000" pitchFamily="2" charset="2"/>
              <a:buChar char="Ø"/>
            </a:pP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&lt;script&gt;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标签内部</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js</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全局作用域声明的变量其他作用域能使用吗？</a:t>
            </a:r>
            <a:endParaRPr lang="en-US" altLang="zh-CN"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相当能</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150000"/>
              </a:lnSpc>
              <a:buNone/>
            </a:pPr>
            <a:r>
              <a:rPr lang="en-US" altLang="zh-CN" dirty="0"/>
              <a:t>JavaScript </a:t>
            </a:r>
            <a:r>
              <a:rPr lang="zh-CN" altLang="en-US" dirty="0"/>
              <a:t>中的作用域是程序被执行时的底层机制，了解这一机制有助于规范代码书写习惯，避免因作用域导致的语法错误。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down)">
                                      <p:cBhvr>
                                        <p:cTn id="1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a:t>作用域</a:t>
            </a:r>
            <a:endParaRPr lang="zh-CN" altLang="en-US" dirty="0"/>
          </a:p>
        </p:txBody>
      </p:sp>
      <p:sp>
        <p:nvSpPr>
          <p:cNvPr id="4" name="文本占位符 3"/>
          <p:cNvSpPr>
            <a:spLocks noGrp="1"/>
          </p:cNvSpPr>
          <p:nvPr>
            <p:ph type="body" idx="10"/>
          </p:nvPr>
        </p:nvSpPr>
        <p:spPr/>
        <p:txBody>
          <a:bodyPr/>
          <a:lstStyle/>
          <a:p>
            <a:r>
              <a:rPr lang="zh-CN" altLang="en-US" dirty="0">
                <a:solidFill>
                  <a:schemeClr val="tx1"/>
                </a:solidFill>
              </a:rPr>
              <a:t>局部作用域</a:t>
            </a:r>
            <a:endParaRPr lang="en-US" altLang="zh-CN" dirty="0">
              <a:solidFill>
                <a:schemeClr val="tx1"/>
              </a:solidFill>
            </a:endParaRPr>
          </a:p>
          <a:p>
            <a:r>
              <a:rPr lang="zh-CN" altLang="en-US" dirty="0">
                <a:solidFill>
                  <a:schemeClr val="tx1"/>
                </a:solidFill>
              </a:rPr>
              <a:t>全局作用域</a:t>
            </a:r>
            <a:endParaRPr lang="en-US" altLang="zh-CN" dirty="0">
              <a:solidFill>
                <a:schemeClr val="tx1"/>
              </a:solidFill>
            </a:endParaRPr>
          </a:p>
          <a:p>
            <a:r>
              <a:rPr lang="zh-CN" altLang="en-US" dirty="0">
                <a:solidFill>
                  <a:srgbClr val="C00000"/>
                </a:solidFill>
              </a:rPr>
              <a:t>作用域链</a:t>
            </a:r>
            <a:endParaRPr lang="en-US" altLang="zh-CN" dirty="0">
              <a:solidFill>
                <a:srgbClr val="C00000"/>
              </a:solidFill>
            </a:endParaRPr>
          </a:p>
          <a:p>
            <a:r>
              <a:rPr lang="zh-CN" altLang="en-US" dirty="0"/>
              <a:t>闭包</a:t>
            </a:r>
            <a:endParaRPr lang="en-US" altLang="zh-CN" dirty="0"/>
          </a:p>
          <a:p>
            <a:r>
              <a:rPr lang="zh-CN" altLang="en-US" dirty="0"/>
              <a:t>变量提升</a:t>
            </a:r>
            <a:endParaRPr lang="en-US" altLang="zh-CN" dirty="0"/>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4840274" y="962423"/>
            <a:ext cx="5760538" cy="993377"/>
          </a:xfrm>
        </p:spPr>
        <p:txBody>
          <a:bodyPr/>
          <a:lstStyle/>
          <a:p>
            <a:r>
              <a:rPr lang="zh-CN" altLang="en-US" dirty="0"/>
              <a:t>代码有错误吗？如果没有错误结果是几？</a:t>
            </a:r>
            <a:endParaRPr lang="zh-CN" altLang="en-US" dirty="0"/>
          </a:p>
        </p:txBody>
      </p:sp>
      <p:pic>
        <p:nvPicPr>
          <p:cNvPr id="8" name="图片 7"/>
          <p:cNvPicPr>
            <a:picLocks noChangeAspect="1"/>
          </p:cNvPicPr>
          <p:nvPr/>
        </p:nvPicPr>
        <p:blipFill>
          <a:blip r:embed="rId1"/>
          <a:stretch>
            <a:fillRect/>
          </a:stretch>
        </p:blipFill>
        <p:spPr>
          <a:xfrm>
            <a:off x="5119674" y="1879600"/>
            <a:ext cx="3208115" cy="4486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作用域链</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dirty="0">
                <a:solidFill>
                  <a:schemeClr val="tx1"/>
                </a:solidFill>
              </a:rPr>
              <a:t>作用域链本质上是底层的</a:t>
            </a:r>
            <a:r>
              <a:rPr lang="zh-CN" altLang="en-US" dirty="0">
                <a:solidFill>
                  <a:srgbClr val="C00000"/>
                </a:solidFill>
              </a:rPr>
              <a:t>变量查找机制</a:t>
            </a:r>
            <a:r>
              <a:rPr lang="zh-CN" altLang="en-US" dirty="0">
                <a:solidFill>
                  <a:schemeClr val="tx1"/>
                </a:solidFill>
              </a:rPr>
              <a:t>。</a:t>
            </a:r>
            <a:endParaRPr lang="en-US" altLang="zh-CN" dirty="0">
              <a:solidFill>
                <a:schemeClr val="tx1"/>
              </a:solidFill>
            </a:endParaRPr>
          </a:p>
          <a:p>
            <a:pPr>
              <a:buFont typeface="Wingdings" panose="05000000000000000000" pitchFamily="2" charset="2"/>
              <a:buChar char="Ø"/>
            </a:pPr>
            <a:r>
              <a:rPr lang="zh-CN" altLang="en-US" dirty="0">
                <a:solidFill>
                  <a:schemeClr val="tx1"/>
                </a:solidFill>
              </a:rPr>
              <a:t>在函数被执行时，会</a:t>
            </a:r>
            <a:r>
              <a:rPr lang="zh-CN" altLang="en-US" dirty="0">
                <a:solidFill>
                  <a:srgbClr val="C00000"/>
                </a:solidFill>
              </a:rPr>
              <a:t>优先查找当前</a:t>
            </a:r>
            <a:r>
              <a:rPr lang="zh-CN" altLang="en-US" dirty="0">
                <a:solidFill>
                  <a:schemeClr val="tx1"/>
                </a:solidFill>
              </a:rPr>
              <a:t>函数作用域中查找变量</a:t>
            </a:r>
            <a:endParaRPr lang="en-US" altLang="zh-CN" dirty="0">
              <a:solidFill>
                <a:schemeClr val="tx1"/>
              </a:solidFill>
            </a:endParaRPr>
          </a:p>
          <a:p>
            <a:pPr>
              <a:buFont typeface="Wingdings" panose="05000000000000000000" pitchFamily="2" charset="2"/>
              <a:buChar char="Ø"/>
            </a:pPr>
            <a:r>
              <a:rPr lang="zh-CN" altLang="en-US" dirty="0">
                <a:solidFill>
                  <a:schemeClr val="tx1"/>
                </a:solidFill>
              </a:rPr>
              <a:t>如果当前作用域查找不到则会依次</a:t>
            </a:r>
            <a:r>
              <a:rPr lang="zh-CN" altLang="en-US" dirty="0">
                <a:solidFill>
                  <a:srgbClr val="C00000"/>
                </a:solidFill>
              </a:rPr>
              <a:t>逐级查找父级作用域</a:t>
            </a:r>
            <a:r>
              <a:rPr lang="zh-CN" altLang="en-US" dirty="0">
                <a:solidFill>
                  <a:schemeClr val="tx1"/>
                </a:solidFill>
              </a:rPr>
              <a:t>直到全局作用域</a:t>
            </a: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r>
              <a:rPr lang="zh-CN" altLang="en-US" dirty="0">
                <a:solidFill>
                  <a:schemeClr val="tx1"/>
                </a:solidFill>
              </a:rPr>
              <a:t>总结：</a:t>
            </a:r>
            <a:endParaRPr lang="zh-CN" altLang="en-US" dirty="0">
              <a:solidFill>
                <a:schemeClr val="tx1"/>
              </a:solidFill>
            </a:endParaRPr>
          </a:p>
          <a:p>
            <a:pPr marL="0" indent="0">
              <a:buNone/>
            </a:pPr>
            <a:r>
              <a:rPr lang="en-US" altLang="zh-CN" dirty="0">
                <a:solidFill>
                  <a:schemeClr val="tx1"/>
                </a:solidFill>
              </a:rPr>
              <a:t>1. </a:t>
            </a:r>
            <a:r>
              <a:rPr lang="zh-CN" altLang="en-US" dirty="0">
                <a:solidFill>
                  <a:schemeClr val="tx1"/>
                </a:solidFill>
              </a:rPr>
              <a:t>嵌套关系的作用域串联起来形成了作用域链</a:t>
            </a:r>
            <a:endParaRPr lang="zh-CN" altLang="en-US" dirty="0">
              <a:solidFill>
                <a:schemeClr val="tx1"/>
              </a:solidFill>
            </a:endParaRPr>
          </a:p>
          <a:p>
            <a:pPr marL="0" indent="0">
              <a:buNone/>
            </a:pPr>
            <a:r>
              <a:rPr lang="en-US" altLang="zh-CN" dirty="0">
                <a:solidFill>
                  <a:schemeClr val="tx1"/>
                </a:solidFill>
              </a:rPr>
              <a:t>2. </a:t>
            </a:r>
            <a:r>
              <a:rPr lang="zh-CN" altLang="en-US" dirty="0">
                <a:solidFill>
                  <a:schemeClr val="tx1"/>
                </a:solidFill>
              </a:rPr>
              <a:t>相同作用域链中按着从小到大的规则查找变量</a:t>
            </a:r>
            <a:endParaRPr lang="zh-CN" altLang="en-US" dirty="0">
              <a:solidFill>
                <a:schemeClr val="tx1"/>
              </a:solidFill>
            </a:endParaRPr>
          </a:p>
          <a:p>
            <a:pPr marL="0" indent="0">
              <a:buNone/>
            </a:pPr>
            <a:r>
              <a:rPr lang="en-US" altLang="zh-CN" dirty="0">
                <a:solidFill>
                  <a:schemeClr val="tx1"/>
                </a:solidFill>
              </a:rPr>
              <a:t>3. </a:t>
            </a:r>
            <a:r>
              <a:rPr lang="zh-CN" altLang="en-US" dirty="0">
                <a:solidFill>
                  <a:schemeClr val="tx1"/>
                </a:solidFill>
              </a:rPr>
              <a:t>子作用域能够访问父作用域，父级作用域无法访问子级作用域</a:t>
            </a:r>
            <a:endParaRPr lang="zh-CN" altLang="en-US"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6" name="图片 5"/>
          <p:cNvPicPr>
            <a:picLocks noChangeAspect="1"/>
          </p:cNvPicPr>
          <p:nvPr/>
        </p:nvPicPr>
        <p:blipFill>
          <a:blip r:embed="rId1"/>
          <a:stretch>
            <a:fillRect/>
          </a:stretch>
        </p:blipFill>
        <p:spPr>
          <a:xfrm>
            <a:off x="8513289" y="1930399"/>
            <a:ext cx="3208115" cy="4486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椭圆 6"/>
          <p:cNvSpPr/>
          <p:nvPr/>
        </p:nvSpPr>
        <p:spPr>
          <a:xfrm>
            <a:off x="6265333" y="5200705"/>
            <a:ext cx="1642534" cy="8584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cxnSp>
        <p:nvCxnSpPr>
          <p:cNvPr id="9" name="直接箭头连接符 8"/>
          <p:cNvCxnSpPr>
            <a:stCxn id="7" idx="1"/>
          </p:cNvCxnSpPr>
          <p:nvPr/>
        </p:nvCxnSpPr>
        <p:spPr>
          <a:xfrm flipH="1" flipV="1">
            <a:off x="5935134" y="4927600"/>
            <a:ext cx="570743" cy="39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4715933" y="4176453"/>
            <a:ext cx="1642534" cy="8584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en-US" altLang="zh-CN" dirty="0"/>
          </a:p>
        </p:txBody>
      </p:sp>
      <p:cxnSp>
        <p:nvCxnSpPr>
          <p:cNvPr id="11" name="直接箭头连接符 10"/>
          <p:cNvCxnSpPr>
            <a:stCxn id="10" idx="1"/>
          </p:cNvCxnSpPr>
          <p:nvPr/>
        </p:nvCxnSpPr>
        <p:spPr>
          <a:xfrm flipH="1" flipV="1">
            <a:off x="4385734" y="3903348"/>
            <a:ext cx="570743" cy="39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158067" y="3180415"/>
            <a:ext cx="1642534" cy="8584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global</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931850" y="1031240"/>
            <a:ext cx="6853749" cy="4708800"/>
          </a:xfrm>
        </p:spPr>
        <p:txBody>
          <a:bodyPr/>
          <a:lstStyle/>
          <a:p>
            <a:pPr>
              <a:lnSpc>
                <a:spcPct val="150000"/>
              </a:lnSpc>
            </a:pPr>
            <a:r>
              <a:rPr lang="zh-CN" altLang="en-US" dirty="0"/>
              <a:t>作用域链本质是什么？</a:t>
            </a:r>
            <a:endParaRPr lang="en-US" altLang="zh-CN"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作用域链本质上是底层的变量查找机制</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作用域链查找的规则是什么？</a:t>
            </a:r>
            <a:endParaRPr lang="en-US" altLang="zh-CN"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会优先查找当前函数作用域中查找变量</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查找不到则会依次逐级查找父级作用域直到全局作用域</a:t>
            </a:r>
            <a:endPar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a:t>作用域</a:t>
            </a:r>
            <a:endParaRPr lang="zh-CN" altLang="en-US" dirty="0"/>
          </a:p>
        </p:txBody>
      </p:sp>
      <p:sp>
        <p:nvSpPr>
          <p:cNvPr id="4" name="文本占位符 3"/>
          <p:cNvSpPr>
            <a:spLocks noGrp="1"/>
          </p:cNvSpPr>
          <p:nvPr>
            <p:ph type="body" idx="10"/>
          </p:nvPr>
        </p:nvSpPr>
        <p:spPr/>
        <p:txBody>
          <a:bodyPr/>
          <a:lstStyle/>
          <a:p>
            <a:r>
              <a:rPr lang="zh-CN" altLang="en-US" dirty="0">
                <a:solidFill>
                  <a:schemeClr val="tx1"/>
                </a:solidFill>
              </a:rPr>
              <a:t>局部作用域</a:t>
            </a:r>
            <a:endParaRPr lang="en-US" altLang="zh-CN" dirty="0">
              <a:solidFill>
                <a:schemeClr val="tx1"/>
              </a:solidFill>
            </a:endParaRPr>
          </a:p>
          <a:p>
            <a:r>
              <a:rPr lang="zh-CN" altLang="en-US" dirty="0">
                <a:solidFill>
                  <a:schemeClr val="tx1"/>
                </a:solidFill>
              </a:rPr>
              <a:t>全局作用域</a:t>
            </a:r>
            <a:endParaRPr lang="en-US" altLang="zh-CN" dirty="0">
              <a:solidFill>
                <a:schemeClr val="tx1"/>
              </a:solidFill>
            </a:endParaRPr>
          </a:p>
          <a:p>
            <a:r>
              <a:rPr lang="zh-CN" altLang="en-US" dirty="0">
                <a:solidFill>
                  <a:schemeClr val="tx1"/>
                </a:solidFill>
              </a:rPr>
              <a:t>作用域链</a:t>
            </a:r>
            <a:endParaRPr lang="en-US" altLang="zh-CN" dirty="0">
              <a:solidFill>
                <a:schemeClr val="tx1"/>
              </a:solidFill>
            </a:endParaRPr>
          </a:p>
          <a:p>
            <a:r>
              <a:rPr lang="en-US" altLang="zh-CN" dirty="0">
                <a:solidFill>
                  <a:srgbClr val="C00000"/>
                </a:solidFill>
              </a:rPr>
              <a:t>JS</a:t>
            </a:r>
            <a:r>
              <a:rPr lang="zh-CN" altLang="en-US" dirty="0">
                <a:solidFill>
                  <a:srgbClr val="C00000"/>
                </a:solidFill>
              </a:rPr>
              <a:t>垃圾回收机制</a:t>
            </a:r>
            <a:endParaRPr lang="en-US" altLang="zh-CN" dirty="0">
              <a:solidFill>
                <a:srgbClr val="C00000"/>
              </a:solidFill>
            </a:endParaRPr>
          </a:p>
          <a:p>
            <a:r>
              <a:rPr lang="zh-CN" altLang="en-US" dirty="0">
                <a:solidFill>
                  <a:schemeClr val="tx1"/>
                </a:solidFill>
              </a:rPr>
              <a:t>闭包</a:t>
            </a:r>
            <a:endParaRPr lang="en-US" altLang="zh-CN" dirty="0">
              <a:solidFill>
                <a:schemeClr val="tx1"/>
              </a:solidFill>
            </a:endParaRPr>
          </a:p>
          <a:p>
            <a:r>
              <a:rPr lang="zh-CN" altLang="en-US" dirty="0"/>
              <a:t>变量提升</a:t>
            </a:r>
            <a:endParaRPr lang="en-US" altLang="zh-CN" dirty="0"/>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JS</a:t>
            </a:r>
            <a:r>
              <a:rPr lang="zh-CN" altLang="en-US" dirty="0"/>
              <a:t>垃圾回收机制</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b="1" dirty="0">
                <a:solidFill>
                  <a:schemeClr val="tx1"/>
                </a:solidFill>
              </a:rPr>
              <a:t>目标： </a:t>
            </a:r>
            <a:r>
              <a:rPr lang="zh-CN" altLang="en-US" dirty="0">
                <a:solidFill>
                  <a:schemeClr val="tx1"/>
                </a:solidFill>
              </a:rPr>
              <a:t>了解</a:t>
            </a:r>
            <a:r>
              <a:rPr lang="en-US" altLang="zh-CN" dirty="0">
                <a:solidFill>
                  <a:schemeClr val="tx1"/>
                </a:solidFill>
              </a:rPr>
              <a:t>JS</a:t>
            </a:r>
            <a:r>
              <a:rPr lang="zh-CN" altLang="en-US" dirty="0">
                <a:solidFill>
                  <a:schemeClr val="tx1"/>
                </a:solidFill>
              </a:rPr>
              <a:t>垃圾回收机制的执行过程</a:t>
            </a:r>
            <a:endParaRPr lang="en-US" altLang="zh-CN" dirty="0">
              <a:solidFill>
                <a:schemeClr val="tx1"/>
              </a:solidFill>
            </a:endParaRPr>
          </a:p>
          <a:p>
            <a:pPr marL="0" indent="0">
              <a:buNone/>
            </a:pPr>
            <a:r>
              <a:rPr lang="zh-CN" altLang="en-US" b="1" dirty="0">
                <a:solidFill>
                  <a:schemeClr val="tx1"/>
                </a:solidFill>
              </a:rPr>
              <a:t>学习目的： </a:t>
            </a:r>
            <a:r>
              <a:rPr lang="zh-CN" altLang="en-US" dirty="0">
                <a:solidFill>
                  <a:schemeClr val="tx1"/>
                </a:solidFill>
              </a:rPr>
              <a:t>为了闭包做铺垫</a:t>
            </a:r>
            <a:endParaRPr lang="en-US" altLang="zh-CN" dirty="0">
              <a:solidFill>
                <a:schemeClr val="tx1"/>
              </a:solidFill>
            </a:endParaRPr>
          </a:p>
          <a:p>
            <a:pPr marL="0" indent="0">
              <a:buNone/>
            </a:pPr>
            <a:r>
              <a:rPr lang="zh-CN" altLang="en-US" b="1" dirty="0">
                <a:solidFill>
                  <a:schemeClr val="tx1"/>
                </a:solidFill>
              </a:rPr>
              <a:t>学习路径：</a:t>
            </a:r>
            <a:endParaRPr lang="en-US" altLang="zh-CN" b="1" dirty="0">
              <a:solidFill>
                <a:schemeClr val="tx1"/>
              </a:solidFill>
            </a:endParaRPr>
          </a:p>
          <a:p>
            <a:pPr marL="342900" indent="-342900">
              <a:buAutoNum type="arabicPeriod"/>
            </a:pPr>
            <a:r>
              <a:rPr lang="zh-CN" altLang="en-US" dirty="0">
                <a:solidFill>
                  <a:schemeClr val="tx1"/>
                </a:solidFill>
              </a:rPr>
              <a:t>什么是垃圾回收机制</a:t>
            </a:r>
            <a:endParaRPr lang="en-US" altLang="zh-CN" dirty="0">
              <a:solidFill>
                <a:schemeClr val="tx1"/>
              </a:solidFill>
            </a:endParaRPr>
          </a:p>
          <a:p>
            <a:pPr marL="342900" indent="-342900">
              <a:buAutoNum type="arabicPeriod"/>
            </a:pPr>
            <a:r>
              <a:rPr lang="zh-CN" altLang="en-US" dirty="0">
                <a:solidFill>
                  <a:schemeClr val="tx1"/>
                </a:solidFill>
              </a:rPr>
              <a:t>内存的声明周期</a:t>
            </a:r>
            <a:endParaRPr lang="en-US" altLang="zh-CN" dirty="0">
              <a:solidFill>
                <a:schemeClr val="tx1"/>
              </a:solidFill>
            </a:endParaRPr>
          </a:p>
          <a:p>
            <a:pPr marL="342900" indent="-342900">
              <a:buAutoNum type="arabicPeriod"/>
            </a:pPr>
            <a:r>
              <a:rPr lang="zh-CN" altLang="en-US" dirty="0">
                <a:solidFill>
                  <a:schemeClr val="tx1"/>
                </a:solidFill>
              </a:rPr>
              <a:t>垃圾回收的算法说明</a:t>
            </a:r>
            <a:endParaRPr lang="en-US" altLang="zh-CN" dirty="0">
              <a:solidFill>
                <a:schemeClr val="tx1"/>
              </a:solidFill>
            </a:endParaRPr>
          </a:p>
          <a:p>
            <a:pPr marL="0" indent="0">
              <a:buNone/>
            </a:pPr>
            <a:endParaRPr lang="en-US" altLang="zh-CN" dirty="0">
              <a:solidFill>
                <a:srgbClr val="C00000"/>
              </a:solidFill>
            </a:endParaRPr>
          </a:p>
          <a:p>
            <a:pPr marL="0" indent="0">
              <a:buNone/>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JS</a:t>
            </a:r>
            <a:r>
              <a:rPr lang="zh-CN" altLang="en-US" dirty="0"/>
              <a:t>垃圾回收机制</a:t>
            </a:r>
            <a:endParaRPr lang="zh-CN" altLang="en-US" dirty="0"/>
          </a:p>
        </p:txBody>
      </p:sp>
      <p:sp>
        <p:nvSpPr>
          <p:cNvPr id="4" name="文本占位符 3"/>
          <p:cNvSpPr>
            <a:spLocks noGrp="1"/>
          </p:cNvSpPr>
          <p:nvPr>
            <p:ph type="body" sz="quarter" idx="11"/>
          </p:nvPr>
        </p:nvSpPr>
        <p:spPr/>
        <p:txBody>
          <a:bodyPr/>
          <a:lstStyle/>
          <a:p>
            <a:pPr marL="0" indent="0">
              <a:buNone/>
            </a:pPr>
            <a:r>
              <a:rPr lang="en-US" altLang="zh-CN" b="1" dirty="0">
                <a:solidFill>
                  <a:schemeClr val="tx1"/>
                </a:solidFill>
              </a:rPr>
              <a:t>1. </a:t>
            </a:r>
            <a:r>
              <a:rPr lang="zh-CN" altLang="en-US" b="1" dirty="0">
                <a:solidFill>
                  <a:schemeClr val="tx1"/>
                </a:solidFill>
              </a:rPr>
              <a:t>什么是垃圾回收机制？</a:t>
            </a:r>
            <a:endParaRPr lang="en-US" altLang="zh-CN" b="1" dirty="0">
              <a:solidFill>
                <a:schemeClr val="tx1"/>
              </a:solidFill>
            </a:endParaRPr>
          </a:p>
          <a:p>
            <a:pPr marL="0" indent="0">
              <a:buNone/>
            </a:pPr>
            <a:r>
              <a:rPr lang="zh-CN" altLang="en-US" dirty="0"/>
              <a:t>垃圾回收机制</a:t>
            </a:r>
            <a:r>
              <a:rPr lang="en-US" altLang="zh-CN" dirty="0"/>
              <a:t>(Garbage Collection)  </a:t>
            </a:r>
            <a:r>
              <a:rPr lang="zh-CN" altLang="en-US" dirty="0"/>
              <a:t>简称 </a:t>
            </a:r>
            <a:r>
              <a:rPr lang="en-US" altLang="zh-CN" dirty="0"/>
              <a:t>GC</a:t>
            </a:r>
            <a:endParaRPr lang="en-US" altLang="zh-CN" dirty="0"/>
          </a:p>
          <a:p>
            <a:pPr marL="0" indent="0">
              <a:buNone/>
            </a:pPr>
            <a:r>
              <a:rPr lang="en-US" altLang="zh-CN" dirty="0"/>
              <a:t>JS</a:t>
            </a:r>
            <a:r>
              <a:rPr lang="zh-CN" altLang="en-US" dirty="0"/>
              <a:t>中内存的分配和回收都是自动完成的，内存在不使用的时候会被垃圾回收器自动回收。 </a:t>
            </a:r>
            <a:endParaRPr lang="en-US" altLang="zh-CN" dirty="0"/>
          </a:p>
          <a:p>
            <a:pPr marL="0" indent="0">
              <a:buNone/>
            </a:pPr>
            <a:r>
              <a:rPr lang="zh-CN" altLang="en-US" dirty="0"/>
              <a:t>正因为垃圾回收器的存在，许多人认为</a:t>
            </a:r>
            <a:r>
              <a:rPr lang="en-US" altLang="zh-CN" dirty="0"/>
              <a:t>JS</a:t>
            </a:r>
            <a:r>
              <a:rPr lang="zh-CN" altLang="en-US" dirty="0"/>
              <a:t>不用太关心内存管理的问题</a:t>
            </a:r>
            <a:endParaRPr lang="en-US" altLang="zh-CN" dirty="0"/>
          </a:p>
          <a:p>
            <a:pPr marL="0" indent="0">
              <a:buNone/>
            </a:pPr>
            <a:r>
              <a:rPr lang="zh-CN" altLang="en-US" dirty="0"/>
              <a:t>但如果不了解</a:t>
            </a:r>
            <a:r>
              <a:rPr lang="en-US" altLang="zh-CN" dirty="0"/>
              <a:t>JS</a:t>
            </a:r>
            <a:r>
              <a:rPr lang="zh-CN" altLang="en-US" dirty="0"/>
              <a:t>的内存管理机制，我们同样非常容易成内存泄漏（内存无法被回收）的情况</a:t>
            </a:r>
            <a:endParaRPr lang="en-US" altLang="zh-CN" dirty="0"/>
          </a:p>
          <a:p>
            <a:pPr marL="0" indent="0">
              <a:buNone/>
            </a:pPr>
            <a:r>
              <a:rPr lang="zh-CN" altLang="en-US" dirty="0"/>
              <a:t>不再用到的内存，没有及时释放，就叫做</a:t>
            </a:r>
            <a:r>
              <a:rPr lang="zh-CN" altLang="en-US" dirty="0">
                <a:solidFill>
                  <a:srgbClr val="C00000"/>
                </a:solidFill>
              </a:rPr>
              <a:t>内存泄漏</a:t>
            </a:r>
            <a:endParaRPr lang="en-US" altLang="zh-CN" dirty="0">
              <a:solidFill>
                <a:srgbClr val="C00000"/>
              </a:solidFill>
            </a:endParaRPr>
          </a:p>
          <a:p>
            <a:pPr marL="0" indent="0">
              <a:buNone/>
            </a:pPr>
            <a:endParaRPr lang="en-US" altLang="zh-CN" dirty="0">
              <a:solidFill>
                <a:srgbClr val="C00000"/>
              </a:solidFill>
            </a:endParaRPr>
          </a:p>
          <a:p>
            <a:pPr marL="0" indent="0">
              <a:buNone/>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JS</a:t>
            </a:r>
            <a:r>
              <a:rPr lang="zh-CN" altLang="en-US" dirty="0"/>
              <a:t>垃圾回收机制</a:t>
            </a:r>
            <a:endParaRPr lang="zh-CN" altLang="en-US" dirty="0"/>
          </a:p>
        </p:txBody>
      </p:sp>
      <p:sp>
        <p:nvSpPr>
          <p:cNvPr id="4" name="文本占位符 3"/>
          <p:cNvSpPr>
            <a:spLocks noGrp="1"/>
          </p:cNvSpPr>
          <p:nvPr>
            <p:ph type="body" sz="quarter" idx="11"/>
          </p:nvPr>
        </p:nvSpPr>
        <p:spPr/>
        <p:txBody>
          <a:bodyPr/>
          <a:lstStyle/>
          <a:p>
            <a:pPr marL="0" indent="0">
              <a:buNone/>
            </a:pPr>
            <a:r>
              <a:rPr lang="en-US" altLang="zh-CN" b="1" dirty="0">
                <a:solidFill>
                  <a:schemeClr val="tx1"/>
                </a:solidFill>
              </a:rPr>
              <a:t>2.</a:t>
            </a:r>
            <a:r>
              <a:rPr lang="zh-CN" altLang="en-US" b="1" dirty="0">
                <a:solidFill>
                  <a:schemeClr val="tx1"/>
                </a:solidFill>
              </a:rPr>
              <a:t>内存的生命周期</a:t>
            </a:r>
            <a:endParaRPr lang="en-US" altLang="zh-CN" b="1" dirty="0">
              <a:solidFill>
                <a:schemeClr val="tx1"/>
              </a:solidFill>
            </a:endParaRPr>
          </a:p>
          <a:p>
            <a:pPr marL="0" indent="0">
              <a:buNone/>
            </a:pPr>
            <a:r>
              <a:rPr lang="en-US" altLang="zh-CN" dirty="0"/>
              <a:t>JS</a:t>
            </a:r>
            <a:r>
              <a:rPr lang="zh-CN" altLang="en-US" dirty="0"/>
              <a:t>环境中分配的内存</a:t>
            </a:r>
            <a:r>
              <a:rPr lang="en-US" altLang="zh-CN" dirty="0"/>
              <a:t>, </a:t>
            </a:r>
            <a:r>
              <a:rPr lang="zh-CN" altLang="en-US" dirty="0"/>
              <a:t>一般有如下生命周期： </a:t>
            </a:r>
            <a:endParaRPr lang="en-US" altLang="zh-CN" dirty="0"/>
          </a:p>
          <a:p>
            <a:pPr marL="342900" indent="-342900">
              <a:buAutoNum type="arabicPeriod"/>
            </a:pPr>
            <a:r>
              <a:rPr lang="zh-CN" altLang="en-US" dirty="0"/>
              <a:t>内存分配：当我们声明变量、函数、对象的时候，系统会自动为他们分配内存 </a:t>
            </a:r>
            <a:endParaRPr lang="en-US" altLang="zh-CN" dirty="0"/>
          </a:p>
          <a:p>
            <a:pPr marL="342900" indent="-342900">
              <a:buAutoNum type="arabicPeriod"/>
            </a:pPr>
            <a:r>
              <a:rPr lang="zh-CN" altLang="en-US" dirty="0"/>
              <a:t>内存使用：即读写内存，也就是使用变量、函数等 </a:t>
            </a:r>
            <a:endParaRPr lang="en-US" altLang="zh-CN" dirty="0"/>
          </a:p>
          <a:p>
            <a:pPr marL="342900" indent="-342900">
              <a:buAutoNum type="arabicPeriod"/>
            </a:pPr>
            <a:r>
              <a:rPr lang="zh-CN" altLang="en-US" dirty="0"/>
              <a:t>内存回收：使用完毕，由垃圾回收自动回收不再使用的内存 </a:t>
            </a:r>
            <a:endParaRPr lang="en-US" altLang="zh-CN" dirty="0"/>
          </a:p>
          <a:p>
            <a:pPr marL="342900" indent="-342900">
              <a:buAutoNum type="arabicPeriod"/>
            </a:pPr>
            <a:r>
              <a:rPr lang="zh-CN" altLang="en-US" dirty="0"/>
              <a:t>说明：</a:t>
            </a:r>
            <a:endParaRPr lang="en-US" altLang="zh-CN" dirty="0"/>
          </a:p>
          <a:p>
            <a:pPr>
              <a:buFont typeface="Wingdings" panose="05000000000000000000" pitchFamily="2" charset="2"/>
              <a:buChar char="Ø"/>
            </a:pPr>
            <a:r>
              <a:rPr lang="zh-CN" altLang="en-US" dirty="0"/>
              <a:t>全局变量一般不会回收</a:t>
            </a:r>
            <a:r>
              <a:rPr lang="en-US" altLang="zh-CN" dirty="0"/>
              <a:t>(</a:t>
            </a:r>
            <a:r>
              <a:rPr lang="zh-CN" altLang="en-US" dirty="0"/>
              <a:t>关闭页面回收</a:t>
            </a:r>
            <a:r>
              <a:rPr lang="en-US" altLang="zh-CN" dirty="0"/>
              <a:t>)</a:t>
            </a:r>
            <a:r>
              <a:rPr lang="zh-CN" altLang="en-US" dirty="0"/>
              <a:t>；</a:t>
            </a:r>
            <a:r>
              <a:rPr lang="en-US" altLang="zh-CN" dirty="0"/>
              <a:t> </a:t>
            </a:r>
            <a:endParaRPr lang="en-US" altLang="zh-CN" dirty="0"/>
          </a:p>
          <a:p>
            <a:pPr>
              <a:buFont typeface="Wingdings" panose="05000000000000000000" pitchFamily="2" charset="2"/>
              <a:buChar char="Ø"/>
            </a:pPr>
            <a:r>
              <a:rPr lang="zh-CN" altLang="en-US" dirty="0"/>
              <a:t>一般情况下局部变量的值</a:t>
            </a:r>
            <a:r>
              <a:rPr lang="en-US" altLang="zh-CN" dirty="0"/>
              <a:t>, </a:t>
            </a:r>
            <a:r>
              <a:rPr lang="zh-CN" altLang="en-US" dirty="0"/>
              <a:t>不用了</a:t>
            </a:r>
            <a:r>
              <a:rPr lang="en-US" altLang="zh-CN" dirty="0"/>
              <a:t>, </a:t>
            </a:r>
            <a:r>
              <a:rPr lang="zh-CN" altLang="en-US" dirty="0"/>
              <a:t>会被自动回收掉</a:t>
            </a:r>
            <a:endParaRPr lang="en-US" altLang="zh-CN" dirty="0">
              <a:solidFill>
                <a:srgbClr val="C00000"/>
              </a:solidFill>
            </a:endParaRPr>
          </a:p>
          <a:p>
            <a:pPr marL="0" indent="0">
              <a:buNone/>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8322272" y="2372180"/>
            <a:ext cx="2789070" cy="34461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866958" y="1087756"/>
            <a:ext cx="7452042" cy="3399577"/>
          </a:xfrm>
        </p:spPr>
        <p:txBody>
          <a:bodyPr/>
          <a:lstStyle/>
          <a:p>
            <a:r>
              <a:rPr lang="zh-CN" altLang="en-US" dirty="0"/>
              <a:t>掌握作用域等概念加深对</a:t>
            </a:r>
            <a:r>
              <a:rPr lang="en-US" altLang="zh-CN" dirty="0"/>
              <a:t>JS</a:t>
            </a:r>
            <a:r>
              <a:rPr lang="zh-CN" altLang="en-US" dirty="0"/>
              <a:t>理解</a:t>
            </a:r>
            <a:endParaRPr lang="en-US" altLang="zh-CN" dirty="0"/>
          </a:p>
          <a:p>
            <a:r>
              <a:rPr lang="zh-CN" altLang="en-US" dirty="0"/>
              <a:t>学习</a:t>
            </a:r>
            <a:r>
              <a:rPr lang="en-US" altLang="zh-CN" dirty="0"/>
              <a:t>ES6</a:t>
            </a:r>
            <a:r>
              <a:rPr lang="zh-CN" altLang="en-US" dirty="0"/>
              <a:t>新特性让代码书写更加简洁便利</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351868" y="2302932"/>
            <a:ext cx="7433732" cy="3437107"/>
          </a:xfrm>
        </p:spPr>
        <p:txBody>
          <a:bodyPr/>
          <a:lstStyle/>
          <a:p>
            <a:pPr>
              <a:lnSpc>
                <a:spcPct val="150000"/>
              </a:lnSpc>
            </a:pPr>
            <a:r>
              <a:rPr lang="zh-CN" altLang="en-US" dirty="0"/>
              <a:t>什么是垃圾回收机制？</a:t>
            </a:r>
            <a:endParaRPr lang="en-US" altLang="zh-CN"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简称 </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GC</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JS</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中内存的分配和回收都是自动完成的，</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内存</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在不使用的时候会被垃圾回收器</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自动回收</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什么是内存泄漏？</a:t>
            </a:r>
            <a:endParaRPr lang="en-US" altLang="zh-CN"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不再用到的内存，没有及时释放，就叫做内存泄漏</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内存的生命周期是什么样的？</a:t>
            </a:r>
            <a:endParaRPr lang="en-US" altLang="zh-CN"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内存分配、内存使用、内存回收</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全局变量一般不会回收；</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一般情况下局部变量的值</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不用了</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会被自动回收掉</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JS</a:t>
            </a:r>
            <a:r>
              <a:rPr lang="zh-CN" altLang="en-US" dirty="0"/>
              <a:t>垃圾回收机制</a:t>
            </a:r>
            <a:endParaRPr lang="zh-CN" altLang="en-US" dirty="0"/>
          </a:p>
        </p:txBody>
      </p:sp>
      <p:sp>
        <p:nvSpPr>
          <p:cNvPr id="4" name="文本占位符 3"/>
          <p:cNvSpPr>
            <a:spLocks noGrp="1"/>
          </p:cNvSpPr>
          <p:nvPr>
            <p:ph type="body" sz="quarter" idx="11"/>
          </p:nvPr>
        </p:nvSpPr>
        <p:spPr/>
        <p:txBody>
          <a:bodyPr/>
          <a:lstStyle/>
          <a:p>
            <a:pPr marL="0" indent="0">
              <a:buNone/>
            </a:pPr>
            <a:r>
              <a:rPr lang="en-US" altLang="zh-CN" b="1" dirty="0">
                <a:solidFill>
                  <a:schemeClr val="tx1"/>
                </a:solidFill>
              </a:rPr>
              <a:t>3.</a:t>
            </a:r>
            <a:r>
              <a:rPr lang="zh-CN" altLang="en-US" b="1" dirty="0"/>
              <a:t>垃圾回收算法说明</a:t>
            </a:r>
            <a:endParaRPr lang="en-US" altLang="zh-CN" b="1" dirty="0"/>
          </a:p>
          <a:p>
            <a:pPr marL="0" indent="0">
              <a:buNone/>
            </a:pPr>
            <a:r>
              <a:rPr lang="zh-CN" altLang="en-US" dirty="0"/>
              <a:t>所谓垃圾回收</a:t>
            </a:r>
            <a:r>
              <a:rPr lang="en-US" altLang="zh-CN" dirty="0"/>
              <a:t>, </a:t>
            </a:r>
            <a:r>
              <a:rPr lang="zh-CN" altLang="en-US" dirty="0"/>
              <a:t>核心思想就是如何判断内存是否已经不再会被使用了</a:t>
            </a:r>
            <a:r>
              <a:rPr lang="en-US" altLang="zh-CN" dirty="0"/>
              <a:t>, </a:t>
            </a:r>
            <a:r>
              <a:rPr lang="zh-CN" altLang="en-US" dirty="0"/>
              <a:t>如果是</a:t>
            </a:r>
            <a:r>
              <a:rPr lang="en-US" altLang="zh-CN" dirty="0"/>
              <a:t>, </a:t>
            </a:r>
            <a:r>
              <a:rPr lang="zh-CN" altLang="en-US" dirty="0"/>
              <a:t>就视为垃圾</a:t>
            </a:r>
            <a:r>
              <a:rPr lang="en-US" altLang="zh-CN" dirty="0"/>
              <a:t>, </a:t>
            </a:r>
            <a:r>
              <a:rPr lang="zh-CN" altLang="en-US" dirty="0"/>
              <a:t>释放掉 </a:t>
            </a:r>
            <a:endParaRPr lang="en-US" altLang="zh-CN" dirty="0"/>
          </a:p>
          <a:p>
            <a:pPr marL="0" indent="0">
              <a:buNone/>
            </a:pPr>
            <a:r>
              <a:rPr lang="zh-CN" altLang="en-US" dirty="0"/>
              <a:t>下面介绍两种常见的浏览器垃圾回收算法</a:t>
            </a:r>
            <a:r>
              <a:rPr lang="en-US" altLang="zh-CN" dirty="0"/>
              <a:t>: </a:t>
            </a:r>
            <a:r>
              <a:rPr lang="zh-CN" altLang="en-US" dirty="0">
                <a:solidFill>
                  <a:srgbClr val="C00000"/>
                </a:solidFill>
              </a:rPr>
              <a:t>引用计数法 </a:t>
            </a:r>
            <a:r>
              <a:rPr lang="zh-CN" altLang="en-US" dirty="0"/>
              <a:t>和 </a:t>
            </a:r>
            <a:r>
              <a:rPr lang="zh-CN" altLang="en-US" dirty="0">
                <a:solidFill>
                  <a:srgbClr val="C00000"/>
                </a:solidFill>
              </a:rPr>
              <a:t>标记清除法</a:t>
            </a:r>
            <a:endParaRPr lang="en-US" altLang="zh-CN" dirty="0">
              <a:solidFill>
                <a:srgbClr val="C00000"/>
              </a:solidFill>
            </a:endParaRPr>
          </a:p>
          <a:p>
            <a:r>
              <a:rPr lang="zh-CN" altLang="en-US" b="1" dirty="0">
                <a:solidFill>
                  <a:schemeClr val="tx1"/>
                </a:solidFill>
              </a:rPr>
              <a:t>引用计数</a:t>
            </a:r>
            <a:endParaRPr lang="en-US" altLang="zh-CN" b="1" dirty="0">
              <a:solidFill>
                <a:schemeClr val="tx1"/>
              </a:solidFill>
            </a:endParaRPr>
          </a:p>
          <a:p>
            <a:pPr marL="0" indent="0">
              <a:buNone/>
            </a:pPr>
            <a:r>
              <a:rPr lang="en-US" altLang="zh-CN" dirty="0"/>
              <a:t>IE</a:t>
            </a:r>
            <a:r>
              <a:rPr lang="zh-CN" altLang="en-US" dirty="0"/>
              <a:t>采用的引用计数算法</a:t>
            </a:r>
            <a:r>
              <a:rPr lang="en-US" altLang="zh-CN" dirty="0"/>
              <a:t>, </a:t>
            </a:r>
            <a:r>
              <a:rPr lang="zh-CN" altLang="en-US" dirty="0"/>
              <a:t>定义“内存不再使用”的标准很简单，就是看一个对象是否有指向它的引用。 </a:t>
            </a:r>
            <a:endParaRPr lang="en-US" altLang="zh-CN" dirty="0"/>
          </a:p>
          <a:p>
            <a:pPr marL="0" indent="0">
              <a:buNone/>
            </a:pPr>
            <a:r>
              <a:rPr lang="zh-CN" altLang="en-US" dirty="0"/>
              <a:t>算法： </a:t>
            </a:r>
            <a:endParaRPr lang="en-US" altLang="zh-CN" dirty="0"/>
          </a:p>
          <a:p>
            <a:pPr marL="342900" indent="-342900">
              <a:buAutoNum type="arabicPeriod"/>
            </a:pPr>
            <a:r>
              <a:rPr lang="zh-CN" altLang="en-US" dirty="0"/>
              <a:t>跟踪记录每个值被引用的次数。</a:t>
            </a:r>
            <a:endParaRPr lang="en-US" altLang="zh-CN" dirty="0"/>
          </a:p>
          <a:p>
            <a:pPr marL="342900" indent="-342900">
              <a:buAutoNum type="arabicPeriod"/>
            </a:pPr>
            <a:r>
              <a:rPr lang="zh-CN" altLang="en-US" dirty="0"/>
              <a:t>如果这个值的被引用了一次，那么就记录次数</a:t>
            </a:r>
            <a:r>
              <a:rPr lang="en-US" altLang="zh-CN" dirty="0"/>
              <a:t>1</a:t>
            </a:r>
            <a:endParaRPr lang="en-US" altLang="zh-CN" dirty="0"/>
          </a:p>
          <a:p>
            <a:pPr marL="342900" indent="-342900">
              <a:buAutoNum type="arabicPeriod"/>
            </a:pPr>
            <a:r>
              <a:rPr lang="zh-CN" altLang="en-US" dirty="0"/>
              <a:t>多次引用会累加。</a:t>
            </a:r>
            <a:endParaRPr lang="en-US" altLang="zh-CN" dirty="0"/>
          </a:p>
          <a:p>
            <a:pPr marL="342900" indent="-342900">
              <a:buAutoNum type="arabicPeriod"/>
            </a:pPr>
            <a:r>
              <a:rPr lang="zh-CN" altLang="en-US" dirty="0"/>
              <a:t>如果减少一个引用就减</a:t>
            </a:r>
            <a:r>
              <a:rPr lang="en-US" altLang="zh-CN" dirty="0"/>
              <a:t>1</a:t>
            </a:r>
            <a:r>
              <a:rPr lang="zh-CN" altLang="en-US" dirty="0"/>
              <a:t>。</a:t>
            </a:r>
            <a:endParaRPr lang="en-US" altLang="zh-CN" dirty="0"/>
          </a:p>
          <a:p>
            <a:pPr marL="342900" indent="-342900">
              <a:buAutoNum type="arabicPeriod"/>
            </a:pPr>
            <a:r>
              <a:rPr lang="zh-CN" altLang="en-US" dirty="0"/>
              <a:t>如果引用次数是</a:t>
            </a:r>
            <a:r>
              <a:rPr lang="en-US" altLang="zh-CN" dirty="0"/>
              <a:t>0 </a:t>
            </a:r>
            <a:r>
              <a:rPr lang="zh-CN" altLang="en-US" dirty="0"/>
              <a:t>，则释放内存。</a:t>
            </a: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JS</a:t>
            </a:r>
            <a:r>
              <a:rPr lang="zh-CN" altLang="en-US" dirty="0"/>
              <a:t>垃圾回收机制</a:t>
            </a:r>
            <a:endParaRPr lang="zh-CN" altLang="en-US" dirty="0"/>
          </a:p>
        </p:txBody>
      </p:sp>
      <p:sp>
        <p:nvSpPr>
          <p:cNvPr id="4" name="文本占位符 3"/>
          <p:cNvSpPr>
            <a:spLocks noGrp="1"/>
          </p:cNvSpPr>
          <p:nvPr>
            <p:ph type="body" sz="quarter" idx="11"/>
          </p:nvPr>
        </p:nvSpPr>
        <p:spPr/>
        <p:txBody>
          <a:bodyPr/>
          <a:lstStyle/>
          <a:p>
            <a:r>
              <a:rPr lang="zh-CN" altLang="en-US" b="1" dirty="0">
                <a:solidFill>
                  <a:schemeClr val="tx1"/>
                </a:solidFill>
              </a:rPr>
              <a:t>引用计数</a:t>
            </a:r>
            <a:endParaRPr lang="en-US" altLang="zh-CN" b="1"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r>
              <a:rPr lang="zh-CN" altLang="en-US" dirty="0"/>
              <a:t>由上面可以看出，引用计数算法是个简单有效的算法。 </a:t>
            </a:r>
            <a:endParaRPr lang="en-US" altLang="zh-CN" dirty="0"/>
          </a:p>
          <a:p>
            <a:pPr marL="0" indent="0">
              <a:buNone/>
            </a:pPr>
            <a:r>
              <a:rPr lang="zh-CN" altLang="en-US" dirty="0"/>
              <a:t>但它却存在一个致命的问题：</a:t>
            </a:r>
            <a:r>
              <a:rPr lang="zh-CN" altLang="en-US" b="1" dirty="0">
                <a:solidFill>
                  <a:srgbClr val="C00000"/>
                </a:solidFill>
              </a:rPr>
              <a:t>嵌套引用</a:t>
            </a:r>
            <a:r>
              <a:rPr lang="zh-CN" altLang="en-US" dirty="0"/>
              <a:t>。 </a:t>
            </a:r>
            <a:endParaRPr lang="en-US" altLang="zh-CN" dirty="0"/>
          </a:p>
          <a:p>
            <a:pPr marL="0" indent="0">
              <a:buNone/>
            </a:pPr>
            <a:r>
              <a:rPr lang="zh-CN" altLang="en-US" dirty="0"/>
              <a:t>如果两个对象相互引用，尽管他们已不再使用，垃圾回收器不会进行回收，导致内存泄露。 </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TextBox 3"/>
          <p:cNvSpPr txBox="1"/>
          <p:nvPr/>
        </p:nvSpPr>
        <p:spPr>
          <a:xfrm>
            <a:off x="804013" y="2289599"/>
            <a:ext cx="5770944" cy="2354491"/>
          </a:xfrm>
          <a:prstGeom prst="rect">
            <a:avLst/>
          </a:prstGeom>
          <a:solidFill>
            <a:srgbClr val="FFFFE4"/>
          </a:solidFill>
          <a:ln w="3175">
            <a:solidFill>
              <a:srgbClr val="919191"/>
            </a:solidFill>
          </a:ln>
        </p:spPr>
        <p:txBody>
          <a:bodyPr wrap="square">
            <a:spAutoFit/>
          </a:bodyPr>
          <a:lstStyle/>
          <a:p>
            <a:pPr>
              <a:lnSpc>
                <a:spcPct val="150000"/>
              </a:lnSpc>
              <a:defRPr/>
            </a:pPr>
            <a:r>
              <a:rPr lang="en-US" altLang="zh-CN" sz="1400" dirty="0" err="1">
                <a:latin typeface="Alibaba PuHuiTi R" pitchFamily="18" charset="-122"/>
                <a:ea typeface="Alibaba PuHuiTi R" pitchFamily="18" charset="-122"/>
                <a:cs typeface="Alibaba PuHuiTi R" pitchFamily="18" charset="-122"/>
              </a:rPr>
              <a:t>const</a:t>
            </a:r>
            <a:r>
              <a:rPr lang="en-US" altLang="zh-CN" sz="1400" dirty="0">
                <a:latin typeface="Alibaba PuHuiTi R" pitchFamily="18" charset="-122"/>
                <a:ea typeface="Alibaba PuHuiTi R" pitchFamily="18" charset="-122"/>
                <a:cs typeface="Alibaba PuHuiTi R" pitchFamily="18" charset="-122"/>
              </a:rPr>
              <a:t> person = {</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age: 18,</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name: 'pink</a:t>
            </a:r>
            <a:r>
              <a:rPr lang="zh-CN" altLang="en-US" sz="1400" dirty="0">
                <a:latin typeface="Alibaba PuHuiTi R" pitchFamily="18" charset="-122"/>
                <a:ea typeface="Alibaba PuHuiTi R" pitchFamily="18" charset="-122"/>
                <a:cs typeface="Alibaba PuHuiTi R" pitchFamily="18" charset="-122"/>
              </a:rPr>
              <a:t>老师</a:t>
            </a:r>
            <a:r>
              <a:rPr lang="en-US" altLang="zh-CN" sz="1400" dirty="0">
                <a:latin typeface="Alibaba PuHuiTi R" pitchFamily="18" charset="-122"/>
                <a:ea typeface="Alibaba PuHuiTi R" pitchFamily="18" charset="-122"/>
                <a:cs typeface="Alibaba PuHuiTi R" pitchFamily="18" charset="-122"/>
              </a:rPr>
              <a:t>'</a:t>
            </a:r>
            <a:endParaRPr lang="zh-CN" altLang="en-US"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err="1">
                <a:latin typeface="Alibaba PuHuiTi R" pitchFamily="18" charset="-122"/>
                <a:ea typeface="Alibaba PuHuiTi R" pitchFamily="18" charset="-122"/>
                <a:cs typeface="Alibaba PuHuiTi R" pitchFamily="18" charset="-122"/>
              </a:rPr>
              <a:t>const</a:t>
            </a:r>
            <a:r>
              <a:rPr lang="en-US" altLang="zh-CN" sz="1400" dirty="0">
                <a:latin typeface="Alibaba PuHuiTi R" pitchFamily="18" charset="-122"/>
                <a:ea typeface="Alibaba PuHuiTi R" pitchFamily="18" charset="-122"/>
                <a:cs typeface="Alibaba PuHuiTi R" pitchFamily="18" charset="-122"/>
              </a:rPr>
              <a:t> p = person</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person = 1</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p = null</a:t>
            </a:r>
            <a:endParaRPr lang="en-US" altLang="zh-CN" sz="1400" dirty="0">
              <a:latin typeface="Alibaba PuHuiTi R" pitchFamily="18" charset="-122"/>
              <a:ea typeface="Alibaba PuHuiTi R" pitchFamily="18" charset="-122"/>
              <a:cs typeface="Alibaba PuHuiTi R" pitchFamily="18"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JS</a:t>
            </a:r>
            <a:r>
              <a:rPr lang="zh-CN" altLang="en-US" dirty="0"/>
              <a:t>垃圾回收机制</a:t>
            </a:r>
            <a:endParaRPr lang="zh-CN" altLang="en-US" dirty="0"/>
          </a:p>
        </p:txBody>
      </p:sp>
      <p:sp>
        <p:nvSpPr>
          <p:cNvPr id="4" name="文本占位符 3"/>
          <p:cNvSpPr>
            <a:spLocks noGrp="1"/>
          </p:cNvSpPr>
          <p:nvPr>
            <p:ph type="body" sz="quarter" idx="11"/>
          </p:nvPr>
        </p:nvSpPr>
        <p:spPr/>
        <p:txBody>
          <a:bodyPr/>
          <a:lstStyle/>
          <a:p>
            <a:r>
              <a:rPr lang="zh-CN" altLang="en-US" b="1" dirty="0">
                <a:solidFill>
                  <a:schemeClr val="tx1"/>
                </a:solidFill>
              </a:rPr>
              <a:t>引用计数</a:t>
            </a:r>
            <a:endParaRPr lang="en-US" altLang="zh-CN" b="1"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因为他们的引用次数永远不会是</a:t>
            </a:r>
            <a:r>
              <a:rPr lang="en-US" altLang="zh-CN" dirty="0"/>
              <a:t>0</a:t>
            </a:r>
            <a:r>
              <a:rPr lang="zh-CN" altLang="en-US" dirty="0"/>
              <a:t>。这样的相互引用如果说很大量的存在就会导致大量的内存泄露</a:t>
            </a:r>
            <a:endParaRPr lang="en-US" altLang="zh-CN" dirty="0"/>
          </a:p>
          <a:p>
            <a:pPr marL="0" indent="0">
              <a:buNone/>
            </a:pPr>
            <a:endParaRPr lang="en-US" altLang="zh-CN" dirty="0"/>
          </a:p>
          <a:p>
            <a:pPr marL="0" indent="0">
              <a:buNone/>
            </a:pPr>
            <a:endParaRPr lang="en-US" altLang="zh-CN" dirty="0"/>
          </a:p>
        </p:txBody>
      </p:sp>
      <p:sp>
        <p:nvSpPr>
          <p:cNvPr id="5" name="TextBox 3"/>
          <p:cNvSpPr txBox="1"/>
          <p:nvPr/>
        </p:nvSpPr>
        <p:spPr>
          <a:xfrm>
            <a:off x="804013" y="2289599"/>
            <a:ext cx="5770944" cy="2677656"/>
          </a:xfrm>
          <a:prstGeom prst="rect">
            <a:avLst/>
          </a:prstGeom>
          <a:solidFill>
            <a:srgbClr val="FFFFE4"/>
          </a:solidFill>
          <a:ln w="3175">
            <a:solidFill>
              <a:srgbClr val="919191"/>
            </a:solidFill>
          </a:ln>
        </p:spPr>
        <p:txBody>
          <a:bodyPr wrap="square">
            <a:spAutoFit/>
          </a:bodyPr>
          <a:lstStyle/>
          <a:p>
            <a:pPr>
              <a:lnSpc>
                <a:spcPct val="150000"/>
              </a:lnSpc>
              <a:defRPr/>
            </a:pPr>
            <a:r>
              <a:rPr lang="en-US" altLang="zh-CN" sz="1400" dirty="0">
                <a:latin typeface="Alibaba PuHuiTi R" pitchFamily="18" charset="-122"/>
                <a:ea typeface="Alibaba PuHuiTi R" pitchFamily="18" charset="-122"/>
                <a:cs typeface="Alibaba PuHuiTi R" pitchFamily="18" charset="-122"/>
              </a:rPr>
              <a:t>function </a:t>
            </a:r>
            <a:r>
              <a:rPr lang="en-US" altLang="zh-CN" sz="1400" dirty="0" err="1">
                <a:latin typeface="Alibaba PuHuiTi R" pitchFamily="18" charset="-122"/>
                <a:ea typeface="Alibaba PuHuiTi R" pitchFamily="18" charset="-122"/>
                <a:cs typeface="Alibaba PuHuiTi R" pitchFamily="18" charset="-122"/>
              </a:rPr>
              <a:t>fn</a:t>
            </a:r>
            <a:r>
              <a:rPr lang="en-US" altLang="zh-CN" sz="1400" dirty="0">
                <a:latin typeface="Alibaba PuHuiTi R" pitchFamily="18" charset="-122"/>
                <a:ea typeface="Alibaba PuHuiTi R" pitchFamily="18" charset="-122"/>
                <a:cs typeface="Alibaba PuHuiTi R" pitchFamily="18" charset="-122"/>
              </a:rPr>
              <a:t>() {</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a:t>
            </a:r>
            <a:r>
              <a:rPr lang="en-US" altLang="zh-CN" sz="1400">
                <a:latin typeface="Alibaba PuHuiTi R" pitchFamily="18" charset="-122"/>
                <a:ea typeface="Alibaba PuHuiTi R" pitchFamily="18" charset="-122"/>
                <a:cs typeface="Alibaba PuHuiTi R" pitchFamily="18" charset="-122"/>
              </a:rPr>
              <a:t>let oA </a:t>
            </a:r>
            <a:r>
              <a:rPr lang="en-US" altLang="zh-CN" sz="1400" dirty="0">
                <a:latin typeface="Alibaba PuHuiTi R" pitchFamily="18" charset="-122"/>
                <a:ea typeface="Alibaba PuHuiTi R" pitchFamily="18" charset="-122"/>
                <a:cs typeface="Alibaba PuHuiTi R" pitchFamily="18" charset="-122"/>
              </a:rPr>
              <a:t>= {}</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a:t>
            </a:r>
            <a:r>
              <a:rPr lang="en-US" altLang="zh-CN" sz="1400">
                <a:latin typeface="Alibaba PuHuiTi R" pitchFamily="18" charset="-122"/>
                <a:ea typeface="Alibaba PuHuiTi R" pitchFamily="18" charset="-122"/>
                <a:cs typeface="Alibaba PuHuiTi R" pitchFamily="18" charset="-122"/>
              </a:rPr>
              <a:t>let oB </a:t>
            </a:r>
            <a:r>
              <a:rPr lang="en-US" altLang="zh-CN" sz="1400" dirty="0">
                <a:latin typeface="Alibaba PuHuiTi R" pitchFamily="18" charset="-122"/>
                <a:ea typeface="Alibaba PuHuiTi R" pitchFamily="18" charset="-122"/>
                <a:cs typeface="Alibaba PuHuiTi R" pitchFamily="18" charset="-122"/>
              </a:rPr>
              <a:t>= {}</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a:latin typeface="Alibaba PuHuiTi R" pitchFamily="18" charset="-122"/>
                <a:ea typeface="Alibaba PuHuiTi R" pitchFamily="18" charset="-122"/>
                <a:cs typeface="Alibaba PuHuiTi R" pitchFamily="18" charset="-122"/>
              </a:rPr>
              <a:t>      oA.</a:t>
            </a:r>
            <a:r>
              <a:rPr lang="en-US" altLang="zh-CN" sz="1400" dirty="0">
                <a:latin typeface="Alibaba PuHuiTi R" pitchFamily="18" charset="-122"/>
                <a:ea typeface="Alibaba PuHuiTi R" pitchFamily="18" charset="-122"/>
                <a:cs typeface="Alibaba PuHuiTi R" pitchFamily="18" charset="-122"/>
              </a:rPr>
              <a:t>a = o2</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o2.a = o1</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return '</a:t>
            </a:r>
            <a:r>
              <a:rPr lang="zh-CN" altLang="en-US" sz="1400" dirty="0">
                <a:latin typeface="Alibaba PuHuiTi R" pitchFamily="18" charset="-122"/>
                <a:ea typeface="Alibaba PuHuiTi R" pitchFamily="18" charset="-122"/>
                <a:cs typeface="Alibaba PuHuiTi R" pitchFamily="18" charset="-122"/>
              </a:rPr>
              <a:t>引用计数无法回收</a:t>
            </a:r>
            <a:r>
              <a:rPr lang="en-US" altLang="zh-CN" sz="1400" dirty="0">
                <a:latin typeface="Alibaba PuHuiTi R" pitchFamily="18" charset="-122"/>
                <a:ea typeface="Alibaba PuHuiTi R" pitchFamily="18" charset="-122"/>
                <a:cs typeface="Alibaba PuHuiTi R" pitchFamily="18" charset="-122"/>
              </a:rPr>
              <a:t>'</a:t>
            </a:r>
            <a:endParaRPr lang="zh-CN" altLang="en-US"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err="1">
                <a:latin typeface="Alibaba PuHuiTi R" pitchFamily="18" charset="-122"/>
                <a:ea typeface="Alibaba PuHuiTi R" pitchFamily="18" charset="-122"/>
                <a:cs typeface="Alibaba PuHuiTi R" pitchFamily="18" charset="-122"/>
              </a:rPr>
              <a:t>fn</a:t>
            </a:r>
            <a:r>
              <a:rPr lang="en-US" altLang="zh-CN" sz="1400" dirty="0">
                <a:latin typeface="Alibaba PuHuiTi R" pitchFamily="18" charset="-122"/>
                <a:ea typeface="Alibaba PuHuiTi R" pitchFamily="18" charset="-122"/>
                <a:cs typeface="Alibaba PuHuiTi R" pitchFamily="18" charset="-122"/>
              </a:rPr>
              <a:t>()</a:t>
            </a:r>
            <a:endParaRPr lang="en-US" altLang="zh-CN" sz="1400" dirty="0">
              <a:latin typeface="Alibaba PuHuiTi R" pitchFamily="18" charset="-122"/>
              <a:ea typeface="Alibaba PuHuiTi R" pitchFamily="18" charset="-122"/>
              <a:cs typeface="Alibaba PuHuiTi R" pitchFamily="18"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JS</a:t>
            </a:r>
            <a:r>
              <a:rPr lang="zh-CN" altLang="en-US" dirty="0"/>
              <a:t>垃圾回收机制</a:t>
            </a:r>
            <a:endParaRPr lang="zh-CN" altLang="en-US" dirty="0"/>
          </a:p>
        </p:txBody>
      </p:sp>
      <p:sp>
        <p:nvSpPr>
          <p:cNvPr id="4" name="文本占位符 3"/>
          <p:cNvSpPr>
            <a:spLocks noGrp="1"/>
          </p:cNvSpPr>
          <p:nvPr>
            <p:ph type="body" sz="quarter" idx="11"/>
          </p:nvPr>
        </p:nvSpPr>
        <p:spPr>
          <a:xfrm>
            <a:off x="710879" y="1591200"/>
            <a:ext cx="11362587" cy="4550400"/>
          </a:xfrm>
        </p:spPr>
        <p:txBody>
          <a:bodyPr/>
          <a:lstStyle/>
          <a:p>
            <a:pPr marL="0" indent="0">
              <a:buNone/>
            </a:pPr>
            <a:r>
              <a:rPr lang="en-US" altLang="zh-CN" b="1" dirty="0">
                <a:solidFill>
                  <a:schemeClr val="tx1"/>
                </a:solidFill>
              </a:rPr>
              <a:t>3.</a:t>
            </a:r>
            <a:r>
              <a:rPr lang="zh-CN" altLang="en-US" b="1" dirty="0"/>
              <a:t>垃圾回收算法说明</a:t>
            </a:r>
            <a:endParaRPr lang="en-US" altLang="zh-CN" b="1" dirty="0"/>
          </a:p>
          <a:p>
            <a:pPr marL="0" indent="0">
              <a:buNone/>
            </a:pPr>
            <a:r>
              <a:rPr lang="zh-CN" altLang="en-US" dirty="0"/>
              <a:t>所谓垃圾回收</a:t>
            </a:r>
            <a:r>
              <a:rPr lang="en-US" altLang="zh-CN" dirty="0"/>
              <a:t>, </a:t>
            </a:r>
            <a:r>
              <a:rPr lang="zh-CN" altLang="en-US" dirty="0"/>
              <a:t>核心思想就是如何判断内存是否已经不再会被使用了</a:t>
            </a:r>
            <a:r>
              <a:rPr lang="en-US" altLang="zh-CN" dirty="0"/>
              <a:t>, </a:t>
            </a:r>
            <a:r>
              <a:rPr lang="zh-CN" altLang="en-US" dirty="0"/>
              <a:t>如果是</a:t>
            </a:r>
            <a:r>
              <a:rPr lang="en-US" altLang="zh-CN" dirty="0"/>
              <a:t>, </a:t>
            </a:r>
            <a:r>
              <a:rPr lang="zh-CN" altLang="en-US" dirty="0"/>
              <a:t>就视为垃圾</a:t>
            </a:r>
            <a:r>
              <a:rPr lang="en-US" altLang="zh-CN" dirty="0"/>
              <a:t>, </a:t>
            </a:r>
            <a:r>
              <a:rPr lang="zh-CN" altLang="en-US" dirty="0"/>
              <a:t>释放掉 </a:t>
            </a:r>
            <a:endParaRPr lang="en-US" altLang="zh-CN" dirty="0"/>
          </a:p>
          <a:p>
            <a:pPr marL="0" indent="0">
              <a:buNone/>
            </a:pPr>
            <a:r>
              <a:rPr lang="zh-CN" altLang="en-US" dirty="0"/>
              <a:t>下面介绍两种常见的浏览器垃圾回收算法</a:t>
            </a:r>
            <a:r>
              <a:rPr lang="en-US" altLang="zh-CN" dirty="0"/>
              <a:t>: </a:t>
            </a:r>
            <a:r>
              <a:rPr lang="zh-CN" altLang="en-US" dirty="0">
                <a:solidFill>
                  <a:srgbClr val="C00000"/>
                </a:solidFill>
              </a:rPr>
              <a:t>引用计数法 </a:t>
            </a:r>
            <a:r>
              <a:rPr lang="zh-CN" altLang="en-US" dirty="0"/>
              <a:t>和 </a:t>
            </a:r>
            <a:r>
              <a:rPr lang="zh-CN" altLang="en-US" dirty="0">
                <a:solidFill>
                  <a:srgbClr val="C00000"/>
                </a:solidFill>
              </a:rPr>
              <a:t>标记清除法</a:t>
            </a:r>
            <a:endParaRPr lang="en-US" altLang="zh-CN" dirty="0">
              <a:solidFill>
                <a:srgbClr val="C00000"/>
              </a:solidFill>
            </a:endParaRPr>
          </a:p>
          <a:p>
            <a:r>
              <a:rPr lang="zh-CN" altLang="en-US" b="1" dirty="0">
                <a:solidFill>
                  <a:schemeClr val="tx1"/>
                </a:solidFill>
              </a:rPr>
              <a:t>标记清除法</a:t>
            </a:r>
            <a:endParaRPr lang="en-US" altLang="zh-CN" b="1" dirty="0">
              <a:solidFill>
                <a:schemeClr val="tx1"/>
              </a:solidFill>
            </a:endParaRPr>
          </a:p>
          <a:p>
            <a:pPr marL="0" indent="0">
              <a:buNone/>
            </a:pPr>
            <a:r>
              <a:rPr lang="zh-CN" altLang="en-US" dirty="0"/>
              <a:t>现代的浏览器已经不再使用引用计数算法了。 </a:t>
            </a:r>
            <a:endParaRPr lang="en-US" altLang="zh-CN" dirty="0"/>
          </a:p>
          <a:p>
            <a:pPr marL="0" indent="0">
              <a:buNone/>
            </a:pPr>
            <a:r>
              <a:rPr lang="zh-CN" altLang="en-US" dirty="0"/>
              <a:t>现代浏览器通用的</a:t>
            </a:r>
            <a:r>
              <a:rPr lang="zh-CN" altLang="en-US" b="1" dirty="0"/>
              <a:t>大多是基于标记清除算法的某些改进算法</a:t>
            </a:r>
            <a:r>
              <a:rPr lang="zh-CN" altLang="en-US" dirty="0"/>
              <a:t>，总体思想都是一致的。</a:t>
            </a:r>
            <a:endParaRPr lang="en-US" altLang="zh-CN" dirty="0"/>
          </a:p>
          <a:p>
            <a:pPr marL="0" indent="0">
              <a:buNone/>
            </a:pPr>
            <a:r>
              <a:rPr lang="zh-CN" altLang="en-US" dirty="0">
                <a:solidFill>
                  <a:schemeClr val="tx1"/>
                </a:solidFill>
              </a:rPr>
              <a:t>核心：</a:t>
            </a:r>
            <a:endParaRPr lang="en-US" altLang="zh-CN" dirty="0">
              <a:solidFill>
                <a:schemeClr val="tx1"/>
              </a:solidFill>
            </a:endParaRPr>
          </a:p>
          <a:p>
            <a:pPr marL="342900" indent="-342900">
              <a:buAutoNum type="arabicPeriod"/>
            </a:pPr>
            <a:r>
              <a:rPr lang="zh-CN" altLang="en-US" dirty="0"/>
              <a:t>标记清除算法将“不再使用的对象”定义为“无法达到的对象”。 </a:t>
            </a:r>
            <a:endParaRPr lang="en-US" altLang="zh-CN" dirty="0"/>
          </a:p>
          <a:p>
            <a:pPr marL="342900" indent="-342900">
              <a:buAutoNum type="arabicPeriod"/>
            </a:pPr>
            <a:r>
              <a:rPr lang="zh-CN" altLang="en-US" dirty="0"/>
              <a:t>就是从根部（在</a:t>
            </a:r>
            <a:r>
              <a:rPr lang="en-US" altLang="zh-CN" dirty="0"/>
              <a:t>JS</a:t>
            </a:r>
            <a:r>
              <a:rPr lang="zh-CN" altLang="en-US" dirty="0"/>
              <a:t>中就是全局对象）出发定时扫描内存中的对象。 凡是能从根部到达的对象，都是还需要使用的。</a:t>
            </a:r>
            <a:endParaRPr lang="en-US" altLang="zh-CN" dirty="0"/>
          </a:p>
          <a:p>
            <a:pPr marL="342900" indent="-342900">
              <a:buAutoNum type="arabicPeriod"/>
            </a:pPr>
            <a:r>
              <a:rPr lang="zh-CN" altLang="en-US" dirty="0"/>
              <a:t>那些无法由根部出发触及到的对象被标记为不再使用，</a:t>
            </a:r>
            <a:r>
              <a:rPr lang="zh-CN" altLang="en-US"/>
              <a:t>稍后进行</a:t>
            </a:r>
            <a:r>
              <a:rPr lang="zh-CN" altLang="en-US" dirty="0"/>
              <a:t>回收。 </a:t>
            </a: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JS</a:t>
            </a:r>
            <a:r>
              <a:rPr lang="zh-CN" altLang="en-US" dirty="0"/>
              <a:t>垃圾回收机制</a:t>
            </a:r>
            <a:endParaRPr lang="zh-CN" altLang="en-US" dirty="0"/>
          </a:p>
        </p:txBody>
      </p:sp>
      <p:sp>
        <p:nvSpPr>
          <p:cNvPr id="4" name="文本占位符 3"/>
          <p:cNvSpPr>
            <a:spLocks noGrp="1"/>
          </p:cNvSpPr>
          <p:nvPr>
            <p:ph type="body" sz="quarter" idx="11"/>
          </p:nvPr>
        </p:nvSpPr>
        <p:spPr>
          <a:xfrm>
            <a:off x="710879" y="1591200"/>
            <a:ext cx="11362587" cy="4550400"/>
          </a:xfrm>
        </p:spPr>
        <p:txBody>
          <a:bodyPr/>
          <a:lstStyle/>
          <a:p>
            <a:r>
              <a:rPr lang="zh-CN" altLang="en-US" b="1" dirty="0">
                <a:solidFill>
                  <a:schemeClr val="tx1"/>
                </a:solidFill>
              </a:rPr>
              <a:t>标记清除法</a:t>
            </a:r>
            <a:endParaRPr lang="en-US" altLang="zh-CN" b="1" dirty="0">
              <a:solidFill>
                <a:schemeClr val="tx1"/>
              </a:solidFill>
            </a:endParaRPr>
          </a:p>
          <a:p>
            <a:pPr marL="0" indent="0">
              <a:buNone/>
            </a:pPr>
            <a:r>
              <a:rPr lang="zh-CN" altLang="en-US" dirty="0">
                <a:solidFill>
                  <a:schemeClr val="tx1"/>
                </a:solidFill>
              </a:rPr>
              <a:t>标记所有的引用</a:t>
            </a: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710879" y="2685642"/>
            <a:ext cx="5096533" cy="2593771"/>
          </a:xfrm>
          <a:prstGeom prst="rect">
            <a:avLst/>
          </a:prstGeom>
        </p:spPr>
      </p:pic>
      <p:pic>
        <p:nvPicPr>
          <p:cNvPr id="6" name="图片 5"/>
          <p:cNvPicPr>
            <a:picLocks noChangeAspect="1"/>
          </p:cNvPicPr>
          <p:nvPr/>
        </p:nvPicPr>
        <p:blipFill>
          <a:blip r:embed="rId2"/>
          <a:stretch>
            <a:fillRect/>
          </a:stretch>
        </p:blipFill>
        <p:spPr>
          <a:xfrm>
            <a:off x="6084908" y="2685642"/>
            <a:ext cx="5266428" cy="270844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JS</a:t>
            </a:r>
            <a:r>
              <a:rPr lang="zh-CN" altLang="en-US" dirty="0"/>
              <a:t>垃圾回收机制</a:t>
            </a:r>
            <a:endParaRPr lang="zh-CN" altLang="en-US" dirty="0"/>
          </a:p>
        </p:txBody>
      </p:sp>
      <p:sp>
        <p:nvSpPr>
          <p:cNvPr id="4" name="文本占位符 3"/>
          <p:cNvSpPr>
            <a:spLocks noGrp="1"/>
          </p:cNvSpPr>
          <p:nvPr>
            <p:ph type="body" sz="quarter" idx="11"/>
          </p:nvPr>
        </p:nvSpPr>
        <p:spPr/>
        <p:txBody>
          <a:bodyPr/>
          <a:lstStyle/>
          <a:p>
            <a:r>
              <a:rPr lang="zh-CN" altLang="en-US" b="1" dirty="0">
                <a:solidFill>
                  <a:schemeClr val="tx1"/>
                </a:solidFill>
              </a:rPr>
              <a:t>标记清除</a:t>
            </a:r>
            <a:endParaRPr lang="en-US" altLang="zh-CN" b="1"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根部已经访问不到，所以自动清除</a:t>
            </a:r>
            <a:endParaRPr lang="en-US" altLang="zh-CN" dirty="0"/>
          </a:p>
          <a:p>
            <a:pPr marL="0" indent="0">
              <a:buNone/>
            </a:pPr>
            <a:endParaRPr lang="en-US" altLang="zh-CN" dirty="0"/>
          </a:p>
        </p:txBody>
      </p:sp>
      <p:sp>
        <p:nvSpPr>
          <p:cNvPr id="5" name="TextBox 3"/>
          <p:cNvSpPr txBox="1"/>
          <p:nvPr/>
        </p:nvSpPr>
        <p:spPr>
          <a:xfrm>
            <a:off x="804013" y="2289599"/>
            <a:ext cx="5770944" cy="2677656"/>
          </a:xfrm>
          <a:prstGeom prst="rect">
            <a:avLst/>
          </a:prstGeom>
          <a:solidFill>
            <a:srgbClr val="FFFFE4"/>
          </a:solidFill>
          <a:ln w="3175">
            <a:solidFill>
              <a:srgbClr val="919191"/>
            </a:solidFill>
          </a:ln>
        </p:spPr>
        <p:txBody>
          <a:bodyPr wrap="square">
            <a:spAutoFit/>
          </a:bodyPr>
          <a:lstStyle/>
          <a:p>
            <a:pPr>
              <a:lnSpc>
                <a:spcPct val="150000"/>
              </a:lnSpc>
              <a:defRPr/>
            </a:pPr>
            <a:r>
              <a:rPr lang="en-US" altLang="zh-CN" sz="1400" dirty="0">
                <a:latin typeface="Alibaba PuHuiTi R" pitchFamily="18" charset="-122"/>
                <a:ea typeface="Alibaba PuHuiTi R" pitchFamily="18" charset="-122"/>
                <a:cs typeface="Alibaba PuHuiTi R" pitchFamily="18" charset="-122"/>
              </a:rPr>
              <a:t>function </a:t>
            </a:r>
            <a:r>
              <a:rPr lang="en-US" altLang="zh-CN" sz="1400" dirty="0" err="1">
                <a:latin typeface="Alibaba PuHuiTi R" pitchFamily="18" charset="-122"/>
                <a:ea typeface="Alibaba PuHuiTi R" pitchFamily="18" charset="-122"/>
                <a:cs typeface="Alibaba PuHuiTi R" pitchFamily="18" charset="-122"/>
              </a:rPr>
              <a:t>fn</a:t>
            </a:r>
            <a:r>
              <a:rPr lang="en-US" altLang="zh-CN" sz="1400" dirty="0">
                <a:latin typeface="Alibaba PuHuiTi R" pitchFamily="18" charset="-122"/>
                <a:ea typeface="Alibaba PuHuiTi R" pitchFamily="18" charset="-122"/>
                <a:cs typeface="Alibaba PuHuiTi R" pitchFamily="18" charset="-122"/>
              </a:rPr>
              <a:t>() {</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let o1 = {}</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let o2 = {}</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o1.a = o2</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o2.a = o1</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return '</a:t>
            </a:r>
            <a:r>
              <a:rPr lang="zh-CN" altLang="en-US" sz="1400" dirty="0">
                <a:latin typeface="Alibaba PuHuiTi R" pitchFamily="18" charset="-122"/>
                <a:ea typeface="Alibaba PuHuiTi R" pitchFamily="18" charset="-122"/>
                <a:cs typeface="Alibaba PuHuiTi R" pitchFamily="18" charset="-122"/>
              </a:rPr>
              <a:t>引用计数无法回收</a:t>
            </a:r>
            <a:r>
              <a:rPr lang="en-US" altLang="zh-CN" sz="1400" dirty="0">
                <a:latin typeface="Alibaba PuHuiTi R" pitchFamily="18" charset="-122"/>
                <a:ea typeface="Alibaba PuHuiTi R" pitchFamily="18" charset="-122"/>
                <a:cs typeface="Alibaba PuHuiTi R" pitchFamily="18" charset="-122"/>
              </a:rPr>
              <a:t>'</a:t>
            </a:r>
            <a:endParaRPr lang="zh-CN" altLang="en-US"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err="1">
                <a:latin typeface="Alibaba PuHuiTi R" pitchFamily="18" charset="-122"/>
                <a:ea typeface="Alibaba PuHuiTi R" pitchFamily="18" charset="-122"/>
                <a:cs typeface="Alibaba PuHuiTi R" pitchFamily="18" charset="-122"/>
              </a:rPr>
              <a:t>fn</a:t>
            </a:r>
            <a:r>
              <a:rPr lang="en-US" altLang="zh-CN" sz="1400" dirty="0">
                <a:latin typeface="Alibaba PuHuiTi R" pitchFamily="18" charset="-122"/>
                <a:ea typeface="Alibaba PuHuiTi R" pitchFamily="18" charset="-122"/>
                <a:cs typeface="Alibaba PuHuiTi R" pitchFamily="18" charset="-122"/>
              </a:rPr>
              <a:t>()</a:t>
            </a:r>
            <a:endParaRPr lang="en-US" altLang="zh-CN" sz="1400" dirty="0">
              <a:latin typeface="Alibaba PuHuiTi R" pitchFamily="18" charset="-122"/>
              <a:ea typeface="Alibaba PuHuiTi R" pitchFamily="18" charset="-122"/>
              <a:cs typeface="Alibaba PuHuiTi R" pitchFamily="18"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a:t>作用域</a:t>
            </a:r>
            <a:endParaRPr lang="zh-CN" altLang="en-US" dirty="0"/>
          </a:p>
        </p:txBody>
      </p:sp>
      <p:sp>
        <p:nvSpPr>
          <p:cNvPr id="4" name="文本占位符 3"/>
          <p:cNvSpPr>
            <a:spLocks noGrp="1"/>
          </p:cNvSpPr>
          <p:nvPr>
            <p:ph type="body" idx="10"/>
          </p:nvPr>
        </p:nvSpPr>
        <p:spPr/>
        <p:txBody>
          <a:bodyPr/>
          <a:lstStyle/>
          <a:p>
            <a:r>
              <a:rPr lang="zh-CN" altLang="en-US" dirty="0">
                <a:solidFill>
                  <a:schemeClr val="tx1"/>
                </a:solidFill>
              </a:rPr>
              <a:t>局部作用域</a:t>
            </a:r>
            <a:endParaRPr lang="en-US" altLang="zh-CN" dirty="0">
              <a:solidFill>
                <a:schemeClr val="tx1"/>
              </a:solidFill>
            </a:endParaRPr>
          </a:p>
          <a:p>
            <a:r>
              <a:rPr lang="zh-CN" altLang="en-US" dirty="0">
                <a:solidFill>
                  <a:schemeClr val="tx1"/>
                </a:solidFill>
              </a:rPr>
              <a:t>全局作用域</a:t>
            </a:r>
            <a:endParaRPr lang="en-US" altLang="zh-CN" dirty="0">
              <a:solidFill>
                <a:schemeClr val="tx1"/>
              </a:solidFill>
            </a:endParaRPr>
          </a:p>
          <a:p>
            <a:r>
              <a:rPr lang="zh-CN" altLang="en-US" dirty="0">
                <a:solidFill>
                  <a:schemeClr val="tx1"/>
                </a:solidFill>
              </a:rPr>
              <a:t>作用域链</a:t>
            </a:r>
            <a:endParaRPr lang="en-US" altLang="zh-CN" dirty="0">
              <a:solidFill>
                <a:schemeClr val="tx1"/>
              </a:solidFill>
            </a:endParaRPr>
          </a:p>
          <a:p>
            <a:r>
              <a:rPr lang="en-US" altLang="zh-CN" dirty="0"/>
              <a:t>JS</a:t>
            </a:r>
            <a:r>
              <a:rPr lang="zh-CN" altLang="en-US" dirty="0"/>
              <a:t>垃圾回收机制</a:t>
            </a:r>
            <a:endParaRPr lang="en-US" altLang="zh-CN" dirty="0">
              <a:solidFill>
                <a:schemeClr val="tx1"/>
              </a:solidFill>
            </a:endParaRPr>
          </a:p>
          <a:p>
            <a:r>
              <a:rPr lang="zh-CN" altLang="en-US" dirty="0">
                <a:solidFill>
                  <a:srgbClr val="C00000"/>
                </a:solidFill>
              </a:rPr>
              <a:t>闭包</a:t>
            </a:r>
            <a:endParaRPr lang="en-US" altLang="zh-CN" dirty="0">
              <a:solidFill>
                <a:srgbClr val="C00000"/>
              </a:solidFill>
            </a:endParaRPr>
          </a:p>
          <a:p>
            <a:r>
              <a:rPr lang="zh-CN" altLang="en-US" dirty="0"/>
              <a:t>变量提升</a:t>
            </a:r>
            <a:endParaRPr lang="en-US" altLang="zh-CN" dirty="0"/>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闭包</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dirty="0">
                <a:solidFill>
                  <a:schemeClr val="tx1"/>
                </a:solidFill>
              </a:rPr>
              <a:t>目标： 能说出什么是闭包，闭包的作用以及注意事项</a:t>
            </a:r>
            <a:endParaRPr lang="en-US" altLang="zh-CN" dirty="0">
              <a:solidFill>
                <a:schemeClr val="tx1"/>
              </a:solidFill>
            </a:endParaRPr>
          </a:p>
          <a:p>
            <a:pPr marL="0" indent="0">
              <a:buNone/>
            </a:pPr>
            <a:r>
              <a:rPr lang="zh-CN" altLang="en-US" dirty="0">
                <a:solidFill>
                  <a:schemeClr val="tx1"/>
                </a:solidFill>
              </a:rPr>
              <a:t>概念：一个函数对周围状态的引用捆绑在一起，内层函数中访问到其外层函数的作用域</a:t>
            </a:r>
            <a:endParaRPr lang="en-US" altLang="zh-CN" dirty="0">
              <a:solidFill>
                <a:schemeClr val="tx1"/>
              </a:solidFill>
            </a:endParaRPr>
          </a:p>
          <a:p>
            <a:pPr marL="0" indent="0">
              <a:buNone/>
            </a:pPr>
            <a:r>
              <a:rPr lang="zh-CN" altLang="en-US" dirty="0">
                <a:solidFill>
                  <a:schemeClr val="tx1"/>
                </a:solidFill>
              </a:rPr>
              <a:t>简单理解：</a:t>
            </a:r>
            <a:r>
              <a:rPr lang="zh-CN" altLang="en-US" b="1" dirty="0"/>
              <a:t>闭包 </a:t>
            </a:r>
            <a:r>
              <a:rPr lang="en-US" altLang="zh-CN" b="1" dirty="0"/>
              <a:t>=  </a:t>
            </a:r>
            <a:r>
              <a:rPr lang="zh-CN" altLang="en-US" b="1" dirty="0"/>
              <a:t>内层函数 </a:t>
            </a:r>
            <a:r>
              <a:rPr lang="en-US" altLang="zh-CN" b="1" dirty="0"/>
              <a:t>+ </a:t>
            </a:r>
            <a:r>
              <a:rPr lang="zh-CN" altLang="en-US" b="1" dirty="0"/>
              <a:t>外层函数的变量 </a:t>
            </a:r>
            <a:endParaRPr lang="en-US" altLang="zh-CN" dirty="0">
              <a:solidFill>
                <a:schemeClr val="tx1"/>
              </a:solidFill>
            </a:endParaRPr>
          </a:p>
          <a:p>
            <a:pPr marL="0" indent="0">
              <a:buNone/>
            </a:pPr>
            <a:r>
              <a:rPr lang="zh-CN" altLang="en-US" dirty="0">
                <a:solidFill>
                  <a:schemeClr val="tx1"/>
                </a:solidFill>
              </a:rPr>
              <a:t>先看个简单的代码：</a:t>
            </a: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7" name="图片 6"/>
          <p:cNvPicPr>
            <a:picLocks noChangeAspect="1"/>
          </p:cNvPicPr>
          <p:nvPr/>
        </p:nvPicPr>
        <p:blipFill>
          <a:blip r:embed="rId1"/>
          <a:stretch>
            <a:fillRect/>
          </a:stretch>
        </p:blipFill>
        <p:spPr>
          <a:xfrm>
            <a:off x="5554454" y="3673091"/>
            <a:ext cx="6390133" cy="229590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9" name="图片 8"/>
          <p:cNvPicPr>
            <a:picLocks noChangeAspect="1"/>
          </p:cNvPicPr>
          <p:nvPr/>
        </p:nvPicPr>
        <p:blipFill>
          <a:blip r:embed="rId2"/>
          <a:stretch>
            <a:fillRect/>
          </a:stretch>
        </p:blipFill>
        <p:spPr>
          <a:xfrm>
            <a:off x="710880" y="3734486"/>
            <a:ext cx="3876842" cy="22345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闭包</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dirty="0">
                <a:solidFill>
                  <a:schemeClr val="tx1"/>
                </a:solidFill>
              </a:rPr>
              <a:t>闭包作用：</a:t>
            </a:r>
            <a:r>
              <a:rPr lang="zh-CN" altLang="en-US" dirty="0"/>
              <a:t>封闭数据，提供操作，外部也可以访问函数内部的变量</a:t>
            </a:r>
            <a:endParaRPr lang="en-US" altLang="zh-CN" dirty="0"/>
          </a:p>
          <a:p>
            <a:pPr marL="0" indent="0">
              <a:buNone/>
            </a:pPr>
            <a:r>
              <a:rPr lang="zh-CN" altLang="en-US" dirty="0">
                <a:solidFill>
                  <a:schemeClr val="tx1"/>
                </a:solidFill>
              </a:rPr>
              <a:t>闭包的基本格式</a:t>
            </a:r>
            <a:r>
              <a:rPr lang="en-US" altLang="zh-CN" dirty="0">
                <a:solidFill>
                  <a:schemeClr val="tx1"/>
                </a:solidFill>
              </a:rPr>
              <a:t>:</a:t>
            </a: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8" name="右箭头 7"/>
          <p:cNvSpPr/>
          <p:nvPr/>
        </p:nvSpPr>
        <p:spPr>
          <a:xfrm>
            <a:off x="4987291" y="3866400"/>
            <a:ext cx="677333" cy="285567"/>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stretch>
            <a:fillRect/>
          </a:stretch>
        </p:blipFill>
        <p:spPr>
          <a:xfrm>
            <a:off x="6443132" y="2745999"/>
            <a:ext cx="3532707" cy="27316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图片 10"/>
          <p:cNvPicPr>
            <a:picLocks noChangeAspect="1"/>
          </p:cNvPicPr>
          <p:nvPr/>
        </p:nvPicPr>
        <p:blipFill>
          <a:blip r:embed="rId2"/>
          <a:stretch>
            <a:fillRect/>
          </a:stretch>
        </p:blipFill>
        <p:spPr>
          <a:xfrm>
            <a:off x="817877" y="2745999"/>
            <a:ext cx="3590022" cy="27316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67200" y="1087200"/>
            <a:ext cx="6300000" cy="4289133"/>
          </a:xfrm>
        </p:spPr>
        <p:txBody>
          <a:bodyPr/>
          <a:lstStyle/>
          <a:p>
            <a:r>
              <a:rPr lang="zh-CN" altLang="en-US" dirty="0">
                <a:solidFill>
                  <a:srgbClr val="C00000"/>
                </a:solidFill>
              </a:rPr>
              <a:t>作用域</a:t>
            </a:r>
            <a:endParaRPr lang="en-US" altLang="zh-CN" dirty="0">
              <a:solidFill>
                <a:srgbClr val="C00000"/>
              </a:solidFill>
            </a:endParaRPr>
          </a:p>
          <a:p>
            <a:r>
              <a:rPr lang="zh-CN" altLang="en-US" dirty="0">
                <a:solidFill>
                  <a:schemeClr val="tx1"/>
                </a:solidFill>
              </a:rPr>
              <a:t>函数进阶</a:t>
            </a:r>
            <a:endParaRPr lang="en-US" altLang="zh-CN" dirty="0">
              <a:solidFill>
                <a:schemeClr val="tx1"/>
              </a:solidFill>
            </a:endParaRPr>
          </a:p>
          <a:p>
            <a:r>
              <a:rPr lang="zh-CN" altLang="en-US" dirty="0">
                <a:solidFill>
                  <a:schemeClr val="tx1"/>
                </a:solidFill>
              </a:rPr>
              <a:t>解构赋值</a:t>
            </a:r>
            <a:endParaRPr lang="en-US" altLang="zh-CN" dirty="0">
              <a:solidFill>
                <a:schemeClr val="tx1"/>
              </a:solidFill>
            </a:endParaRPr>
          </a:p>
          <a:p>
            <a:r>
              <a:rPr lang="zh-CN" altLang="en-US" dirty="0">
                <a:solidFill>
                  <a:schemeClr val="tx1"/>
                </a:solidFill>
              </a:rPr>
              <a:t>综合案例</a:t>
            </a:r>
            <a:endParaRPr lang="en-US" altLang="zh-CN"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闭包</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dirty="0">
                <a:solidFill>
                  <a:schemeClr val="tx1"/>
                </a:solidFill>
              </a:rPr>
              <a:t>闭包应用：</a:t>
            </a:r>
            <a:r>
              <a:rPr lang="zh-CN" altLang="en-US" dirty="0"/>
              <a:t>实现数据的私有</a:t>
            </a:r>
            <a:endParaRPr lang="en-US" altLang="zh-CN" dirty="0"/>
          </a:p>
          <a:p>
            <a:pPr marL="0" indent="0">
              <a:buNone/>
            </a:pPr>
            <a:r>
              <a:rPr lang="zh-CN" altLang="en-US" dirty="0">
                <a:solidFill>
                  <a:schemeClr val="tx1"/>
                </a:solidFill>
              </a:rPr>
              <a:t>比如，我们要做个统计函数调用次数，函数调用一次，就</a:t>
            </a:r>
            <a:r>
              <a:rPr lang="en-US" altLang="zh-CN" dirty="0">
                <a:solidFill>
                  <a:schemeClr val="tx1"/>
                </a:solidFill>
              </a:rPr>
              <a:t>++</a:t>
            </a:r>
            <a:br>
              <a:rPr lang="en-US" altLang="zh-CN" dirty="0">
                <a:solidFill>
                  <a:schemeClr val="tx1"/>
                </a:solidFill>
              </a:rPr>
            </a:b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r>
              <a:rPr lang="zh-CN" altLang="en-US" dirty="0">
                <a:solidFill>
                  <a:srgbClr val="C00000"/>
                </a:solidFill>
              </a:rPr>
              <a:t>但是，这个</a:t>
            </a:r>
            <a:r>
              <a:rPr lang="en-US" altLang="zh-CN" dirty="0">
                <a:solidFill>
                  <a:srgbClr val="C00000"/>
                </a:solidFill>
              </a:rPr>
              <a:t>count </a:t>
            </a:r>
            <a:r>
              <a:rPr lang="zh-CN" altLang="en-US" dirty="0">
                <a:solidFill>
                  <a:srgbClr val="C00000"/>
                </a:solidFill>
              </a:rPr>
              <a:t>是个全局变量，很容易被修改</a:t>
            </a:r>
            <a:endParaRPr lang="en-US" altLang="zh-CN" dirty="0">
              <a:solidFill>
                <a:srgbClr val="C00000"/>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a:buFont typeface="Wingdings" panose="05000000000000000000" pitchFamily="2" charset="2"/>
              <a:buChar char="Ø"/>
            </a:pP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6" name="图片 5"/>
          <p:cNvPicPr>
            <a:picLocks noChangeAspect="1"/>
          </p:cNvPicPr>
          <p:nvPr/>
        </p:nvPicPr>
        <p:blipFill>
          <a:blip r:embed="rId1"/>
          <a:stretch>
            <a:fillRect/>
          </a:stretch>
        </p:blipFill>
        <p:spPr>
          <a:xfrm>
            <a:off x="804013" y="2784930"/>
            <a:ext cx="4391241" cy="20421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右箭头 9"/>
          <p:cNvSpPr/>
          <p:nvPr/>
        </p:nvSpPr>
        <p:spPr>
          <a:xfrm>
            <a:off x="6071280" y="3663200"/>
            <a:ext cx="677333" cy="285567"/>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a:stretch>
            <a:fillRect/>
          </a:stretch>
        </p:blipFill>
        <p:spPr>
          <a:xfrm>
            <a:off x="7267059" y="2324925"/>
            <a:ext cx="4232354" cy="2842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文本占位符 3"/>
          <p:cNvSpPr txBox="1"/>
          <p:nvPr/>
        </p:nvSpPr>
        <p:spPr>
          <a:xfrm>
            <a:off x="7267059" y="1519423"/>
            <a:ext cx="4723658" cy="4550400"/>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Wingdings" panose="05000000000000000000" pitchFamily="2" charset="2"/>
              <a:buNone/>
            </a:pPr>
            <a:endParaRPr lang="en-US" altLang="zh-CN" dirty="0">
              <a:solidFill>
                <a:schemeClr val="tx1"/>
              </a:solidFill>
            </a:endParaRPr>
          </a:p>
          <a:p>
            <a:pPr marL="0" indent="0">
              <a:buFont typeface="Wingdings" panose="05000000000000000000" pitchFamily="2" charset="2"/>
              <a:buNone/>
            </a:pPr>
            <a:endParaRPr lang="en-US" altLang="zh-CN" dirty="0">
              <a:solidFill>
                <a:schemeClr val="tx1"/>
              </a:solidFill>
            </a:endParaRPr>
          </a:p>
          <a:p>
            <a:pPr marL="0" indent="0">
              <a:buFont typeface="Wingdings" panose="05000000000000000000" pitchFamily="2" charset="2"/>
              <a:buNone/>
            </a:pPr>
            <a:endParaRPr lang="en-US" altLang="zh-CN" dirty="0">
              <a:solidFill>
                <a:schemeClr val="tx1"/>
              </a:solidFill>
            </a:endParaRPr>
          </a:p>
          <a:p>
            <a:pPr marL="0" indent="0">
              <a:buFont typeface="Wingdings" panose="05000000000000000000" pitchFamily="2" charset="2"/>
              <a:buNone/>
            </a:pPr>
            <a:endParaRPr lang="zh-CN" altLang="en-US" dirty="0">
              <a:solidFill>
                <a:schemeClr val="tx1"/>
              </a:solidFill>
            </a:endParaRPr>
          </a:p>
          <a:p>
            <a:pPr marL="0" indent="0">
              <a:buFont typeface="Wingdings" panose="05000000000000000000" pitchFamily="2" charset="2"/>
              <a:buNone/>
            </a:pPr>
            <a:endParaRPr lang="zh-CN" altLang="en-US" dirty="0">
              <a:solidFill>
                <a:schemeClr val="tx1"/>
              </a:solidFill>
            </a:endParaRPr>
          </a:p>
          <a:p>
            <a:pPr marL="0" indent="0">
              <a:buFont typeface="Wingdings" panose="05000000000000000000" pitchFamily="2" charset="2"/>
              <a:buNone/>
            </a:pPr>
            <a:endParaRPr lang="zh-CN" altLang="en-US" dirty="0">
              <a:solidFill>
                <a:schemeClr val="tx1"/>
              </a:solidFill>
            </a:endParaRPr>
          </a:p>
          <a:p>
            <a:pPr marL="0" indent="0">
              <a:buFont typeface="Wingdings" panose="05000000000000000000" pitchFamily="2" charset="2"/>
              <a:buNone/>
            </a:pPr>
            <a:endParaRPr lang="zh-CN" altLang="en-US" dirty="0">
              <a:solidFill>
                <a:schemeClr val="tx1"/>
              </a:solidFill>
            </a:endParaRPr>
          </a:p>
          <a:p>
            <a:pPr marL="0" indent="0">
              <a:buFont typeface="Wingdings" panose="05000000000000000000" pitchFamily="2" charset="2"/>
              <a:buNone/>
            </a:pPr>
            <a:endParaRPr lang="zh-CN" altLang="en-US" dirty="0">
              <a:solidFill>
                <a:schemeClr val="tx1"/>
              </a:solidFill>
            </a:endParaRPr>
          </a:p>
          <a:p>
            <a:pPr marL="0" indent="0">
              <a:buFont typeface="Wingdings" panose="05000000000000000000" pitchFamily="2" charset="2"/>
              <a:buNone/>
            </a:pPr>
            <a:endParaRPr lang="zh-CN" altLang="en-US" dirty="0">
              <a:solidFill>
                <a:schemeClr val="tx1"/>
              </a:solidFill>
            </a:endParaRPr>
          </a:p>
          <a:p>
            <a:pPr marL="0" indent="0">
              <a:buFont typeface="Wingdings" panose="05000000000000000000" pitchFamily="2" charset="2"/>
              <a:buNone/>
            </a:pPr>
            <a:endParaRPr lang="zh-CN" altLang="en-US" dirty="0">
              <a:solidFill>
                <a:schemeClr val="tx1"/>
              </a:solidFill>
            </a:endParaRPr>
          </a:p>
          <a:p>
            <a:pPr marL="0" indent="0">
              <a:buFont typeface="Wingdings" panose="05000000000000000000" pitchFamily="2" charset="2"/>
              <a:buNone/>
            </a:pPr>
            <a:r>
              <a:rPr lang="zh-CN" altLang="en-US" dirty="0">
                <a:solidFill>
                  <a:srgbClr val="C00000"/>
                </a:solidFill>
              </a:rPr>
              <a:t>这样实现了数据私有，无法直接修改</a:t>
            </a:r>
            <a:r>
              <a:rPr lang="en-US" altLang="zh-CN" dirty="0">
                <a:solidFill>
                  <a:srgbClr val="C00000"/>
                </a:solidFill>
              </a:rPr>
              <a:t>count</a:t>
            </a:r>
            <a:endParaRPr lang="zh-CN" altLang="en-US" dirty="0">
              <a:solidFill>
                <a:schemeClr val="tx1"/>
              </a:solidFill>
            </a:endParaRPr>
          </a:p>
          <a:p>
            <a:pPr marL="0" indent="0">
              <a:buFont typeface="Wingdings" panose="05000000000000000000" pitchFamily="2" charset="2"/>
              <a:buNone/>
            </a:pPr>
            <a:endParaRPr lang="zh-CN" altLang="en-US" dirty="0">
              <a:solidFill>
                <a:schemeClr val="tx1"/>
              </a:solidFill>
            </a:endParaRPr>
          </a:p>
          <a:p>
            <a:pPr marL="0" indent="0">
              <a:buFont typeface="Wingdings" panose="05000000000000000000" pitchFamily="2" charset="2"/>
              <a:buNone/>
            </a:pPr>
            <a:endParaRPr lang="zh-CN" altLang="en-US" dirty="0">
              <a:solidFill>
                <a:schemeClr val="tx1"/>
              </a:solidFill>
            </a:endParaRPr>
          </a:p>
          <a:p>
            <a:pPr marL="0" indent="0">
              <a:buFont typeface="Wingdings" panose="05000000000000000000" pitchFamily="2" charset="2"/>
              <a:buNone/>
            </a:pPr>
            <a:endParaRPr lang="zh-CN" altLang="en-US" dirty="0">
              <a:solidFill>
                <a:schemeClr val="tx1"/>
              </a:solidFill>
            </a:endParaRPr>
          </a:p>
          <a:p>
            <a:pPr marL="0" indent="0">
              <a:buFont typeface="Wingdings" panose="05000000000000000000" pitchFamily="2" charset="2"/>
              <a:buNone/>
            </a:pPr>
            <a:endParaRPr lang="zh-CN" altLang="en-US" dirty="0">
              <a:solidFill>
                <a:schemeClr val="tx1"/>
              </a:solidFill>
            </a:endParaRPr>
          </a:p>
          <a:p>
            <a:pPr marL="0" indent="0">
              <a:buFont typeface="Wingdings" panose="05000000000000000000" pitchFamily="2" charset="2"/>
              <a:buNone/>
            </a:pPr>
            <a:endParaRPr lang="zh-CN" altLang="en-US" dirty="0">
              <a:solidFill>
                <a:schemeClr val="tx1"/>
              </a:solidFill>
            </a:endParaRPr>
          </a:p>
          <a:p>
            <a:pPr>
              <a:buFont typeface="Wingdings" panose="05000000000000000000" pitchFamily="2" charset="2"/>
              <a:buChar char="Ø"/>
            </a:pPr>
            <a:endParaRPr lang="zh-CN" altLang="en-US" dirty="0">
              <a:solidFill>
                <a:schemeClr val="tx1"/>
              </a:solidFill>
            </a:endParaRPr>
          </a:p>
          <a:p>
            <a:pPr marL="0" indent="0">
              <a:buFont typeface="Wingdings" panose="05000000000000000000" pitchFamily="2" charset="2"/>
              <a:buNone/>
            </a:pPr>
            <a:endParaRPr lang="zh-CN" altLang="en-US" dirty="0"/>
          </a:p>
          <a:p>
            <a:pPr marL="0" indent="0">
              <a:buFont typeface="Wingdings" panose="05000000000000000000" pitchFamily="2" charset="2"/>
              <a:buNone/>
            </a:pPr>
            <a:endParaRPr lang="zh-CN" altLang="en-US" dirty="0"/>
          </a:p>
          <a:p>
            <a:pPr marL="0" indent="0">
              <a:buFont typeface="Wingdings" panose="05000000000000000000" pitchFamily="2" charset="2"/>
              <a:buNone/>
            </a:pPr>
            <a:endParaRPr lang="zh-CN" altLang="en-US" dirty="0"/>
          </a:p>
          <a:p>
            <a:pPr marL="0" indent="0">
              <a:buFont typeface="Wingdings" panose="05000000000000000000" pitchFamily="2" charset="2"/>
              <a:buNone/>
            </a:pPr>
            <a:endParaRPr lang="zh-CN" altLang="en-US" dirty="0"/>
          </a:p>
          <a:p>
            <a:pPr marL="0" indent="0">
              <a:buFont typeface="Wingdings" panose="05000000000000000000" pitchFamily="2" charset="2"/>
              <a:buNone/>
            </a:pPr>
            <a:endParaRPr lang="zh-CN" altLang="en-US" dirty="0"/>
          </a:p>
          <a:p>
            <a:pPr marL="0" indent="0">
              <a:buFont typeface="Wingdings" panose="05000000000000000000" pitchFamily="2" charset="2"/>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500049" y="1708573"/>
            <a:ext cx="7344817" cy="3701627"/>
          </a:xfrm>
        </p:spPr>
        <p:txBody>
          <a:bodyPr/>
          <a:lstStyle/>
          <a:p>
            <a:pPr>
              <a:lnSpc>
                <a:spcPct val="150000"/>
              </a:lnSpc>
            </a:pPr>
            <a:r>
              <a:rPr lang="zh-CN" altLang="en-US" dirty="0"/>
              <a:t>怎么理解闭包？</a:t>
            </a:r>
            <a:endParaRPr lang="en-US" altLang="zh-CN"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闭包 </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内层函数 </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外层函数的变量</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闭包的作用？</a:t>
            </a:r>
            <a:endParaRPr lang="en-US" altLang="zh-CN" dirty="0"/>
          </a:p>
          <a:p>
            <a:pPr marL="622300" lvl="1" indent="-26543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封闭数据，实现数据私有，外部也可以访问函数内部的变量</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2300" lvl="1" indent="-26543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闭包很有用，因为它允许将函数与其所操作的某些数据（环境）关联起来</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0805" indent="0">
              <a:lnSpc>
                <a:spcPct val="150000"/>
              </a:lnSpc>
              <a:buNone/>
            </a:pPr>
            <a:r>
              <a:rPr lang="en-US" altLang="zh-CN" sz="1600" dirty="0"/>
              <a:t>3. </a:t>
            </a:r>
            <a:r>
              <a:rPr lang="zh-CN" altLang="en-US" sz="1600" dirty="0"/>
              <a:t>闭包可能引起的问题？</a:t>
            </a:r>
            <a:endParaRPr lang="en-US" altLang="zh-CN" sz="1600" dirty="0"/>
          </a:p>
          <a:p>
            <a:pPr marL="64262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内存泄漏</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a:t>作用域</a:t>
            </a:r>
            <a:endParaRPr lang="zh-CN" altLang="en-US" dirty="0"/>
          </a:p>
        </p:txBody>
      </p:sp>
      <p:sp>
        <p:nvSpPr>
          <p:cNvPr id="4" name="文本占位符 3"/>
          <p:cNvSpPr>
            <a:spLocks noGrp="1"/>
          </p:cNvSpPr>
          <p:nvPr>
            <p:ph type="body" idx="10"/>
          </p:nvPr>
        </p:nvSpPr>
        <p:spPr/>
        <p:txBody>
          <a:bodyPr/>
          <a:lstStyle/>
          <a:p>
            <a:r>
              <a:rPr lang="zh-CN" altLang="en-US" dirty="0">
                <a:solidFill>
                  <a:schemeClr val="tx1"/>
                </a:solidFill>
              </a:rPr>
              <a:t>局部作用域</a:t>
            </a:r>
            <a:endParaRPr lang="en-US" altLang="zh-CN" dirty="0">
              <a:solidFill>
                <a:schemeClr val="tx1"/>
              </a:solidFill>
            </a:endParaRPr>
          </a:p>
          <a:p>
            <a:r>
              <a:rPr lang="zh-CN" altLang="en-US" dirty="0">
                <a:solidFill>
                  <a:schemeClr val="tx1"/>
                </a:solidFill>
              </a:rPr>
              <a:t>全局作用域</a:t>
            </a:r>
            <a:endParaRPr lang="en-US" altLang="zh-CN" dirty="0">
              <a:solidFill>
                <a:schemeClr val="tx1"/>
              </a:solidFill>
            </a:endParaRPr>
          </a:p>
          <a:p>
            <a:r>
              <a:rPr lang="zh-CN" altLang="en-US" dirty="0">
                <a:solidFill>
                  <a:schemeClr val="tx1"/>
                </a:solidFill>
              </a:rPr>
              <a:t>作用域链</a:t>
            </a:r>
            <a:endParaRPr lang="en-US" altLang="zh-CN" dirty="0">
              <a:solidFill>
                <a:schemeClr val="tx1"/>
              </a:solidFill>
            </a:endParaRPr>
          </a:p>
          <a:p>
            <a:r>
              <a:rPr lang="en-US" altLang="zh-CN" dirty="0">
                <a:solidFill>
                  <a:schemeClr val="tx1"/>
                </a:solidFill>
              </a:rPr>
              <a:t>JS</a:t>
            </a:r>
            <a:r>
              <a:rPr lang="zh-CN" altLang="en-US" dirty="0">
                <a:solidFill>
                  <a:schemeClr val="tx1"/>
                </a:solidFill>
              </a:rPr>
              <a:t>垃圾回收机制</a:t>
            </a:r>
            <a:endParaRPr lang="en-US" altLang="zh-CN" dirty="0">
              <a:solidFill>
                <a:schemeClr val="tx1"/>
              </a:solidFill>
            </a:endParaRPr>
          </a:p>
          <a:p>
            <a:r>
              <a:rPr lang="zh-CN" altLang="en-US" dirty="0">
                <a:solidFill>
                  <a:schemeClr val="tx1"/>
                </a:solidFill>
              </a:rPr>
              <a:t>闭包</a:t>
            </a:r>
            <a:endParaRPr lang="en-US" altLang="zh-CN" dirty="0">
              <a:solidFill>
                <a:schemeClr val="tx1"/>
              </a:solidFill>
            </a:endParaRPr>
          </a:p>
          <a:p>
            <a:r>
              <a:rPr lang="zh-CN" altLang="en-US" dirty="0">
                <a:solidFill>
                  <a:srgbClr val="C00000"/>
                </a:solidFill>
              </a:rPr>
              <a:t>变量提升</a:t>
            </a:r>
            <a:endParaRPr lang="en-US" altLang="zh-CN" dirty="0">
              <a:solidFill>
                <a:srgbClr val="C00000"/>
              </a:solidFill>
            </a:endParaRPr>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en-US" dirty="0"/>
              <a:t>变量提升</a:t>
            </a:r>
            <a:endParaRPr lang="zh-CN" altLang="en-US" dirty="0"/>
          </a:p>
        </p:txBody>
      </p:sp>
      <p:sp>
        <p:nvSpPr>
          <p:cNvPr id="4" name="文本占位符 3"/>
          <p:cNvSpPr>
            <a:spLocks noGrp="1"/>
          </p:cNvSpPr>
          <p:nvPr>
            <p:ph type="body" sz="quarter" idx="11"/>
          </p:nvPr>
        </p:nvSpPr>
        <p:spPr>
          <a:xfrm>
            <a:off x="710880" y="1591200"/>
            <a:ext cx="10720800" cy="5063600"/>
          </a:xfrm>
        </p:spPr>
        <p:txBody>
          <a:bodyPr/>
          <a:lstStyle/>
          <a:p>
            <a:pPr marL="0" indent="0">
              <a:buNone/>
            </a:pPr>
            <a:r>
              <a:rPr lang="zh-CN" altLang="en-US" dirty="0"/>
              <a:t>目标：了解什么是变量提升</a:t>
            </a:r>
            <a:endParaRPr lang="en-US" altLang="zh-CN" dirty="0"/>
          </a:p>
          <a:p>
            <a:pPr marL="0" indent="0">
              <a:buNone/>
            </a:pPr>
            <a:r>
              <a:rPr lang="zh-CN" altLang="en-US" dirty="0"/>
              <a:t>变量提升是 </a:t>
            </a:r>
            <a:r>
              <a:rPr lang="en-US" altLang="zh-CN" dirty="0"/>
              <a:t>JavaScript </a:t>
            </a:r>
            <a:r>
              <a:rPr lang="zh-CN" altLang="en-US" dirty="0"/>
              <a:t>中比较“奇怪”的现象，它允许在变量声明之前即被访问（仅存在于</a:t>
            </a:r>
            <a:r>
              <a:rPr lang="en-US" altLang="zh-CN" dirty="0" err="1"/>
              <a:t>var</a:t>
            </a:r>
            <a:r>
              <a:rPr lang="zh-CN" altLang="en-US" dirty="0"/>
              <a:t>声明变量）</a:t>
            </a:r>
            <a:endParaRPr lang="en-US" altLang="zh-CN" dirty="0"/>
          </a:p>
          <a:p>
            <a:pPr marL="0" indent="0">
              <a:buNone/>
            </a:pPr>
            <a:r>
              <a:rPr lang="zh-CN" altLang="en-US" dirty="0"/>
              <a:t>注意：</a:t>
            </a:r>
            <a:endParaRPr lang="zh-CN" altLang="en-US" dirty="0"/>
          </a:p>
          <a:p>
            <a:pPr marL="0" indent="0">
              <a:buNone/>
            </a:pPr>
            <a:r>
              <a:rPr lang="en-US" altLang="zh-CN" dirty="0"/>
              <a:t>1. </a:t>
            </a:r>
            <a:r>
              <a:rPr lang="zh-CN" altLang="en-US" dirty="0"/>
              <a:t>变量在未声明即被访问时会报语法错误</a:t>
            </a:r>
            <a:endParaRPr lang="zh-CN" altLang="en-US" dirty="0"/>
          </a:p>
          <a:p>
            <a:pPr marL="0" indent="0">
              <a:buNone/>
            </a:pPr>
            <a:r>
              <a:rPr lang="en-US" altLang="zh-CN" dirty="0"/>
              <a:t>2. </a:t>
            </a:r>
            <a:r>
              <a:rPr lang="zh-CN" altLang="en-US" dirty="0"/>
              <a:t>变量在</a:t>
            </a:r>
            <a:r>
              <a:rPr lang="en-US" altLang="zh-CN" dirty="0" err="1"/>
              <a:t>var</a:t>
            </a:r>
            <a:r>
              <a:rPr lang="zh-CN" altLang="en-US" dirty="0"/>
              <a:t>声明之前即被访问，变量的值为 </a:t>
            </a:r>
            <a:r>
              <a:rPr lang="en-US" altLang="zh-CN" dirty="0"/>
              <a:t>undefined</a:t>
            </a:r>
            <a:endParaRPr lang="en-US" altLang="zh-CN" dirty="0"/>
          </a:p>
          <a:p>
            <a:pPr marL="0" indent="0">
              <a:buNone/>
            </a:pPr>
            <a:r>
              <a:rPr lang="en-US" altLang="zh-CN" dirty="0"/>
              <a:t>3. let/</a:t>
            </a:r>
            <a:r>
              <a:rPr lang="en-US" altLang="zh-CN" dirty="0" err="1"/>
              <a:t>const</a:t>
            </a:r>
            <a:r>
              <a:rPr lang="en-US" altLang="zh-CN" dirty="0"/>
              <a:t> </a:t>
            </a:r>
            <a:r>
              <a:rPr lang="zh-CN" altLang="en-US" dirty="0"/>
              <a:t>声明的变量不存在变量提升</a:t>
            </a:r>
            <a:endParaRPr lang="en-US" altLang="zh-CN" dirty="0"/>
          </a:p>
          <a:p>
            <a:pPr marL="0" indent="0">
              <a:buNone/>
            </a:pPr>
            <a:r>
              <a:rPr lang="en-US" altLang="zh-CN" dirty="0"/>
              <a:t>4. </a:t>
            </a:r>
            <a:r>
              <a:rPr lang="zh-CN" altLang="en-US" dirty="0"/>
              <a:t>变量提升出现在相同作用域当中</a:t>
            </a:r>
            <a:endParaRPr lang="zh-CN" altLang="en-US" dirty="0"/>
          </a:p>
          <a:p>
            <a:pPr marL="0" indent="0">
              <a:buNone/>
            </a:pPr>
            <a:r>
              <a:rPr lang="en-US" altLang="zh-CN" dirty="0"/>
              <a:t>5. </a:t>
            </a:r>
            <a:r>
              <a:rPr lang="zh-CN" altLang="en-US" dirty="0">
                <a:solidFill>
                  <a:srgbClr val="C00000"/>
                </a:solidFill>
              </a:rPr>
              <a:t>实际开发中推荐先声明再访问变量</a:t>
            </a:r>
            <a:endParaRPr lang="en-US" altLang="zh-CN" dirty="0">
              <a:solidFill>
                <a:srgbClr val="C00000"/>
              </a:solidFill>
            </a:endParaRPr>
          </a:p>
          <a:p>
            <a:pPr marL="0" indent="0">
              <a:buNone/>
            </a:pPr>
            <a:endParaRPr lang="zh-CN" altLang="en-US" dirty="0"/>
          </a:p>
        </p:txBody>
      </p:sp>
      <p:pic>
        <p:nvPicPr>
          <p:cNvPr id="6" name="图片 5"/>
          <p:cNvPicPr>
            <a:picLocks noChangeAspect="1"/>
          </p:cNvPicPr>
          <p:nvPr/>
        </p:nvPicPr>
        <p:blipFill>
          <a:blip r:embed="rId1"/>
          <a:stretch>
            <a:fillRect/>
          </a:stretch>
        </p:blipFill>
        <p:spPr>
          <a:xfrm>
            <a:off x="6268461" y="2833066"/>
            <a:ext cx="5190476" cy="2066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en-US" dirty="0"/>
              <a:t>变量提升</a:t>
            </a:r>
            <a:endParaRPr lang="zh-CN" altLang="en-US" dirty="0"/>
          </a:p>
        </p:txBody>
      </p:sp>
      <p:sp>
        <p:nvSpPr>
          <p:cNvPr id="4" name="文本占位符 3"/>
          <p:cNvSpPr>
            <a:spLocks noGrp="1"/>
          </p:cNvSpPr>
          <p:nvPr>
            <p:ph type="body" sz="quarter" idx="11"/>
          </p:nvPr>
        </p:nvSpPr>
        <p:spPr>
          <a:xfrm>
            <a:off x="710880" y="1591200"/>
            <a:ext cx="10720800" cy="5063600"/>
          </a:xfrm>
        </p:spPr>
        <p:txBody>
          <a:bodyPr/>
          <a:lstStyle/>
          <a:p>
            <a:pPr marL="0" indent="0">
              <a:buNone/>
            </a:pPr>
            <a:r>
              <a:rPr lang="zh-CN" altLang="en-US" dirty="0"/>
              <a:t>目标：了解什么是变量提升</a:t>
            </a:r>
            <a:endParaRPr lang="en-US" altLang="zh-CN" dirty="0"/>
          </a:p>
          <a:p>
            <a:pPr marL="0" indent="0">
              <a:buNone/>
            </a:pPr>
            <a:r>
              <a:rPr lang="zh-CN" altLang="en-US" b="1" dirty="0"/>
              <a:t>说明：</a:t>
            </a:r>
            <a:endParaRPr lang="zh-CN" altLang="en-US" b="1" dirty="0"/>
          </a:p>
          <a:p>
            <a:pPr marL="0" indent="0">
              <a:buNone/>
            </a:pPr>
            <a:r>
              <a:rPr lang="en-US" altLang="zh-CN" dirty="0"/>
              <a:t>JS</a:t>
            </a:r>
            <a:r>
              <a:rPr lang="zh-CN" altLang="en-US" dirty="0"/>
              <a:t>初学者经常花很多时间才能习惯变量提升，还经常出现一些意想不到的</a:t>
            </a:r>
            <a:r>
              <a:rPr lang="en-US" altLang="zh-CN" dirty="0"/>
              <a:t>bug</a:t>
            </a:r>
            <a:r>
              <a:rPr lang="zh-CN" altLang="en-US" dirty="0"/>
              <a:t>，正因为如此，</a:t>
            </a:r>
            <a:r>
              <a:rPr lang="en-US" altLang="zh-CN" dirty="0"/>
              <a:t>ES6 </a:t>
            </a:r>
            <a:r>
              <a:rPr lang="zh-CN" altLang="en-US" dirty="0"/>
              <a:t>引入了块级作用域，用</a:t>
            </a:r>
            <a:r>
              <a:rPr lang="en-US" altLang="zh-CN" dirty="0"/>
              <a:t>let </a:t>
            </a:r>
            <a:r>
              <a:rPr lang="zh-CN" altLang="en-US" dirty="0"/>
              <a:t>或者 </a:t>
            </a:r>
            <a:r>
              <a:rPr lang="en-US" altLang="zh-CN" dirty="0" err="1"/>
              <a:t>const</a:t>
            </a:r>
            <a:r>
              <a:rPr lang="zh-CN" altLang="en-US" dirty="0"/>
              <a:t>声明变量，让代码写法更加规范和人性化。</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5126584" y="1463040"/>
            <a:ext cx="5760000" cy="3701627"/>
          </a:xfrm>
        </p:spPr>
        <p:txBody>
          <a:bodyPr/>
          <a:lstStyle/>
          <a:p>
            <a:pPr>
              <a:lnSpc>
                <a:spcPct val="150000"/>
              </a:lnSpc>
            </a:pPr>
            <a:r>
              <a:rPr lang="zh-CN" altLang="en-US" dirty="0"/>
              <a:t>用哪个关键字声明变量会有变量提升？</a:t>
            </a:r>
            <a:endParaRPr lang="en-US" altLang="zh-CN" dirty="0"/>
          </a:p>
          <a:p>
            <a:pPr marL="895350" lvl="1" indent="-285750">
              <a:lnSpc>
                <a:spcPct val="150000"/>
              </a:lnSpc>
              <a:buFont typeface="Wingdings" panose="05000000000000000000" pitchFamily="2" charset="2"/>
              <a:buChar char="Ø"/>
            </a:pP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var</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变量提升是什么流程？</a:t>
            </a:r>
            <a:endParaRPr lang="zh-CN" altLang="en-US" dirty="0"/>
          </a:p>
          <a:p>
            <a:pPr marL="622300" lvl="1" indent="-26543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先把</a:t>
            </a:r>
            <a:r>
              <a:rPr lang="en-US" altLang="zh-CN" sz="16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var</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变量提升到当前作用域于最前面</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2300" lvl="1" indent="-26543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只提升变量声明， 不提升变量赋值</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2300" lvl="1" indent="-26543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然后依次执行代码</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0805" indent="0">
              <a:lnSpc>
                <a:spcPct val="150000"/>
              </a:lnSpc>
              <a:buNone/>
            </a:pPr>
            <a:r>
              <a:rPr lang="zh-CN" altLang="en-US" sz="1600" dirty="0"/>
              <a:t>我们不建议使用</a:t>
            </a:r>
            <a:r>
              <a:rPr lang="en-US" altLang="zh-CN" sz="1600" dirty="0" err="1"/>
              <a:t>var</a:t>
            </a:r>
            <a:r>
              <a:rPr lang="zh-CN" altLang="en-US" sz="1600" dirty="0"/>
              <a:t>声明变量</a:t>
            </a:r>
            <a:endParaRPr lang="en-US" altLang="zh-CN"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67200" y="1087200"/>
            <a:ext cx="6300000" cy="4289133"/>
          </a:xfrm>
        </p:spPr>
        <p:txBody>
          <a:bodyPr/>
          <a:lstStyle/>
          <a:p>
            <a:r>
              <a:rPr lang="zh-CN" altLang="en-US" dirty="0">
                <a:solidFill>
                  <a:schemeClr val="tx1"/>
                </a:solidFill>
              </a:rPr>
              <a:t>作用域</a:t>
            </a:r>
            <a:endParaRPr lang="en-US" altLang="zh-CN" dirty="0">
              <a:solidFill>
                <a:schemeClr val="tx1"/>
              </a:solidFill>
            </a:endParaRPr>
          </a:p>
          <a:p>
            <a:r>
              <a:rPr lang="zh-CN" altLang="en-US" dirty="0">
                <a:solidFill>
                  <a:srgbClr val="C00000"/>
                </a:solidFill>
              </a:rPr>
              <a:t>函数进阶</a:t>
            </a:r>
            <a:endParaRPr lang="en-US" altLang="zh-CN" dirty="0">
              <a:solidFill>
                <a:srgbClr val="C00000"/>
              </a:solidFill>
            </a:endParaRPr>
          </a:p>
          <a:p>
            <a:r>
              <a:rPr lang="zh-CN" altLang="en-US" dirty="0">
                <a:solidFill>
                  <a:schemeClr val="tx1"/>
                </a:solidFill>
              </a:rPr>
              <a:t>解构赋值</a:t>
            </a:r>
            <a:endParaRPr lang="en-US" altLang="zh-CN" dirty="0">
              <a:solidFill>
                <a:schemeClr val="tx1"/>
              </a:solidFill>
            </a:endParaRPr>
          </a:p>
          <a:p>
            <a:r>
              <a:rPr lang="zh-CN" altLang="en-US" dirty="0">
                <a:solidFill>
                  <a:schemeClr val="tx1"/>
                </a:solidFill>
              </a:rPr>
              <a:t>综合案例</a:t>
            </a:r>
            <a:endParaRPr lang="en-US" altLang="zh-CN"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a:t>函数进阶</a:t>
            </a:r>
            <a:endParaRPr lang="zh-CN" altLang="en-US" dirty="0"/>
          </a:p>
        </p:txBody>
      </p:sp>
      <p:sp>
        <p:nvSpPr>
          <p:cNvPr id="4" name="文本占位符 3"/>
          <p:cNvSpPr>
            <a:spLocks noGrp="1"/>
          </p:cNvSpPr>
          <p:nvPr>
            <p:ph type="body" idx="10"/>
          </p:nvPr>
        </p:nvSpPr>
        <p:spPr/>
        <p:txBody>
          <a:bodyPr/>
          <a:lstStyle/>
          <a:p>
            <a:r>
              <a:rPr lang="zh-CN" altLang="en-US" dirty="0">
                <a:solidFill>
                  <a:srgbClr val="C00000"/>
                </a:solidFill>
              </a:rPr>
              <a:t>函数提升</a:t>
            </a:r>
            <a:endParaRPr lang="en-US" altLang="zh-CN" dirty="0">
              <a:solidFill>
                <a:srgbClr val="C00000"/>
              </a:solidFill>
            </a:endParaRPr>
          </a:p>
          <a:p>
            <a:r>
              <a:rPr lang="zh-CN" altLang="en-US" dirty="0">
                <a:solidFill>
                  <a:schemeClr val="tx1"/>
                </a:solidFill>
              </a:rPr>
              <a:t>函数参数</a:t>
            </a:r>
            <a:endParaRPr lang="en-US" altLang="zh-CN" dirty="0">
              <a:solidFill>
                <a:schemeClr val="tx1"/>
              </a:solidFill>
            </a:endParaRPr>
          </a:p>
          <a:p>
            <a:r>
              <a:rPr lang="zh-CN" altLang="en-US" dirty="0"/>
              <a:t>箭头函数</a:t>
            </a:r>
            <a:endParaRPr lang="en-US" altLang="zh-CN" dirty="0"/>
          </a:p>
        </p:txBody>
      </p:sp>
      <p:sp>
        <p:nvSpPr>
          <p:cNvPr id="5" name="文本占位符 4"/>
          <p:cNvSpPr>
            <a:spLocks noGrp="1"/>
          </p:cNvSpPr>
          <p:nvPr>
            <p:ph type="body" sz="quarter" idx="11"/>
          </p:nvPr>
        </p:nvSpPr>
        <p:spPr/>
        <p:txBody>
          <a:bodyPr/>
          <a:lstStyle/>
          <a:p>
            <a:r>
              <a:rPr lang="en-US" altLang="zh-CN" dirty="0"/>
              <a:t>02</a:t>
            </a:r>
            <a:endParaRPr lang="zh-CN" altLang="en-US" dirty="0"/>
          </a:p>
        </p:txBody>
      </p:sp>
      <p:sp>
        <p:nvSpPr>
          <p:cNvPr id="2" name="Rectangle 1"/>
          <p:cNvSpPr>
            <a:spLocks noChangeArrowheads="1"/>
          </p:cNvSpPr>
          <p:nvPr/>
        </p:nvSpPr>
        <p:spPr bwMode="auto">
          <a:xfrm>
            <a:off x="806251" y="5223191"/>
            <a:ext cx="113857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知道函数参数默认值、动态参数、剩余参数的使用细节，提升函数应用的灵活度，知道箭头函数的语法及与普通函数的差异。</a:t>
            </a:r>
            <a:r>
              <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函数提升</a:t>
            </a:r>
            <a:endParaRPr lang="zh-CN" altLang="en-US" dirty="0"/>
          </a:p>
        </p:txBody>
      </p:sp>
      <p:sp>
        <p:nvSpPr>
          <p:cNvPr id="5" name="文本占位符 4"/>
          <p:cNvSpPr>
            <a:spLocks noGrp="1"/>
          </p:cNvSpPr>
          <p:nvPr>
            <p:ph type="body" sz="quarter" idx="11"/>
          </p:nvPr>
        </p:nvSpPr>
        <p:spPr/>
        <p:txBody>
          <a:bodyPr/>
          <a:lstStyle/>
          <a:p>
            <a:pPr marL="0" indent="0">
              <a:buNone/>
            </a:pPr>
            <a:r>
              <a:rPr lang="zh-CN" altLang="en-US" dirty="0"/>
              <a:t>目标：能说出函数提升的过程</a:t>
            </a:r>
            <a:endParaRPr lang="en-US" altLang="zh-CN" dirty="0"/>
          </a:p>
          <a:p>
            <a:pPr marL="0" indent="0">
              <a:buNone/>
            </a:pPr>
            <a:r>
              <a:rPr lang="zh-CN" altLang="en-US" dirty="0"/>
              <a:t>函数提升与变量提升比较类似，是指函数在声明之前即可被调用。</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总结：</a:t>
            </a:r>
            <a:endParaRPr lang="zh-CN" altLang="en-US" dirty="0"/>
          </a:p>
          <a:p>
            <a:pPr marL="0" indent="0">
              <a:buNone/>
            </a:pPr>
            <a:r>
              <a:rPr lang="en-US" altLang="zh-CN" dirty="0"/>
              <a:t>1. </a:t>
            </a:r>
            <a:r>
              <a:rPr lang="zh-CN" altLang="en-US" dirty="0"/>
              <a:t>函数提升能够使函数的声明调用更灵活</a:t>
            </a:r>
            <a:endParaRPr lang="zh-CN" altLang="en-US" dirty="0"/>
          </a:p>
          <a:p>
            <a:pPr marL="0" indent="0">
              <a:buNone/>
            </a:pPr>
            <a:r>
              <a:rPr lang="en-US" altLang="zh-CN" dirty="0"/>
              <a:t>2. </a:t>
            </a:r>
            <a:r>
              <a:rPr lang="zh-CN" altLang="en-US" dirty="0"/>
              <a:t>函数表达式不存在提升的现象</a:t>
            </a:r>
            <a:endParaRPr lang="zh-CN" altLang="en-US" dirty="0"/>
          </a:p>
          <a:p>
            <a:pPr marL="0" indent="0">
              <a:buNone/>
            </a:pPr>
            <a:r>
              <a:rPr lang="en-US" altLang="zh-CN" dirty="0"/>
              <a:t>3. </a:t>
            </a:r>
            <a:r>
              <a:rPr lang="zh-CN" altLang="en-US" dirty="0"/>
              <a:t>函数提升出现在相同作用域当中</a:t>
            </a:r>
            <a:endParaRPr lang="zh-CN" altLang="en-US" dirty="0"/>
          </a:p>
          <a:p>
            <a:pPr marL="0" indent="0">
              <a:buNone/>
            </a:pPr>
            <a:endParaRPr lang="zh-CN" altLang="en-US" dirty="0"/>
          </a:p>
        </p:txBody>
      </p:sp>
      <p:pic>
        <p:nvPicPr>
          <p:cNvPr id="4" name="图片 3"/>
          <p:cNvPicPr>
            <a:picLocks noChangeAspect="1"/>
          </p:cNvPicPr>
          <p:nvPr/>
        </p:nvPicPr>
        <p:blipFill>
          <a:blip r:embed="rId1"/>
          <a:stretch>
            <a:fillRect/>
          </a:stretch>
        </p:blipFill>
        <p:spPr>
          <a:xfrm>
            <a:off x="804012" y="2589847"/>
            <a:ext cx="4114286" cy="1695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2"/>
          <a:stretch>
            <a:fillRect/>
          </a:stretch>
        </p:blipFill>
        <p:spPr>
          <a:xfrm>
            <a:off x="6406252" y="2589847"/>
            <a:ext cx="4920592" cy="1695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a:t>函数进阶</a:t>
            </a:r>
            <a:endParaRPr lang="zh-CN" altLang="en-US" dirty="0"/>
          </a:p>
        </p:txBody>
      </p:sp>
      <p:sp>
        <p:nvSpPr>
          <p:cNvPr id="4" name="文本占位符 3"/>
          <p:cNvSpPr>
            <a:spLocks noGrp="1"/>
          </p:cNvSpPr>
          <p:nvPr>
            <p:ph type="body" idx="10"/>
          </p:nvPr>
        </p:nvSpPr>
        <p:spPr/>
        <p:txBody>
          <a:bodyPr/>
          <a:lstStyle/>
          <a:p>
            <a:r>
              <a:rPr lang="zh-CN" altLang="en-US" dirty="0">
                <a:solidFill>
                  <a:schemeClr val="tx1"/>
                </a:solidFill>
              </a:rPr>
              <a:t>函数提升</a:t>
            </a:r>
            <a:endParaRPr lang="en-US" altLang="zh-CN" dirty="0">
              <a:solidFill>
                <a:schemeClr val="tx1"/>
              </a:solidFill>
            </a:endParaRPr>
          </a:p>
          <a:p>
            <a:r>
              <a:rPr lang="zh-CN" altLang="en-US" dirty="0">
                <a:solidFill>
                  <a:srgbClr val="C00000"/>
                </a:solidFill>
              </a:rPr>
              <a:t>函数参数</a:t>
            </a:r>
            <a:endParaRPr lang="en-US" altLang="zh-CN" dirty="0">
              <a:solidFill>
                <a:srgbClr val="C00000"/>
              </a:solidFill>
            </a:endParaRPr>
          </a:p>
          <a:p>
            <a:r>
              <a:rPr lang="zh-CN" altLang="en-US" dirty="0"/>
              <a:t>箭头函数</a:t>
            </a:r>
            <a:endParaRPr lang="en-US" altLang="zh-CN" dirty="0"/>
          </a:p>
        </p:txBody>
      </p:sp>
      <p:sp>
        <p:nvSpPr>
          <p:cNvPr id="5" name="文本占位符 4"/>
          <p:cNvSpPr>
            <a:spLocks noGrp="1"/>
          </p:cNvSpPr>
          <p:nvPr>
            <p:ph type="body" sz="quarter" idx="11"/>
          </p:nvPr>
        </p:nvSpPr>
        <p:spPr/>
        <p:txBody>
          <a:bodyPr/>
          <a:lstStyle/>
          <a:p>
            <a:r>
              <a:rPr lang="en-US" altLang="zh-CN" dirty="0"/>
              <a:t>02</a:t>
            </a:r>
            <a:endParaRPr lang="zh-CN" altLang="en-US" dirty="0"/>
          </a:p>
        </p:txBody>
      </p:sp>
      <p:sp>
        <p:nvSpPr>
          <p:cNvPr id="6" name="Rectangle 1"/>
          <p:cNvSpPr>
            <a:spLocks noChangeArrowheads="1"/>
          </p:cNvSpPr>
          <p:nvPr/>
        </p:nvSpPr>
        <p:spPr bwMode="auto">
          <a:xfrm>
            <a:off x="806251" y="5223191"/>
            <a:ext cx="113857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知道函数参数默认值、动态参数、剩余参数的使用细节，提升函数应用的灵活度，知道箭头函数的语法及与普通函数的差异。</a:t>
            </a:r>
            <a:r>
              <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a:t>作用域</a:t>
            </a:r>
            <a:endParaRPr lang="zh-CN" altLang="en-US" dirty="0"/>
          </a:p>
        </p:txBody>
      </p:sp>
      <p:sp>
        <p:nvSpPr>
          <p:cNvPr id="4" name="文本占位符 3"/>
          <p:cNvSpPr>
            <a:spLocks noGrp="1"/>
          </p:cNvSpPr>
          <p:nvPr>
            <p:ph type="body" idx="10"/>
          </p:nvPr>
        </p:nvSpPr>
        <p:spPr>
          <a:xfrm>
            <a:off x="5273040" y="3069272"/>
            <a:ext cx="5466080" cy="2815061"/>
          </a:xfrm>
        </p:spPr>
        <p:txBody>
          <a:bodyPr/>
          <a:lstStyle/>
          <a:p>
            <a:r>
              <a:rPr lang="zh-CN" altLang="en-US" dirty="0">
                <a:solidFill>
                  <a:srgbClr val="C00000"/>
                </a:solidFill>
              </a:rPr>
              <a:t>局部作用域</a:t>
            </a:r>
            <a:endParaRPr lang="en-US" altLang="zh-CN" dirty="0">
              <a:solidFill>
                <a:srgbClr val="C00000"/>
              </a:solidFill>
            </a:endParaRPr>
          </a:p>
          <a:p>
            <a:r>
              <a:rPr lang="zh-CN" altLang="en-US" dirty="0">
                <a:solidFill>
                  <a:schemeClr val="tx1"/>
                </a:solidFill>
              </a:rPr>
              <a:t>全局作用域</a:t>
            </a:r>
            <a:endParaRPr lang="en-US" altLang="zh-CN" dirty="0">
              <a:solidFill>
                <a:schemeClr val="tx1"/>
              </a:solidFill>
            </a:endParaRPr>
          </a:p>
          <a:p>
            <a:r>
              <a:rPr lang="zh-CN" altLang="en-US" dirty="0"/>
              <a:t>作用域链</a:t>
            </a:r>
            <a:endParaRPr lang="en-US" altLang="zh-CN" dirty="0"/>
          </a:p>
          <a:p>
            <a:r>
              <a:rPr lang="en-US" altLang="zh-CN" dirty="0"/>
              <a:t>JS</a:t>
            </a:r>
            <a:r>
              <a:rPr lang="zh-CN" altLang="en-US" dirty="0"/>
              <a:t>垃圾回收机制</a:t>
            </a:r>
            <a:endParaRPr lang="en-US" altLang="zh-CN" dirty="0"/>
          </a:p>
          <a:p>
            <a:r>
              <a:rPr lang="zh-CN" altLang="en-US" dirty="0"/>
              <a:t>闭包</a:t>
            </a:r>
            <a:endParaRPr lang="en-US" altLang="zh-CN" dirty="0"/>
          </a:p>
          <a:p>
            <a:r>
              <a:rPr lang="zh-CN" altLang="en-US" dirty="0"/>
              <a:t>变量提升</a:t>
            </a:r>
            <a:endParaRPr lang="en-US" altLang="zh-CN" dirty="0"/>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函数参数</a:t>
            </a:r>
            <a:endParaRPr lang="zh-CN" altLang="en-US" dirty="0"/>
          </a:p>
        </p:txBody>
      </p:sp>
      <p:sp>
        <p:nvSpPr>
          <p:cNvPr id="5" name="文本占位符 4"/>
          <p:cNvSpPr>
            <a:spLocks noGrp="1"/>
          </p:cNvSpPr>
          <p:nvPr>
            <p:ph type="body" sz="quarter" idx="11"/>
          </p:nvPr>
        </p:nvSpPr>
        <p:spPr/>
        <p:txBody>
          <a:bodyPr/>
          <a:lstStyle/>
          <a:p>
            <a:pPr marL="0" indent="0">
              <a:buNone/>
            </a:pPr>
            <a:r>
              <a:rPr lang="zh-CN" altLang="en-US" dirty="0"/>
              <a:t>函数参数的使用细节，能够提升函数应用的灵活度。</a:t>
            </a:r>
            <a:endParaRPr lang="en-US" altLang="zh-CN" dirty="0"/>
          </a:p>
          <a:p>
            <a:pPr marL="0" indent="0">
              <a:buNone/>
            </a:pPr>
            <a:endParaRPr lang="en-US" altLang="zh-CN" dirty="0"/>
          </a:p>
          <a:p>
            <a:pPr marL="0" indent="0">
              <a:buNone/>
            </a:pPr>
            <a:r>
              <a:rPr lang="zh-CN" altLang="en-US" dirty="0"/>
              <a:t>学习路径：</a:t>
            </a:r>
            <a:endParaRPr lang="en-US" altLang="zh-CN" dirty="0"/>
          </a:p>
          <a:p>
            <a:pPr marL="342900" indent="-342900">
              <a:buAutoNum type="arabicPeriod"/>
            </a:pPr>
            <a:r>
              <a:rPr lang="zh-CN" altLang="en-US" dirty="0">
                <a:solidFill>
                  <a:srgbClr val="C00000"/>
                </a:solidFill>
              </a:rPr>
              <a:t>动态参数</a:t>
            </a:r>
            <a:endParaRPr lang="en-US" altLang="zh-CN" dirty="0">
              <a:solidFill>
                <a:srgbClr val="C00000"/>
              </a:solidFill>
            </a:endParaRPr>
          </a:p>
          <a:p>
            <a:pPr marL="342900" indent="-342900">
              <a:buAutoNum type="arabicPeriod"/>
            </a:pPr>
            <a:r>
              <a:rPr lang="zh-CN" altLang="en-US" dirty="0"/>
              <a:t>剩余参数</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函数参数</a:t>
            </a:r>
            <a:endParaRPr lang="zh-CN" altLang="en-US" dirty="0"/>
          </a:p>
        </p:txBody>
      </p:sp>
      <p:sp>
        <p:nvSpPr>
          <p:cNvPr id="5" name="文本占位符 4"/>
          <p:cNvSpPr>
            <a:spLocks noGrp="1"/>
          </p:cNvSpPr>
          <p:nvPr>
            <p:ph type="body" sz="quarter" idx="11"/>
          </p:nvPr>
        </p:nvSpPr>
        <p:spPr/>
        <p:txBody>
          <a:bodyPr/>
          <a:lstStyle/>
          <a:p>
            <a:pPr marL="0" indent="0">
              <a:buNone/>
            </a:pPr>
            <a:r>
              <a:rPr lang="zh-CN" altLang="en-US" dirty="0"/>
              <a:t>产品需求： 写一个求和函数</a:t>
            </a:r>
            <a:endParaRPr lang="en-US" altLang="zh-CN" dirty="0"/>
          </a:p>
          <a:p>
            <a:pPr marL="0" indent="0">
              <a:buNone/>
            </a:pPr>
            <a:r>
              <a:rPr lang="zh-CN" altLang="en-US" dirty="0"/>
              <a:t>不管用户传入几个实参，都要把和求出来</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形参我改咋写？</a:t>
            </a:r>
            <a:endParaRPr lang="en-US" altLang="zh-CN" dirty="0"/>
          </a:p>
          <a:p>
            <a:pPr marL="0" indent="0">
              <a:buNone/>
            </a:pP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710880" y="2686657"/>
            <a:ext cx="4514286" cy="1247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100" name="Picture 4" descr="https://gimg2.baidu.com/image_search/src=http%3A%2F%2Finews.gtimg.com%2Fnewsapp_bt%2F0%2F14082459032%2F1000.jpg&amp;refer=http%3A%2F%2Finews.gtimg.com&amp;app=2002&amp;size=f9999,10000&amp;q=a80&amp;n=0&amp;g=0n&amp;fmt=jpeg?sec=1649084251&amp;t=0b8e2db48c425b1021fd35f62d19c7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819" y="2088091"/>
            <a:ext cx="1963208" cy="196320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785942" y="5178981"/>
            <a:ext cx="2361401" cy="485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barn(inVertical)">
                                      <p:cBhvr>
                                        <p:cTn id="17" dur="5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wipe(down)">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函数参数</a:t>
            </a:r>
            <a:endParaRPr lang="zh-CN" altLang="en-US" dirty="0"/>
          </a:p>
        </p:txBody>
      </p:sp>
      <p:sp>
        <p:nvSpPr>
          <p:cNvPr id="5" name="文本占位符 4"/>
          <p:cNvSpPr>
            <a:spLocks noGrp="1"/>
          </p:cNvSpPr>
          <p:nvPr>
            <p:ph type="body" sz="quarter" idx="11"/>
          </p:nvPr>
        </p:nvSpPr>
        <p:spPr>
          <a:xfrm>
            <a:off x="710880" y="1591200"/>
            <a:ext cx="7654187" cy="4550400"/>
          </a:xfrm>
        </p:spPr>
        <p:txBody>
          <a:bodyPr/>
          <a:lstStyle/>
          <a:p>
            <a:pPr marL="0" indent="0">
              <a:buNone/>
            </a:pPr>
            <a:r>
              <a:rPr lang="en-US" altLang="zh-CN" b="1" dirty="0"/>
              <a:t>1. </a:t>
            </a:r>
            <a:r>
              <a:rPr lang="zh-CN" altLang="en-US" b="1" dirty="0"/>
              <a:t>动态参数</a:t>
            </a:r>
            <a:endParaRPr lang="en-US" altLang="zh-CN" b="1" dirty="0"/>
          </a:p>
          <a:p>
            <a:pPr marL="0" indent="0">
              <a:buNone/>
            </a:pPr>
            <a:r>
              <a:rPr lang="en-US" altLang="zh-CN" dirty="0">
                <a:solidFill>
                  <a:srgbClr val="C00000"/>
                </a:solidFill>
              </a:rPr>
              <a:t>arguments</a:t>
            </a:r>
            <a:r>
              <a:rPr lang="en-US" altLang="zh-CN" dirty="0"/>
              <a:t> </a:t>
            </a:r>
            <a:r>
              <a:rPr lang="zh-CN" altLang="en-US" dirty="0"/>
              <a:t>是函数内部内置的伪数组变量，它包含了调用函数时传入的所有实参</a:t>
            </a:r>
            <a:endParaRPr lang="en-US" altLang="zh-CN" dirty="0"/>
          </a:p>
        </p:txBody>
      </p:sp>
      <p:pic>
        <p:nvPicPr>
          <p:cNvPr id="3" name="图片 2"/>
          <p:cNvPicPr>
            <a:picLocks noChangeAspect="1"/>
          </p:cNvPicPr>
          <p:nvPr/>
        </p:nvPicPr>
        <p:blipFill>
          <a:blip r:embed="rId1"/>
          <a:stretch>
            <a:fillRect/>
          </a:stretch>
        </p:blipFill>
        <p:spPr>
          <a:xfrm>
            <a:off x="819447" y="2609000"/>
            <a:ext cx="4761905" cy="3333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文本占位符 4"/>
          <p:cNvSpPr txBox="1"/>
          <p:nvPr/>
        </p:nvSpPr>
        <p:spPr>
          <a:xfrm>
            <a:off x="6311740" y="2609000"/>
            <a:ext cx="5224253" cy="2295172"/>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en-US" dirty="0"/>
              <a:t>总结：</a:t>
            </a:r>
            <a:endParaRPr lang="zh-CN" altLang="en-US" dirty="0"/>
          </a:p>
          <a:p>
            <a:pPr marL="342900" indent="-342900">
              <a:buFont typeface="Wingdings" panose="05000000000000000000" pitchFamily="2" charset="2"/>
              <a:buAutoNum type="arabicPeriod"/>
            </a:pPr>
            <a:r>
              <a:rPr lang="en-US" altLang="zh-CN" dirty="0"/>
              <a:t>arguments </a:t>
            </a:r>
            <a:r>
              <a:rPr lang="zh-CN" altLang="en-US" dirty="0"/>
              <a:t>是一个伪数组，只存在于函数中</a:t>
            </a:r>
            <a:endParaRPr lang="zh-CN" altLang="en-US" dirty="0"/>
          </a:p>
          <a:p>
            <a:pPr marL="342900" indent="-342900">
              <a:buFont typeface="Wingdings" panose="05000000000000000000" pitchFamily="2" charset="2"/>
              <a:buAutoNum type="arabicPeriod"/>
            </a:pPr>
            <a:r>
              <a:rPr lang="en-US" altLang="zh-CN" dirty="0"/>
              <a:t>arguments </a:t>
            </a:r>
            <a:r>
              <a:rPr lang="zh-CN" altLang="en-US" dirty="0"/>
              <a:t>的作用是动态获取函数的实参</a:t>
            </a:r>
            <a:endParaRPr lang="zh-CN" altLang="en-US" dirty="0"/>
          </a:p>
          <a:p>
            <a:pPr marL="342900" indent="-342900">
              <a:buFont typeface="Wingdings" panose="05000000000000000000" pitchFamily="2" charset="2"/>
              <a:buAutoNum type="arabicPeriod"/>
            </a:pPr>
            <a:r>
              <a:rPr lang="zh-CN" altLang="en-US" dirty="0"/>
              <a:t>可以通过</a:t>
            </a:r>
            <a:r>
              <a:rPr lang="en-US" altLang="zh-CN" dirty="0"/>
              <a:t>for</a:t>
            </a:r>
            <a:r>
              <a:rPr lang="zh-CN" altLang="en-US" dirty="0"/>
              <a:t>循环依次得到传递过来的实参</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a:lnSpc>
                <a:spcPct val="150000"/>
              </a:lnSpc>
            </a:pPr>
            <a:r>
              <a:rPr lang="zh-CN" altLang="en-US" dirty="0"/>
              <a:t>当不确定传递多少个实参的时候，我们怎么办？</a:t>
            </a:r>
            <a:endParaRPr lang="en-US" altLang="zh-CN" dirty="0"/>
          </a:p>
          <a:p>
            <a:pPr marL="895350" lvl="1" indent="-285750">
              <a:lnSpc>
                <a:spcPct val="150000"/>
              </a:lnSpc>
              <a:buFont typeface="Wingdings" panose="05000000000000000000" pitchFamily="2" charset="2"/>
              <a:buChar char="Ø"/>
            </a:pP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arguments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动态参数</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en-US" altLang="zh-CN" dirty="0"/>
              <a:t>arguments</a:t>
            </a:r>
            <a:r>
              <a:rPr lang="zh-CN" altLang="en-US" dirty="0"/>
              <a:t>是什么？</a:t>
            </a:r>
            <a:endParaRPr lang="en-US" altLang="zh-CN"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伪数组</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它只存在函数中</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函数参数</a:t>
            </a:r>
            <a:endParaRPr lang="zh-CN" altLang="en-US" dirty="0"/>
          </a:p>
        </p:txBody>
      </p:sp>
      <p:sp>
        <p:nvSpPr>
          <p:cNvPr id="5" name="文本占位符 4"/>
          <p:cNvSpPr>
            <a:spLocks noGrp="1"/>
          </p:cNvSpPr>
          <p:nvPr>
            <p:ph type="body" sz="quarter" idx="11"/>
          </p:nvPr>
        </p:nvSpPr>
        <p:spPr/>
        <p:txBody>
          <a:bodyPr/>
          <a:lstStyle/>
          <a:p>
            <a:pPr marL="0" indent="0">
              <a:buNone/>
            </a:pPr>
            <a:r>
              <a:rPr lang="zh-CN" altLang="en-US" dirty="0"/>
              <a:t>函数参数的使用细节，能够提升函数应用的灵活度。</a:t>
            </a:r>
            <a:endParaRPr lang="en-US" altLang="zh-CN" dirty="0"/>
          </a:p>
          <a:p>
            <a:pPr marL="0" indent="0">
              <a:buNone/>
            </a:pPr>
            <a:endParaRPr lang="en-US" altLang="zh-CN" dirty="0"/>
          </a:p>
          <a:p>
            <a:pPr marL="0" indent="0">
              <a:buNone/>
            </a:pPr>
            <a:r>
              <a:rPr lang="zh-CN" altLang="en-US" dirty="0"/>
              <a:t>学习路径：</a:t>
            </a:r>
            <a:endParaRPr lang="en-US" altLang="zh-CN" dirty="0"/>
          </a:p>
          <a:p>
            <a:pPr marL="342900" indent="-342900">
              <a:buAutoNum type="arabicPeriod"/>
            </a:pPr>
            <a:r>
              <a:rPr lang="zh-CN" altLang="en-US" dirty="0">
                <a:solidFill>
                  <a:schemeClr val="tx1">
                    <a:lumMod val="95000"/>
                    <a:lumOff val="5000"/>
                  </a:schemeClr>
                </a:solidFill>
              </a:rPr>
              <a:t>动态参数</a:t>
            </a:r>
            <a:endParaRPr lang="en-US" altLang="zh-CN" dirty="0">
              <a:solidFill>
                <a:schemeClr val="tx1">
                  <a:lumMod val="95000"/>
                  <a:lumOff val="5000"/>
                </a:schemeClr>
              </a:solidFill>
            </a:endParaRPr>
          </a:p>
          <a:p>
            <a:pPr marL="342900" indent="-342900">
              <a:buAutoNum type="arabicPeriod"/>
            </a:pPr>
            <a:r>
              <a:rPr lang="zh-CN" altLang="en-US" dirty="0">
                <a:solidFill>
                  <a:srgbClr val="C00000"/>
                </a:solidFill>
              </a:rPr>
              <a:t>剩余参数</a:t>
            </a:r>
            <a:endParaRPr lang="en-US" altLang="zh-CN" dirty="0">
              <a:solidFill>
                <a:srgbClr val="C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函数参数</a:t>
            </a:r>
            <a:endParaRPr lang="zh-CN" altLang="en-US" dirty="0"/>
          </a:p>
        </p:txBody>
      </p:sp>
      <p:sp>
        <p:nvSpPr>
          <p:cNvPr id="5" name="文本占位符 4"/>
          <p:cNvSpPr>
            <a:spLocks noGrp="1"/>
          </p:cNvSpPr>
          <p:nvPr>
            <p:ph type="body" sz="quarter" idx="11"/>
          </p:nvPr>
        </p:nvSpPr>
        <p:spPr/>
        <p:txBody>
          <a:bodyPr/>
          <a:lstStyle/>
          <a:p>
            <a:pPr marL="0" indent="0">
              <a:buNone/>
            </a:pPr>
            <a:r>
              <a:rPr lang="zh-CN" altLang="en-US" dirty="0"/>
              <a:t>产品需求： 写一个求和函数</a:t>
            </a:r>
            <a:endParaRPr lang="en-US" altLang="zh-CN" dirty="0"/>
          </a:p>
          <a:p>
            <a:pPr marL="0" indent="0">
              <a:buNone/>
            </a:pPr>
            <a:r>
              <a:rPr lang="zh-CN" altLang="en-US" dirty="0"/>
              <a:t>不管用户传入几个实参，都要把和求出来</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形参我改咋写？</a:t>
            </a:r>
            <a:endParaRPr lang="en-US" altLang="zh-CN" dirty="0"/>
          </a:p>
          <a:p>
            <a:pPr marL="0" indent="0">
              <a:buNone/>
            </a:pP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710880" y="2686657"/>
            <a:ext cx="4514286" cy="1247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100" name="Picture 4" descr="https://gimg2.baidu.com/image_search/src=http%3A%2F%2Finews.gtimg.com%2Fnewsapp_bt%2F0%2F14082459032%2F1000.jpg&amp;refer=http%3A%2F%2Finews.gtimg.com&amp;app=2002&amp;size=f9999,10000&amp;q=a80&amp;n=0&amp;g=0n&amp;fmt=jpeg?sec=1649084251&amp;t=0b8e2db48c425b1021fd35f62d19c7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6819" y="2105025"/>
            <a:ext cx="1963208" cy="196320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785942" y="5178981"/>
            <a:ext cx="2361401" cy="485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wipe(down)">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barn(inVertical)">
                                      <p:cBhvr>
                                        <p:cTn id="2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函数参数</a:t>
            </a:r>
            <a:endParaRPr lang="zh-CN" altLang="en-US" dirty="0"/>
          </a:p>
        </p:txBody>
      </p:sp>
      <p:sp>
        <p:nvSpPr>
          <p:cNvPr id="5" name="文本占位符 4"/>
          <p:cNvSpPr>
            <a:spLocks noGrp="1"/>
          </p:cNvSpPr>
          <p:nvPr>
            <p:ph type="body" sz="quarter" idx="11"/>
          </p:nvPr>
        </p:nvSpPr>
        <p:spPr>
          <a:xfrm>
            <a:off x="710880" y="1591200"/>
            <a:ext cx="7654187" cy="4550400"/>
          </a:xfrm>
        </p:spPr>
        <p:txBody>
          <a:bodyPr/>
          <a:lstStyle/>
          <a:p>
            <a:pPr marL="0" indent="0">
              <a:buNone/>
            </a:pPr>
            <a:r>
              <a:rPr lang="en-US" altLang="zh-CN" b="1" dirty="0"/>
              <a:t>2. </a:t>
            </a:r>
            <a:r>
              <a:rPr lang="zh-CN" altLang="en-US" b="1" dirty="0"/>
              <a:t>剩余参数</a:t>
            </a:r>
            <a:endParaRPr lang="en-US" altLang="zh-CN" b="1" dirty="0"/>
          </a:p>
          <a:p>
            <a:pPr marL="0" indent="0">
              <a:buNone/>
            </a:pPr>
            <a:r>
              <a:rPr lang="zh-CN" altLang="en-US" dirty="0"/>
              <a:t>目标： 能够使用剩余参数</a:t>
            </a:r>
            <a:endParaRPr lang="en-US" altLang="zh-CN" dirty="0"/>
          </a:p>
          <a:p>
            <a:pPr marL="0" indent="0">
              <a:buNone/>
            </a:pPr>
            <a:r>
              <a:rPr lang="zh-CN" altLang="en-US" dirty="0"/>
              <a:t>剩余参数允许我们将一个不定数量的参数表示为一个数组</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那和</a:t>
            </a:r>
            <a:r>
              <a:rPr lang="en-US" altLang="zh-CN" dirty="0"/>
              <a:t>arguments </a:t>
            </a:r>
            <a:r>
              <a:rPr lang="zh-CN" altLang="en-US" dirty="0"/>
              <a:t>有什么不同吗？</a:t>
            </a:r>
            <a:endParaRPr lang="en-US" altLang="zh-CN" dirty="0"/>
          </a:p>
        </p:txBody>
      </p:sp>
      <p:pic>
        <p:nvPicPr>
          <p:cNvPr id="4" name="图片 3"/>
          <p:cNvPicPr>
            <a:picLocks noChangeAspect="1"/>
          </p:cNvPicPr>
          <p:nvPr/>
        </p:nvPicPr>
        <p:blipFill>
          <a:blip r:embed="rId1"/>
          <a:stretch>
            <a:fillRect/>
          </a:stretch>
        </p:blipFill>
        <p:spPr>
          <a:xfrm>
            <a:off x="710880" y="3201920"/>
            <a:ext cx="4523809" cy="1933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46" name="Picture 2" descr="https://gimg2.baidu.com/image_search/src=http%3A%2F%2Fx0.ifengimg.com%2Fres%2F2020%2F0B8865F34A5D561292C9B6B41ED1D806F7EAAF74_size236_w2048_h1365.jpeg&amp;refer=http%3A%2F%2Fx0.ifengimg.com&amp;app=2002&amp;size=f9999,10000&amp;q=a80&amp;n=0&amp;g=0n&amp;fmt=jpeg?sec=1649085273&amp;t=1e27bf577cbb43c3291a072713c368fe"/>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792901" y="2290386"/>
            <a:ext cx="3717628" cy="2477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animEffect transition="in" filter="fade">
                                      <p:cBhvr>
                                        <p:cTn id="1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函数参数</a:t>
            </a:r>
            <a:endParaRPr lang="zh-CN" altLang="en-US" dirty="0"/>
          </a:p>
        </p:txBody>
      </p:sp>
      <p:sp>
        <p:nvSpPr>
          <p:cNvPr id="5" name="文本占位符 4"/>
          <p:cNvSpPr>
            <a:spLocks noGrp="1"/>
          </p:cNvSpPr>
          <p:nvPr>
            <p:ph type="body" sz="quarter" idx="11"/>
          </p:nvPr>
        </p:nvSpPr>
        <p:spPr>
          <a:xfrm>
            <a:off x="710880" y="1591200"/>
            <a:ext cx="7654187" cy="4550400"/>
          </a:xfrm>
        </p:spPr>
        <p:txBody>
          <a:bodyPr/>
          <a:lstStyle/>
          <a:p>
            <a:pPr marL="0" indent="0">
              <a:buNone/>
            </a:pPr>
            <a:r>
              <a:rPr lang="en-US" altLang="zh-CN" b="1" dirty="0"/>
              <a:t>2. </a:t>
            </a:r>
            <a:r>
              <a:rPr lang="zh-CN" altLang="en-US" b="1" dirty="0"/>
              <a:t>剩余参数</a:t>
            </a:r>
            <a:endParaRPr lang="en-US" altLang="zh-CN" b="1" dirty="0"/>
          </a:p>
          <a:p>
            <a:pPr marL="0" indent="0">
              <a:buNone/>
            </a:pPr>
            <a:r>
              <a:rPr lang="en-US" altLang="zh-CN" dirty="0"/>
              <a:t>1. ... </a:t>
            </a:r>
            <a:r>
              <a:rPr lang="zh-CN" altLang="en-US" dirty="0"/>
              <a:t>是语法符号，置于最末函数形参之前，用于获取</a:t>
            </a:r>
            <a:r>
              <a:rPr lang="zh-CN" altLang="en-US" dirty="0">
                <a:solidFill>
                  <a:srgbClr val="C00000"/>
                </a:solidFill>
              </a:rPr>
              <a:t>多余</a:t>
            </a:r>
            <a:r>
              <a:rPr lang="zh-CN" altLang="en-US" dirty="0"/>
              <a:t>的实参</a:t>
            </a:r>
            <a:endParaRPr lang="zh-CN" altLang="en-US" dirty="0"/>
          </a:p>
          <a:p>
            <a:pPr marL="0" indent="0">
              <a:buNone/>
            </a:pPr>
            <a:r>
              <a:rPr lang="en-US" altLang="zh-CN" dirty="0"/>
              <a:t>2. </a:t>
            </a:r>
            <a:r>
              <a:rPr lang="zh-CN" altLang="en-US" dirty="0"/>
              <a:t>借助 </a:t>
            </a:r>
            <a:r>
              <a:rPr lang="en-US" altLang="zh-CN" dirty="0"/>
              <a:t>... </a:t>
            </a:r>
            <a:r>
              <a:rPr lang="zh-CN" altLang="en-US" dirty="0"/>
              <a:t>获取的剩余实参，是个</a:t>
            </a:r>
            <a:r>
              <a:rPr lang="zh-CN" altLang="en-US" dirty="0">
                <a:solidFill>
                  <a:srgbClr val="C00000"/>
                </a:solidFill>
              </a:rPr>
              <a:t>真数组</a:t>
            </a:r>
            <a:endParaRPr lang="en-US" altLang="zh-CN" dirty="0">
              <a:solidFill>
                <a:srgbClr val="C00000"/>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开发中，还是提倡多使用 </a:t>
            </a:r>
            <a:r>
              <a:rPr lang="zh-CN" altLang="en-US" b="1" dirty="0">
                <a:solidFill>
                  <a:srgbClr val="C00000"/>
                </a:solidFill>
              </a:rPr>
              <a:t>剩余参数。</a:t>
            </a:r>
            <a:endParaRPr lang="zh-CN" altLang="en-US" b="1" dirty="0">
              <a:solidFill>
                <a:srgbClr val="C00000"/>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6" name="图片 5"/>
          <p:cNvPicPr>
            <a:picLocks noChangeAspect="1"/>
          </p:cNvPicPr>
          <p:nvPr/>
        </p:nvPicPr>
        <p:blipFill>
          <a:blip r:embed="rId1"/>
          <a:stretch>
            <a:fillRect/>
          </a:stretch>
        </p:blipFill>
        <p:spPr>
          <a:xfrm>
            <a:off x="710880" y="3101332"/>
            <a:ext cx="6143527" cy="1885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animEffect transition="in" filter="wipe(down)">
                                      <p:cBhvr>
                                        <p:cTn id="1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5126584" y="1463040"/>
            <a:ext cx="6557416" cy="4708800"/>
          </a:xfrm>
        </p:spPr>
        <p:txBody>
          <a:bodyPr/>
          <a:lstStyle/>
          <a:p>
            <a:pPr>
              <a:lnSpc>
                <a:spcPct val="150000"/>
              </a:lnSpc>
            </a:pPr>
            <a:r>
              <a:rPr lang="zh-CN" altLang="en-US" dirty="0"/>
              <a:t>剩余参数主要的使用场景是？</a:t>
            </a:r>
            <a:endParaRPr lang="en-US" altLang="zh-CN" dirty="0"/>
          </a:p>
          <a:p>
            <a:pPr marL="622300" lvl="1" indent="-26543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用于获取多余的实参</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剩余参数和动态参数区别是什么？开发中提倡使用哪一个？</a:t>
            </a:r>
            <a:endParaRPr lang="en-US" altLang="zh-CN" dirty="0"/>
          </a:p>
          <a:p>
            <a:pPr marL="622300" lvl="1" indent="-26543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动态参数是伪数组</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2300" lvl="1" indent="-26543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剩余参数是真数组</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2300" lvl="1" indent="-26543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开发中使用剩余参数想必也是极好的</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展开运算符</a:t>
            </a:r>
            <a:endParaRPr lang="zh-CN" altLang="en-US" dirty="0"/>
          </a:p>
        </p:txBody>
      </p:sp>
      <p:sp>
        <p:nvSpPr>
          <p:cNvPr id="5" name="文本占位符 4"/>
          <p:cNvSpPr>
            <a:spLocks noGrp="1"/>
          </p:cNvSpPr>
          <p:nvPr>
            <p:ph type="body" sz="quarter" idx="11"/>
          </p:nvPr>
        </p:nvSpPr>
        <p:spPr>
          <a:xfrm>
            <a:off x="710880" y="1591200"/>
            <a:ext cx="10101053" cy="4550400"/>
          </a:xfrm>
        </p:spPr>
        <p:txBody>
          <a:bodyPr/>
          <a:lstStyle/>
          <a:p>
            <a:pPr marL="0" indent="0">
              <a:buNone/>
            </a:pPr>
            <a:r>
              <a:rPr lang="zh-CN" altLang="en-US" dirty="0"/>
              <a:t>目标：能够使用展开运算符并说出常用的使用场景</a:t>
            </a:r>
            <a:endParaRPr lang="en-US" altLang="zh-CN" dirty="0"/>
          </a:p>
          <a:p>
            <a:pPr marL="0" indent="0">
              <a:buNone/>
            </a:pPr>
            <a:r>
              <a:rPr lang="zh-CN" altLang="en-US"/>
              <a:t>扩展运算符</a:t>
            </a:r>
            <a:r>
              <a:rPr lang="en-US" altLang="zh-CN" dirty="0"/>
              <a:t>(…),</a:t>
            </a:r>
            <a:r>
              <a:rPr lang="zh-CN" altLang="en-US" dirty="0"/>
              <a:t>将一个数组进行展开</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说明：</a:t>
            </a:r>
            <a:endParaRPr lang="en-US" altLang="zh-CN" dirty="0"/>
          </a:p>
          <a:p>
            <a:pPr marL="342900" indent="-342900">
              <a:buAutoNum type="arabicPeriod"/>
            </a:pPr>
            <a:r>
              <a:rPr lang="zh-CN" altLang="en-US" dirty="0"/>
              <a:t>不会修改原数组</a:t>
            </a:r>
            <a:endParaRPr lang="en-US" altLang="zh-CN" dirty="0"/>
          </a:p>
          <a:p>
            <a:pPr marL="342900" indent="-342900">
              <a:buAutoNum type="arabicPeriod"/>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7" name="图片 6"/>
          <p:cNvPicPr>
            <a:picLocks noChangeAspect="1"/>
          </p:cNvPicPr>
          <p:nvPr/>
        </p:nvPicPr>
        <p:blipFill>
          <a:blip r:embed="rId1"/>
          <a:stretch>
            <a:fillRect/>
          </a:stretch>
        </p:blipFill>
        <p:spPr>
          <a:xfrm>
            <a:off x="710880" y="2787172"/>
            <a:ext cx="5790476" cy="876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作用域</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dirty="0"/>
              <a:t>目标：了解作用域对程序执行的影响及作用域链的查找机制，使用闭包函数创建隔离作用域避免全局变量污染。</a:t>
            </a:r>
            <a:endParaRPr lang="en-US" altLang="zh-CN" sz="14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t>作用域（</a:t>
            </a:r>
            <a:r>
              <a:rPr lang="en-US" altLang="zh-CN" dirty="0"/>
              <a:t>scope</a:t>
            </a:r>
            <a:r>
              <a:rPr lang="zh-CN" altLang="en-US" dirty="0"/>
              <a:t>）规定了变量能够被访问的“范围”，离开了这个“范围”变量便不能被访问，</a:t>
            </a:r>
            <a:endParaRPr lang="en-US" altLang="zh-CN" dirty="0"/>
          </a:p>
          <a:p>
            <a:r>
              <a:rPr lang="zh-CN" altLang="en-US" dirty="0"/>
              <a:t>作用域分为：</a:t>
            </a:r>
            <a:endParaRPr lang="en-US" altLang="zh-CN" dirty="0"/>
          </a:p>
          <a:p>
            <a:pPr>
              <a:buFont typeface="Wingdings" panose="05000000000000000000" pitchFamily="2" charset="2"/>
              <a:buChar char="Ø"/>
            </a:pPr>
            <a:r>
              <a:rPr lang="zh-CN" altLang="en-US" dirty="0"/>
              <a:t>局部作用域</a:t>
            </a:r>
            <a:endParaRPr lang="en-US" altLang="zh-CN" dirty="0">
              <a:solidFill>
                <a:srgbClr val="C00000"/>
              </a:solidFill>
            </a:endParaRPr>
          </a:p>
          <a:p>
            <a:pPr>
              <a:buFont typeface="Wingdings" panose="05000000000000000000" pitchFamily="2" charset="2"/>
              <a:buChar char="Ø"/>
            </a:pPr>
            <a:r>
              <a:rPr lang="zh-CN" altLang="en-US" dirty="0">
                <a:solidFill>
                  <a:schemeClr val="tx1"/>
                </a:solidFill>
              </a:rPr>
              <a:t>全局作用域</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4">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展开运算符</a:t>
            </a:r>
            <a:endParaRPr lang="zh-CN" altLang="en-US" dirty="0"/>
          </a:p>
        </p:txBody>
      </p:sp>
      <p:sp>
        <p:nvSpPr>
          <p:cNvPr id="5" name="文本占位符 4"/>
          <p:cNvSpPr>
            <a:spLocks noGrp="1"/>
          </p:cNvSpPr>
          <p:nvPr>
            <p:ph type="body" sz="quarter" idx="11"/>
          </p:nvPr>
        </p:nvSpPr>
        <p:spPr>
          <a:xfrm>
            <a:off x="710880" y="1591200"/>
            <a:ext cx="7654187" cy="4550400"/>
          </a:xfrm>
        </p:spPr>
        <p:txBody>
          <a:bodyPr/>
          <a:lstStyle/>
          <a:p>
            <a:pPr marL="0" indent="0">
              <a:buNone/>
            </a:pPr>
            <a:r>
              <a:rPr lang="zh-CN" altLang="en-US" dirty="0"/>
              <a:t>目标：能够使用展开运算符并说出常用的使用场景</a:t>
            </a:r>
            <a:endParaRPr lang="en-US" altLang="zh-CN" dirty="0"/>
          </a:p>
          <a:p>
            <a:pPr marL="0" indent="0">
              <a:buNone/>
            </a:pPr>
            <a:r>
              <a:rPr lang="zh-CN" altLang="en-US" dirty="0"/>
              <a:t>展开运算符</a:t>
            </a:r>
            <a:r>
              <a:rPr lang="en-US" altLang="zh-CN" dirty="0"/>
              <a:t>(…),</a:t>
            </a:r>
            <a:r>
              <a:rPr lang="zh-CN" altLang="en-US" dirty="0"/>
              <a:t>将一个数组进行展开</a:t>
            </a:r>
            <a:endParaRPr lang="en-US" altLang="zh-CN" dirty="0"/>
          </a:p>
          <a:p>
            <a:pPr marL="0" indent="0">
              <a:buNone/>
            </a:pPr>
            <a:r>
              <a:rPr lang="zh-CN" altLang="en-US" b="1" dirty="0"/>
              <a:t>典型运用场景： 求数组最大值</a:t>
            </a:r>
            <a:r>
              <a:rPr lang="en-US" altLang="zh-CN" b="1" dirty="0"/>
              <a:t>(</a:t>
            </a:r>
            <a:r>
              <a:rPr lang="zh-CN" altLang="en-US" b="1" dirty="0"/>
              <a:t>最小值</a:t>
            </a:r>
            <a:r>
              <a:rPr lang="en-US" altLang="zh-CN" b="1" dirty="0"/>
              <a:t>)</a:t>
            </a:r>
            <a:r>
              <a:rPr lang="zh-CN" altLang="en-US" b="1" dirty="0"/>
              <a:t>、合并数组等</a:t>
            </a: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p:cNvPicPr>
            <a:picLocks noChangeAspect="1"/>
          </p:cNvPicPr>
          <p:nvPr/>
        </p:nvPicPr>
        <p:blipFill>
          <a:blip r:embed="rId1"/>
          <a:stretch>
            <a:fillRect/>
          </a:stretch>
        </p:blipFill>
        <p:spPr>
          <a:xfrm>
            <a:off x="684908" y="3866400"/>
            <a:ext cx="5400000" cy="1514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2"/>
          <a:stretch>
            <a:fillRect/>
          </a:stretch>
        </p:blipFill>
        <p:spPr>
          <a:xfrm>
            <a:off x="7281334" y="3878729"/>
            <a:ext cx="3943561" cy="15019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展开运算符 </a:t>
            </a:r>
            <a:r>
              <a:rPr lang="en-US" altLang="zh-CN" dirty="0"/>
              <a:t>or </a:t>
            </a:r>
            <a:r>
              <a:rPr lang="zh-CN" altLang="en-US" dirty="0"/>
              <a:t>剩余参数</a:t>
            </a:r>
            <a:endParaRPr lang="zh-CN" altLang="en-US" dirty="0"/>
          </a:p>
        </p:txBody>
      </p:sp>
      <p:sp>
        <p:nvSpPr>
          <p:cNvPr id="5" name="文本占位符 4"/>
          <p:cNvSpPr>
            <a:spLocks noGrp="1"/>
          </p:cNvSpPr>
          <p:nvPr>
            <p:ph type="body" sz="quarter" idx="11"/>
          </p:nvPr>
        </p:nvSpPr>
        <p:spPr>
          <a:xfrm>
            <a:off x="710880" y="1591200"/>
            <a:ext cx="7654187" cy="4550400"/>
          </a:xfrm>
        </p:spPr>
        <p:txBody>
          <a:bodyPr/>
          <a:lstStyle/>
          <a:p>
            <a:pPr marL="0" indent="0">
              <a:buNone/>
            </a:pPr>
            <a:r>
              <a:rPr lang="zh-CN" altLang="en-US" dirty="0"/>
              <a:t>剩余参数：</a:t>
            </a:r>
            <a:r>
              <a:rPr lang="zh-CN" altLang="en-US" dirty="0">
                <a:solidFill>
                  <a:srgbClr val="C00000"/>
                </a:solidFill>
              </a:rPr>
              <a:t>函数参数使用，得到真数组</a:t>
            </a:r>
            <a:endParaRPr lang="zh-CN" altLang="en-US" dirty="0"/>
          </a:p>
          <a:p>
            <a:pPr marL="0" indent="0">
              <a:buNone/>
            </a:pPr>
            <a:r>
              <a:rPr lang="zh-CN" altLang="en-US" dirty="0"/>
              <a:t>展开运算符：</a:t>
            </a:r>
            <a:r>
              <a:rPr lang="zh-CN" altLang="en-US" dirty="0">
                <a:solidFill>
                  <a:srgbClr val="C00000"/>
                </a:solidFill>
              </a:rPr>
              <a:t>数组中使用，</a:t>
            </a:r>
            <a:r>
              <a:rPr lang="zh-CN" altLang="en-US" dirty="0"/>
              <a:t>数组展开</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7" name="图片 6"/>
          <p:cNvPicPr>
            <a:picLocks noChangeAspect="1"/>
          </p:cNvPicPr>
          <p:nvPr/>
        </p:nvPicPr>
        <p:blipFill>
          <a:blip r:embed="rId1"/>
          <a:stretch>
            <a:fillRect/>
          </a:stretch>
        </p:blipFill>
        <p:spPr>
          <a:xfrm>
            <a:off x="710880" y="3235787"/>
            <a:ext cx="3597670" cy="1537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图片 7"/>
          <p:cNvPicPr>
            <a:picLocks noChangeAspect="1"/>
          </p:cNvPicPr>
          <p:nvPr/>
        </p:nvPicPr>
        <p:blipFill>
          <a:blip r:embed="rId2"/>
          <a:stretch>
            <a:fillRect/>
          </a:stretch>
        </p:blipFill>
        <p:spPr>
          <a:xfrm>
            <a:off x="5469829" y="3566457"/>
            <a:ext cx="5790476" cy="8761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5126584" y="1463040"/>
            <a:ext cx="6557416" cy="4708800"/>
          </a:xfrm>
        </p:spPr>
        <p:txBody>
          <a:bodyPr/>
          <a:lstStyle/>
          <a:p>
            <a:pPr>
              <a:lnSpc>
                <a:spcPct val="150000"/>
              </a:lnSpc>
            </a:pPr>
            <a:r>
              <a:rPr lang="zh-CN" altLang="en-US" dirty="0"/>
              <a:t>展开运算符主要的作用是？</a:t>
            </a:r>
            <a:endParaRPr lang="en-US" altLang="zh-CN" dirty="0"/>
          </a:p>
          <a:p>
            <a:pPr marL="622300" lvl="1" indent="-26543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可以把数组展开</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可以利用求数组最大值以及合并数组等操作</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展开运算符和剩余参数有什么区别？</a:t>
            </a:r>
            <a:endParaRPr lang="en-US" altLang="zh-CN" dirty="0"/>
          </a:p>
          <a:p>
            <a:pPr marL="622300" lvl="1" indent="-26543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展开运算符主要是 数组展开</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2300" lvl="1" indent="-26543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剩余参数 在函数内部使用</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fade">
                                      <p:cBhvr>
                                        <p:cTn id="11" dur="500"/>
                                        <p:tgtEl>
                                          <p:spTgt spid="5">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a:t>函数进阶</a:t>
            </a:r>
            <a:endParaRPr lang="zh-CN" altLang="en-US" dirty="0"/>
          </a:p>
        </p:txBody>
      </p:sp>
      <p:sp>
        <p:nvSpPr>
          <p:cNvPr id="4" name="文本占位符 3"/>
          <p:cNvSpPr>
            <a:spLocks noGrp="1"/>
          </p:cNvSpPr>
          <p:nvPr>
            <p:ph type="body" idx="10"/>
          </p:nvPr>
        </p:nvSpPr>
        <p:spPr/>
        <p:txBody>
          <a:bodyPr/>
          <a:lstStyle/>
          <a:p>
            <a:r>
              <a:rPr lang="zh-CN" altLang="en-US" dirty="0">
                <a:solidFill>
                  <a:schemeClr val="tx1"/>
                </a:solidFill>
              </a:rPr>
              <a:t>函数提升</a:t>
            </a:r>
            <a:endParaRPr lang="en-US" altLang="zh-CN" dirty="0">
              <a:solidFill>
                <a:schemeClr val="tx1"/>
              </a:solidFill>
            </a:endParaRPr>
          </a:p>
          <a:p>
            <a:r>
              <a:rPr lang="zh-CN" altLang="en-US" dirty="0">
                <a:solidFill>
                  <a:schemeClr val="tx1"/>
                </a:solidFill>
              </a:rPr>
              <a:t>函数参数</a:t>
            </a:r>
            <a:endParaRPr lang="en-US" altLang="zh-CN" dirty="0">
              <a:solidFill>
                <a:schemeClr val="tx1"/>
              </a:solidFill>
            </a:endParaRPr>
          </a:p>
          <a:p>
            <a:r>
              <a:rPr lang="zh-CN" altLang="en-US" dirty="0">
                <a:solidFill>
                  <a:srgbClr val="C00000"/>
                </a:solidFill>
              </a:rPr>
              <a:t>箭头函数</a:t>
            </a:r>
            <a:endParaRPr lang="en-US" altLang="zh-CN" dirty="0">
              <a:solidFill>
                <a:srgbClr val="C00000"/>
              </a:solidFill>
            </a:endParaRPr>
          </a:p>
        </p:txBody>
      </p:sp>
      <p:sp>
        <p:nvSpPr>
          <p:cNvPr id="5" name="文本占位符 4"/>
          <p:cNvSpPr>
            <a:spLocks noGrp="1"/>
          </p:cNvSpPr>
          <p:nvPr>
            <p:ph type="body" sz="quarter" idx="11"/>
          </p:nvPr>
        </p:nvSpPr>
        <p:spPr/>
        <p:txBody>
          <a:bodyPr/>
          <a:lstStyle/>
          <a:p>
            <a:r>
              <a:rPr lang="en-US" altLang="zh-CN" dirty="0"/>
              <a:t>02</a:t>
            </a:r>
            <a:endParaRPr lang="zh-CN" altLang="en-US" dirty="0"/>
          </a:p>
        </p:txBody>
      </p:sp>
      <p:sp>
        <p:nvSpPr>
          <p:cNvPr id="6" name="Rectangle 1"/>
          <p:cNvSpPr>
            <a:spLocks noChangeArrowheads="1"/>
          </p:cNvSpPr>
          <p:nvPr/>
        </p:nvSpPr>
        <p:spPr bwMode="auto">
          <a:xfrm>
            <a:off x="806251" y="5223191"/>
            <a:ext cx="1138574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知道函数参数默认值、动态参数、剩余参数的使用细节，提升函数应用的灵活度，知道箭头函数的语法及与普通函数的差异。</a:t>
            </a:r>
            <a:r>
              <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zh-CN" altLang="zh-CN" sz="16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箭头函数（重要）</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目标： 能够熟悉箭头函数不同写法</a:t>
            </a:r>
            <a:endParaRPr lang="en-US" altLang="zh-CN" dirty="0"/>
          </a:p>
          <a:p>
            <a:pPr marL="0" indent="0">
              <a:buNone/>
            </a:pPr>
            <a:r>
              <a:rPr lang="zh-CN" altLang="en-US" b="1" dirty="0"/>
              <a:t>目的：</a:t>
            </a:r>
            <a:r>
              <a:rPr lang="zh-CN" altLang="en-US" dirty="0"/>
              <a:t>引入箭头函数的目的是更简短的函数写法并且不绑定</a:t>
            </a:r>
            <a:r>
              <a:rPr lang="en-US" altLang="zh-CN" dirty="0"/>
              <a:t>this</a:t>
            </a:r>
            <a:r>
              <a:rPr lang="zh-CN" altLang="en-US" dirty="0"/>
              <a:t>，箭头函数的语法比函数表达式更简洁</a:t>
            </a:r>
            <a:endParaRPr lang="en-US" altLang="zh-CN" dirty="0"/>
          </a:p>
          <a:p>
            <a:pPr marL="0" indent="0">
              <a:buNone/>
            </a:pPr>
            <a:r>
              <a:rPr lang="zh-CN" altLang="en-US" b="1" dirty="0"/>
              <a:t>使用场景：</a:t>
            </a:r>
            <a:r>
              <a:rPr lang="zh-CN" altLang="en-US" dirty="0"/>
              <a:t>箭头函数更适用于那些本来</a:t>
            </a:r>
            <a:r>
              <a:rPr lang="zh-CN" altLang="en-US" dirty="0">
                <a:solidFill>
                  <a:srgbClr val="C00000"/>
                </a:solidFill>
              </a:rPr>
              <a:t>需要匿名函数的地方</a:t>
            </a:r>
            <a:endParaRPr lang="en-US" altLang="zh-CN" dirty="0">
              <a:solidFill>
                <a:srgbClr val="C00000"/>
              </a:solidFill>
            </a:endParaRPr>
          </a:p>
          <a:p>
            <a:pPr marL="0" indent="0">
              <a:buNone/>
            </a:pPr>
            <a:endParaRPr lang="en-US" altLang="zh-CN" dirty="0"/>
          </a:p>
          <a:p>
            <a:pPr marL="0" indent="0">
              <a:buNone/>
            </a:pPr>
            <a:r>
              <a:rPr lang="zh-CN" altLang="en-US" dirty="0"/>
              <a:t>学习路径：</a:t>
            </a:r>
            <a:endParaRPr lang="en-US" altLang="zh-CN" dirty="0"/>
          </a:p>
          <a:p>
            <a:pPr marL="342900" indent="-342900">
              <a:buAutoNum type="arabicPeriod"/>
            </a:pPr>
            <a:r>
              <a:rPr lang="zh-CN" altLang="en-US" dirty="0">
                <a:solidFill>
                  <a:srgbClr val="C00000"/>
                </a:solidFill>
              </a:rPr>
              <a:t>基本语法</a:t>
            </a:r>
            <a:endParaRPr lang="en-US" altLang="zh-CN" dirty="0">
              <a:solidFill>
                <a:srgbClr val="C00000"/>
              </a:solidFill>
            </a:endParaRPr>
          </a:p>
          <a:p>
            <a:pPr marL="342900" indent="-342900">
              <a:buAutoNum type="arabicPeriod"/>
            </a:pPr>
            <a:r>
              <a:rPr lang="zh-CN" altLang="en-US" dirty="0"/>
              <a:t>箭头函数参数</a:t>
            </a:r>
            <a:endParaRPr lang="en-US" altLang="zh-CN" dirty="0"/>
          </a:p>
          <a:p>
            <a:pPr marL="342900" indent="-342900">
              <a:buAutoNum type="arabicPeriod"/>
            </a:pPr>
            <a:r>
              <a:rPr lang="zh-CN" altLang="en-US" dirty="0"/>
              <a:t>箭头函数</a:t>
            </a:r>
            <a:r>
              <a:rPr lang="en-US" altLang="zh-CN" dirty="0"/>
              <a:t>this</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down)">
                                      <p:cBhvr>
                                        <p:cTn id="19" dur="500"/>
                                        <p:tgtEl>
                                          <p:spTgt spid="5">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down)">
                                      <p:cBhvr>
                                        <p:cTn id="2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箭头函数（重要）</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b="1" dirty="0"/>
              <a:t>语法</a:t>
            </a:r>
            <a:r>
              <a:rPr lang="en-US" altLang="zh-CN" b="1" dirty="0"/>
              <a:t>1</a:t>
            </a:r>
            <a:r>
              <a:rPr lang="zh-CN" altLang="en-US" b="1" dirty="0"/>
              <a:t>：基本写法</a:t>
            </a: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9" name="图片 8"/>
          <p:cNvPicPr>
            <a:picLocks noChangeAspect="1"/>
          </p:cNvPicPr>
          <p:nvPr/>
        </p:nvPicPr>
        <p:blipFill>
          <a:blip r:embed="rId1"/>
          <a:stretch>
            <a:fillRect/>
          </a:stretch>
        </p:blipFill>
        <p:spPr>
          <a:xfrm>
            <a:off x="710880" y="2774200"/>
            <a:ext cx="4285714" cy="1752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图片 10"/>
          <p:cNvPicPr>
            <a:picLocks noChangeAspect="1"/>
          </p:cNvPicPr>
          <p:nvPr/>
        </p:nvPicPr>
        <p:blipFill>
          <a:blip r:embed="rId2"/>
          <a:stretch>
            <a:fillRect/>
          </a:stretch>
        </p:blipFill>
        <p:spPr>
          <a:xfrm>
            <a:off x="6471708" y="2774200"/>
            <a:ext cx="4819048" cy="1790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箭头函数（重要）</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b="1" dirty="0"/>
              <a:t>语法</a:t>
            </a:r>
            <a:r>
              <a:rPr lang="en-US" altLang="zh-CN" b="1" dirty="0"/>
              <a:t>2</a:t>
            </a:r>
            <a:r>
              <a:rPr lang="zh-CN" altLang="en-US" b="1" dirty="0"/>
              <a:t>：只有一个参数可以省略小括号</a:t>
            </a: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10" name="图片 9"/>
          <p:cNvPicPr>
            <a:picLocks noChangeAspect="1"/>
          </p:cNvPicPr>
          <p:nvPr/>
        </p:nvPicPr>
        <p:blipFill>
          <a:blip r:embed="rId1"/>
          <a:stretch>
            <a:fillRect/>
          </a:stretch>
        </p:blipFill>
        <p:spPr>
          <a:xfrm>
            <a:off x="6739751" y="2475924"/>
            <a:ext cx="4571429" cy="1885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图片 10"/>
          <p:cNvPicPr>
            <a:picLocks noChangeAspect="1"/>
          </p:cNvPicPr>
          <p:nvPr/>
        </p:nvPicPr>
        <p:blipFill>
          <a:blip r:embed="rId2"/>
          <a:stretch>
            <a:fillRect/>
          </a:stretch>
        </p:blipFill>
        <p:spPr>
          <a:xfrm>
            <a:off x="739177" y="2504495"/>
            <a:ext cx="4971429" cy="18285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箭头函数（重要）</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b="1" dirty="0"/>
              <a:t>语法</a:t>
            </a:r>
            <a:r>
              <a:rPr lang="en-US" altLang="zh-CN" b="1" dirty="0"/>
              <a:t>3</a:t>
            </a:r>
            <a:r>
              <a:rPr lang="zh-CN" altLang="en-US" b="1" dirty="0"/>
              <a:t>：如果函数体只有一行代码，可以写到一行上，并且无需写 </a:t>
            </a:r>
            <a:r>
              <a:rPr lang="en-US" altLang="zh-CN" b="1" dirty="0"/>
              <a:t>return </a:t>
            </a:r>
            <a:r>
              <a:rPr lang="zh-CN" altLang="en-US" b="1" dirty="0"/>
              <a:t>直接返回值</a:t>
            </a: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p:cNvPicPr>
            <a:picLocks noChangeAspect="1"/>
          </p:cNvPicPr>
          <p:nvPr/>
        </p:nvPicPr>
        <p:blipFill>
          <a:blip r:embed="rId1"/>
          <a:stretch>
            <a:fillRect/>
          </a:stretch>
        </p:blipFill>
        <p:spPr>
          <a:xfrm>
            <a:off x="6415371" y="2632705"/>
            <a:ext cx="5134899" cy="18192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p:cNvPicPr>
            <a:picLocks noChangeAspect="1"/>
          </p:cNvPicPr>
          <p:nvPr/>
        </p:nvPicPr>
        <p:blipFill>
          <a:blip r:embed="rId2"/>
          <a:stretch>
            <a:fillRect/>
          </a:stretch>
        </p:blipFill>
        <p:spPr>
          <a:xfrm>
            <a:off x="845886" y="2632705"/>
            <a:ext cx="4392674" cy="18192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p:cNvPicPr>
            <a:picLocks noChangeAspect="1"/>
          </p:cNvPicPr>
          <p:nvPr/>
        </p:nvPicPr>
        <p:blipFill>
          <a:blip r:embed="rId3"/>
          <a:stretch>
            <a:fillRect/>
          </a:stretch>
        </p:blipFill>
        <p:spPr>
          <a:xfrm>
            <a:off x="845886" y="5362103"/>
            <a:ext cx="5857143" cy="9428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710880" y="2419942"/>
            <a:ext cx="6171429" cy="1019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标题 1"/>
          <p:cNvSpPr>
            <a:spLocks noGrp="1"/>
          </p:cNvSpPr>
          <p:nvPr>
            <p:ph type="title"/>
          </p:nvPr>
        </p:nvSpPr>
        <p:spPr/>
        <p:txBody>
          <a:bodyPr/>
          <a:lstStyle/>
          <a:p>
            <a:r>
              <a:rPr lang="en-US" altLang="zh-CN" dirty="0"/>
              <a:t>2.3 </a:t>
            </a:r>
            <a:r>
              <a:rPr lang="zh-CN" altLang="en-US" dirty="0"/>
              <a:t>箭头函数（重要）</a:t>
            </a:r>
            <a:endParaRPr lang="zh-CN" altLang="en-US" dirty="0"/>
          </a:p>
        </p:txBody>
      </p:sp>
      <p:sp>
        <p:nvSpPr>
          <p:cNvPr id="5" name="文本占位符 4"/>
          <p:cNvSpPr>
            <a:spLocks noGrp="1"/>
          </p:cNvSpPr>
          <p:nvPr>
            <p:ph type="body" sz="quarter" idx="11"/>
          </p:nvPr>
        </p:nvSpPr>
        <p:spPr>
          <a:xfrm>
            <a:off x="914080" y="1688686"/>
            <a:ext cx="9999453" cy="4550400"/>
          </a:xfrm>
        </p:spPr>
        <p:txBody>
          <a:bodyPr/>
          <a:lstStyle/>
          <a:p>
            <a:pPr marL="0" indent="0">
              <a:buNone/>
            </a:pPr>
            <a:r>
              <a:rPr lang="zh-CN" altLang="en-US" b="1" dirty="0"/>
              <a:t>语法</a:t>
            </a:r>
            <a:r>
              <a:rPr lang="en-US" altLang="zh-CN" b="1" dirty="0"/>
              <a:t>4</a:t>
            </a:r>
            <a:r>
              <a:rPr lang="zh-CN" altLang="en-US" b="1" dirty="0"/>
              <a:t>：加括号的函数体返回对象字面量表达式</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8" name="矩形 7"/>
          <p:cNvSpPr/>
          <p:nvPr/>
        </p:nvSpPr>
        <p:spPr>
          <a:xfrm>
            <a:off x="3953933" y="2497667"/>
            <a:ext cx="2836334" cy="4402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stretch>
            <a:fillRect/>
          </a:stretch>
        </p:blipFill>
        <p:spPr>
          <a:xfrm>
            <a:off x="7403305" y="2066503"/>
            <a:ext cx="4209524" cy="174285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516983" y="1522305"/>
            <a:ext cx="7675017" cy="4345094"/>
          </a:xfrm>
          <a:prstGeom prst="rect">
            <a:avLst/>
          </a:prstGeom>
        </p:spPr>
        <p:txBody>
          <a:bodyPr/>
          <a:lstStyle/>
          <a:p>
            <a:pPr marL="0" indent="0">
              <a:buNone/>
            </a:pPr>
            <a:r>
              <a:rPr lang="en-US" altLang="zh-CN" dirty="0"/>
              <a:t>1. </a:t>
            </a:r>
            <a:r>
              <a:rPr lang="zh-CN" altLang="en-US" dirty="0"/>
              <a:t>箭头函数属于表达式函数，因此不存在函数提升</a:t>
            </a:r>
            <a:endParaRPr lang="zh-CN" altLang="en-US" dirty="0"/>
          </a:p>
          <a:p>
            <a:pPr marL="0" indent="0">
              <a:buNone/>
            </a:pPr>
            <a:r>
              <a:rPr lang="en-US" altLang="zh-CN" dirty="0"/>
              <a:t>2. </a:t>
            </a:r>
            <a:r>
              <a:rPr lang="zh-CN" altLang="en-US" dirty="0"/>
              <a:t>箭头函数只有一个参数时可以省略圆括号 </a:t>
            </a:r>
            <a:r>
              <a:rPr lang="en-US" altLang="zh-CN" dirty="0"/>
              <a:t>()</a:t>
            </a:r>
            <a:endParaRPr lang="en-US" altLang="zh-CN" dirty="0"/>
          </a:p>
          <a:p>
            <a:pPr marL="0" indent="0">
              <a:buNone/>
            </a:pPr>
            <a:r>
              <a:rPr lang="en-US" altLang="zh-CN" dirty="0"/>
              <a:t>3. </a:t>
            </a:r>
            <a:r>
              <a:rPr lang="zh-CN" altLang="en-US" dirty="0"/>
              <a:t>箭头函数函数体只有一行代码时可以省略花括号 </a:t>
            </a:r>
            <a:r>
              <a:rPr lang="en-US" altLang="zh-CN" dirty="0"/>
              <a:t>{}</a:t>
            </a:r>
            <a:r>
              <a:rPr lang="zh-CN" altLang="en-US" dirty="0"/>
              <a:t>，并自动做为返回值被返回</a:t>
            </a:r>
            <a:endParaRPr lang="zh-CN" altLang="en-US" dirty="0"/>
          </a:p>
          <a:p>
            <a:pPr marL="0" indent="0">
              <a:buNone/>
            </a:pPr>
            <a:r>
              <a:rPr lang="en-US" altLang="zh-CN" dirty="0"/>
              <a:t>4. </a:t>
            </a:r>
            <a:r>
              <a:rPr lang="zh-CN" altLang="en-US" dirty="0"/>
              <a:t>加括号的函数体返回对象字面量表达式</a:t>
            </a:r>
            <a:endParaRPr lang="en-US" altLang="zh-CN" dirty="0"/>
          </a:p>
          <a:p>
            <a:pPr marL="0" indent="0">
              <a:buNone/>
            </a:pPr>
            <a:endParaRPr lang="en-US" altLang="zh-CN" dirty="0"/>
          </a:p>
          <a:p>
            <a:pPr marL="0" indent="0">
              <a:buNone/>
            </a:pPr>
            <a:endParaRPr lang="en-US" altLang="zh-CN" dirty="0"/>
          </a:p>
        </p:txBody>
      </p:sp>
      <p:pic>
        <p:nvPicPr>
          <p:cNvPr id="11" name="图片 10"/>
          <p:cNvPicPr>
            <a:picLocks noChangeAspect="1"/>
          </p:cNvPicPr>
          <p:nvPr/>
        </p:nvPicPr>
        <p:blipFill>
          <a:blip r:embed="rId1"/>
          <a:stretch>
            <a:fillRect/>
          </a:stretch>
        </p:blipFill>
        <p:spPr>
          <a:xfrm>
            <a:off x="8726966" y="264429"/>
            <a:ext cx="3049397" cy="12578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图片 12"/>
          <p:cNvPicPr>
            <a:picLocks noChangeAspect="1"/>
          </p:cNvPicPr>
          <p:nvPr/>
        </p:nvPicPr>
        <p:blipFill>
          <a:blip r:embed="rId2"/>
          <a:stretch>
            <a:fillRect/>
          </a:stretch>
        </p:blipFill>
        <p:spPr>
          <a:xfrm>
            <a:off x="9142603" y="3468957"/>
            <a:ext cx="3049397" cy="10803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图片 1"/>
          <p:cNvPicPr>
            <a:picLocks noChangeAspect="1"/>
          </p:cNvPicPr>
          <p:nvPr/>
        </p:nvPicPr>
        <p:blipFill>
          <a:blip r:embed="rId3"/>
          <a:stretch>
            <a:fillRect/>
          </a:stretch>
        </p:blipFill>
        <p:spPr>
          <a:xfrm>
            <a:off x="4516983" y="4978702"/>
            <a:ext cx="6171429" cy="1019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局部作用域</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pPr marL="0" indent="0">
              <a:buNone/>
            </a:pPr>
            <a:r>
              <a:rPr lang="zh-CN" altLang="en-US" dirty="0">
                <a:solidFill>
                  <a:schemeClr val="tx1"/>
                </a:solidFill>
              </a:rPr>
              <a:t>局部作用域分为函数作用域和块作用域。</a:t>
            </a:r>
            <a:endParaRPr lang="en-US" altLang="zh-CN" dirty="0">
              <a:solidFill>
                <a:schemeClr val="tx1"/>
              </a:solidFill>
            </a:endParaRPr>
          </a:p>
          <a:p>
            <a:pPr marL="342900" indent="-342900">
              <a:buAutoNum type="arabicPeriod"/>
            </a:pPr>
            <a:r>
              <a:rPr lang="zh-CN" altLang="en-US" b="1" dirty="0">
                <a:solidFill>
                  <a:schemeClr val="tx1"/>
                </a:solidFill>
              </a:rPr>
              <a:t>函数作用域：</a:t>
            </a:r>
            <a:endParaRPr lang="en-US" altLang="zh-CN" b="1" dirty="0">
              <a:solidFill>
                <a:schemeClr val="tx1"/>
              </a:solidFill>
            </a:endParaRPr>
          </a:p>
          <a:p>
            <a:pPr marL="0" indent="0">
              <a:buNone/>
            </a:pPr>
            <a:r>
              <a:rPr lang="zh-CN" altLang="en-US" dirty="0">
                <a:solidFill>
                  <a:schemeClr val="tx1"/>
                </a:solidFill>
              </a:rPr>
              <a:t>在函数内部声明的变量只能在函数内部被访问，外部无法直接访问。</a:t>
            </a: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r>
              <a:rPr lang="zh-CN" altLang="en-US" dirty="0">
                <a:solidFill>
                  <a:schemeClr val="tx1"/>
                </a:solidFill>
              </a:rPr>
              <a:t>总结：</a:t>
            </a:r>
            <a:endParaRPr lang="zh-CN" altLang="en-US" dirty="0">
              <a:solidFill>
                <a:schemeClr val="tx1"/>
              </a:solidFill>
            </a:endParaRPr>
          </a:p>
          <a:p>
            <a:pPr marL="0" indent="0">
              <a:buNone/>
            </a:pPr>
            <a:r>
              <a:rPr lang="en-US" altLang="zh-CN" dirty="0">
                <a:solidFill>
                  <a:schemeClr val="tx1"/>
                </a:solidFill>
              </a:rPr>
              <a:t>1. </a:t>
            </a:r>
            <a:r>
              <a:rPr lang="zh-CN" altLang="en-US" dirty="0">
                <a:solidFill>
                  <a:schemeClr val="tx1"/>
                </a:solidFill>
              </a:rPr>
              <a:t>函数内部声明的变量，在函数外部无法被访问</a:t>
            </a:r>
            <a:endParaRPr lang="zh-CN" altLang="en-US" dirty="0">
              <a:solidFill>
                <a:schemeClr val="tx1"/>
              </a:solidFill>
            </a:endParaRPr>
          </a:p>
          <a:p>
            <a:pPr marL="0" indent="0">
              <a:buNone/>
            </a:pPr>
            <a:r>
              <a:rPr lang="en-US" altLang="zh-CN" dirty="0">
                <a:solidFill>
                  <a:schemeClr val="tx1"/>
                </a:solidFill>
              </a:rPr>
              <a:t>2. </a:t>
            </a:r>
            <a:r>
              <a:rPr lang="zh-CN" altLang="en-US" dirty="0">
                <a:solidFill>
                  <a:schemeClr val="tx1"/>
                </a:solidFill>
              </a:rPr>
              <a:t>函数的参数也是函数内部的局部变量</a:t>
            </a:r>
            <a:endParaRPr lang="zh-CN" altLang="en-US" dirty="0">
              <a:solidFill>
                <a:schemeClr val="tx1"/>
              </a:solidFill>
            </a:endParaRPr>
          </a:p>
          <a:p>
            <a:pPr marL="0" indent="0">
              <a:buNone/>
            </a:pPr>
            <a:r>
              <a:rPr lang="en-US" altLang="zh-CN" dirty="0">
                <a:solidFill>
                  <a:schemeClr val="tx1"/>
                </a:solidFill>
              </a:rPr>
              <a:t>3. </a:t>
            </a:r>
            <a:r>
              <a:rPr lang="zh-CN" altLang="en-US" dirty="0">
                <a:solidFill>
                  <a:schemeClr val="tx1"/>
                </a:solidFill>
              </a:rPr>
              <a:t>不同函数内部声明的变量无法互相访问</a:t>
            </a:r>
            <a:endParaRPr lang="zh-CN" altLang="en-US" dirty="0">
              <a:solidFill>
                <a:schemeClr val="tx1"/>
              </a:solidFill>
            </a:endParaRPr>
          </a:p>
          <a:p>
            <a:pPr marL="0" indent="0">
              <a:buNone/>
            </a:pPr>
            <a:r>
              <a:rPr lang="en-US" altLang="zh-CN" dirty="0">
                <a:solidFill>
                  <a:schemeClr val="tx1"/>
                </a:solidFill>
              </a:rPr>
              <a:t>4. </a:t>
            </a:r>
            <a:r>
              <a:rPr lang="zh-CN" altLang="en-US" dirty="0">
                <a:solidFill>
                  <a:schemeClr val="tx1"/>
                </a:solidFill>
              </a:rPr>
              <a:t>函数执行完毕后，函数内部的变量实际被清空了</a:t>
            </a:r>
            <a:endParaRPr lang="zh-CN" altLang="en-US" dirty="0">
              <a:solidFill>
                <a:schemeClr val="tx1"/>
              </a:solidFill>
            </a:endParaRPr>
          </a:p>
          <a:p>
            <a:pPr marL="0" indent="0">
              <a:buNone/>
            </a:pPr>
            <a:endParaRPr lang="en-US" altLang="zh-CN" dirty="0">
              <a:solidFill>
                <a:schemeClr val="tx1"/>
              </a:solidFill>
            </a:endParaRPr>
          </a:p>
        </p:txBody>
      </p:sp>
      <p:pic>
        <p:nvPicPr>
          <p:cNvPr id="6" name="图片 5"/>
          <p:cNvPicPr>
            <a:picLocks noChangeAspect="1"/>
          </p:cNvPicPr>
          <p:nvPr/>
        </p:nvPicPr>
        <p:blipFill>
          <a:blip r:embed="rId1"/>
          <a:stretch>
            <a:fillRect/>
          </a:stretch>
        </p:blipFill>
        <p:spPr>
          <a:xfrm>
            <a:off x="1566012" y="3034956"/>
            <a:ext cx="5427453" cy="15871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箭头函数（重要）</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目标： 能够熟悉箭头函数不同写法</a:t>
            </a:r>
            <a:endParaRPr lang="en-US" altLang="zh-CN" dirty="0"/>
          </a:p>
          <a:p>
            <a:pPr marL="0" indent="0">
              <a:buNone/>
            </a:pPr>
            <a:r>
              <a:rPr lang="zh-CN" altLang="en-US" b="1" dirty="0"/>
              <a:t>目的：</a:t>
            </a:r>
            <a:r>
              <a:rPr lang="zh-CN" altLang="en-US" dirty="0"/>
              <a:t>引入箭头函数的目的是更简短的函数写法并且不绑定</a:t>
            </a:r>
            <a:r>
              <a:rPr lang="en-US" altLang="zh-CN" dirty="0"/>
              <a:t>this</a:t>
            </a:r>
            <a:r>
              <a:rPr lang="zh-CN" altLang="en-US" dirty="0"/>
              <a:t>，箭头函数的语法比函数表达式更简洁</a:t>
            </a:r>
            <a:endParaRPr lang="en-US" altLang="zh-CN" dirty="0"/>
          </a:p>
          <a:p>
            <a:pPr marL="0" indent="0">
              <a:buNone/>
            </a:pPr>
            <a:r>
              <a:rPr lang="zh-CN" altLang="en-US" b="1" dirty="0"/>
              <a:t>使用场景：</a:t>
            </a:r>
            <a:r>
              <a:rPr lang="zh-CN" altLang="en-US" dirty="0"/>
              <a:t>箭头函数更适用于那些本来</a:t>
            </a:r>
            <a:r>
              <a:rPr lang="zh-CN" altLang="en-US" dirty="0">
                <a:solidFill>
                  <a:srgbClr val="C00000"/>
                </a:solidFill>
              </a:rPr>
              <a:t>需要匿名函数的地方</a:t>
            </a:r>
            <a:endParaRPr lang="en-US" altLang="zh-CN" dirty="0">
              <a:solidFill>
                <a:srgbClr val="C00000"/>
              </a:solidFill>
            </a:endParaRPr>
          </a:p>
          <a:p>
            <a:pPr marL="0" indent="0">
              <a:buNone/>
            </a:pPr>
            <a:endParaRPr lang="en-US" altLang="zh-CN" dirty="0"/>
          </a:p>
          <a:p>
            <a:pPr marL="0" indent="0">
              <a:buNone/>
            </a:pPr>
            <a:r>
              <a:rPr lang="zh-CN" altLang="en-US" dirty="0"/>
              <a:t>学习路径：</a:t>
            </a:r>
            <a:endParaRPr lang="en-US" altLang="zh-CN" dirty="0"/>
          </a:p>
          <a:p>
            <a:pPr marL="342900" indent="-342900">
              <a:buAutoNum type="arabicPeriod"/>
            </a:pPr>
            <a:r>
              <a:rPr lang="zh-CN" altLang="en-US" dirty="0">
                <a:solidFill>
                  <a:schemeClr val="tx1"/>
                </a:solidFill>
              </a:rPr>
              <a:t>基本语法</a:t>
            </a:r>
            <a:endParaRPr lang="en-US" altLang="zh-CN" dirty="0">
              <a:solidFill>
                <a:schemeClr val="tx1"/>
              </a:solidFill>
            </a:endParaRPr>
          </a:p>
          <a:p>
            <a:pPr marL="342900" indent="-342900">
              <a:buAutoNum type="arabicPeriod"/>
            </a:pPr>
            <a:r>
              <a:rPr lang="zh-CN" altLang="en-US" dirty="0">
                <a:solidFill>
                  <a:srgbClr val="C00000"/>
                </a:solidFill>
              </a:rPr>
              <a:t>箭头函数参数</a:t>
            </a:r>
            <a:endParaRPr lang="en-US" altLang="zh-CN" dirty="0">
              <a:solidFill>
                <a:srgbClr val="C00000"/>
              </a:solidFill>
            </a:endParaRPr>
          </a:p>
          <a:p>
            <a:pPr marL="342900" indent="-342900">
              <a:buAutoNum type="arabicPeriod"/>
            </a:pPr>
            <a:r>
              <a:rPr lang="zh-CN" altLang="en-US" dirty="0"/>
              <a:t>箭头函数</a:t>
            </a:r>
            <a:r>
              <a:rPr lang="en-US" altLang="zh-CN" dirty="0"/>
              <a:t>this</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down)">
                                      <p:cBhvr>
                                        <p:cTn id="19" dur="500"/>
                                        <p:tgtEl>
                                          <p:spTgt spid="5">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down)">
                                      <p:cBhvr>
                                        <p:cTn id="2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箭头函数（重要）</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en-US" altLang="zh-CN" b="1" dirty="0">
                <a:solidFill>
                  <a:schemeClr val="tx1"/>
                </a:solidFill>
              </a:rPr>
              <a:t>2. </a:t>
            </a:r>
            <a:r>
              <a:rPr lang="zh-CN" altLang="en-US" b="1" dirty="0">
                <a:solidFill>
                  <a:schemeClr val="tx1"/>
                </a:solidFill>
              </a:rPr>
              <a:t>箭头函数参数</a:t>
            </a:r>
            <a:endParaRPr lang="en-US" altLang="zh-CN" b="1" dirty="0">
              <a:solidFill>
                <a:schemeClr val="tx1"/>
              </a:solidFill>
            </a:endParaRPr>
          </a:p>
          <a:p>
            <a:pPr marL="342900" indent="-342900">
              <a:buAutoNum type="arabicPeriod"/>
            </a:pPr>
            <a:r>
              <a:rPr lang="zh-CN" altLang="en-US" dirty="0"/>
              <a:t>普通函数有</a:t>
            </a:r>
            <a:r>
              <a:rPr lang="en-US" altLang="zh-CN" dirty="0"/>
              <a:t>arguments </a:t>
            </a:r>
            <a:r>
              <a:rPr lang="zh-CN" altLang="en-US" dirty="0"/>
              <a:t>动态参数</a:t>
            </a:r>
            <a:endParaRPr lang="en-US" altLang="zh-CN" dirty="0"/>
          </a:p>
          <a:p>
            <a:pPr marL="342900" indent="-342900">
              <a:buAutoNum type="arabicPeriod"/>
            </a:pPr>
            <a:r>
              <a:rPr lang="zh-CN" altLang="en-US" dirty="0">
                <a:solidFill>
                  <a:srgbClr val="C00000"/>
                </a:solidFill>
              </a:rPr>
              <a:t>箭头函数</a:t>
            </a:r>
            <a:r>
              <a:rPr lang="zh-CN" altLang="en-US" dirty="0"/>
              <a:t>没有 </a:t>
            </a:r>
            <a:r>
              <a:rPr lang="en-US" altLang="zh-CN" dirty="0"/>
              <a:t>arguments </a:t>
            </a:r>
            <a:r>
              <a:rPr lang="zh-CN" altLang="en-US" dirty="0"/>
              <a:t>动态参数，但是</a:t>
            </a:r>
            <a:r>
              <a:rPr lang="zh-CN" altLang="en-US" dirty="0">
                <a:solidFill>
                  <a:srgbClr val="C00000"/>
                </a:solidFill>
              </a:rPr>
              <a:t>有 剩余参数 </a:t>
            </a:r>
            <a:r>
              <a:rPr lang="en-US" altLang="zh-CN" dirty="0"/>
              <a:t>..</a:t>
            </a:r>
            <a:r>
              <a:rPr lang="en-US" altLang="zh-CN" dirty="0" err="1"/>
              <a:t>args</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841314" y="3162476"/>
            <a:ext cx="6178811" cy="2323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389985" y="921171"/>
            <a:ext cx="6913016" cy="3676229"/>
          </a:xfrm>
          <a:prstGeom prst="rect">
            <a:avLst/>
          </a:prstGeom>
        </p:spPr>
        <p:txBody>
          <a:bodyPr/>
          <a:lstStyle/>
          <a:p>
            <a:pPr>
              <a:lnSpc>
                <a:spcPct val="150000"/>
              </a:lnSpc>
            </a:pPr>
            <a:r>
              <a:rPr lang="zh-CN" altLang="en-US" dirty="0"/>
              <a:t>箭头函数里面有</a:t>
            </a:r>
            <a:r>
              <a:rPr lang="en-US" altLang="zh-CN" dirty="0"/>
              <a:t>arguments</a:t>
            </a:r>
            <a:r>
              <a:rPr lang="zh-CN" altLang="en-US" dirty="0"/>
              <a:t>动态参数吗？可以使用什么参数？</a:t>
            </a:r>
            <a:endParaRPr lang="en-US" altLang="zh-CN"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没有</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arguments</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动态参数</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可以使用剩余参数</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片 5"/>
          <p:cNvPicPr>
            <a:picLocks noChangeAspect="1"/>
          </p:cNvPicPr>
          <p:nvPr/>
        </p:nvPicPr>
        <p:blipFill>
          <a:blip r:embed="rId1"/>
          <a:stretch>
            <a:fillRect/>
          </a:stretch>
        </p:blipFill>
        <p:spPr>
          <a:xfrm>
            <a:off x="4738597" y="3860371"/>
            <a:ext cx="5673925" cy="2134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down)">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箭头函数（重要）</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目标： 能够熟悉箭头函数不同写法</a:t>
            </a:r>
            <a:endParaRPr lang="en-US" altLang="zh-CN" dirty="0"/>
          </a:p>
          <a:p>
            <a:pPr marL="0" indent="0">
              <a:buNone/>
            </a:pPr>
            <a:r>
              <a:rPr lang="zh-CN" altLang="en-US" b="1" dirty="0"/>
              <a:t>目的：</a:t>
            </a:r>
            <a:r>
              <a:rPr lang="zh-CN" altLang="en-US" dirty="0"/>
              <a:t>引入箭头函数的目的是更简短的函数写法并且不绑定</a:t>
            </a:r>
            <a:r>
              <a:rPr lang="en-US" altLang="zh-CN" dirty="0"/>
              <a:t>this</a:t>
            </a:r>
            <a:r>
              <a:rPr lang="zh-CN" altLang="en-US" dirty="0"/>
              <a:t>，箭头函数的语法比函数表达式更简洁</a:t>
            </a:r>
            <a:endParaRPr lang="en-US" altLang="zh-CN" dirty="0"/>
          </a:p>
          <a:p>
            <a:pPr marL="0" indent="0">
              <a:buNone/>
            </a:pPr>
            <a:r>
              <a:rPr lang="zh-CN" altLang="en-US" b="1" dirty="0"/>
              <a:t>使用场景：</a:t>
            </a:r>
            <a:r>
              <a:rPr lang="zh-CN" altLang="en-US" dirty="0"/>
              <a:t>箭头函数更适用于那些本来</a:t>
            </a:r>
            <a:r>
              <a:rPr lang="zh-CN" altLang="en-US" dirty="0">
                <a:solidFill>
                  <a:srgbClr val="C00000"/>
                </a:solidFill>
              </a:rPr>
              <a:t>需要匿名函数的地方</a:t>
            </a:r>
            <a:endParaRPr lang="en-US" altLang="zh-CN" dirty="0">
              <a:solidFill>
                <a:srgbClr val="C00000"/>
              </a:solidFill>
            </a:endParaRPr>
          </a:p>
          <a:p>
            <a:pPr marL="0" indent="0">
              <a:buNone/>
            </a:pPr>
            <a:endParaRPr lang="en-US" altLang="zh-CN" dirty="0"/>
          </a:p>
          <a:p>
            <a:pPr marL="0" indent="0">
              <a:buNone/>
            </a:pPr>
            <a:r>
              <a:rPr lang="zh-CN" altLang="en-US" dirty="0"/>
              <a:t>学习路径：</a:t>
            </a:r>
            <a:endParaRPr lang="en-US" altLang="zh-CN" dirty="0"/>
          </a:p>
          <a:p>
            <a:pPr marL="342900" indent="-342900">
              <a:buAutoNum type="arabicPeriod"/>
            </a:pPr>
            <a:r>
              <a:rPr lang="zh-CN" altLang="en-US" dirty="0">
                <a:solidFill>
                  <a:schemeClr val="tx1"/>
                </a:solidFill>
              </a:rPr>
              <a:t>基本语法</a:t>
            </a:r>
            <a:endParaRPr lang="en-US" altLang="zh-CN" dirty="0">
              <a:solidFill>
                <a:schemeClr val="tx1"/>
              </a:solidFill>
            </a:endParaRPr>
          </a:p>
          <a:p>
            <a:pPr marL="342900" indent="-342900">
              <a:buAutoNum type="arabicPeriod"/>
            </a:pPr>
            <a:r>
              <a:rPr lang="zh-CN" altLang="en-US" dirty="0">
                <a:solidFill>
                  <a:schemeClr val="tx1"/>
                </a:solidFill>
              </a:rPr>
              <a:t>箭头函数参数</a:t>
            </a:r>
            <a:endParaRPr lang="en-US" altLang="zh-CN" dirty="0">
              <a:solidFill>
                <a:schemeClr val="tx1"/>
              </a:solidFill>
            </a:endParaRPr>
          </a:p>
          <a:p>
            <a:pPr marL="342900" indent="-342900">
              <a:buAutoNum type="arabicPeriod"/>
            </a:pPr>
            <a:r>
              <a:rPr lang="zh-CN" altLang="en-US" dirty="0">
                <a:solidFill>
                  <a:srgbClr val="C00000"/>
                </a:solidFill>
              </a:rPr>
              <a:t>箭头函数</a:t>
            </a:r>
            <a:r>
              <a:rPr lang="en-US" altLang="zh-CN" dirty="0">
                <a:solidFill>
                  <a:srgbClr val="C00000"/>
                </a:solidFill>
              </a:rPr>
              <a:t>this</a:t>
            </a:r>
            <a:endParaRPr lang="en-US" altLang="zh-CN" dirty="0">
              <a:solidFill>
                <a:srgbClr val="C00000"/>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down)">
                                      <p:cBhvr>
                                        <p:cTn id="16" dur="500"/>
                                        <p:tgtEl>
                                          <p:spTgt spid="5">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down)">
                                      <p:cBhvr>
                                        <p:cTn id="19" dur="500"/>
                                        <p:tgtEl>
                                          <p:spTgt spid="5">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down)">
                                      <p:cBhvr>
                                        <p:cTn id="2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箭头函数（重要）</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en-US" altLang="zh-CN" b="1" dirty="0">
                <a:solidFill>
                  <a:schemeClr val="tx1"/>
                </a:solidFill>
              </a:rPr>
              <a:t>3. </a:t>
            </a:r>
            <a:r>
              <a:rPr lang="zh-CN" altLang="en-US" b="1" dirty="0">
                <a:solidFill>
                  <a:schemeClr val="tx1"/>
                </a:solidFill>
              </a:rPr>
              <a:t>箭头函数 </a:t>
            </a:r>
            <a:r>
              <a:rPr lang="en-US" altLang="zh-CN" b="1" dirty="0">
                <a:solidFill>
                  <a:schemeClr val="tx1"/>
                </a:solidFill>
              </a:rPr>
              <a:t>this</a:t>
            </a:r>
            <a:endParaRPr lang="en-US" altLang="zh-CN" b="1" dirty="0">
              <a:solidFill>
                <a:schemeClr val="tx1"/>
              </a:solidFill>
            </a:endParaRPr>
          </a:p>
          <a:p>
            <a:pPr marL="0" indent="0">
              <a:buNone/>
            </a:pPr>
            <a:r>
              <a:rPr lang="zh-CN" altLang="en-US" dirty="0"/>
              <a:t>在箭头函数出现之前，每一个新函数根据它是被</a:t>
            </a:r>
            <a:r>
              <a:rPr lang="zh-CN" altLang="en-US" dirty="0">
                <a:solidFill>
                  <a:srgbClr val="C00000"/>
                </a:solidFill>
              </a:rPr>
              <a:t>如何调用的</a:t>
            </a:r>
            <a:r>
              <a:rPr lang="zh-CN" altLang="en-US" dirty="0"/>
              <a:t>来定义这个函数的</a:t>
            </a:r>
            <a:r>
              <a:rPr lang="en-US" altLang="zh-CN" dirty="0"/>
              <a:t>this</a:t>
            </a:r>
            <a:r>
              <a:rPr lang="zh-CN" altLang="en-US" dirty="0"/>
              <a:t>值， 非常令人讨厌。</a:t>
            </a:r>
            <a:endParaRPr lang="en-US" altLang="zh-CN" dirty="0"/>
          </a:p>
          <a:p>
            <a:pPr marL="0" indent="0">
              <a:buNone/>
            </a:pPr>
            <a:r>
              <a:rPr lang="zh-CN" altLang="en-US" dirty="0">
                <a:solidFill>
                  <a:srgbClr val="C00000"/>
                </a:solidFill>
              </a:rPr>
              <a:t>箭头函数不会创建自己的</a:t>
            </a:r>
            <a:r>
              <a:rPr lang="en-US" altLang="zh-CN" dirty="0">
                <a:solidFill>
                  <a:srgbClr val="C00000"/>
                </a:solidFill>
              </a:rPr>
              <a:t>this</a:t>
            </a:r>
            <a:r>
              <a:rPr lang="en-US" altLang="zh-CN" dirty="0"/>
              <a:t>,</a:t>
            </a:r>
            <a:r>
              <a:rPr lang="zh-CN" altLang="en-US" dirty="0"/>
              <a:t>它只会从自己的作用域链的上一层沿用</a:t>
            </a:r>
            <a:r>
              <a:rPr lang="en-US" altLang="zh-CN" dirty="0"/>
              <a:t>this</a:t>
            </a:r>
            <a:r>
              <a:rPr lang="zh-CN" altLang="en-US" dirty="0"/>
              <a: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15362" name="Picture 2" descr="https://gimg2.baidu.com/image_search/src=http%3A%2F%2Finews.gtimg.com%2Fnewsapp_bt%2F0%2F12089273010%2F641.jpg&amp;refer=http%3A%2F%2Finews.gtimg.com&amp;app=2002&amp;size=f9999,10000&amp;q=a80&amp;n=0&amp;g=0n&amp;fmt=jpeg?sec=1649125086&amp;t=72c4b63d6b9b8e09d5bf238fbad56bc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56496" y="2666220"/>
            <a:ext cx="2454971" cy="2217657"/>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 name="图片 3"/>
          <p:cNvPicPr>
            <a:picLocks noChangeAspect="1"/>
          </p:cNvPicPr>
          <p:nvPr/>
        </p:nvPicPr>
        <p:blipFill>
          <a:blip r:embed="rId2"/>
          <a:stretch>
            <a:fillRect/>
          </a:stretch>
        </p:blipFill>
        <p:spPr>
          <a:xfrm>
            <a:off x="811744" y="3125002"/>
            <a:ext cx="5826123" cy="19028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箭头函数（重要）</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en-US" altLang="zh-CN" b="1" dirty="0">
                <a:solidFill>
                  <a:schemeClr val="tx1"/>
                </a:solidFill>
              </a:rPr>
              <a:t>3. </a:t>
            </a:r>
            <a:r>
              <a:rPr lang="zh-CN" altLang="en-US" b="1" dirty="0">
                <a:solidFill>
                  <a:schemeClr val="tx1"/>
                </a:solidFill>
              </a:rPr>
              <a:t>箭头函数 </a:t>
            </a:r>
            <a:r>
              <a:rPr lang="en-US" altLang="zh-CN" b="1" dirty="0">
                <a:solidFill>
                  <a:schemeClr val="tx1"/>
                </a:solidFill>
              </a:rPr>
              <a:t>this</a:t>
            </a:r>
            <a:endParaRPr lang="en-US" altLang="zh-CN" b="1" dirty="0">
              <a:solidFill>
                <a:schemeClr val="tx1"/>
              </a:solidFill>
            </a:endParaRPr>
          </a:p>
          <a:p>
            <a:pPr marL="0" indent="0">
              <a:buNone/>
            </a:pPr>
            <a:r>
              <a:rPr lang="zh-CN" altLang="en-US" dirty="0">
                <a:solidFill>
                  <a:srgbClr val="C00000"/>
                </a:solidFill>
              </a:rPr>
              <a:t>箭头函数不会创建自己的</a:t>
            </a:r>
            <a:r>
              <a:rPr lang="en-US" altLang="zh-CN" dirty="0">
                <a:solidFill>
                  <a:srgbClr val="C00000"/>
                </a:solidFill>
              </a:rPr>
              <a:t>this</a:t>
            </a:r>
            <a:r>
              <a:rPr lang="en-US" altLang="zh-CN" dirty="0"/>
              <a:t>,</a:t>
            </a:r>
            <a:r>
              <a:rPr lang="zh-CN" altLang="en-US" dirty="0"/>
              <a:t>它只会从自己的作用域链的上一层沿用</a:t>
            </a:r>
            <a:r>
              <a:rPr lang="en-US" altLang="zh-CN" dirty="0"/>
              <a:t>this</a:t>
            </a:r>
            <a:r>
              <a:rPr lang="zh-CN" altLang="en-US" dirty="0"/>
              <a: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7" name="图片 6"/>
          <p:cNvPicPr>
            <a:picLocks noChangeAspect="1"/>
          </p:cNvPicPr>
          <p:nvPr/>
        </p:nvPicPr>
        <p:blipFill>
          <a:blip r:embed="rId1"/>
          <a:stretch>
            <a:fillRect/>
          </a:stretch>
        </p:blipFill>
        <p:spPr>
          <a:xfrm>
            <a:off x="6183681" y="3007094"/>
            <a:ext cx="4838101" cy="18697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2"/>
          <a:stretch>
            <a:fillRect/>
          </a:stretch>
        </p:blipFill>
        <p:spPr>
          <a:xfrm>
            <a:off x="880534" y="3007094"/>
            <a:ext cx="4368799" cy="1870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箭头函数（重要）</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en-US" altLang="zh-CN" b="1" dirty="0">
                <a:solidFill>
                  <a:schemeClr val="tx1"/>
                </a:solidFill>
              </a:rPr>
              <a:t>3. </a:t>
            </a:r>
            <a:r>
              <a:rPr lang="zh-CN" altLang="en-US" b="1" dirty="0">
                <a:solidFill>
                  <a:schemeClr val="tx1"/>
                </a:solidFill>
              </a:rPr>
              <a:t>箭头函数 </a:t>
            </a:r>
            <a:r>
              <a:rPr lang="en-US" altLang="zh-CN" b="1" dirty="0">
                <a:solidFill>
                  <a:schemeClr val="tx1"/>
                </a:solidFill>
              </a:rPr>
              <a:t>this</a:t>
            </a:r>
            <a:endParaRPr lang="en-US" altLang="zh-CN" b="1" dirty="0">
              <a:solidFill>
                <a:schemeClr val="tx1"/>
              </a:solidFill>
            </a:endParaRPr>
          </a:p>
          <a:p>
            <a:pPr marL="0" indent="0">
              <a:buNone/>
            </a:pPr>
            <a:r>
              <a:rPr lang="zh-CN" altLang="en-US" dirty="0">
                <a:solidFill>
                  <a:srgbClr val="C00000"/>
                </a:solidFill>
              </a:rPr>
              <a:t>箭头函数不会创建自己的</a:t>
            </a:r>
            <a:r>
              <a:rPr lang="en-US" altLang="zh-CN" dirty="0">
                <a:solidFill>
                  <a:srgbClr val="C00000"/>
                </a:solidFill>
              </a:rPr>
              <a:t>this</a:t>
            </a:r>
            <a:r>
              <a:rPr lang="en-US" altLang="zh-CN" dirty="0"/>
              <a:t>,</a:t>
            </a:r>
            <a:r>
              <a:rPr lang="zh-CN" altLang="en-US" dirty="0"/>
              <a:t>它只会从自己的作用域链的上一层沿用</a:t>
            </a:r>
            <a:r>
              <a:rPr lang="en-US" altLang="zh-CN" dirty="0"/>
              <a:t>this</a:t>
            </a:r>
            <a:r>
              <a:rPr lang="zh-CN" altLang="en-US" dirty="0"/>
              <a: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795547" y="2640701"/>
            <a:ext cx="7507432" cy="2849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箭头函数（重要）</a:t>
            </a:r>
            <a:endParaRPr lang="zh-CN" altLang="en-US" dirty="0"/>
          </a:p>
        </p:txBody>
      </p:sp>
      <p:sp>
        <p:nvSpPr>
          <p:cNvPr id="5" name="文本占位符 4"/>
          <p:cNvSpPr>
            <a:spLocks noGrp="1"/>
          </p:cNvSpPr>
          <p:nvPr>
            <p:ph type="body" sz="quarter" idx="11"/>
          </p:nvPr>
        </p:nvSpPr>
        <p:spPr>
          <a:xfrm>
            <a:off x="710880" y="1591200"/>
            <a:ext cx="10981587" cy="4550400"/>
          </a:xfrm>
        </p:spPr>
        <p:txBody>
          <a:bodyPr/>
          <a:lstStyle/>
          <a:p>
            <a:pPr marL="0" indent="0">
              <a:buNone/>
            </a:pPr>
            <a:r>
              <a:rPr lang="en-US" altLang="zh-CN" b="1" dirty="0">
                <a:solidFill>
                  <a:schemeClr val="tx1"/>
                </a:solidFill>
              </a:rPr>
              <a:t>3. </a:t>
            </a:r>
            <a:r>
              <a:rPr lang="zh-CN" altLang="en-US" b="1" dirty="0">
                <a:solidFill>
                  <a:schemeClr val="tx1"/>
                </a:solidFill>
              </a:rPr>
              <a:t>箭头函数 </a:t>
            </a:r>
            <a:r>
              <a:rPr lang="en-US" altLang="zh-CN" b="1" dirty="0">
                <a:solidFill>
                  <a:schemeClr val="tx1"/>
                </a:solidFill>
              </a:rPr>
              <a:t>this</a:t>
            </a:r>
            <a:endParaRPr lang="en-US" altLang="zh-CN" b="1" dirty="0">
              <a:solidFill>
                <a:schemeClr val="tx1"/>
              </a:solidFill>
            </a:endParaRPr>
          </a:p>
          <a:p>
            <a:pPr marL="0" indent="0">
              <a:buNone/>
            </a:pPr>
            <a:r>
              <a:rPr lang="zh-CN" altLang="en-US" dirty="0">
                <a:solidFill>
                  <a:schemeClr val="tx1"/>
                </a:solidFill>
              </a:rPr>
              <a:t>在开发中</a:t>
            </a:r>
            <a:r>
              <a:rPr lang="en-US" altLang="zh-CN" dirty="0">
                <a:solidFill>
                  <a:schemeClr val="tx1"/>
                </a:solidFill>
              </a:rPr>
              <a:t>【</a:t>
            </a:r>
            <a:r>
              <a:rPr lang="zh-CN" altLang="en-US" dirty="0">
                <a:solidFill>
                  <a:schemeClr val="tx1"/>
                </a:solidFill>
              </a:rPr>
              <a:t>使用箭头函数前需要考虑函数中 </a:t>
            </a:r>
            <a:r>
              <a:rPr lang="en-US" altLang="zh-CN" dirty="0">
                <a:solidFill>
                  <a:schemeClr val="tx1"/>
                </a:solidFill>
              </a:rPr>
              <a:t>this </a:t>
            </a:r>
            <a:r>
              <a:rPr lang="zh-CN" altLang="en-US" dirty="0">
                <a:solidFill>
                  <a:schemeClr val="tx1"/>
                </a:solidFill>
              </a:rPr>
              <a:t>的值</a:t>
            </a:r>
            <a:r>
              <a:rPr lang="en-US" altLang="zh-CN" dirty="0">
                <a:solidFill>
                  <a:schemeClr val="tx1"/>
                </a:solidFill>
              </a:rPr>
              <a:t>】</a:t>
            </a:r>
            <a:r>
              <a:rPr lang="zh-CN" altLang="en-US" dirty="0">
                <a:solidFill>
                  <a:schemeClr val="tx1"/>
                </a:solidFill>
              </a:rPr>
              <a:t>，事件回调函数使用箭头函数时，</a:t>
            </a:r>
            <a:r>
              <a:rPr lang="en-US" altLang="zh-CN" dirty="0">
                <a:solidFill>
                  <a:schemeClr val="tx1"/>
                </a:solidFill>
              </a:rPr>
              <a:t>this </a:t>
            </a:r>
            <a:r>
              <a:rPr lang="zh-CN" altLang="en-US" dirty="0">
                <a:solidFill>
                  <a:schemeClr val="tx1"/>
                </a:solidFill>
              </a:rPr>
              <a:t>为全局的 </a:t>
            </a:r>
            <a:r>
              <a:rPr lang="en-US" altLang="zh-CN" dirty="0">
                <a:solidFill>
                  <a:schemeClr val="tx1"/>
                </a:solidFill>
              </a:rPr>
              <a:t>window</a:t>
            </a:r>
            <a:r>
              <a:rPr lang="zh-CN" altLang="en-US" dirty="0">
                <a:solidFill>
                  <a:schemeClr val="tx1"/>
                </a:solidFill>
              </a:rPr>
              <a:t>，因此</a:t>
            </a:r>
            <a:r>
              <a:rPr lang="en-US" altLang="zh-CN" dirty="0">
                <a:solidFill>
                  <a:srgbClr val="C00000"/>
                </a:solidFill>
              </a:rPr>
              <a:t>DOM</a:t>
            </a:r>
            <a:r>
              <a:rPr lang="zh-CN" altLang="en-US" dirty="0">
                <a:solidFill>
                  <a:srgbClr val="C00000"/>
                </a:solidFill>
              </a:rPr>
              <a:t>事件回调函数为了简便，还是不太推荐使用箭头函数</a:t>
            </a:r>
            <a:endParaRPr lang="en-US" altLang="zh-CN" dirty="0">
              <a:solidFill>
                <a:srgbClr val="C00000"/>
              </a:solidFill>
            </a:endParaRPr>
          </a:p>
          <a:p>
            <a:pPr marL="0" indent="0">
              <a:buNone/>
            </a:pPr>
            <a:endParaRPr lang="en-US" altLang="zh-CN" dirty="0">
              <a:solidFill>
                <a:srgbClr val="C00000"/>
              </a:solidFill>
            </a:endParaRPr>
          </a:p>
          <a:p>
            <a:pPr marL="0" indent="0">
              <a:buNone/>
            </a:pPr>
            <a:endParaRPr lang="en-US" altLang="zh-CN" dirty="0">
              <a:solidFill>
                <a:srgbClr val="C00000"/>
              </a:solidFill>
            </a:endParaRPr>
          </a:p>
          <a:p>
            <a:pPr marL="0" indent="0">
              <a:buNone/>
            </a:pPr>
            <a:endParaRPr lang="en-US" altLang="zh-CN" dirty="0">
              <a:solidFill>
                <a:srgbClr val="C00000"/>
              </a:solidFill>
            </a:endParaRPr>
          </a:p>
          <a:p>
            <a:pPr marL="0" indent="0">
              <a:buNone/>
            </a:pPr>
            <a:endParaRPr lang="en-US" altLang="zh-CN" dirty="0">
              <a:solidFill>
                <a:srgbClr val="C00000"/>
              </a:solidFill>
            </a:endParaRPr>
          </a:p>
          <a:p>
            <a:pPr marL="0" indent="0">
              <a:buNone/>
            </a:pPr>
            <a:endParaRPr lang="en-US" altLang="zh-CN" dirty="0">
              <a:solidFill>
                <a:srgbClr val="C00000"/>
              </a:solidFill>
            </a:endParaRPr>
          </a:p>
          <a:p>
            <a:pPr marL="0" indent="0">
              <a:buNone/>
            </a:pPr>
            <a:endParaRPr lang="en-US" altLang="zh-CN" dirty="0">
              <a:solidFill>
                <a:srgbClr val="C00000"/>
              </a:solidFill>
            </a:endParaRPr>
          </a:p>
          <a:p>
            <a:pPr marL="0" indent="0">
              <a:buNone/>
            </a:pPr>
            <a:endParaRPr lang="en-US" altLang="zh-CN" dirty="0">
              <a:solidFill>
                <a:schemeClr val="tx1"/>
              </a:solidFill>
            </a:endParaRPr>
          </a:p>
          <a:p>
            <a:pPr marL="0" indent="0">
              <a:buNone/>
            </a:pPr>
            <a:r>
              <a:rPr lang="zh-CN" altLang="en-US">
                <a:solidFill>
                  <a:schemeClr val="tx1"/>
                </a:solidFill>
              </a:rPr>
              <a:t>再</a:t>
            </a:r>
            <a:r>
              <a:rPr lang="zh-CN" altLang="en-US" dirty="0">
                <a:solidFill>
                  <a:schemeClr val="tx1"/>
                </a:solidFill>
              </a:rPr>
              <a:t>进行讲解</a:t>
            </a:r>
            <a:endParaRPr lang="en-US" altLang="zh-CN" dirty="0">
              <a:solidFill>
                <a:schemeClr val="tx1"/>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p:cNvPicPr>
            <a:picLocks noChangeAspect="1"/>
          </p:cNvPicPr>
          <p:nvPr/>
        </p:nvPicPr>
        <p:blipFill>
          <a:blip r:embed="rId1"/>
          <a:stretch>
            <a:fillRect/>
          </a:stretch>
        </p:blipFill>
        <p:spPr>
          <a:xfrm>
            <a:off x="710880" y="2987390"/>
            <a:ext cx="5601342" cy="32259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229117" y="1539238"/>
            <a:ext cx="7802015" cy="3676229"/>
          </a:xfrm>
          <a:prstGeom prst="rect">
            <a:avLst/>
          </a:prstGeom>
        </p:spPr>
        <p:txBody>
          <a:bodyPr/>
          <a:lstStyle/>
          <a:p>
            <a:r>
              <a:rPr lang="zh-CN" altLang="en-US" dirty="0"/>
              <a:t>箭头函数里面有</a:t>
            </a:r>
            <a:r>
              <a:rPr lang="en-US" altLang="zh-CN" dirty="0"/>
              <a:t>this</a:t>
            </a:r>
            <a:r>
              <a:rPr lang="zh-CN" altLang="en-US" dirty="0"/>
              <a:t>吗？</a:t>
            </a:r>
            <a:endParaRPr lang="en-US" altLang="zh-CN" dirty="0"/>
          </a:p>
          <a:p>
            <a:pPr marL="895350" lvl="1" indent="-285750">
              <a:lnSpc>
                <a:spcPct val="200000"/>
              </a:lnSpc>
              <a:buFont typeface="Wingdings" panose="05000000000000000000" pitchFamily="2" charset="2"/>
              <a:buChar char="Ø"/>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箭头函数不会创建自己的</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它只会从自己的作用域链的上一层沿用</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t>DOM</a:t>
            </a:r>
            <a:r>
              <a:rPr lang="zh-CN" altLang="en-US" dirty="0"/>
              <a:t>事件回调函数推荐使用箭头函数吗？</a:t>
            </a:r>
            <a:endParaRPr lang="en-US" altLang="zh-CN" dirty="0"/>
          </a:p>
          <a:p>
            <a:pPr marL="895350" lvl="1" indent="-285750">
              <a:lnSpc>
                <a:spcPct val="200000"/>
              </a:lnSpc>
              <a:buFont typeface="Wingdings" panose="05000000000000000000" pitchFamily="2" charset="2"/>
              <a:buChar char="Ø"/>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不太推荐，特别是需要用到</a:t>
            </a:r>
            <a:r>
              <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的时候</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20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事件回调函数使用箭头函数时，</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为全局的 </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window</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67200" y="1087200"/>
            <a:ext cx="6300000" cy="4289133"/>
          </a:xfrm>
        </p:spPr>
        <p:txBody>
          <a:bodyPr/>
          <a:lstStyle/>
          <a:p>
            <a:r>
              <a:rPr lang="zh-CN" altLang="en-US" dirty="0">
                <a:solidFill>
                  <a:schemeClr val="tx1"/>
                </a:solidFill>
              </a:rPr>
              <a:t>作用域</a:t>
            </a:r>
            <a:endParaRPr lang="en-US" altLang="zh-CN" dirty="0">
              <a:solidFill>
                <a:schemeClr val="tx1"/>
              </a:solidFill>
            </a:endParaRPr>
          </a:p>
          <a:p>
            <a:r>
              <a:rPr lang="zh-CN" altLang="en-US" dirty="0">
                <a:solidFill>
                  <a:schemeClr val="tx1"/>
                </a:solidFill>
              </a:rPr>
              <a:t>函数进阶</a:t>
            </a:r>
            <a:endParaRPr lang="en-US" altLang="zh-CN" dirty="0">
              <a:solidFill>
                <a:schemeClr val="tx1"/>
              </a:solidFill>
            </a:endParaRPr>
          </a:p>
          <a:p>
            <a:r>
              <a:rPr lang="zh-CN" altLang="en-US" dirty="0">
                <a:solidFill>
                  <a:srgbClr val="C00000"/>
                </a:solidFill>
              </a:rPr>
              <a:t>解构赋值</a:t>
            </a:r>
            <a:endParaRPr lang="en-US" altLang="zh-CN" dirty="0">
              <a:solidFill>
                <a:srgbClr val="C00000"/>
              </a:solidFill>
            </a:endParaRPr>
          </a:p>
          <a:p>
            <a:r>
              <a:rPr lang="zh-CN" altLang="en-US" dirty="0">
                <a:solidFill>
                  <a:schemeClr val="tx1"/>
                </a:solidFill>
              </a:rPr>
              <a:t>综合案例</a:t>
            </a:r>
            <a:endParaRPr lang="en-US" altLang="zh-C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局部作用域</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pPr marL="0" indent="0">
              <a:buNone/>
            </a:pPr>
            <a:r>
              <a:rPr lang="zh-CN" altLang="en-US" dirty="0">
                <a:solidFill>
                  <a:schemeClr val="tx1"/>
                </a:solidFill>
              </a:rPr>
              <a:t>局部作用域分为函数作用域和块作用域。</a:t>
            </a:r>
            <a:endParaRPr lang="en-US" altLang="zh-CN" dirty="0">
              <a:solidFill>
                <a:schemeClr val="tx1"/>
              </a:solidFill>
            </a:endParaRPr>
          </a:p>
          <a:p>
            <a:pPr marL="0" indent="0">
              <a:buNone/>
            </a:pPr>
            <a:r>
              <a:rPr lang="en-US" altLang="zh-CN" b="1" dirty="0">
                <a:solidFill>
                  <a:schemeClr val="tx1"/>
                </a:solidFill>
              </a:rPr>
              <a:t>2. </a:t>
            </a:r>
            <a:r>
              <a:rPr lang="zh-CN" altLang="en-US" b="1" dirty="0">
                <a:solidFill>
                  <a:schemeClr val="tx1"/>
                </a:solidFill>
              </a:rPr>
              <a:t>块作用域：</a:t>
            </a:r>
            <a:endParaRPr lang="en-US" altLang="zh-CN" b="1" dirty="0">
              <a:solidFill>
                <a:schemeClr val="tx1"/>
              </a:solidFill>
            </a:endParaRPr>
          </a:p>
          <a:p>
            <a:pPr marL="0" indent="0">
              <a:buNone/>
            </a:pPr>
            <a:r>
              <a:rPr lang="zh-CN" altLang="en-US" dirty="0">
                <a:solidFill>
                  <a:schemeClr val="tx1"/>
                </a:solidFill>
              </a:rPr>
              <a:t>在 </a:t>
            </a:r>
            <a:r>
              <a:rPr lang="en-US" altLang="zh-CN" dirty="0">
                <a:solidFill>
                  <a:schemeClr val="tx1"/>
                </a:solidFill>
              </a:rPr>
              <a:t>JavaScript </a:t>
            </a:r>
            <a:r>
              <a:rPr lang="zh-CN" altLang="en-US" dirty="0">
                <a:solidFill>
                  <a:schemeClr val="tx1"/>
                </a:solidFill>
              </a:rPr>
              <a:t>中使用 </a:t>
            </a:r>
            <a:r>
              <a:rPr lang="en-US" altLang="zh-CN" dirty="0">
                <a:solidFill>
                  <a:schemeClr val="tx1"/>
                </a:solidFill>
              </a:rPr>
              <a:t>{ } </a:t>
            </a:r>
            <a:r>
              <a:rPr lang="zh-CN" altLang="en-US" dirty="0">
                <a:solidFill>
                  <a:schemeClr val="tx1"/>
                </a:solidFill>
              </a:rPr>
              <a:t>包裹的代码称为代码块，代码块内部声明的变量外部将</a:t>
            </a:r>
            <a:r>
              <a:rPr lang="en-US" altLang="zh-CN" dirty="0">
                <a:solidFill>
                  <a:schemeClr val="tx1"/>
                </a:solidFill>
              </a:rPr>
              <a:t>【</a:t>
            </a:r>
            <a:r>
              <a:rPr lang="zh-CN" altLang="en-US" dirty="0">
                <a:solidFill>
                  <a:srgbClr val="C00000"/>
                </a:solidFill>
              </a:rPr>
              <a:t>有可能</a:t>
            </a:r>
            <a:r>
              <a:rPr lang="en-US" altLang="zh-CN" dirty="0">
                <a:solidFill>
                  <a:schemeClr val="tx1"/>
                </a:solidFill>
              </a:rPr>
              <a:t>】</a:t>
            </a:r>
            <a:r>
              <a:rPr lang="zh-CN" altLang="en-US" dirty="0">
                <a:solidFill>
                  <a:schemeClr val="tx1"/>
                </a:solidFill>
              </a:rPr>
              <a:t>无法被访问。</a:t>
            </a: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a:p>
            <a:pPr marL="0" indent="0">
              <a:buNone/>
            </a:pPr>
            <a:r>
              <a:rPr lang="zh-CN" altLang="en-US" dirty="0">
                <a:solidFill>
                  <a:schemeClr val="tx1"/>
                </a:solidFill>
              </a:rPr>
              <a:t>总结：</a:t>
            </a:r>
            <a:endParaRPr lang="zh-CN" altLang="en-US" dirty="0">
              <a:solidFill>
                <a:schemeClr val="tx1"/>
              </a:solidFill>
            </a:endParaRPr>
          </a:p>
          <a:p>
            <a:pPr marL="0" indent="0">
              <a:buNone/>
            </a:pPr>
            <a:r>
              <a:rPr lang="en-US" altLang="zh-CN" dirty="0">
                <a:solidFill>
                  <a:schemeClr val="tx1"/>
                </a:solidFill>
              </a:rPr>
              <a:t>1. let </a:t>
            </a:r>
            <a:r>
              <a:rPr lang="zh-CN" altLang="en-US" dirty="0">
                <a:solidFill>
                  <a:schemeClr val="tx1"/>
                </a:solidFill>
              </a:rPr>
              <a:t>声明的变量会产生块作用域，</a:t>
            </a:r>
            <a:r>
              <a:rPr lang="en-US" altLang="zh-CN" dirty="0" err="1">
                <a:solidFill>
                  <a:schemeClr val="tx1"/>
                </a:solidFill>
              </a:rPr>
              <a:t>var</a:t>
            </a:r>
            <a:r>
              <a:rPr lang="en-US" altLang="zh-CN" dirty="0">
                <a:solidFill>
                  <a:schemeClr val="tx1"/>
                </a:solidFill>
              </a:rPr>
              <a:t> </a:t>
            </a:r>
            <a:r>
              <a:rPr lang="zh-CN" altLang="en-US" dirty="0">
                <a:solidFill>
                  <a:schemeClr val="tx1"/>
                </a:solidFill>
              </a:rPr>
              <a:t>不会产生块作用域</a:t>
            </a:r>
            <a:endParaRPr lang="zh-CN" altLang="en-US" dirty="0">
              <a:solidFill>
                <a:schemeClr val="tx1"/>
              </a:solidFill>
            </a:endParaRPr>
          </a:p>
          <a:p>
            <a:pPr marL="0" indent="0">
              <a:buNone/>
            </a:pPr>
            <a:r>
              <a:rPr lang="en-US" altLang="zh-CN" dirty="0">
                <a:solidFill>
                  <a:schemeClr val="tx1"/>
                </a:solidFill>
              </a:rPr>
              <a:t>2. </a:t>
            </a:r>
            <a:r>
              <a:rPr lang="en-US" altLang="zh-CN" dirty="0" err="1">
                <a:solidFill>
                  <a:schemeClr val="tx1"/>
                </a:solidFill>
              </a:rPr>
              <a:t>const</a:t>
            </a:r>
            <a:r>
              <a:rPr lang="en-US" altLang="zh-CN" dirty="0">
                <a:solidFill>
                  <a:schemeClr val="tx1"/>
                </a:solidFill>
              </a:rPr>
              <a:t> </a:t>
            </a:r>
            <a:r>
              <a:rPr lang="zh-CN" altLang="en-US" dirty="0">
                <a:solidFill>
                  <a:schemeClr val="tx1"/>
                </a:solidFill>
              </a:rPr>
              <a:t>声明的常量也会产生块作用域</a:t>
            </a:r>
            <a:endParaRPr lang="zh-CN" altLang="en-US" dirty="0">
              <a:solidFill>
                <a:schemeClr val="tx1"/>
              </a:solidFill>
            </a:endParaRPr>
          </a:p>
          <a:p>
            <a:pPr marL="0" indent="0">
              <a:buNone/>
            </a:pPr>
            <a:r>
              <a:rPr lang="en-US" altLang="zh-CN" dirty="0">
                <a:solidFill>
                  <a:schemeClr val="tx1"/>
                </a:solidFill>
              </a:rPr>
              <a:t>3. </a:t>
            </a:r>
            <a:r>
              <a:rPr lang="zh-CN" altLang="en-US" dirty="0">
                <a:solidFill>
                  <a:schemeClr val="tx1"/>
                </a:solidFill>
              </a:rPr>
              <a:t>不同代码块之间的变量无法互相访问</a:t>
            </a:r>
            <a:endParaRPr lang="zh-CN" altLang="en-US" dirty="0">
              <a:solidFill>
                <a:schemeClr val="tx1"/>
              </a:solidFill>
            </a:endParaRPr>
          </a:p>
          <a:p>
            <a:pPr marL="0" indent="0">
              <a:buNone/>
            </a:pPr>
            <a:r>
              <a:rPr lang="en-US" altLang="zh-CN" dirty="0">
                <a:solidFill>
                  <a:schemeClr val="tx1"/>
                </a:solidFill>
              </a:rPr>
              <a:t>4. </a:t>
            </a:r>
            <a:r>
              <a:rPr lang="zh-CN" altLang="en-US" dirty="0">
                <a:solidFill>
                  <a:schemeClr val="tx1"/>
                </a:solidFill>
              </a:rPr>
              <a:t>推荐使用 </a:t>
            </a:r>
            <a:r>
              <a:rPr lang="en-US" altLang="zh-CN" dirty="0">
                <a:solidFill>
                  <a:schemeClr val="tx1"/>
                </a:solidFill>
              </a:rPr>
              <a:t>let </a:t>
            </a:r>
            <a:r>
              <a:rPr lang="zh-CN" altLang="en-US" dirty="0">
                <a:solidFill>
                  <a:schemeClr val="tx1"/>
                </a:solidFill>
              </a:rPr>
              <a:t>或 </a:t>
            </a:r>
            <a:r>
              <a:rPr lang="en-US" altLang="zh-CN" dirty="0" err="1">
                <a:solidFill>
                  <a:schemeClr val="tx1"/>
                </a:solidFill>
              </a:rPr>
              <a:t>const</a:t>
            </a:r>
            <a:endParaRPr lang="en-US" altLang="zh-CN" dirty="0">
              <a:solidFill>
                <a:schemeClr val="tx1"/>
              </a:solidFill>
            </a:endParaRPr>
          </a:p>
          <a:p>
            <a:pPr marL="0" indent="0">
              <a:buNone/>
            </a:pPr>
            <a:endParaRPr lang="en-US" altLang="zh-CN" dirty="0">
              <a:solidFill>
                <a:schemeClr val="tx1"/>
              </a:solidFill>
            </a:endParaRPr>
          </a:p>
        </p:txBody>
      </p:sp>
      <p:pic>
        <p:nvPicPr>
          <p:cNvPr id="5" name="图片 4"/>
          <p:cNvPicPr>
            <a:picLocks noChangeAspect="1"/>
          </p:cNvPicPr>
          <p:nvPr/>
        </p:nvPicPr>
        <p:blipFill>
          <a:blip r:embed="rId1"/>
          <a:stretch>
            <a:fillRect/>
          </a:stretch>
        </p:blipFill>
        <p:spPr>
          <a:xfrm>
            <a:off x="6501014" y="3088504"/>
            <a:ext cx="4957923" cy="17328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wipe(down)">
                                      <p:cBhvr>
                                        <p:cTn id="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a:t>解构赋值</a:t>
            </a:r>
            <a:endParaRPr lang="zh-CN" altLang="en-US" dirty="0"/>
          </a:p>
        </p:txBody>
      </p:sp>
      <p:sp>
        <p:nvSpPr>
          <p:cNvPr id="4" name="文本占位符 3"/>
          <p:cNvSpPr>
            <a:spLocks noGrp="1"/>
          </p:cNvSpPr>
          <p:nvPr>
            <p:ph type="body" idx="10"/>
          </p:nvPr>
        </p:nvSpPr>
        <p:spPr/>
        <p:txBody>
          <a:bodyPr/>
          <a:lstStyle/>
          <a:p>
            <a:r>
              <a:rPr lang="zh-CN" altLang="en-US" dirty="0">
                <a:solidFill>
                  <a:srgbClr val="C00000"/>
                </a:solidFill>
              </a:rPr>
              <a:t>数组解构</a:t>
            </a:r>
            <a:endParaRPr lang="en-US" altLang="zh-CN" dirty="0">
              <a:solidFill>
                <a:srgbClr val="C00000"/>
              </a:solidFill>
            </a:endParaRPr>
          </a:p>
          <a:p>
            <a:r>
              <a:rPr lang="zh-CN" altLang="en-US" dirty="0">
                <a:solidFill>
                  <a:schemeClr val="tx1"/>
                </a:solidFill>
              </a:rPr>
              <a:t>对象解构</a:t>
            </a:r>
            <a:endParaRPr lang="en-US" altLang="zh-CN" dirty="0">
              <a:solidFill>
                <a:schemeClr val="tx1"/>
              </a:solidFill>
            </a:endParaRPr>
          </a:p>
        </p:txBody>
      </p:sp>
      <p:sp>
        <p:nvSpPr>
          <p:cNvPr id="5" name="文本占位符 4"/>
          <p:cNvSpPr>
            <a:spLocks noGrp="1"/>
          </p:cNvSpPr>
          <p:nvPr>
            <p:ph type="body" sz="quarter" idx="11"/>
          </p:nvPr>
        </p:nvSpPr>
        <p:spPr/>
        <p:txBody>
          <a:bodyPr/>
          <a:lstStyle/>
          <a:p>
            <a:r>
              <a:rPr lang="en-US" altLang="zh-CN" dirty="0"/>
              <a:t>03</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 </a:t>
            </a:r>
            <a:r>
              <a:rPr lang="zh-CN" altLang="en-US" dirty="0"/>
              <a:t>解构赋值</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目标：知道解构的语法及分类，使用解构简洁语法快速为变量赋值</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以上要么不好记忆，要么书写麻烦，此时可以使用解构赋值的方法让代码更简洁</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8" name="图片 7"/>
          <p:cNvPicPr>
            <a:picLocks noChangeAspect="1"/>
          </p:cNvPicPr>
          <p:nvPr/>
        </p:nvPicPr>
        <p:blipFill>
          <a:blip r:embed="rId1"/>
          <a:stretch>
            <a:fillRect/>
          </a:stretch>
        </p:blipFill>
        <p:spPr>
          <a:xfrm>
            <a:off x="868657" y="2345189"/>
            <a:ext cx="4714286" cy="14380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p:cNvPicPr>
            <a:picLocks noChangeAspect="1"/>
          </p:cNvPicPr>
          <p:nvPr/>
        </p:nvPicPr>
        <p:blipFill>
          <a:blip r:embed="rId2"/>
          <a:stretch>
            <a:fillRect/>
          </a:stretch>
        </p:blipFill>
        <p:spPr>
          <a:xfrm>
            <a:off x="7560733" y="2100973"/>
            <a:ext cx="3610337" cy="1926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p:cNvPicPr>
            <a:picLocks noChangeAspect="1"/>
          </p:cNvPicPr>
          <p:nvPr/>
        </p:nvPicPr>
        <p:blipFill>
          <a:blip r:embed="rId3"/>
          <a:stretch>
            <a:fillRect/>
          </a:stretch>
        </p:blipFill>
        <p:spPr>
          <a:xfrm>
            <a:off x="800923" y="5077901"/>
            <a:ext cx="5857143" cy="1495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 </a:t>
            </a:r>
            <a:r>
              <a:rPr lang="zh-CN" altLang="en-US" dirty="0"/>
              <a:t>解构赋值</a:t>
            </a:r>
            <a:endParaRPr lang="zh-CN" altLang="en-US" dirty="0"/>
          </a:p>
        </p:txBody>
      </p:sp>
      <p:sp>
        <p:nvSpPr>
          <p:cNvPr id="5" name="文本占位符 4"/>
          <p:cNvSpPr>
            <a:spLocks noGrp="1"/>
          </p:cNvSpPr>
          <p:nvPr>
            <p:ph type="body" sz="quarter" idx="11"/>
          </p:nvPr>
        </p:nvSpPr>
        <p:spPr>
          <a:xfrm>
            <a:off x="569563" y="1519423"/>
            <a:ext cx="9999453" cy="4550400"/>
          </a:xfrm>
        </p:spPr>
        <p:txBody>
          <a:bodyPr/>
          <a:lstStyle/>
          <a:p>
            <a:pPr marL="0" indent="0">
              <a:buNone/>
            </a:pPr>
            <a:r>
              <a:rPr lang="zh-CN" altLang="en-US" dirty="0"/>
              <a:t>解构赋值是一种快速为变量赋值的简洁语法，本质上仍然是为变量赋值。</a:t>
            </a:r>
            <a:endParaRPr lang="en-US" altLang="zh-CN" dirty="0"/>
          </a:p>
          <a:p>
            <a:pPr marL="0" indent="0">
              <a:buNone/>
            </a:pPr>
            <a:r>
              <a:rPr lang="zh-CN" altLang="en-US" b="1" dirty="0"/>
              <a:t>分为：</a:t>
            </a:r>
            <a:endParaRPr lang="en-US" altLang="zh-CN" b="1" dirty="0"/>
          </a:p>
          <a:p>
            <a:pPr>
              <a:buFont typeface="Wingdings" panose="05000000000000000000" pitchFamily="2" charset="2"/>
              <a:buChar char="Ø"/>
            </a:pPr>
            <a:r>
              <a:rPr lang="zh-CN" altLang="en-US" dirty="0">
                <a:solidFill>
                  <a:srgbClr val="C00000"/>
                </a:solidFill>
              </a:rPr>
              <a:t>数组解构</a:t>
            </a:r>
            <a:endParaRPr lang="en-US" altLang="zh-CN" dirty="0">
              <a:solidFill>
                <a:srgbClr val="C00000"/>
              </a:solidFill>
            </a:endParaRPr>
          </a:p>
          <a:p>
            <a:pPr>
              <a:buFont typeface="Wingdings" panose="05000000000000000000" pitchFamily="2" charset="2"/>
              <a:buChar char="Ø"/>
            </a:pPr>
            <a:r>
              <a:rPr lang="zh-CN" altLang="en-US" dirty="0"/>
              <a:t>对象解构</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3.1 </a:t>
            </a:r>
            <a:r>
              <a:rPr lang="zh-CN" altLang="en-US" dirty="0"/>
              <a:t>数组解构</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数组解构是将数组的单元值快速批量赋值给一系列变量的简洁语法。</a:t>
            </a:r>
            <a:endParaRPr lang="en-US" altLang="zh-CN" dirty="0"/>
          </a:p>
          <a:p>
            <a:pPr marL="0" indent="0">
              <a:buNone/>
            </a:pPr>
            <a:r>
              <a:rPr lang="zh-CN" altLang="en-US" b="1" dirty="0"/>
              <a:t>基本语法：</a:t>
            </a:r>
            <a:endParaRPr lang="en-US" altLang="zh-CN" b="1" dirty="0"/>
          </a:p>
          <a:p>
            <a:pPr marL="0" indent="0">
              <a:buNone/>
            </a:pPr>
            <a:r>
              <a:rPr lang="en-US" altLang="zh-CN" dirty="0"/>
              <a:t>1. </a:t>
            </a:r>
            <a:r>
              <a:rPr lang="zh-CN" altLang="en-US" dirty="0"/>
              <a:t>赋值运算符 </a:t>
            </a:r>
            <a:r>
              <a:rPr lang="en-US" altLang="zh-CN" dirty="0"/>
              <a:t>= </a:t>
            </a:r>
            <a:r>
              <a:rPr lang="zh-CN" altLang="en-US" dirty="0"/>
              <a:t>左侧的 </a:t>
            </a:r>
            <a:r>
              <a:rPr lang="en-US" altLang="zh-CN" dirty="0"/>
              <a:t>[] </a:t>
            </a:r>
            <a:r>
              <a:rPr lang="zh-CN" altLang="en-US" dirty="0"/>
              <a:t>用于批量声明变量，右侧数组的单元值将被赋值给左侧的变量</a:t>
            </a:r>
            <a:endParaRPr lang="zh-CN" altLang="en-US" dirty="0"/>
          </a:p>
          <a:p>
            <a:pPr marL="0" indent="0">
              <a:buNone/>
            </a:pPr>
            <a:r>
              <a:rPr lang="en-US" altLang="zh-CN" dirty="0"/>
              <a:t>2. </a:t>
            </a:r>
            <a:r>
              <a:rPr lang="zh-CN" altLang="en-US" dirty="0"/>
              <a:t>变量的顺序对应数组单元值的位置依次进行赋值操作</a:t>
            </a:r>
            <a:endParaRPr lang="zh-CN" altLang="en-US"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p:cNvPicPr>
            <a:picLocks noChangeAspect="1"/>
          </p:cNvPicPr>
          <p:nvPr/>
        </p:nvPicPr>
        <p:blipFill>
          <a:blip r:embed="rId1"/>
          <a:stretch>
            <a:fillRect/>
          </a:stretch>
        </p:blipFill>
        <p:spPr>
          <a:xfrm>
            <a:off x="710880" y="3642094"/>
            <a:ext cx="4645212" cy="21387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2"/>
          <a:stretch>
            <a:fillRect/>
          </a:stretch>
        </p:blipFill>
        <p:spPr>
          <a:xfrm>
            <a:off x="5942742" y="3866400"/>
            <a:ext cx="5423061" cy="16900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9" name="直接箭头连接符 8"/>
          <p:cNvCxnSpPr/>
          <p:nvPr/>
        </p:nvCxnSpPr>
        <p:spPr>
          <a:xfrm flipH="1">
            <a:off x="8864600" y="3327400"/>
            <a:ext cx="474133" cy="96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729133" y="2921000"/>
            <a:ext cx="1219200" cy="406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单元值</a:t>
            </a:r>
            <a:endParaRPr lang="zh-CN" altLang="en-US" dirty="0"/>
          </a:p>
        </p:txBody>
      </p:sp>
      <p:cxnSp>
        <p:nvCxnSpPr>
          <p:cNvPr id="11" name="直接箭头连接符 10"/>
          <p:cNvCxnSpPr>
            <a:stCxn id="12" idx="2"/>
          </p:cNvCxnSpPr>
          <p:nvPr/>
        </p:nvCxnSpPr>
        <p:spPr>
          <a:xfrm flipH="1">
            <a:off x="7349067" y="3327400"/>
            <a:ext cx="228600" cy="96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968067" y="2921000"/>
            <a:ext cx="1219200" cy="406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变量</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3.1 </a:t>
            </a:r>
            <a:r>
              <a:rPr lang="zh-CN" altLang="en-US" dirty="0"/>
              <a:t>数组解构</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数组解构是将数组的单元值快速批量赋值给一系列变量的简洁语法。</a:t>
            </a:r>
            <a:endParaRPr lang="en-US" altLang="zh-CN" dirty="0"/>
          </a:p>
          <a:p>
            <a:pPr marL="0" indent="0">
              <a:buNone/>
            </a:pPr>
            <a:r>
              <a:rPr lang="zh-CN" altLang="en-US" b="1"/>
              <a:t>典型应用 交换</a:t>
            </a:r>
            <a:r>
              <a:rPr lang="en-US" altLang="zh-CN" b="1"/>
              <a:t>2</a:t>
            </a:r>
            <a:r>
              <a:rPr lang="zh-CN" altLang="en-US" b="1" dirty="0"/>
              <a:t>个变量</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785684" y="2870884"/>
            <a:ext cx="4009524" cy="1790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p:cNvPicPr>
            <a:picLocks noChangeAspect="1"/>
          </p:cNvPicPr>
          <p:nvPr/>
        </p:nvPicPr>
        <p:blipFill>
          <a:blip r:embed="rId2"/>
          <a:stretch>
            <a:fillRect/>
          </a:stretch>
        </p:blipFill>
        <p:spPr>
          <a:xfrm>
            <a:off x="6017014" y="2870884"/>
            <a:ext cx="5441923" cy="3044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图片 7"/>
          <p:cNvPicPr>
            <a:picLocks noChangeAspect="1"/>
          </p:cNvPicPr>
          <p:nvPr/>
        </p:nvPicPr>
        <p:blipFill>
          <a:blip r:embed="rId3"/>
          <a:stretch>
            <a:fillRect/>
          </a:stretch>
        </p:blipFill>
        <p:spPr>
          <a:xfrm>
            <a:off x="5188147" y="3732861"/>
            <a:ext cx="5596990" cy="3044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7" name="直接箭头连接符 16"/>
          <p:cNvCxnSpPr/>
          <p:nvPr/>
        </p:nvCxnSpPr>
        <p:spPr>
          <a:xfrm flipH="1" flipV="1">
            <a:off x="2336800" y="3598333"/>
            <a:ext cx="685800" cy="1684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142067" y="5255200"/>
            <a:ext cx="1930400" cy="457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这里必须有分号</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3.1 </a:t>
            </a:r>
            <a:r>
              <a:rPr lang="zh-CN" altLang="en-US" dirty="0"/>
              <a:t>数组解构</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数组解构是将数组的单元值快速批量赋值给一系列变量的简洁语法。</a:t>
            </a:r>
            <a:endParaRPr lang="en-US" altLang="zh-CN" dirty="0"/>
          </a:p>
          <a:p>
            <a:pPr marL="0" indent="0">
              <a:buNone/>
            </a:pPr>
            <a:r>
              <a:rPr lang="zh-CN" altLang="en-US" b="1" dirty="0"/>
              <a:t>基本语法：典型应用交互</a:t>
            </a:r>
            <a:r>
              <a:rPr lang="en-US" altLang="zh-CN" b="1" dirty="0"/>
              <a:t>2</a:t>
            </a:r>
            <a:r>
              <a:rPr lang="zh-CN" altLang="en-US" b="1" dirty="0"/>
              <a:t>个变量</a:t>
            </a:r>
            <a:endParaRPr lang="en-US" altLang="zh-CN" b="1" dirty="0"/>
          </a:p>
          <a:p>
            <a:pPr marL="0" indent="0">
              <a:buNone/>
            </a:pPr>
            <a:r>
              <a:rPr lang="zh-CN" altLang="en-US" dirty="0">
                <a:solidFill>
                  <a:srgbClr val="C00000"/>
                </a:solidFill>
              </a:rPr>
              <a:t>注意： </a:t>
            </a:r>
            <a:r>
              <a:rPr lang="en-US" altLang="zh-CN" dirty="0" err="1">
                <a:solidFill>
                  <a:srgbClr val="C00000"/>
                </a:solidFill>
              </a:rPr>
              <a:t>js</a:t>
            </a:r>
            <a:r>
              <a:rPr lang="en-US" altLang="zh-CN" dirty="0">
                <a:solidFill>
                  <a:srgbClr val="C00000"/>
                </a:solidFill>
              </a:rPr>
              <a:t> </a:t>
            </a:r>
            <a:r>
              <a:rPr lang="zh-CN" altLang="en-US" dirty="0">
                <a:solidFill>
                  <a:srgbClr val="C00000"/>
                </a:solidFill>
              </a:rPr>
              <a:t>前面必须加分号情况</a:t>
            </a:r>
            <a:endParaRPr lang="en-US" altLang="zh-CN" dirty="0">
              <a:solidFill>
                <a:srgbClr val="C00000"/>
              </a:solidFill>
            </a:endParaRPr>
          </a:p>
          <a:p>
            <a:pPr marL="342900" indent="-342900">
              <a:buAutoNum type="arabicPeriod"/>
            </a:pPr>
            <a:r>
              <a:rPr lang="zh-CN" altLang="en-US" dirty="0"/>
              <a:t>立即执行函数</a:t>
            </a:r>
            <a:endParaRPr lang="en-US" altLang="zh-CN" dirty="0"/>
          </a:p>
          <a:p>
            <a:pPr marL="342900" indent="-342900">
              <a:buAutoNum type="arabicPeriod"/>
            </a:pPr>
            <a:endParaRPr lang="en-US" altLang="zh-CN" b="1" dirty="0"/>
          </a:p>
          <a:p>
            <a:pPr marL="342900" indent="-342900">
              <a:buAutoNum type="arabicPeriod"/>
            </a:pPr>
            <a:endParaRPr lang="en-US" altLang="zh-CN" b="1" dirty="0"/>
          </a:p>
          <a:p>
            <a:pPr marL="342900" indent="-342900">
              <a:buAutoNum type="arabicPeriod"/>
            </a:pPr>
            <a:endParaRPr lang="en-US" altLang="zh-CN" b="1" dirty="0"/>
          </a:p>
          <a:p>
            <a:pPr marL="342900" indent="-342900">
              <a:buAutoNum type="arabicPeriod"/>
            </a:pPr>
            <a:endParaRPr lang="en-US" altLang="zh-CN" b="1" dirty="0"/>
          </a:p>
          <a:p>
            <a:pPr marL="342900" indent="-342900">
              <a:buAutoNum type="arabicPeriod"/>
            </a:pPr>
            <a:r>
              <a:rPr lang="zh-CN" altLang="en-US" dirty="0"/>
              <a:t>数组解构</a:t>
            </a:r>
            <a:endParaRPr lang="en-US" altLang="zh-CN" dirty="0"/>
          </a:p>
          <a:p>
            <a:pPr marL="342900" indent="-342900">
              <a:buAutoNum type="arabicPeriod"/>
            </a:pPr>
            <a:endParaRPr lang="en-US" altLang="zh-CN" b="1" dirty="0"/>
          </a:p>
          <a:p>
            <a:pPr marL="342900" indent="-342900">
              <a:buAutoNum type="arabicPeriod"/>
            </a:pPr>
            <a:endParaRPr lang="en-US" altLang="zh-CN" b="1" dirty="0"/>
          </a:p>
          <a:p>
            <a:pPr marL="342900" indent="-342900">
              <a:buAutoNum type="arabicPeriod"/>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6014097" y="3289269"/>
            <a:ext cx="4009524" cy="1790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图片 3"/>
          <p:cNvPicPr>
            <a:picLocks noChangeAspect="1"/>
          </p:cNvPicPr>
          <p:nvPr/>
        </p:nvPicPr>
        <p:blipFill>
          <a:blip r:embed="rId2"/>
          <a:stretch>
            <a:fillRect/>
          </a:stretch>
        </p:blipFill>
        <p:spPr>
          <a:xfrm>
            <a:off x="836314" y="3461361"/>
            <a:ext cx="3695238" cy="120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3"/>
          <a:stretch>
            <a:fillRect/>
          </a:stretch>
        </p:blipFill>
        <p:spPr>
          <a:xfrm>
            <a:off x="836314" y="5498129"/>
            <a:ext cx="6400000" cy="9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445001" y="1556170"/>
            <a:ext cx="7272866" cy="3676229"/>
          </a:xfrm>
          <a:prstGeom prst="rect">
            <a:avLst/>
          </a:prstGeom>
        </p:spPr>
        <p:txBody>
          <a:bodyPr/>
          <a:lstStyle/>
          <a:p>
            <a:pPr>
              <a:lnSpc>
                <a:spcPct val="150000"/>
              </a:lnSpc>
            </a:pPr>
            <a:r>
              <a:rPr lang="zh-CN" altLang="en-US" sz="1600" dirty="0"/>
              <a:t>数组解构赋值的作用是什么？</a:t>
            </a:r>
            <a:endParaRPr lang="en-US" altLang="zh-CN" sz="1600" dirty="0"/>
          </a:p>
          <a:p>
            <a:pPr marL="895350" lvl="1" indent="-285750">
              <a:lnSpc>
                <a:spcPct val="150000"/>
              </a:lnSpc>
              <a:buFont typeface="Wingdings" panose="05000000000000000000" pitchFamily="2" charset="2"/>
              <a:buChar char="Ø"/>
            </a:pP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将数组的单元值快速</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批量赋值</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给一系列变量</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的简洁语法</a:t>
            </a:r>
            <a:endParaRPr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en-US" altLang="zh-CN" sz="1600" dirty="0" err="1"/>
              <a:t>Js</a:t>
            </a:r>
            <a:r>
              <a:rPr lang="en-US" altLang="zh-CN" sz="1600" dirty="0"/>
              <a:t> </a:t>
            </a:r>
            <a:r>
              <a:rPr lang="zh-CN" altLang="en-US" sz="1600" dirty="0"/>
              <a:t>前面有两哪种情况需要加分号的？</a:t>
            </a:r>
            <a:endParaRPr lang="en-US" altLang="zh-CN" sz="1600"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立即执行函数</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数组解构</a:t>
            </a:r>
            <a:endPar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3" name="图片 2"/>
          <p:cNvPicPr>
            <a:picLocks noChangeAspect="1"/>
          </p:cNvPicPr>
          <p:nvPr/>
        </p:nvPicPr>
        <p:blipFill>
          <a:blip r:embed="rId1"/>
          <a:stretch>
            <a:fillRect/>
          </a:stretch>
        </p:blipFill>
        <p:spPr>
          <a:xfrm>
            <a:off x="7443431" y="3854355"/>
            <a:ext cx="2658072" cy="8631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图片 3"/>
          <p:cNvPicPr>
            <a:picLocks noChangeAspect="1"/>
          </p:cNvPicPr>
          <p:nvPr/>
        </p:nvPicPr>
        <p:blipFill>
          <a:blip r:embed="rId2"/>
          <a:stretch>
            <a:fillRect/>
          </a:stretch>
        </p:blipFill>
        <p:spPr>
          <a:xfrm>
            <a:off x="6062133" y="4942923"/>
            <a:ext cx="5113466" cy="7685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solidFill>
                  <a:srgbClr val="C00000"/>
                </a:solidFill>
              </a:rPr>
              <a:t>独立完成数组解构赋值</a:t>
            </a:r>
            <a:endParaRPr lang="zh-CN" altLang="en-US" dirty="0">
              <a:solidFill>
                <a:srgbClr val="C00000"/>
              </a:solidFill>
            </a:endParaRPr>
          </a:p>
        </p:txBody>
      </p:sp>
      <p:sp>
        <p:nvSpPr>
          <p:cNvPr id="10" name="文本占位符 7"/>
          <p:cNvSpPr>
            <a:spLocks noGrp="1"/>
          </p:cNvSpPr>
          <p:nvPr>
            <p:ph type="body" sz="quarter" idx="11"/>
          </p:nvPr>
        </p:nvSpPr>
        <p:spPr/>
        <p:txBody>
          <a:bodyPr/>
          <a:lstStyle/>
          <a:p>
            <a:r>
              <a:rPr lang="zh-CN" altLang="en-US" dirty="0"/>
              <a:t>需求①： 有个数组：</a:t>
            </a:r>
            <a:r>
              <a:rPr lang="en-US" altLang="zh-CN" dirty="0"/>
              <a:t> </a:t>
            </a:r>
            <a:r>
              <a:rPr lang="en-US" altLang="zh-CN" dirty="0" err="1"/>
              <a:t>const</a:t>
            </a:r>
            <a:r>
              <a:rPr lang="en-US" altLang="zh-CN" dirty="0"/>
              <a:t> pc = ['</a:t>
            </a:r>
            <a:r>
              <a:rPr lang="zh-CN" altLang="en-US" dirty="0"/>
              <a:t>海尔</a:t>
            </a:r>
            <a:r>
              <a:rPr lang="en-US" altLang="zh-CN" dirty="0"/>
              <a:t>', '</a:t>
            </a:r>
            <a:r>
              <a:rPr lang="zh-CN" altLang="en-US" dirty="0"/>
              <a:t>联想</a:t>
            </a:r>
            <a:r>
              <a:rPr lang="en-US" altLang="zh-CN" dirty="0"/>
              <a:t>', '</a:t>
            </a:r>
            <a:r>
              <a:rPr lang="zh-CN" altLang="en-US" dirty="0"/>
              <a:t>小米</a:t>
            </a:r>
            <a:r>
              <a:rPr lang="en-US" altLang="zh-CN" dirty="0"/>
              <a:t>', '</a:t>
            </a:r>
            <a:r>
              <a:rPr lang="zh-CN" altLang="en-US" dirty="0"/>
              <a:t>方正</a:t>
            </a:r>
            <a:r>
              <a:rPr lang="en-US" altLang="zh-CN" dirty="0"/>
              <a:t>']</a:t>
            </a:r>
            <a:endParaRPr lang="en-US" altLang="zh-CN" dirty="0"/>
          </a:p>
          <a:p>
            <a:pPr marL="0" indent="0">
              <a:buNone/>
            </a:pPr>
            <a:r>
              <a:rPr lang="zh-CN" altLang="en-US" dirty="0"/>
              <a:t>解构为变量</a:t>
            </a:r>
            <a:r>
              <a:rPr lang="en-US" altLang="zh-CN" dirty="0"/>
              <a:t>:  </a:t>
            </a:r>
            <a:r>
              <a:rPr lang="en-US" altLang="zh-CN" dirty="0" err="1"/>
              <a:t>hr</a:t>
            </a:r>
            <a:r>
              <a:rPr lang="en-US" altLang="zh-CN" dirty="0"/>
              <a:t>  lx  mi  </a:t>
            </a:r>
            <a:r>
              <a:rPr lang="en-US" altLang="zh-CN" dirty="0" err="1"/>
              <a:t>fz</a:t>
            </a:r>
            <a:endParaRPr lang="en-US" altLang="zh-CN" dirty="0"/>
          </a:p>
          <a:p>
            <a:pPr marL="0" indent="0">
              <a:buNone/>
            </a:pPr>
            <a:endParaRPr lang="en-US" altLang="zh-CN" dirty="0"/>
          </a:p>
          <a:p>
            <a:pPr marL="0" indent="0">
              <a:buNone/>
            </a:pPr>
            <a:r>
              <a:rPr lang="zh-CN" altLang="en-US" dirty="0"/>
              <a:t>需求②：</a:t>
            </a:r>
            <a:r>
              <a:rPr lang="zh-CN" altLang="en-US" dirty="0">
                <a:solidFill>
                  <a:schemeClr val="tx1"/>
                </a:solidFill>
              </a:rPr>
              <a:t>请将最大值和最小值函数返回值解构 </a:t>
            </a:r>
            <a:r>
              <a:rPr lang="en-US" altLang="zh-CN" dirty="0">
                <a:solidFill>
                  <a:schemeClr val="tx1"/>
                </a:solidFill>
              </a:rPr>
              <a:t>max </a:t>
            </a:r>
            <a:r>
              <a:rPr lang="zh-CN" altLang="en-US" dirty="0">
                <a:solidFill>
                  <a:schemeClr val="tx1"/>
                </a:solidFill>
              </a:rPr>
              <a:t>和</a:t>
            </a:r>
            <a:r>
              <a:rPr lang="en-US" altLang="zh-CN" dirty="0">
                <a:solidFill>
                  <a:schemeClr val="tx1"/>
                </a:solidFill>
              </a:rPr>
              <a:t>min </a:t>
            </a:r>
            <a:r>
              <a:rPr lang="zh-CN" altLang="en-US" dirty="0">
                <a:solidFill>
                  <a:schemeClr val="tx1"/>
                </a:solidFill>
              </a:rPr>
              <a:t>两个变量</a:t>
            </a:r>
            <a:endParaRPr lang="zh-CN" altLang="en-US" dirty="0">
              <a:solidFill>
                <a:schemeClr val="tx1"/>
              </a:solidFill>
            </a:endParaRPr>
          </a:p>
          <a:p>
            <a:pPr marL="0" indent="0">
              <a:buNone/>
            </a:pPr>
            <a:endParaRPr lang="en-US" altLang="zh-CN" dirty="0"/>
          </a:p>
        </p:txBody>
      </p:sp>
      <p:pic>
        <p:nvPicPr>
          <p:cNvPr id="3" name="图片 2"/>
          <p:cNvPicPr>
            <a:picLocks noChangeAspect="1"/>
          </p:cNvPicPr>
          <p:nvPr/>
        </p:nvPicPr>
        <p:blipFill>
          <a:blip r:embed="rId1"/>
          <a:stretch>
            <a:fillRect/>
          </a:stretch>
        </p:blipFill>
        <p:spPr>
          <a:xfrm>
            <a:off x="2195450" y="3537599"/>
            <a:ext cx="6514286" cy="1933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3.1 </a:t>
            </a:r>
            <a:r>
              <a:rPr lang="zh-CN" altLang="en-US" dirty="0"/>
              <a:t>数组解构</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数组解构是将数组的单元值快速批量赋值给一系列变量的简洁语法。</a:t>
            </a:r>
            <a:endParaRPr lang="en-US" altLang="zh-CN" dirty="0"/>
          </a:p>
          <a:p>
            <a:pPr marL="0" indent="0">
              <a:buNone/>
            </a:pPr>
            <a:r>
              <a:rPr lang="zh-CN" altLang="en-US" b="1"/>
              <a:t>变量</a:t>
            </a:r>
            <a:r>
              <a:rPr lang="zh-CN" altLang="en-US" b="1" dirty="0"/>
              <a:t>多 单元值少的情况：</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r>
              <a:rPr lang="zh-CN" altLang="en-US" dirty="0"/>
              <a:t>变量的数量大于单元值数量时，多余的变量将被赋值为  </a:t>
            </a:r>
            <a:r>
              <a:rPr lang="en-US" altLang="zh-CN" dirty="0"/>
              <a:t>undefined</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7" name="图片 6"/>
          <p:cNvPicPr>
            <a:picLocks noChangeAspect="1"/>
          </p:cNvPicPr>
          <p:nvPr/>
        </p:nvPicPr>
        <p:blipFill>
          <a:blip r:embed="rId1"/>
          <a:stretch>
            <a:fillRect/>
          </a:stretch>
        </p:blipFill>
        <p:spPr>
          <a:xfrm>
            <a:off x="781447" y="2707876"/>
            <a:ext cx="6361905" cy="2085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3.1 </a:t>
            </a:r>
            <a:r>
              <a:rPr lang="zh-CN" altLang="en-US" dirty="0"/>
              <a:t>数组解构</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数组解构是将数组的单元值快速批量赋值给一系列变量的简洁语法。</a:t>
            </a:r>
            <a:endParaRPr lang="en-US" altLang="zh-CN" dirty="0"/>
          </a:p>
          <a:p>
            <a:pPr marL="0" indent="0">
              <a:buNone/>
            </a:pPr>
            <a:r>
              <a:rPr lang="zh-CN" altLang="en-US" b="1"/>
              <a:t>变量</a:t>
            </a:r>
            <a:r>
              <a:rPr lang="zh-CN" altLang="en-US" b="1" dirty="0"/>
              <a:t>少 单元值多的情况：</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710880" y="2701505"/>
            <a:ext cx="6933333" cy="17428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5143518" y="1200573"/>
            <a:ext cx="5760000" cy="4708800"/>
          </a:xfrm>
        </p:spPr>
        <p:txBody>
          <a:bodyPr/>
          <a:lstStyle/>
          <a:p>
            <a:pPr>
              <a:lnSpc>
                <a:spcPct val="150000"/>
              </a:lnSpc>
            </a:pPr>
            <a:r>
              <a:rPr lang="zh-CN" altLang="en-US" dirty="0"/>
              <a:t>局部作用域分为哪两种？</a:t>
            </a:r>
            <a:endParaRPr lang="en-US" altLang="zh-CN"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函数作用域 函数内部</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块级作用域   </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局部作用域声明的变量外部能使用吗？</a:t>
            </a:r>
            <a:endParaRPr lang="en-US" altLang="zh-CN"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不能</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150000"/>
              </a:lnSpc>
              <a:buNone/>
            </a:pP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3.1 </a:t>
            </a:r>
            <a:r>
              <a:rPr lang="zh-CN" altLang="en-US" dirty="0"/>
              <a:t>数组解构</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数组解构是将数组的单元值快速批量赋值给一系列变量的简洁语法。</a:t>
            </a:r>
            <a:endParaRPr lang="en-US" altLang="zh-CN" dirty="0"/>
          </a:p>
          <a:p>
            <a:pPr marL="0" indent="0">
              <a:buNone/>
            </a:pPr>
            <a:r>
              <a:rPr lang="zh-CN" altLang="en-US" b="1"/>
              <a:t>利用</a:t>
            </a:r>
            <a:r>
              <a:rPr lang="zh-CN" altLang="en-US" b="1" dirty="0"/>
              <a:t>剩余参数解决变量少 单元值多的情况：</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r>
              <a:rPr lang="zh-CN" altLang="en-US" dirty="0"/>
              <a:t>剩余参数返回的还是一个数组</a:t>
            </a:r>
            <a:endParaRPr lang="en-US" altLang="zh-CN"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p:cNvPicPr>
            <a:picLocks noChangeAspect="1"/>
          </p:cNvPicPr>
          <p:nvPr/>
        </p:nvPicPr>
        <p:blipFill>
          <a:blip r:embed="rId1"/>
          <a:stretch>
            <a:fillRect/>
          </a:stretch>
        </p:blipFill>
        <p:spPr>
          <a:xfrm>
            <a:off x="774192" y="2763952"/>
            <a:ext cx="8780952" cy="18380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3.1 </a:t>
            </a:r>
            <a:r>
              <a:rPr lang="zh-CN" altLang="en-US" dirty="0"/>
              <a:t>数组解构</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数组解构是将数组的单元值快速批量赋值给一系列变量的简洁语法。</a:t>
            </a:r>
            <a:endParaRPr lang="en-US" altLang="zh-CN" dirty="0"/>
          </a:p>
          <a:p>
            <a:pPr marL="0" indent="0">
              <a:buNone/>
            </a:pPr>
            <a:r>
              <a:rPr lang="zh-CN" altLang="en-US" b="1"/>
              <a:t>防止</a:t>
            </a:r>
            <a:r>
              <a:rPr lang="zh-CN" altLang="en-US" b="1" dirty="0"/>
              <a:t>有</a:t>
            </a:r>
            <a:r>
              <a:rPr lang="en-US" altLang="zh-CN" b="1" dirty="0"/>
              <a:t>undefined</a:t>
            </a:r>
            <a:r>
              <a:rPr lang="zh-CN" altLang="en-US" b="1" dirty="0"/>
              <a:t>传递单元值的情况，可以设置默认值：</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r>
              <a:rPr lang="zh-CN" altLang="en-US" dirty="0"/>
              <a:t>允许初始化变量的默认值，且只有单元值为 </a:t>
            </a:r>
            <a:r>
              <a:rPr lang="en-US" altLang="zh-CN" dirty="0"/>
              <a:t>undefined </a:t>
            </a:r>
            <a:r>
              <a:rPr lang="zh-CN" altLang="en-US" dirty="0"/>
              <a:t>时默认值才会生效</a:t>
            </a:r>
            <a:endParaRPr lang="en-US" altLang="zh-CN"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809458" y="2967223"/>
            <a:ext cx="5780952" cy="1190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3.1 </a:t>
            </a:r>
            <a:r>
              <a:rPr lang="zh-CN" altLang="en-US" dirty="0"/>
              <a:t>数组解构</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数组解构是将数组的单元值快速批量赋值给一系列变量的简洁语法。</a:t>
            </a:r>
            <a:endParaRPr lang="en-US" altLang="zh-CN" dirty="0"/>
          </a:p>
          <a:p>
            <a:pPr marL="0" indent="0">
              <a:buNone/>
            </a:pPr>
            <a:r>
              <a:rPr lang="zh-CN" altLang="en-US" b="1"/>
              <a:t>按</a:t>
            </a:r>
            <a:r>
              <a:rPr lang="zh-CN" altLang="en-US" b="1" dirty="0"/>
              <a:t>需导入，忽略某些返回值：</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p:cNvPicPr>
            <a:picLocks noChangeAspect="1"/>
          </p:cNvPicPr>
          <p:nvPr/>
        </p:nvPicPr>
        <p:blipFill>
          <a:blip r:embed="rId1"/>
          <a:stretch>
            <a:fillRect/>
          </a:stretch>
        </p:blipFill>
        <p:spPr>
          <a:xfrm>
            <a:off x="710880" y="2708066"/>
            <a:ext cx="7600000" cy="1866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3.1 </a:t>
            </a:r>
            <a:r>
              <a:rPr lang="zh-CN" altLang="en-US" dirty="0"/>
              <a:t>数组解构</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数组解构是将数组的单元值快速批量赋值给一系列变量的简洁语法。</a:t>
            </a:r>
            <a:endParaRPr lang="en-US" altLang="zh-CN" dirty="0"/>
          </a:p>
          <a:p>
            <a:pPr marL="0" indent="0">
              <a:buNone/>
            </a:pPr>
            <a:r>
              <a:rPr lang="zh-CN" altLang="en-US" b="1"/>
              <a:t>支持</a:t>
            </a:r>
            <a:r>
              <a:rPr lang="zh-CN" altLang="en-US" b="1" dirty="0"/>
              <a:t>多维</a:t>
            </a:r>
            <a:r>
              <a:rPr lang="zh-CN" altLang="en-US" b="1"/>
              <a:t>数组的解构：</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776647" y="2686655"/>
            <a:ext cx="5761905" cy="1247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2"/>
          <a:stretch>
            <a:fillRect/>
          </a:stretch>
        </p:blipFill>
        <p:spPr>
          <a:xfrm>
            <a:off x="776647" y="4555850"/>
            <a:ext cx="6466667" cy="18380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445001" y="1556170"/>
            <a:ext cx="7272866" cy="3676229"/>
          </a:xfrm>
          <a:prstGeom prst="rect">
            <a:avLst/>
          </a:prstGeom>
        </p:spPr>
        <p:txBody>
          <a:bodyPr/>
          <a:lstStyle/>
          <a:p>
            <a:pPr>
              <a:lnSpc>
                <a:spcPct val="150000"/>
              </a:lnSpc>
            </a:pPr>
            <a:r>
              <a:rPr lang="zh-CN" altLang="en-US" sz="1600" dirty="0"/>
              <a:t>变量的</a:t>
            </a:r>
            <a:r>
              <a:rPr lang="zh-CN" altLang="en-US" sz="1600"/>
              <a:t>数量大于数组元素个数时</a:t>
            </a:r>
            <a:r>
              <a:rPr lang="zh-CN" altLang="en-US" sz="1600" dirty="0"/>
              <a:t>，多余的变量将被赋值为？</a:t>
            </a:r>
            <a:endParaRPr lang="en-US" altLang="zh-CN" sz="1600"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undefined</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600" dirty="0"/>
              <a:t>变量的</a:t>
            </a:r>
            <a:r>
              <a:rPr lang="zh-CN" altLang="en-US" sz="1600"/>
              <a:t>数量小于数组元素个数时</a:t>
            </a:r>
            <a:r>
              <a:rPr lang="zh-CN" altLang="en-US" sz="1600" dirty="0"/>
              <a:t>，可以</a:t>
            </a:r>
            <a:r>
              <a:rPr lang="zh-CN" altLang="en-US" sz="1600"/>
              <a:t>通过什么获取剩余的</a:t>
            </a:r>
            <a:r>
              <a:rPr lang="zh-CN" altLang="en-US" sz="1600" dirty="0"/>
              <a:t>值？</a:t>
            </a:r>
            <a:endParaRPr lang="en-US" altLang="zh-CN" sz="1600"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剩余参数</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获取剩余数组元素，</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但只能置于最末位</a:t>
            </a:r>
            <a:endPar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 </a:t>
            </a:r>
            <a:r>
              <a:rPr lang="zh-CN" altLang="en-US" dirty="0"/>
              <a:t>解构赋值</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解构赋值是一种快速为变量赋值的简洁语法，本质上仍然是为变量赋值。</a:t>
            </a:r>
            <a:endParaRPr lang="en-US" altLang="zh-CN" dirty="0"/>
          </a:p>
          <a:p>
            <a:pPr marL="0" indent="0">
              <a:buNone/>
            </a:pPr>
            <a:r>
              <a:rPr lang="zh-CN" altLang="en-US" b="1" dirty="0"/>
              <a:t>分为：</a:t>
            </a:r>
            <a:endParaRPr lang="en-US" altLang="zh-CN" b="1" dirty="0"/>
          </a:p>
          <a:p>
            <a:pPr>
              <a:buFont typeface="Wingdings" panose="05000000000000000000" pitchFamily="2" charset="2"/>
              <a:buChar char="Ø"/>
            </a:pPr>
            <a:r>
              <a:rPr lang="zh-CN" altLang="en-US" dirty="0">
                <a:solidFill>
                  <a:schemeClr val="tx1"/>
                </a:solidFill>
              </a:rPr>
              <a:t>数组解构</a:t>
            </a:r>
            <a:endParaRPr lang="en-US" altLang="zh-CN" dirty="0">
              <a:solidFill>
                <a:schemeClr val="tx1"/>
              </a:solidFill>
            </a:endParaRPr>
          </a:p>
          <a:p>
            <a:pPr>
              <a:buFont typeface="Wingdings" panose="05000000000000000000" pitchFamily="2" charset="2"/>
              <a:buChar char="Ø"/>
            </a:pPr>
            <a:r>
              <a:rPr lang="zh-CN" altLang="en-US" dirty="0">
                <a:solidFill>
                  <a:srgbClr val="C00000"/>
                </a:solidFill>
              </a:rPr>
              <a:t>对象解构</a:t>
            </a:r>
            <a:endParaRPr lang="en-US" altLang="zh-CN" dirty="0">
              <a:solidFill>
                <a:srgbClr val="C00000"/>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3.2 </a:t>
            </a:r>
            <a:r>
              <a:rPr lang="zh-CN" altLang="en-US" dirty="0"/>
              <a:t>对象解构</a:t>
            </a:r>
            <a:endParaRPr lang="zh-CN" altLang="en-US" dirty="0"/>
          </a:p>
        </p:txBody>
      </p:sp>
      <p:sp>
        <p:nvSpPr>
          <p:cNvPr id="5" name="文本占位符 4"/>
          <p:cNvSpPr>
            <a:spLocks noGrp="1"/>
          </p:cNvSpPr>
          <p:nvPr>
            <p:ph type="body" sz="quarter" idx="11"/>
          </p:nvPr>
        </p:nvSpPr>
        <p:spPr>
          <a:xfrm>
            <a:off x="710880" y="1591200"/>
            <a:ext cx="9999453" cy="4550400"/>
          </a:xfrm>
        </p:spPr>
        <p:txBody>
          <a:bodyPr/>
          <a:lstStyle/>
          <a:p>
            <a:pPr marL="0" indent="0">
              <a:buNone/>
            </a:pPr>
            <a:r>
              <a:rPr lang="zh-CN" altLang="en-US" dirty="0"/>
              <a:t>对象解构是将对象属性和方法快速批量赋值给一系列变量的</a:t>
            </a:r>
            <a:r>
              <a:rPr lang="zh-CN" altLang="en-US"/>
              <a:t>简洁语法</a:t>
            </a:r>
            <a:endParaRPr lang="en-US" altLang="zh-CN"/>
          </a:p>
          <a:p>
            <a:pPr marL="0" indent="0">
              <a:buNone/>
            </a:pPr>
            <a:r>
              <a:rPr lang="zh-CN" altLang="en-US" b="1"/>
              <a:t>基本语法：</a:t>
            </a:r>
            <a:endParaRPr lang="en-US" altLang="zh-CN" b="1"/>
          </a:p>
          <a:p>
            <a:pPr marL="0" indent="0">
              <a:buNone/>
            </a:pPr>
            <a:r>
              <a:rPr lang="en-US" altLang="zh-CN"/>
              <a:t>1</a:t>
            </a:r>
            <a:r>
              <a:rPr lang="en-US" altLang="zh-CN" dirty="0"/>
              <a:t>. </a:t>
            </a:r>
            <a:r>
              <a:rPr lang="zh-CN" altLang="en-US" dirty="0"/>
              <a:t>赋值运算符 </a:t>
            </a:r>
            <a:r>
              <a:rPr lang="en-US" altLang="zh-CN" dirty="0"/>
              <a:t>= </a:t>
            </a:r>
            <a:r>
              <a:rPr lang="zh-CN" altLang="en-US" dirty="0"/>
              <a:t>左侧的 </a:t>
            </a:r>
            <a:r>
              <a:rPr lang="en-US" altLang="zh-CN" dirty="0"/>
              <a:t>{} </a:t>
            </a:r>
            <a:r>
              <a:rPr lang="zh-CN" altLang="en-US" dirty="0"/>
              <a:t>用于批量声明变量，右侧对象的属性值将被赋值给左侧的变量</a:t>
            </a:r>
            <a:endParaRPr lang="zh-CN" altLang="en-US" dirty="0"/>
          </a:p>
          <a:p>
            <a:pPr marL="0" indent="0">
              <a:buNone/>
            </a:pPr>
            <a:r>
              <a:rPr lang="en-US" altLang="zh-CN" dirty="0"/>
              <a:t>2. </a:t>
            </a:r>
            <a:r>
              <a:rPr lang="zh-CN" altLang="en-US" dirty="0"/>
              <a:t>对象属性的值将被赋值给与属性名</a:t>
            </a:r>
            <a:r>
              <a:rPr lang="zh-CN" altLang="en-US" dirty="0">
                <a:solidFill>
                  <a:srgbClr val="C00000"/>
                </a:solidFill>
              </a:rPr>
              <a:t>相同的</a:t>
            </a:r>
            <a:r>
              <a:rPr lang="zh-CN" altLang="en-US" dirty="0"/>
              <a:t>变量</a:t>
            </a:r>
            <a:endParaRPr lang="en-US" altLang="zh-CN" dirty="0"/>
          </a:p>
          <a:p>
            <a:pPr marL="0" indent="0">
              <a:buNone/>
            </a:pPr>
            <a:r>
              <a:rPr lang="en-US" altLang="zh-CN" dirty="0"/>
              <a:t>3. </a:t>
            </a:r>
            <a:r>
              <a:rPr lang="zh-CN" altLang="en-US" dirty="0"/>
              <a:t>注意解构的变量名不要和外面的变量名冲突否则报错</a:t>
            </a:r>
            <a:endParaRPr lang="en-US" altLang="zh-CN" dirty="0"/>
          </a:p>
          <a:p>
            <a:pPr marL="0" indent="0">
              <a:buNone/>
            </a:pPr>
            <a:r>
              <a:rPr lang="en-US" altLang="zh-CN" dirty="0"/>
              <a:t>4.</a:t>
            </a:r>
            <a:r>
              <a:rPr lang="zh-CN" altLang="en-US" dirty="0"/>
              <a:t>对象中找不到与变量名一致的属性时变量值为 </a:t>
            </a:r>
            <a:r>
              <a:rPr lang="en-US" altLang="zh-CN" dirty="0"/>
              <a:t>undefined</a:t>
            </a:r>
            <a:endParaRPr lang="zh-CN" altLang="en-US"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7" name="图片 6"/>
          <p:cNvPicPr>
            <a:picLocks noChangeAspect="1"/>
          </p:cNvPicPr>
          <p:nvPr/>
        </p:nvPicPr>
        <p:blipFill>
          <a:blip r:embed="rId1"/>
          <a:stretch>
            <a:fillRect/>
          </a:stretch>
        </p:blipFill>
        <p:spPr>
          <a:xfrm>
            <a:off x="6789945" y="3172844"/>
            <a:ext cx="5017200" cy="31336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3.2 </a:t>
            </a:r>
            <a:r>
              <a:rPr lang="zh-CN" altLang="en-US" dirty="0"/>
              <a:t>对象解构</a:t>
            </a:r>
            <a:endParaRPr lang="zh-CN" altLang="en-US" dirty="0"/>
          </a:p>
        </p:txBody>
      </p:sp>
      <p:sp>
        <p:nvSpPr>
          <p:cNvPr id="5" name="文本占位符 4"/>
          <p:cNvSpPr>
            <a:spLocks noGrp="1"/>
          </p:cNvSpPr>
          <p:nvPr>
            <p:ph type="body" sz="quarter" idx="11"/>
          </p:nvPr>
        </p:nvSpPr>
        <p:spPr>
          <a:xfrm>
            <a:off x="710880" y="1591200"/>
            <a:ext cx="9999453" cy="5190600"/>
          </a:xfrm>
        </p:spPr>
        <p:txBody>
          <a:bodyPr/>
          <a:lstStyle/>
          <a:p>
            <a:pPr marL="0" indent="0">
              <a:buNone/>
            </a:pPr>
            <a:r>
              <a:rPr lang="zh-CN" altLang="en-US" dirty="0"/>
              <a:t>对象解构是将对象属性和方法快速批量赋值给一系列变量的简洁语法</a:t>
            </a:r>
            <a:endParaRPr lang="en-US" altLang="zh-CN" dirty="0"/>
          </a:p>
          <a:p>
            <a:pPr marL="0" indent="0">
              <a:buNone/>
            </a:pPr>
            <a:r>
              <a:rPr lang="zh-CN" altLang="en-US" b="1"/>
              <a:t>给</a:t>
            </a:r>
            <a:r>
              <a:rPr lang="zh-CN" altLang="en-US" b="1" dirty="0"/>
              <a:t>新的变量名赋值：</a:t>
            </a:r>
            <a:endParaRPr lang="en-US" altLang="zh-CN" b="1" dirty="0"/>
          </a:p>
          <a:p>
            <a:pPr marL="0" indent="0">
              <a:buNone/>
            </a:pPr>
            <a:r>
              <a:rPr lang="zh-CN" altLang="en-US" dirty="0"/>
              <a:t>可以从一个对象中提取变量并同时修改新的变量名</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a:t>冒号表示“找到同名属性：给新的变量名赋值”</a:t>
            </a:r>
            <a:endParaRPr lang="en-US" altLang="zh-CN"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p:cNvPicPr>
            <a:picLocks noChangeAspect="1"/>
          </p:cNvPicPr>
          <p:nvPr/>
        </p:nvPicPr>
        <p:blipFill>
          <a:blip r:embed="rId1"/>
          <a:stretch>
            <a:fillRect/>
          </a:stretch>
        </p:blipFill>
        <p:spPr>
          <a:xfrm>
            <a:off x="787081" y="3066124"/>
            <a:ext cx="4626318" cy="24572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矩形 5"/>
          <p:cNvSpPr/>
          <p:nvPr/>
        </p:nvSpPr>
        <p:spPr>
          <a:xfrm>
            <a:off x="1701800" y="4597400"/>
            <a:ext cx="1389973" cy="3386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3.2 </a:t>
            </a:r>
            <a:r>
              <a:rPr lang="zh-CN" altLang="en-US" dirty="0"/>
              <a:t>对象解构</a:t>
            </a:r>
            <a:endParaRPr lang="zh-CN" altLang="en-US" dirty="0"/>
          </a:p>
        </p:txBody>
      </p:sp>
      <p:sp>
        <p:nvSpPr>
          <p:cNvPr id="5" name="文本占位符 4"/>
          <p:cNvSpPr>
            <a:spLocks noGrp="1"/>
          </p:cNvSpPr>
          <p:nvPr>
            <p:ph type="body" sz="quarter" idx="11"/>
          </p:nvPr>
        </p:nvSpPr>
        <p:spPr>
          <a:xfrm>
            <a:off x="710880" y="1591200"/>
            <a:ext cx="9999453" cy="5190600"/>
          </a:xfrm>
        </p:spPr>
        <p:txBody>
          <a:bodyPr/>
          <a:lstStyle/>
          <a:p>
            <a:pPr marL="0" indent="0">
              <a:buNone/>
            </a:pPr>
            <a:r>
              <a:rPr lang="zh-CN" altLang="en-US" dirty="0"/>
              <a:t>对象解构是将对象属性和方法快速批量赋值给一系列变量的简洁语法</a:t>
            </a:r>
            <a:endParaRPr lang="en-US" altLang="zh-CN" dirty="0"/>
          </a:p>
          <a:p>
            <a:pPr marL="0" indent="0">
              <a:buNone/>
            </a:pPr>
            <a:r>
              <a:rPr lang="zh-CN" altLang="en-US" b="1"/>
              <a:t>数组</a:t>
            </a:r>
            <a:r>
              <a:rPr lang="zh-CN" altLang="en-US" b="1" dirty="0"/>
              <a:t>对象解构</a:t>
            </a: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838923" y="2670324"/>
            <a:ext cx="3114286" cy="23809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p:cNvPicPr>
            <a:picLocks noChangeAspect="1"/>
          </p:cNvPicPr>
          <p:nvPr/>
        </p:nvPicPr>
        <p:blipFill>
          <a:blip r:embed="rId2"/>
          <a:stretch>
            <a:fillRect/>
          </a:stretch>
        </p:blipFill>
        <p:spPr>
          <a:xfrm>
            <a:off x="5283525" y="3224595"/>
            <a:ext cx="5180952" cy="961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solidFill>
                  <a:srgbClr val="C00000"/>
                </a:solidFill>
              </a:rPr>
              <a:t>独立完成对象解构赋值</a:t>
            </a:r>
            <a:endParaRPr lang="zh-CN" altLang="en-US" dirty="0">
              <a:solidFill>
                <a:srgbClr val="C00000"/>
              </a:solidFill>
            </a:endParaRPr>
          </a:p>
        </p:txBody>
      </p:sp>
      <p:sp>
        <p:nvSpPr>
          <p:cNvPr id="10" name="文本占位符 7"/>
          <p:cNvSpPr>
            <a:spLocks noGrp="1"/>
          </p:cNvSpPr>
          <p:nvPr>
            <p:ph type="body" sz="quarter" idx="11"/>
          </p:nvPr>
        </p:nvSpPr>
        <p:spPr/>
        <p:txBody>
          <a:bodyPr/>
          <a:lstStyle/>
          <a:p>
            <a:r>
              <a:rPr lang="zh-CN" altLang="en-US" dirty="0"/>
              <a:t>需求①： 有个对象：</a:t>
            </a:r>
            <a:r>
              <a:rPr lang="en-US" altLang="zh-CN" dirty="0"/>
              <a:t>  </a:t>
            </a:r>
            <a:r>
              <a:rPr lang="en-US" altLang="zh-CN" dirty="0" err="1"/>
              <a:t>const</a:t>
            </a:r>
            <a:r>
              <a:rPr lang="en-US" altLang="zh-CN" dirty="0"/>
              <a:t> pig = { name: '</a:t>
            </a:r>
            <a:r>
              <a:rPr lang="zh-CN" altLang="en-US" dirty="0"/>
              <a:t>佩奇</a:t>
            </a:r>
            <a:r>
              <a:rPr lang="en-US" altLang="zh-CN" dirty="0"/>
              <a:t>',age: 6  }</a:t>
            </a:r>
            <a:endParaRPr lang="en-US" altLang="zh-CN" dirty="0"/>
          </a:p>
          <a:p>
            <a:pPr marL="0" indent="0">
              <a:buNone/>
            </a:pPr>
            <a:r>
              <a:rPr lang="zh-CN" altLang="en-US"/>
              <a:t>解构为</a:t>
            </a:r>
            <a:r>
              <a:rPr lang="zh-CN" altLang="en-US" dirty="0"/>
              <a:t>变量</a:t>
            </a:r>
            <a:r>
              <a:rPr lang="en-US" altLang="zh-CN" dirty="0"/>
              <a:t>:  </a:t>
            </a:r>
            <a:r>
              <a:rPr lang="zh-CN" altLang="en-US" dirty="0"/>
              <a:t>完成对象解构，并以此打印出值</a:t>
            </a:r>
            <a:endParaRPr lang="en-US" altLang="zh-CN" dirty="0"/>
          </a:p>
          <a:p>
            <a:pPr marL="0" indent="0">
              <a:buNone/>
            </a:pPr>
            <a:r>
              <a:rPr lang="zh-CN" altLang="en-US" dirty="0"/>
              <a:t>需求②：</a:t>
            </a:r>
            <a:r>
              <a:rPr lang="zh-CN" altLang="en-US" dirty="0">
                <a:solidFill>
                  <a:schemeClr val="tx1"/>
                </a:solidFill>
              </a:rPr>
              <a:t>请将</a:t>
            </a:r>
            <a:r>
              <a:rPr lang="en-US" altLang="zh-CN" dirty="0">
                <a:solidFill>
                  <a:schemeClr val="tx1"/>
                </a:solidFill>
              </a:rPr>
              <a:t>pig</a:t>
            </a:r>
            <a:r>
              <a:rPr lang="zh-CN" altLang="en-US" dirty="0">
                <a:solidFill>
                  <a:schemeClr val="tx1"/>
                </a:solidFill>
              </a:rPr>
              <a:t>对象中的</a:t>
            </a:r>
            <a:r>
              <a:rPr lang="en-US" altLang="zh-CN" dirty="0">
                <a:solidFill>
                  <a:schemeClr val="tx1"/>
                </a:solidFill>
              </a:rPr>
              <a:t>name</a:t>
            </a:r>
            <a:r>
              <a:rPr lang="zh-CN" altLang="en-US" dirty="0">
                <a:solidFill>
                  <a:schemeClr val="tx1"/>
                </a:solidFill>
              </a:rPr>
              <a:t>，通过对象解构的形式改为 </a:t>
            </a:r>
            <a:r>
              <a:rPr lang="en-US" altLang="zh-CN" dirty="0" err="1">
                <a:solidFill>
                  <a:schemeClr val="tx1"/>
                </a:solidFill>
              </a:rPr>
              <a:t>uname</a:t>
            </a:r>
            <a:r>
              <a:rPr lang="zh-CN" altLang="en-US" dirty="0">
                <a:solidFill>
                  <a:schemeClr val="tx1"/>
                </a:solidFill>
              </a:rPr>
              <a:t>，并打印输出</a:t>
            </a:r>
            <a:endParaRPr lang="en-US" altLang="zh-CN" dirty="0">
              <a:solidFill>
                <a:schemeClr val="tx1"/>
              </a:solidFill>
            </a:endParaRPr>
          </a:p>
          <a:p>
            <a:pPr marL="0" indent="0">
              <a:buNone/>
            </a:pPr>
            <a:r>
              <a:rPr lang="zh-CN" altLang="en-US" dirty="0">
                <a:solidFill>
                  <a:schemeClr val="tx1"/>
                </a:solidFill>
              </a:rPr>
              <a:t>需求③：请将 数组对象</a:t>
            </a:r>
            <a:r>
              <a:rPr lang="en-US" altLang="zh-CN" dirty="0">
                <a:solidFill>
                  <a:schemeClr val="tx1"/>
                </a:solidFill>
              </a:rPr>
              <a:t>,  </a:t>
            </a:r>
            <a:r>
              <a:rPr lang="zh-CN" altLang="en-US" dirty="0">
                <a:solidFill>
                  <a:schemeClr val="tx1"/>
                </a:solidFill>
              </a:rPr>
              <a:t>完成 商品名和价格的解构</a:t>
            </a:r>
            <a:endParaRPr lang="en-US" altLang="zh-CN" dirty="0">
              <a:solidFill>
                <a:schemeClr val="tx1"/>
              </a:solidFill>
            </a:endParaRPr>
          </a:p>
          <a:p>
            <a:pPr marL="0" indent="0">
              <a:buNone/>
            </a:pPr>
            <a:endParaRPr lang="en-US" altLang="zh-CN" dirty="0"/>
          </a:p>
        </p:txBody>
      </p:sp>
      <p:sp>
        <p:nvSpPr>
          <p:cNvPr id="4" name="TextBox 3"/>
          <p:cNvSpPr txBox="1"/>
          <p:nvPr/>
        </p:nvSpPr>
        <p:spPr>
          <a:xfrm>
            <a:off x="2260281" y="3521341"/>
            <a:ext cx="3928854" cy="1754326"/>
          </a:xfrm>
          <a:prstGeom prst="rect">
            <a:avLst/>
          </a:prstGeom>
          <a:solidFill>
            <a:srgbClr val="FFFFE4"/>
          </a:solidFill>
          <a:ln w="3175">
            <a:solidFill>
              <a:srgbClr val="919191"/>
            </a:solidFill>
          </a:ln>
        </p:spPr>
        <p:txBody>
          <a:bodyPr wrap="square">
            <a:spAutoFit/>
          </a:bodyPr>
          <a:lstStyle/>
          <a:p>
            <a:r>
              <a:rPr lang="en-US" altLang="zh-CN" dirty="0" err="1"/>
              <a:t>const</a:t>
            </a:r>
            <a:r>
              <a:rPr lang="en-US" altLang="zh-CN" dirty="0"/>
              <a:t> goods = [</a:t>
            </a:r>
            <a:endParaRPr lang="en-US" altLang="zh-CN" dirty="0"/>
          </a:p>
          <a:p>
            <a:r>
              <a:rPr lang="en-US" altLang="zh-CN" dirty="0"/>
              <a:t>      {</a:t>
            </a:r>
            <a:endParaRPr lang="en-US" altLang="zh-CN" dirty="0"/>
          </a:p>
          <a:p>
            <a:r>
              <a:rPr lang="en-US" altLang="zh-CN" dirty="0"/>
              <a:t>        </a:t>
            </a:r>
            <a:r>
              <a:rPr lang="en-US" altLang="zh-CN" dirty="0" err="1"/>
              <a:t>goodsName</a:t>
            </a:r>
            <a:r>
              <a:rPr lang="en-US" altLang="zh-CN" dirty="0"/>
              <a:t>: '</a:t>
            </a:r>
            <a:r>
              <a:rPr lang="zh-CN" altLang="en-US" dirty="0"/>
              <a:t>小米</a:t>
            </a:r>
            <a:r>
              <a:rPr lang="en-US" altLang="zh-CN" dirty="0"/>
              <a:t>',</a:t>
            </a:r>
            <a:endParaRPr lang="en-US" altLang="zh-CN" dirty="0"/>
          </a:p>
          <a:p>
            <a:r>
              <a:rPr lang="en-US" altLang="zh-CN" dirty="0"/>
              <a:t>        price: 1999</a:t>
            </a:r>
            <a:endParaRPr lang="en-US" altLang="zh-CN" dirty="0"/>
          </a:p>
          <a:p>
            <a:r>
              <a:rPr lang="en-US" altLang="zh-CN" dirty="0"/>
              <a:t>      }</a:t>
            </a:r>
            <a:endParaRPr lang="en-US" altLang="zh-CN" dirty="0"/>
          </a:p>
          <a:p>
            <a:r>
              <a:rPr lang="en-US" altLang="zh-CN" dirty="0"/>
              <a:t>]</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a:t>作用域</a:t>
            </a:r>
            <a:endParaRPr lang="zh-CN" altLang="en-US" dirty="0"/>
          </a:p>
        </p:txBody>
      </p:sp>
      <p:sp>
        <p:nvSpPr>
          <p:cNvPr id="4" name="文本占位符 3"/>
          <p:cNvSpPr>
            <a:spLocks noGrp="1"/>
          </p:cNvSpPr>
          <p:nvPr>
            <p:ph type="body" idx="10"/>
          </p:nvPr>
        </p:nvSpPr>
        <p:spPr/>
        <p:txBody>
          <a:bodyPr/>
          <a:lstStyle/>
          <a:p>
            <a:r>
              <a:rPr lang="zh-CN" altLang="en-US" dirty="0">
                <a:solidFill>
                  <a:schemeClr val="tx1"/>
                </a:solidFill>
              </a:rPr>
              <a:t>局部作用域</a:t>
            </a:r>
            <a:endParaRPr lang="en-US" altLang="zh-CN" dirty="0">
              <a:solidFill>
                <a:schemeClr val="tx1"/>
              </a:solidFill>
            </a:endParaRPr>
          </a:p>
          <a:p>
            <a:r>
              <a:rPr lang="zh-CN" altLang="en-US" dirty="0">
                <a:solidFill>
                  <a:srgbClr val="C00000"/>
                </a:solidFill>
              </a:rPr>
              <a:t>全局作用域</a:t>
            </a:r>
            <a:endParaRPr lang="en-US" altLang="zh-CN" dirty="0">
              <a:solidFill>
                <a:srgbClr val="C00000"/>
              </a:solidFill>
            </a:endParaRPr>
          </a:p>
          <a:p>
            <a:r>
              <a:rPr lang="zh-CN" altLang="en-US" dirty="0"/>
              <a:t>作用域链</a:t>
            </a:r>
            <a:endParaRPr lang="en-US" altLang="zh-CN" dirty="0"/>
          </a:p>
          <a:p>
            <a:r>
              <a:rPr lang="en-US" altLang="zh-CN" dirty="0"/>
              <a:t>JS</a:t>
            </a:r>
            <a:r>
              <a:rPr lang="zh-CN" altLang="en-US" dirty="0"/>
              <a:t>垃圾回收机制</a:t>
            </a:r>
            <a:endParaRPr lang="en-US" altLang="zh-CN" dirty="0"/>
          </a:p>
          <a:p>
            <a:r>
              <a:rPr lang="zh-CN" altLang="en-US" dirty="0"/>
              <a:t>闭包</a:t>
            </a:r>
            <a:endParaRPr lang="en-US" altLang="zh-CN" dirty="0"/>
          </a:p>
          <a:p>
            <a:r>
              <a:rPr lang="zh-CN" altLang="en-US" dirty="0"/>
              <a:t>变量提升</a:t>
            </a:r>
            <a:endParaRPr lang="en-US" altLang="zh-CN" dirty="0"/>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3.2 </a:t>
            </a:r>
            <a:r>
              <a:rPr lang="zh-CN" altLang="en-US" dirty="0"/>
              <a:t>对象解构</a:t>
            </a:r>
            <a:endParaRPr lang="zh-CN" altLang="en-US" dirty="0"/>
          </a:p>
        </p:txBody>
      </p:sp>
      <p:sp>
        <p:nvSpPr>
          <p:cNvPr id="5" name="文本占位符 4"/>
          <p:cNvSpPr>
            <a:spLocks noGrp="1"/>
          </p:cNvSpPr>
          <p:nvPr>
            <p:ph type="body" sz="quarter" idx="11"/>
          </p:nvPr>
        </p:nvSpPr>
        <p:spPr>
          <a:xfrm>
            <a:off x="710880" y="1591200"/>
            <a:ext cx="9999453" cy="5190600"/>
          </a:xfrm>
        </p:spPr>
        <p:txBody>
          <a:bodyPr/>
          <a:lstStyle/>
          <a:p>
            <a:pPr marL="0" indent="0">
              <a:buNone/>
            </a:pPr>
            <a:r>
              <a:rPr lang="zh-CN" altLang="en-US" dirty="0"/>
              <a:t>对象解构是将对象属性和方法快速批量赋值给一系列变量的简洁语法</a:t>
            </a:r>
            <a:endParaRPr lang="en-US" altLang="zh-CN" dirty="0"/>
          </a:p>
          <a:p>
            <a:pPr marL="0" indent="0">
              <a:buNone/>
            </a:pPr>
            <a:r>
              <a:rPr lang="zh-CN" altLang="en-US" b="1">
                <a:solidFill>
                  <a:srgbClr val="C00000"/>
                </a:solidFill>
              </a:rPr>
              <a:t>多级</a:t>
            </a:r>
            <a:r>
              <a:rPr lang="zh-CN" altLang="en-US" b="1" dirty="0">
                <a:solidFill>
                  <a:srgbClr val="C00000"/>
                </a:solidFill>
              </a:rPr>
              <a:t>对象解构：</a:t>
            </a:r>
            <a:endParaRPr lang="en-US" altLang="zh-CN" b="1" dirty="0">
              <a:solidFill>
                <a:srgbClr val="C00000"/>
              </a:solidFill>
            </a:endParaRPr>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7" name="图片 6"/>
          <p:cNvPicPr>
            <a:picLocks noChangeAspect="1"/>
          </p:cNvPicPr>
          <p:nvPr/>
        </p:nvPicPr>
        <p:blipFill>
          <a:blip r:embed="rId1"/>
          <a:stretch>
            <a:fillRect/>
          </a:stretch>
        </p:blipFill>
        <p:spPr>
          <a:xfrm>
            <a:off x="5464604" y="2632341"/>
            <a:ext cx="5245729" cy="21497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图片 7"/>
          <p:cNvPicPr>
            <a:picLocks noChangeAspect="1"/>
          </p:cNvPicPr>
          <p:nvPr/>
        </p:nvPicPr>
        <p:blipFill>
          <a:blip r:embed="rId2"/>
          <a:stretch>
            <a:fillRect/>
          </a:stretch>
        </p:blipFill>
        <p:spPr>
          <a:xfrm>
            <a:off x="5464604" y="5179299"/>
            <a:ext cx="5655795" cy="1205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矩形 8"/>
          <p:cNvSpPr/>
          <p:nvPr/>
        </p:nvSpPr>
        <p:spPr>
          <a:xfrm>
            <a:off x="7445403" y="5220606"/>
            <a:ext cx="3598334" cy="3078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3"/>
          <p:cNvSpPr txBox="1"/>
          <p:nvPr/>
        </p:nvSpPr>
        <p:spPr>
          <a:xfrm>
            <a:off x="710880" y="2632341"/>
            <a:ext cx="3928854" cy="3788858"/>
          </a:xfrm>
          <a:prstGeom prst="rect">
            <a:avLst/>
          </a:prstGeom>
          <a:solidFill>
            <a:srgbClr val="FFFFE4"/>
          </a:solidFill>
          <a:ln w="3175">
            <a:solidFill>
              <a:srgbClr val="919191"/>
            </a:solidFill>
          </a:ln>
        </p:spPr>
        <p:txBody>
          <a:bodyPr wrap="square">
            <a:spAutoFit/>
          </a:bodyPr>
          <a:lstStyle/>
          <a:p>
            <a:pPr>
              <a:lnSpc>
                <a:spcPct val="150000"/>
              </a:lnSpc>
            </a:pPr>
            <a:r>
              <a:rPr lang="en-US" altLang="zh-CN" dirty="0"/>
              <a:t> </a:t>
            </a:r>
            <a:r>
              <a:rPr lang="en-US" altLang="zh-CN" dirty="0" err="1"/>
              <a:t>const</a:t>
            </a:r>
            <a:r>
              <a:rPr lang="en-US" altLang="zh-CN" dirty="0"/>
              <a:t> pig = {</a:t>
            </a:r>
            <a:endParaRPr lang="en-US" altLang="zh-CN" dirty="0"/>
          </a:p>
          <a:p>
            <a:pPr>
              <a:lnSpc>
                <a:spcPct val="150000"/>
              </a:lnSpc>
            </a:pPr>
            <a:r>
              <a:rPr lang="en-US" altLang="zh-CN" dirty="0"/>
              <a:t>      name: '</a:t>
            </a:r>
            <a:r>
              <a:rPr lang="zh-CN" altLang="en-US" dirty="0"/>
              <a:t>佩奇</a:t>
            </a:r>
            <a:r>
              <a:rPr lang="en-US" altLang="zh-CN" dirty="0"/>
              <a:t>',</a:t>
            </a:r>
            <a:endParaRPr lang="en-US" altLang="zh-CN" dirty="0"/>
          </a:p>
          <a:p>
            <a:pPr>
              <a:lnSpc>
                <a:spcPct val="150000"/>
              </a:lnSpc>
            </a:pPr>
            <a:r>
              <a:rPr lang="en-US" altLang="zh-CN" dirty="0"/>
              <a:t>      family: {</a:t>
            </a:r>
            <a:endParaRPr lang="en-US" altLang="zh-CN" dirty="0"/>
          </a:p>
          <a:p>
            <a:pPr>
              <a:lnSpc>
                <a:spcPct val="150000"/>
              </a:lnSpc>
            </a:pPr>
            <a:r>
              <a:rPr lang="en-US" altLang="zh-CN" dirty="0"/>
              <a:t>        mother: '</a:t>
            </a:r>
            <a:r>
              <a:rPr lang="zh-CN" altLang="en-US" dirty="0"/>
              <a:t>猪妈妈</a:t>
            </a:r>
            <a:r>
              <a:rPr lang="en-US" altLang="zh-CN" dirty="0"/>
              <a:t>',</a:t>
            </a:r>
            <a:endParaRPr lang="en-US" altLang="zh-CN" dirty="0"/>
          </a:p>
          <a:p>
            <a:pPr>
              <a:lnSpc>
                <a:spcPct val="150000"/>
              </a:lnSpc>
            </a:pPr>
            <a:r>
              <a:rPr lang="en-US" altLang="zh-CN" dirty="0"/>
              <a:t>        father: '</a:t>
            </a:r>
            <a:r>
              <a:rPr lang="zh-CN" altLang="en-US" dirty="0"/>
              <a:t>猪爸爸</a:t>
            </a:r>
            <a:r>
              <a:rPr lang="en-US" altLang="zh-CN" dirty="0"/>
              <a:t>',</a:t>
            </a:r>
            <a:endParaRPr lang="en-US" altLang="zh-CN" dirty="0"/>
          </a:p>
          <a:p>
            <a:pPr>
              <a:lnSpc>
                <a:spcPct val="150000"/>
              </a:lnSpc>
            </a:pPr>
            <a:r>
              <a:rPr lang="en-US" altLang="zh-CN" dirty="0"/>
              <a:t>        sister: '</a:t>
            </a:r>
            <a:r>
              <a:rPr lang="zh-CN" altLang="en-US" dirty="0"/>
              <a:t>乔治</a:t>
            </a:r>
            <a:r>
              <a:rPr lang="en-US" altLang="zh-CN" dirty="0"/>
              <a:t>'</a:t>
            </a:r>
            <a:endParaRPr lang="zh-CN" altLang="en-US" dirty="0"/>
          </a:p>
          <a:p>
            <a:pPr>
              <a:lnSpc>
                <a:spcPct val="150000"/>
              </a:lnSpc>
            </a:pPr>
            <a:r>
              <a:rPr lang="zh-CN" altLang="en-US" dirty="0"/>
              <a:t>      </a:t>
            </a:r>
            <a:r>
              <a:rPr lang="en-US" altLang="zh-CN" dirty="0"/>
              <a:t>},</a:t>
            </a:r>
            <a:endParaRPr lang="en-US" altLang="zh-CN" dirty="0"/>
          </a:p>
          <a:p>
            <a:pPr>
              <a:lnSpc>
                <a:spcPct val="150000"/>
              </a:lnSpc>
            </a:pPr>
            <a:r>
              <a:rPr lang="en-US" altLang="zh-CN" dirty="0"/>
              <a:t>      age: 6</a:t>
            </a:r>
            <a:endParaRPr lang="en-US" altLang="zh-CN" dirty="0"/>
          </a:p>
          <a:p>
            <a:pPr>
              <a:lnSpc>
                <a:spcPct val="150000"/>
              </a:lnSpc>
            </a:pPr>
            <a:r>
              <a:rPr lang="en-US" altLang="zh-CN"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3.2 </a:t>
            </a:r>
            <a:r>
              <a:rPr lang="zh-CN" altLang="en-US" dirty="0"/>
              <a:t>对象解构</a:t>
            </a:r>
            <a:endParaRPr lang="zh-CN" altLang="en-US" dirty="0"/>
          </a:p>
        </p:txBody>
      </p:sp>
      <p:sp>
        <p:nvSpPr>
          <p:cNvPr id="5" name="文本占位符 4"/>
          <p:cNvSpPr>
            <a:spLocks noGrp="1"/>
          </p:cNvSpPr>
          <p:nvPr>
            <p:ph type="body" sz="quarter" idx="11"/>
          </p:nvPr>
        </p:nvSpPr>
        <p:spPr>
          <a:xfrm>
            <a:off x="710880" y="1591200"/>
            <a:ext cx="9999453" cy="5190600"/>
          </a:xfrm>
        </p:spPr>
        <p:txBody>
          <a:bodyPr/>
          <a:lstStyle/>
          <a:p>
            <a:pPr marL="0" indent="0">
              <a:buNone/>
            </a:pPr>
            <a:r>
              <a:rPr lang="zh-CN" altLang="en-US" dirty="0"/>
              <a:t>对象解构是将对象属性和方法快速批量赋值给一系列变量的简洁语法</a:t>
            </a:r>
            <a:endParaRPr lang="en-US" altLang="zh-CN" dirty="0"/>
          </a:p>
          <a:p>
            <a:pPr marL="0" indent="0">
              <a:buNone/>
            </a:pPr>
            <a:r>
              <a:rPr lang="zh-CN" altLang="en-US" b="1">
                <a:solidFill>
                  <a:srgbClr val="C00000"/>
                </a:solidFill>
              </a:rPr>
              <a:t>多级</a:t>
            </a:r>
            <a:r>
              <a:rPr lang="zh-CN" altLang="en-US" b="1" dirty="0">
                <a:solidFill>
                  <a:srgbClr val="C00000"/>
                </a:solidFill>
              </a:rPr>
              <a:t>对象解构：</a:t>
            </a:r>
            <a:endParaRPr lang="en-US" altLang="zh-CN" b="1" dirty="0">
              <a:solidFill>
                <a:srgbClr val="C00000"/>
              </a:solidFill>
            </a:endParaRPr>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10" name="图片 9"/>
          <p:cNvPicPr>
            <a:picLocks noChangeAspect="1"/>
          </p:cNvPicPr>
          <p:nvPr/>
        </p:nvPicPr>
        <p:blipFill>
          <a:blip r:embed="rId1"/>
          <a:stretch>
            <a:fillRect/>
          </a:stretch>
        </p:blipFill>
        <p:spPr>
          <a:xfrm>
            <a:off x="710880" y="2699128"/>
            <a:ext cx="3958696" cy="29747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图片 10"/>
          <p:cNvPicPr>
            <a:picLocks noChangeAspect="1"/>
          </p:cNvPicPr>
          <p:nvPr/>
        </p:nvPicPr>
        <p:blipFill>
          <a:blip r:embed="rId2"/>
          <a:stretch>
            <a:fillRect/>
          </a:stretch>
        </p:blipFill>
        <p:spPr>
          <a:xfrm>
            <a:off x="5012266" y="3422290"/>
            <a:ext cx="6682819" cy="1488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3.2 </a:t>
            </a:r>
            <a:r>
              <a:rPr lang="zh-CN" altLang="en-US" dirty="0"/>
              <a:t>对象解构</a:t>
            </a:r>
            <a:endParaRPr lang="zh-CN" altLang="en-US" dirty="0"/>
          </a:p>
        </p:txBody>
      </p:sp>
      <p:sp>
        <p:nvSpPr>
          <p:cNvPr id="5" name="文本占位符 4"/>
          <p:cNvSpPr>
            <a:spLocks noGrp="1"/>
          </p:cNvSpPr>
          <p:nvPr>
            <p:ph type="body" sz="quarter" idx="11"/>
          </p:nvPr>
        </p:nvSpPr>
        <p:spPr>
          <a:xfrm>
            <a:off x="710880" y="1591200"/>
            <a:ext cx="9999453" cy="5190600"/>
          </a:xfrm>
        </p:spPr>
        <p:txBody>
          <a:bodyPr/>
          <a:lstStyle/>
          <a:p>
            <a:pPr marL="0" indent="0">
              <a:buNone/>
            </a:pPr>
            <a:r>
              <a:rPr lang="zh-CN" altLang="en-US" dirty="0"/>
              <a:t>对象解构是将对象属性和方法快速批量赋值给一系列变量的简洁语法</a:t>
            </a:r>
            <a:endParaRPr lang="en-US" altLang="zh-CN" dirty="0"/>
          </a:p>
          <a:p>
            <a:pPr marL="0" indent="0">
              <a:buNone/>
            </a:pPr>
            <a:r>
              <a:rPr lang="zh-CN" altLang="en-US" b="1">
                <a:solidFill>
                  <a:srgbClr val="C00000"/>
                </a:solidFill>
              </a:rPr>
              <a:t>多级</a:t>
            </a:r>
            <a:r>
              <a:rPr lang="zh-CN" altLang="en-US" b="1" dirty="0">
                <a:solidFill>
                  <a:srgbClr val="C00000"/>
                </a:solidFill>
              </a:rPr>
              <a:t>对象解构：</a:t>
            </a:r>
            <a:endParaRPr lang="en-US" altLang="zh-CN" b="1" dirty="0">
              <a:solidFill>
                <a:srgbClr val="C00000"/>
              </a:solidFill>
            </a:endParaRPr>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12" name="图片 11"/>
          <p:cNvPicPr>
            <a:picLocks noChangeAspect="1"/>
          </p:cNvPicPr>
          <p:nvPr/>
        </p:nvPicPr>
        <p:blipFill>
          <a:blip r:embed="rId1"/>
          <a:stretch>
            <a:fillRect/>
          </a:stretch>
        </p:blipFill>
        <p:spPr>
          <a:xfrm>
            <a:off x="710880" y="2678462"/>
            <a:ext cx="4868653" cy="3712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图片 2"/>
          <p:cNvPicPr>
            <a:picLocks noChangeAspect="1"/>
          </p:cNvPicPr>
          <p:nvPr/>
        </p:nvPicPr>
        <p:blipFill>
          <a:blip r:embed="rId2"/>
          <a:stretch>
            <a:fillRect/>
          </a:stretch>
        </p:blipFill>
        <p:spPr>
          <a:xfrm>
            <a:off x="6468368" y="2703712"/>
            <a:ext cx="4523809" cy="704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图片 3"/>
          <p:cNvPicPr>
            <a:picLocks noChangeAspect="1"/>
          </p:cNvPicPr>
          <p:nvPr/>
        </p:nvPicPr>
        <p:blipFill>
          <a:blip r:embed="rId3"/>
          <a:stretch>
            <a:fillRect/>
          </a:stretch>
        </p:blipFill>
        <p:spPr>
          <a:xfrm>
            <a:off x="6457543" y="3740655"/>
            <a:ext cx="4545460" cy="12510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4"/>
          <a:stretch>
            <a:fillRect/>
          </a:stretch>
        </p:blipFill>
        <p:spPr>
          <a:xfrm>
            <a:off x="6394431" y="5349181"/>
            <a:ext cx="5148764" cy="11053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solidFill>
                  <a:srgbClr val="C00000"/>
                </a:solidFill>
              </a:rPr>
              <a:t>独立完成对象解构赋值</a:t>
            </a:r>
            <a:endParaRPr lang="zh-CN" altLang="en-US" dirty="0">
              <a:solidFill>
                <a:srgbClr val="C00000"/>
              </a:solidFill>
            </a:endParaRPr>
          </a:p>
        </p:txBody>
      </p:sp>
      <p:sp>
        <p:nvSpPr>
          <p:cNvPr id="10" name="文本占位符 7"/>
          <p:cNvSpPr>
            <a:spLocks noGrp="1"/>
          </p:cNvSpPr>
          <p:nvPr>
            <p:ph type="body" sz="quarter" idx="11"/>
          </p:nvPr>
        </p:nvSpPr>
        <p:spPr/>
        <p:txBody>
          <a:bodyPr/>
          <a:lstStyle/>
          <a:p>
            <a:r>
              <a:rPr lang="zh-CN" altLang="en-US" dirty="0"/>
              <a:t>请将刚才数据完成</a:t>
            </a:r>
            <a:r>
              <a:rPr lang="en-US" altLang="zh-CN" dirty="0"/>
              <a:t>3</a:t>
            </a:r>
            <a:r>
              <a:rPr lang="zh-CN" altLang="en-US" dirty="0"/>
              <a:t>个需求</a:t>
            </a:r>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solidFill>
                  <a:srgbClr val="C00000"/>
                </a:solidFill>
              </a:rPr>
              <a:t>渲染商品列表案例</a:t>
            </a:r>
            <a:endParaRPr lang="zh-CN" altLang="en-US" dirty="0">
              <a:solidFill>
                <a:srgbClr val="C00000"/>
              </a:solidFill>
            </a:endParaRPr>
          </a:p>
        </p:txBody>
      </p:sp>
      <p:sp>
        <p:nvSpPr>
          <p:cNvPr id="4" name="文本占位符 3"/>
          <p:cNvSpPr>
            <a:spLocks noGrp="1"/>
          </p:cNvSpPr>
          <p:nvPr>
            <p:ph type="body" sz="quarter" idx="11"/>
          </p:nvPr>
        </p:nvSpPr>
        <p:spPr/>
        <p:txBody>
          <a:bodyPr/>
          <a:lstStyle/>
          <a:p>
            <a:r>
              <a:rPr lang="zh-CN" altLang="en-US" dirty="0"/>
              <a:t>请根据数据渲染以下效果</a:t>
            </a:r>
            <a:endParaRPr lang="zh-CN" altLang="en-US" dirty="0"/>
          </a:p>
        </p:txBody>
      </p:sp>
      <p:pic>
        <p:nvPicPr>
          <p:cNvPr id="5" name="图片 4"/>
          <p:cNvPicPr>
            <a:picLocks noChangeAspect="1"/>
          </p:cNvPicPr>
          <p:nvPr/>
        </p:nvPicPr>
        <p:blipFill>
          <a:blip r:embed="rId1"/>
          <a:stretch>
            <a:fillRect/>
          </a:stretch>
        </p:blipFill>
        <p:spPr>
          <a:xfrm>
            <a:off x="2353734" y="2306647"/>
            <a:ext cx="6332546" cy="38437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p:txBody>
          <a:bodyPr/>
          <a:lstStyle/>
          <a:p>
            <a:r>
              <a:rPr lang="zh-CN" altLang="en-US" dirty="0"/>
              <a:t>遍历数组 </a:t>
            </a:r>
            <a:r>
              <a:rPr lang="en-US" altLang="zh-CN" dirty="0" err="1"/>
              <a:t>forEach</a:t>
            </a:r>
            <a:r>
              <a:rPr lang="en-US" altLang="zh-CN" dirty="0"/>
              <a:t> </a:t>
            </a:r>
            <a:r>
              <a:rPr lang="zh-CN" altLang="en-US" dirty="0"/>
              <a:t>方法（重点）</a:t>
            </a:r>
            <a:endParaRPr lang="zh-CN" altLang="en-US" dirty="0"/>
          </a:p>
        </p:txBody>
      </p:sp>
      <p:sp>
        <p:nvSpPr>
          <p:cNvPr id="4" name="文本占位符 3"/>
          <p:cNvSpPr>
            <a:spLocks noGrp="1"/>
          </p:cNvSpPr>
          <p:nvPr>
            <p:ph type="body" sz="quarter" idx="11"/>
          </p:nvPr>
        </p:nvSpPr>
        <p:spPr>
          <a:xfrm>
            <a:off x="738137" y="1709637"/>
            <a:ext cx="10720800" cy="4550400"/>
          </a:xfrm>
        </p:spPr>
        <p:txBody>
          <a:bodyPr/>
          <a:lstStyle/>
          <a:p>
            <a:r>
              <a:rPr lang="en-US" altLang="zh-CN" dirty="0"/>
              <a:t>forEach() </a:t>
            </a:r>
            <a:r>
              <a:rPr lang="zh-CN" altLang="en-US" dirty="0"/>
              <a:t>方法用于调用数组的每个元素，并将元素传递给回调函数</a:t>
            </a:r>
            <a:endParaRPr lang="en-US" altLang="zh-CN" dirty="0"/>
          </a:p>
          <a:p>
            <a:r>
              <a:rPr lang="zh-CN" altLang="en-US" b="0" dirty="0">
                <a:solidFill>
                  <a:srgbClr val="404040"/>
                </a:solidFill>
                <a:latin typeface="Alibaba PuHuiTi" pitchFamily="18" charset="-122"/>
                <a:ea typeface="Alibaba PuHuiTi" pitchFamily="18" charset="-122"/>
                <a:cs typeface="Alibaba PuHuiTi" pitchFamily="18" charset="-122"/>
              </a:rPr>
              <a:t>主要使用场景： </a:t>
            </a:r>
            <a:r>
              <a:rPr lang="zh-CN" altLang="en-US" b="1" dirty="0">
                <a:solidFill>
                  <a:srgbClr val="404040"/>
                </a:solidFill>
                <a:latin typeface="Alibaba PuHuiTi" pitchFamily="18" charset="-122"/>
                <a:ea typeface="Alibaba PuHuiTi" pitchFamily="18" charset="-122"/>
                <a:cs typeface="Alibaba PuHuiTi" pitchFamily="18" charset="-122"/>
              </a:rPr>
              <a:t>遍历数组的每个元素</a:t>
            </a:r>
            <a:endParaRPr lang="en-US" altLang="zh-CN" b="1" dirty="0">
              <a:solidFill>
                <a:srgbClr val="404040"/>
              </a:solidFill>
              <a:latin typeface="Alibaba PuHuiTi" pitchFamily="18" charset="-122"/>
              <a:ea typeface="Alibaba PuHuiTi" pitchFamily="18" charset="-122"/>
              <a:cs typeface="Alibaba PuHuiTi" pitchFamily="18" charset="-122"/>
            </a:endParaRPr>
          </a:p>
          <a:p>
            <a:r>
              <a:rPr lang="zh-CN" altLang="en-US" b="1" dirty="0">
                <a:solidFill>
                  <a:srgbClr val="404040"/>
                </a:solidFill>
                <a:latin typeface="Alibaba PuHuiTi" pitchFamily="18" charset="-122"/>
                <a:ea typeface="Alibaba PuHuiTi" pitchFamily="18" charset="-122"/>
                <a:cs typeface="Alibaba PuHuiTi" pitchFamily="18" charset="-122"/>
              </a:rPr>
              <a:t>语法：</a:t>
            </a:r>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a:p>
            <a:r>
              <a:rPr lang="zh-CN" altLang="en-US" b="1" dirty="0">
                <a:solidFill>
                  <a:srgbClr val="404040"/>
                </a:solidFill>
                <a:latin typeface="Alibaba PuHuiTi" pitchFamily="18" charset="-122"/>
                <a:ea typeface="Alibaba PuHuiTi" pitchFamily="18" charset="-122"/>
                <a:cs typeface="Alibaba PuHuiTi" pitchFamily="18" charset="-122"/>
              </a:rPr>
              <a:t>例如：</a:t>
            </a:r>
            <a:endParaRPr lang="en-US" altLang="zh-CN" b="1" dirty="0">
              <a:solidFill>
                <a:srgbClr val="404040"/>
              </a:solidFill>
              <a:latin typeface="Alibaba PuHuiTi" pitchFamily="18" charset="-122"/>
              <a:ea typeface="Alibaba PuHuiTi" pitchFamily="18" charset="-122"/>
              <a:cs typeface="Alibaba PuHuiTi" pitchFamily="18" charset="-122"/>
            </a:endParaRPr>
          </a:p>
          <a:p>
            <a:endParaRPr lang="en-US" altLang="zh-CN" b="1" dirty="0">
              <a:solidFill>
                <a:srgbClr val="404040"/>
              </a:solidFill>
              <a:latin typeface="Alibaba PuHuiTi" pitchFamily="18" charset="-122"/>
              <a:ea typeface="Alibaba PuHuiTi" pitchFamily="18" charset="-122"/>
              <a:cs typeface="Alibaba PuHuiTi" pitchFamily="18" charset="-122"/>
            </a:endParaRPr>
          </a:p>
        </p:txBody>
      </p:sp>
      <p:pic>
        <p:nvPicPr>
          <p:cNvPr id="3" name="图片 2"/>
          <p:cNvPicPr>
            <a:picLocks noChangeAspect="1"/>
          </p:cNvPicPr>
          <p:nvPr/>
        </p:nvPicPr>
        <p:blipFill>
          <a:blip r:embed="rId1"/>
          <a:stretch>
            <a:fillRect/>
          </a:stretch>
        </p:blipFill>
        <p:spPr>
          <a:xfrm>
            <a:off x="1082666" y="3173037"/>
            <a:ext cx="8333333" cy="12380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p:cNvPicPr>
            <a:picLocks noChangeAspect="1"/>
          </p:cNvPicPr>
          <p:nvPr/>
        </p:nvPicPr>
        <p:blipFill>
          <a:blip r:embed="rId2"/>
          <a:stretch>
            <a:fillRect/>
          </a:stretch>
        </p:blipFill>
        <p:spPr>
          <a:xfrm>
            <a:off x="1082666" y="5259292"/>
            <a:ext cx="7328385" cy="1283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p:cNvPicPr>
            <a:picLocks noChangeAspect="1"/>
          </p:cNvPicPr>
          <p:nvPr/>
        </p:nvPicPr>
        <p:blipFill>
          <a:blip r:embed="rId3"/>
          <a:stretch>
            <a:fillRect/>
          </a:stretch>
        </p:blipFill>
        <p:spPr>
          <a:xfrm>
            <a:off x="8884926" y="4448749"/>
            <a:ext cx="2568937" cy="209400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p:txBody>
          <a:bodyPr/>
          <a:lstStyle/>
          <a:p>
            <a:r>
              <a:rPr lang="zh-CN" altLang="en-US" dirty="0"/>
              <a:t>遍历数组 </a:t>
            </a:r>
            <a:r>
              <a:rPr lang="en-US" altLang="zh-CN" dirty="0" err="1"/>
              <a:t>forEach</a:t>
            </a:r>
            <a:r>
              <a:rPr lang="en-US" altLang="zh-CN" dirty="0"/>
              <a:t> </a:t>
            </a:r>
            <a:r>
              <a:rPr lang="zh-CN" altLang="en-US" dirty="0"/>
              <a:t>方法（重点）</a:t>
            </a:r>
            <a:endParaRPr lang="zh-CN" altLang="en-US" dirty="0"/>
          </a:p>
        </p:txBody>
      </p:sp>
      <p:sp>
        <p:nvSpPr>
          <p:cNvPr id="4" name="文本占位符 3"/>
          <p:cNvSpPr>
            <a:spLocks noGrp="1"/>
          </p:cNvSpPr>
          <p:nvPr>
            <p:ph type="body" sz="quarter" idx="11"/>
          </p:nvPr>
        </p:nvSpPr>
        <p:spPr>
          <a:xfrm>
            <a:off x="738137" y="1709637"/>
            <a:ext cx="10720800" cy="4550400"/>
          </a:xfrm>
        </p:spPr>
        <p:txBody>
          <a:bodyPr/>
          <a:lstStyle/>
          <a:p>
            <a:r>
              <a:rPr lang="en-US" altLang="zh-CN" dirty="0"/>
              <a:t>forEach() </a:t>
            </a:r>
            <a:r>
              <a:rPr lang="zh-CN" altLang="en-US" dirty="0"/>
              <a:t>方法用于调用数组的每个元素，并将元素传递给回调函数</a:t>
            </a:r>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注意：  </a:t>
            </a:r>
            <a:endParaRPr lang="en-US" altLang="zh-CN" dirty="0"/>
          </a:p>
          <a:p>
            <a:pPr marL="342900" indent="-342900">
              <a:buAutoNum type="arabicPeriod"/>
            </a:pPr>
            <a:r>
              <a:rPr lang="en-US" altLang="zh-CN" dirty="0" err="1"/>
              <a:t>forEach</a:t>
            </a:r>
            <a:r>
              <a:rPr lang="en-US" altLang="zh-CN" dirty="0"/>
              <a:t> </a:t>
            </a:r>
            <a:r>
              <a:rPr lang="zh-CN" altLang="en-US" dirty="0"/>
              <a:t>主要是遍历数组</a:t>
            </a:r>
            <a:endParaRPr lang="en-US" altLang="zh-CN" dirty="0"/>
          </a:p>
          <a:p>
            <a:pPr marL="342900" indent="-342900">
              <a:buAutoNum type="arabicPeriod"/>
            </a:pPr>
            <a:r>
              <a:rPr lang="zh-CN" altLang="en-US" dirty="0"/>
              <a:t>参数当前数组元素是必须要写的，  索引号可选。</a:t>
            </a:r>
            <a:endParaRPr lang="en-US" altLang="zh-CN" dirty="0"/>
          </a:p>
          <a:p>
            <a:endParaRPr lang="en-US" altLang="zh-CN" b="1" dirty="0">
              <a:solidFill>
                <a:srgbClr val="404040"/>
              </a:solidFill>
              <a:latin typeface="Alibaba PuHuiTi" pitchFamily="18" charset="-122"/>
              <a:ea typeface="Alibaba PuHuiTi" pitchFamily="18" charset="-122"/>
              <a:cs typeface="Alibaba PuHuiTi" pitchFamily="18" charset="-122"/>
            </a:endParaRPr>
          </a:p>
        </p:txBody>
      </p:sp>
      <p:pic>
        <p:nvPicPr>
          <p:cNvPr id="8" name="图片 7"/>
          <p:cNvPicPr>
            <a:picLocks noChangeAspect="1"/>
          </p:cNvPicPr>
          <p:nvPr/>
        </p:nvPicPr>
        <p:blipFill>
          <a:blip r:embed="rId1"/>
          <a:stretch>
            <a:fillRect/>
          </a:stretch>
        </p:blipFill>
        <p:spPr>
          <a:xfrm>
            <a:off x="848204" y="2385638"/>
            <a:ext cx="8333333" cy="12380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solidFill>
                  <a:srgbClr val="C00000"/>
                </a:solidFill>
              </a:rPr>
              <a:t>渲染商品列表案例</a:t>
            </a:r>
            <a:endParaRPr lang="zh-CN" altLang="en-US" dirty="0">
              <a:solidFill>
                <a:srgbClr val="C00000"/>
              </a:solidFill>
            </a:endParaRPr>
          </a:p>
        </p:txBody>
      </p:sp>
      <p:sp>
        <p:nvSpPr>
          <p:cNvPr id="3" name="文本占位符 2"/>
          <p:cNvSpPr>
            <a:spLocks noGrp="1"/>
          </p:cNvSpPr>
          <p:nvPr>
            <p:ph type="body" sz="quarter" idx="11"/>
          </p:nvPr>
        </p:nvSpPr>
        <p:spPr/>
        <p:txBody>
          <a:bodyPr/>
          <a:lstStyle/>
          <a:p>
            <a:r>
              <a:rPr lang="zh-CN" altLang="en-US" dirty="0"/>
              <a:t>核心思路：有多少条数据，就渲染多少模块，然后 生成对应的 </a:t>
            </a:r>
            <a:r>
              <a:rPr lang="en-US" altLang="zh-CN" dirty="0"/>
              <a:t>html</a:t>
            </a:r>
            <a:r>
              <a:rPr lang="zh-CN" altLang="en-US" dirty="0"/>
              <a:t>结构标签， 赋值给 </a:t>
            </a:r>
            <a:r>
              <a:rPr lang="en-US" altLang="zh-CN" dirty="0"/>
              <a:t>list</a:t>
            </a:r>
            <a:r>
              <a:rPr lang="zh-CN" altLang="en-US" dirty="0"/>
              <a:t>标签即可</a:t>
            </a:r>
            <a:endParaRPr lang="en-US" altLang="zh-CN" dirty="0"/>
          </a:p>
          <a:p>
            <a:r>
              <a:rPr lang="zh-CN" altLang="en-US" dirty="0"/>
              <a:t>①：利用</a:t>
            </a:r>
            <a:r>
              <a:rPr lang="en-US" altLang="zh-CN" dirty="0" err="1"/>
              <a:t>forEach</a:t>
            </a:r>
            <a:r>
              <a:rPr lang="en-US" altLang="zh-CN" dirty="0"/>
              <a:t> </a:t>
            </a:r>
            <a:r>
              <a:rPr lang="zh-CN" altLang="en-US" dirty="0"/>
              <a:t>遍历数据里面的 数据</a:t>
            </a:r>
            <a:endParaRPr lang="en-US" altLang="zh-CN" dirty="0"/>
          </a:p>
          <a:p>
            <a:r>
              <a:rPr lang="zh-CN" altLang="en-US" dirty="0"/>
              <a:t>②：拿到数据，利用</a:t>
            </a:r>
            <a:r>
              <a:rPr lang="zh-CN" altLang="en-US" b="1" dirty="0"/>
              <a:t>字符串拼接</a:t>
            </a:r>
            <a:r>
              <a:rPr lang="zh-CN" altLang="en-US" dirty="0"/>
              <a:t>生成结构添加到页面中</a:t>
            </a:r>
            <a:endParaRPr lang="en-US" altLang="zh-CN" dirty="0"/>
          </a:p>
          <a:p>
            <a:r>
              <a:rPr lang="zh-CN" altLang="en-US" dirty="0"/>
              <a:t>③：注意：传递参数的时候，可以使用对象解构</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67200" y="1087200"/>
            <a:ext cx="6300000" cy="4289133"/>
          </a:xfrm>
        </p:spPr>
        <p:txBody>
          <a:bodyPr/>
          <a:lstStyle/>
          <a:p>
            <a:r>
              <a:rPr lang="zh-CN" altLang="en-US" dirty="0">
                <a:solidFill>
                  <a:schemeClr val="tx1"/>
                </a:solidFill>
              </a:rPr>
              <a:t>作用域</a:t>
            </a:r>
            <a:endParaRPr lang="en-US" altLang="zh-CN" dirty="0">
              <a:solidFill>
                <a:schemeClr val="tx1"/>
              </a:solidFill>
            </a:endParaRPr>
          </a:p>
          <a:p>
            <a:r>
              <a:rPr lang="zh-CN" altLang="en-US" dirty="0">
                <a:solidFill>
                  <a:schemeClr val="tx1"/>
                </a:solidFill>
              </a:rPr>
              <a:t>函数进阶</a:t>
            </a:r>
            <a:endParaRPr lang="en-US" altLang="zh-CN" dirty="0">
              <a:solidFill>
                <a:schemeClr val="tx1"/>
              </a:solidFill>
            </a:endParaRPr>
          </a:p>
          <a:p>
            <a:r>
              <a:rPr lang="zh-CN" altLang="en-US" dirty="0">
                <a:solidFill>
                  <a:schemeClr val="tx1">
                    <a:lumMod val="95000"/>
                    <a:lumOff val="5000"/>
                  </a:schemeClr>
                </a:solidFill>
              </a:rPr>
              <a:t>解构赋值</a:t>
            </a:r>
            <a:endParaRPr lang="en-US" altLang="zh-CN" dirty="0">
              <a:solidFill>
                <a:schemeClr val="tx1">
                  <a:lumMod val="95000"/>
                  <a:lumOff val="5000"/>
                </a:schemeClr>
              </a:solidFill>
            </a:endParaRPr>
          </a:p>
          <a:p>
            <a:r>
              <a:rPr lang="zh-CN" altLang="en-US" dirty="0">
                <a:solidFill>
                  <a:srgbClr val="C00000"/>
                </a:solidFill>
              </a:rPr>
              <a:t>综合案例</a:t>
            </a:r>
            <a:endParaRPr lang="en-US" altLang="zh-CN" dirty="0">
              <a:solidFill>
                <a:srgbClr val="C0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t>商品列表价格筛选</a:t>
            </a:r>
            <a:endParaRPr lang="zh-CN" altLang="en-US" dirty="0">
              <a:solidFill>
                <a:srgbClr val="C00000"/>
              </a:solidFill>
            </a:endParaRPr>
          </a:p>
        </p:txBody>
      </p:sp>
      <p:sp>
        <p:nvSpPr>
          <p:cNvPr id="4" name="文本占位符 3"/>
          <p:cNvSpPr>
            <a:spLocks noGrp="1"/>
          </p:cNvSpPr>
          <p:nvPr>
            <p:ph type="body" sz="quarter" idx="11"/>
          </p:nvPr>
        </p:nvSpPr>
        <p:spPr/>
        <p:txBody>
          <a:bodyPr/>
          <a:lstStyle/>
          <a:p>
            <a:r>
              <a:rPr lang="zh-CN" altLang="en-US" dirty="0"/>
              <a:t>需求：</a:t>
            </a:r>
            <a:endParaRPr lang="en-US" altLang="zh-CN" dirty="0"/>
          </a:p>
          <a:p>
            <a:r>
              <a:rPr lang="zh-CN" altLang="en-US" dirty="0"/>
              <a:t>①：渲染数据列表</a:t>
            </a:r>
            <a:endParaRPr lang="en-US" altLang="zh-CN" dirty="0"/>
          </a:p>
          <a:p>
            <a:r>
              <a:rPr lang="zh-CN" altLang="en-US" dirty="0"/>
              <a:t>②：根据选择不同条件显示不同商品</a:t>
            </a:r>
            <a:endParaRPr lang="zh-CN" altLang="en-US"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07648" y="1220718"/>
            <a:ext cx="6018993" cy="4661829"/>
          </a:xfrm>
          <a:prstGeom prst="rect">
            <a:avLst/>
          </a:prstGeom>
        </p:spPr>
      </p:pic>
    </p:spTree>
  </p:cSld>
  <p:clrMapOvr>
    <a:masterClrMapping/>
  </p:clrMapOvr>
</p:sld>
</file>

<file path=ppt/theme/theme1.xml><?xml version="1.0" encoding="utf-8"?>
<a:theme xmlns:a="http://schemas.openxmlformats.org/drawingml/2006/main" name="封面">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9156</Words>
  <Application>WPS 演示</Application>
  <PresentationFormat>宽屏</PresentationFormat>
  <Paragraphs>1471</Paragraphs>
  <Slides>107</Slides>
  <Notes>0</Notes>
  <HiddenSlides>0</HiddenSlides>
  <MMClips>0</MMClips>
  <ScaleCrop>false</ScaleCrop>
  <HeadingPairs>
    <vt:vector size="6" baseType="variant">
      <vt:variant>
        <vt:lpstr>已用的字体</vt:lpstr>
      </vt:variant>
      <vt:variant>
        <vt:i4>27</vt:i4>
      </vt:variant>
      <vt:variant>
        <vt:lpstr>主题</vt:lpstr>
      </vt:variant>
      <vt:variant>
        <vt:i4>3</vt:i4>
      </vt:variant>
      <vt:variant>
        <vt:lpstr>幻灯片标题</vt:lpstr>
      </vt:variant>
      <vt:variant>
        <vt:i4>107</vt:i4>
      </vt:variant>
    </vt:vector>
  </HeadingPairs>
  <TitlesOfParts>
    <vt:vector size="137" baseType="lpstr">
      <vt:lpstr>Arial</vt:lpstr>
      <vt:lpstr>宋体</vt:lpstr>
      <vt:lpstr>Wingdings</vt:lpstr>
      <vt:lpstr>Calibri</vt:lpstr>
      <vt:lpstr>Helvetica Neue</vt:lpstr>
      <vt:lpstr>黑体</vt:lpstr>
      <vt:lpstr>汉仪中黑KW</vt:lpstr>
      <vt:lpstr>汉仪书宋二KW</vt:lpstr>
      <vt:lpstr>Alibaba PuHuiTi B</vt:lpstr>
      <vt:lpstr>苹方-简</vt:lpstr>
      <vt:lpstr>Alibaba PuHuiTi R</vt:lpstr>
      <vt:lpstr>阿里巴巴普惠体</vt:lpstr>
      <vt:lpstr>Segoe UI Light</vt:lpstr>
      <vt:lpstr>微软雅黑 Light</vt:lpstr>
      <vt:lpstr>Alibaba PuHuiTi M</vt:lpstr>
      <vt:lpstr>微软雅黑</vt:lpstr>
      <vt:lpstr>汉仪旗黑</vt:lpstr>
      <vt:lpstr>华文楷体</vt:lpstr>
      <vt:lpstr>Alibaba PuHuiTi</vt:lpstr>
      <vt:lpstr>Segoe UI</vt:lpstr>
      <vt:lpstr>STKaiti</vt:lpstr>
      <vt:lpstr>Verdana</vt:lpstr>
      <vt:lpstr>Alibaba PuHuiTi Medium</vt:lpstr>
      <vt:lpstr>宋体</vt:lpstr>
      <vt:lpstr>Arial Unicode MS</vt:lpstr>
      <vt:lpstr>等线</vt:lpstr>
      <vt:lpstr>汉仪中等线KW</vt:lpstr>
      <vt:lpstr>封面</vt:lpstr>
      <vt:lpstr>正文设计方案</vt:lpstr>
      <vt:lpstr>5_结束页设计方案</vt:lpstr>
      <vt:lpstr>JavaScript 高级第一天</vt:lpstr>
      <vt:lpstr>PowerPoint 演示文稿</vt:lpstr>
      <vt:lpstr>PowerPoint 演示文稿</vt:lpstr>
      <vt:lpstr>作用域</vt:lpstr>
      <vt:lpstr>1. 作用域</vt:lpstr>
      <vt:lpstr>1.1 局部作用域</vt:lpstr>
      <vt:lpstr>1.1 局部作用域</vt:lpstr>
      <vt:lpstr>PowerPoint 演示文稿</vt:lpstr>
      <vt:lpstr>作用域</vt:lpstr>
      <vt:lpstr>1.2 全局作用域</vt:lpstr>
      <vt:lpstr>PowerPoint 演示文稿</vt:lpstr>
      <vt:lpstr>作用域</vt:lpstr>
      <vt:lpstr>PowerPoint 演示文稿</vt:lpstr>
      <vt:lpstr>1.3 作用域链</vt:lpstr>
      <vt:lpstr>PowerPoint 演示文稿</vt:lpstr>
      <vt:lpstr>作用域</vt:lpstr>
      <vt:lpstr>1.4 JS垃圾回收机制</vt:lpstr>
      <vt:lpstr>1.4 JS垃圾回收机制</vt:lpstr>
      <vt:lpstr>1.4 JS垃圾回收机制</vt:lpstr>
      <vt:lpstr>PowerPoint 演示文稿</vt:lpstr>
      <vt:lpstr>1.4 JS垃圾回收机制</vt:lpstr>
      <vt:lpstr>1.4 JS垃圾回收机制</vt:lpstr>
      <vt:lpstr>1.4 JS垃圾回收机制</vt:lpstr>
      <vt:lpstr>1.4 JS垃圾回收机制</vt:lpstr>
      <vt:lpstr>1.4 JS垃圾回收机制</vt:lpstr>
      <vt:lpstr>1.4 JS垃圾回收机制</vt:lpstr>
      <vt:lpstr>作用域</vt:lpstr>
      <vt:lpstr>1.5 闭包</vt:lpstr>
      <vt:lpstr>1.5 闭包</vt:lpstr>
      <vt:lpstr>1.5 闭包</vt:lpstr>
      <vt:lpstr>PowerPoint 演示文稿</vt:lpstr>
      <vt:lpstr>作用域</vt:lpstr>
      <vt:lpstr>1.6 变量提升</vt:lpstr>
      <vt:lpstr>1.6 变量提升</vt:lpstr>
      <vt:lpstr>PowerPoint 演示文稿</vt:lpstr>
      <vt:lpstr>PowerPoint 演示文稿</vt:lpstr>
      <vt:lpstr>函数进阶</vt:lpstr>
      <vt:lpstr>2.1 函数提升</vt:lpstr>
      <vt:lpstr>函数进阶</vt:lpstr>
      <vt:lpstr>2.2 函数参数</vt:lpstr>
      <vt:lpstr>2.2 函数参数</vt:lpstr>
      <vt:lpstr>2.2 函数参数</vt:lpstr>
      <vt:lpstr>PowerPoint 演示文稿</vt:lpstr>
      <vt:lpstr>2.2 函数参数</vt:lpstr>
      <vt:lpstr>2.2 函数参数</vt:lpstr>
      <vt:lpstr>2.2 函数参数</vt:lpstr>
      <vt:lpstr>2.2 函数参数</vt:lpstr>
      <vt:lpstr>PowerPoint 演示文稿</vt:lpstr>
      <vt:lpstr>展开运算符</vt:lpstr>
      <vt:lpstr>展开运算符</vt:lpstr>
      <vt:lpstr>展开运算符 or 剩余参数</vt:lpstr>
      <vt:lpstr>PowerPoint 演示文稿</vt:lpstr>
      <vt:lpstr>函数进阶</vt:lpstr>
      <vt:lpstr>2.3 箭头函数（重要）</vt:lpstr>
      <vt:lpstr>2.3 箭头函数（重要）</vt:lpstr>
      <vt:lpstr>2.3 箭头函数（重要）</vt:lpstr>
      <vt:lpstr>2.3 箭头函数（重要）</vt:lpstr>
      <vt:lpstr>2.3 箭头函数（重要）</vt:lpstr>
      <vt:lpstr>PowerPoint 演示文稿</vt:lpstr>
      <vt:lpstr>2.3 箭头函数（重要）</vt:lpstr>
      <vt:lpstr>2.3 箭头函数（重要）</vt:lpstr>
      <vt:lpstr>PowerPoint 演示文稿</vt:lpstr>
      <vt:lpstr>2.3 箭头函数（重要）</vt:lpstr>
      <vt:lpstr>2.3 箭头函数（重要）</vt:lpstr>
      <vt:lpstr>2.3 箭头函数（重要）</vt:lpstr>
      <vt:lpstr>2.3 箭头函数（重要）</vt:lpstr>
      <vt:lpstr>2.3 箭头函数（重要）</vt:lpstr>
      <vt:lpstr>PowerPoint 演示文稿</vt:lpstr>
      <vt:lpstr>PowerPoint 演示文稿</vt:lpstr>
      <vt:lpstr>解构赋值</vt:lpstr>
      <vt:lpstr> 3. 解构赋值</vt:lpstr>
      <vt:lpstr> 3. 解构赋值</vt:lpstr>
      <vt:lpstr> 3.1 数组解构</vt:lpstr>
      <vt:lpstr> 3.1 数组解构</vt:lpstr>
      <vt:lpstr> 3.1 数组解构</vt:lpstr>
      <vt:lpstr>PowerPoint 演示文稿</vt:lpstr>
      <vt:lpstr>PowerPoint 演示文稿</vt:lpstr>
      <vt:lpstr> 3.1 数组解构</vt:lpstr>
      <vt:lpstr> 3.1 数组解构</vt:lpstr>
      <vt:lpstr> 3.1 数组解构</vt:lpstr>
      <vt:lpstr> 3.1 数组解构</vt:lpstr>
      <vt:lpstr> 3.1 数组解构</vt:lpstr>
      <vt:lpstr> 3.1 数组解构</vt:lpstr>
      <vt:lpstr>PowerPoint 演示文稿</vt:lpstr>
      <vt:lpstr> 3. 解构赋值</vt:lpstr>
      <vt:lpstr> 3.2 对象解构</vt:lpstr>
      <vt:lpstr> 3.2 对象解构</vt:lpstr>
      <vt:lpstr> 3.2 对象解构</vt:lpstr>
      <vt:lpstr>PowerPoint 演示文稿</vt:lpstr>
      <vt:lpstr> 3.2 对象解构</vt:lpstr>
      <vt:lpstr> 3.2 对象解构</vt:lpstr>
      <vt:lpstr> 3.2 对象解构</vt:lpstr>
      <vt:lpstr>PowerPoint 演示文稿</vt:lpstr>
      <vt:lpstr>PowerPoint 演示文稿</vt:lpstr>
      <vt:lpstr>遍历数组 forEach 方法（重点）</vt:lpstr>
      <vt:lpstr>遍历数组 forEach 方法（重点）</vt:lpstr>
      <vt:lpstr>PowerPoint 演示文稿</vt:lpstr>
      <vt:lpstr>PowerPoint 演示文稿</vt:lpstr>
      <vt:lpstr>PowerPoint 演示文稿</vt:lpstr>
      <vt:lpstr>筛选数组 filter 方法（重点）</vt:lpstr>
      <vt:lpstr>筛选数组 filter 方法（重点）</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不眠人</cp:lastModifiedBy>
  <cp:revision>4792</cp:revision>
  <dcterms:created xsi:type="dcterms:W3CDTF">2022-12-02T08:09:41Z</dcterms:created>
  <dcterms:modified xsi:type="dcterms:W3CDTF">2022-12-02T08:09:41Z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E782D9A8DCD1154FC5B28963D594C99B</vt:lpwstr>
  </property>
  <property fmtid="{D5CDD505-2E9C-101B-9397-08002B2CF9AE}" pid="3" name="KSOProductBuildVer">
    <vt:lpwstr>2052-4.6.1.7467</vt:lpwstr>
  </property>
</Properties>
</file>