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68"/>
  </p:notesMasterIdLst>
  <p:handoutMasterIdLst>
    <p:handoutMasterId r:id="rId69"/>
  </p:handoutMasterIdLst>
  <p:sldIdLst>
    <p:sldId id="533" r:id="rId4"/>
    <p:sldId id="534" r:id="rId5"/>
    <p:sldId id="535" r:id="rId6"/>
    <p:sldId id="536" r:id="rId7"/>
    <p:sldId id="538" r:id="rId8"/>
    <p:sldId id="675" r:id="rId9"/>
    <p:sldId id="674" r:id="rId10"/>
    <p:sldId id="676" r:id="rId11"/>
    <p:sldId id="677" r:id="rId12"/>
    <p:sldId id="678" r:id="rId13"/>
    <p:sldId id="679" r:id="rId14"/>
    <p:sldId id="680" r:id="rId15"/>
    <p:sldId id="681" r:id="rId16"/>
    <p:sldId id="594" r:id="rId17"/>
    <p:sldId id="682" r:id="rId18"/>
    <p:sldId id="683" r:id="rId19"/>
    <p:sldId id="684" r:id="rId20"/>
    <p:sldId id="685" r:id="rId21"/>
    <p:sldId id="595" r:id="rId22"/>
    <p:sldId id="686" r:id="rId23"/>
    <p:sldId id="688" r:id="rId24"/>
    <p:sldId id="689" r:id="rId25"/>
    <p:sldId id="690" r:id="rId26"/>
    <p:sldId id="692" r:id="rId27"/>
    <p:sldId id="691" r:id="rId28"/>
    <p:sldId id="694" r:id="rId29"/>
    <p:sldId id="693" r:id="rId30"/>
    <p:sldId id="596" r:id="rId31"/>
    <p:sldId id="696" r:id="rId32"/>
    <p:sldId id="697" r:id="rId33"/>
    <p:sldId id="698" r:id="rId34"/>
    <p:sldId id="700" r:id="rId35"/>
    <p:sldId id="729" r:id="rId36"/>
    <p:sldId id="728" r:id="rId37"/>
    <p:sldId id="598" r:id="rId38"/>
    <p:sldId id="695" r:id="rId39"/>
    <p:sldId id="702" r:id="rId40"/>
    <p:sldId id="703" r:id="rId41"/>
    <p:sldId id="705" r:id="rId42"/>
    <p:sldId id="706" r:id="rId43"/>
    <p:sldId id="707" r:id="rId44"/>
    <p:sldId id="708" r:id="rId45"/>
    <p:sldId id="704" r:id="rId46"/>
    <p:sldId id="709" r:id="rId47"/>
    <p:sldId id="593" r:id="rId48"/>
    <p:sldId id="710" r:id="rId49"/>
    <p:sldId id="712" r:id="rId50"/>
    <p:sldId id="713" r:id="rId51"/>
    <p:sldId id="714" r:id="rId52"/>
    <p:sldId id="715" r:id="rId53"/>
    <p:sldId id="716" r:id="rId54"/>
    <p:sldId id="717" r:id="rId55"/>
    <p:sldId id="666" r:id="rId56"/>
    <p:sldId id="718" r:id="rId57"/>
    <p:sldId id="719" r:id="rId58"/>
    <p:sldId id="720" r:id="rId59"/>
    <p:sldId id="722" r:id="rId60"/>
    <p:sldId id="723" r:id="rId61"/>
    <p:sldId id="724" r:id="rId62"/>
    <p:sldId id="725" r:id="rId63"/>
    <p:sldId id="726" r:id="rId64"/>
    <p:sldId id="727" r:id="rId65"/>
    <p:sldId id="721" r:id="rId66"/>
    <p:sldId id="26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08" d="100"/>
          <a:sy n="108" d="100"/>
        </p:scale>
        <p:origin x="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8/8/2022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50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  <p:sldLayoutId id="2147483732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进阶第二天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r>
              <a:rPr lang="en-US" altLang="zh-CN" dirty="0"/>
              <a:t>&amp;</a:t>
            </a:r>
            <a:r>
              <a:rPr lang="zh-CN" altLang="en-US" dirty="0"/>
              <a:t>数据常用函数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构造函数的作用是什么？怎么写呢？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构造函数是来快速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创建多个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大写字母开头的函数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new </a:t>
            </a:r>
            <a:r>
              <a:rPr lang="zh-CN" altLang="en-US" dirty="0"/>
              <a:t>关键字调用函数的行为被称为？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构造函数内部需要写</a:t>
            </a:r>
            <a:r>
              <a:rPr lang="en-US" altLang="zh-CN" dirty="0"/>
              <a:t>return</a:t>
            </a:r>
            <a:r>
              <a:rPr lang="zh-CN" altLang="en-US" dirty="0"/>
              <a:t>吗，返回值是什么？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构造函数自动返回创建的新的对象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利用构造函数创建多个对象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①：写一个</a:t>
            </a:r>
            <a:r>
              <a:rPr lang="en-US" altLang="zh-CN" dirty="0"/>
              <a:t>Goods</a:t>
            </a:r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②：里面包含属性  </a:t>
            </a:r>
            <a:r>
              <a:rPr lang="en-US" altLang="zh-CN" dirty="0"/>
              <a:t>name  </a:t>
            </a:r>
            <a:r>
              <a:rPr lang="zh-CN" altLang="en-US" dirty="0"/>
              <a:t>商品名称 </a:t>
            </a:r>
            <a:r>
              <a:rPr lang="en-US" altLang="zh-CN" dirty="0"/>
              <a:t>  price </a:t>
            </a:r>
            <a:r>
              <a:rPr lang="zh-CN" altLang="en-US" dirty="0"/>
              <a:t>价格   </a:t>
            </a:r>
            <a:r>
              <a:rPr lang="en-US" altLang="zh-CN" dirty="0"/>
              <a:t>count </a:t>
            </a:r>
            <a:r>
              <a:rPr lang="zh-CN" altLang="en-US" dirty="0"/>
              <a:t>库存数量</a:t>
            </a:r>
            <a:endParaRPr lang="en-US" altLang="zh-CN" dirty="0"/>
          </a:p>
          <a:p>
            <a:r>
              <a:rPr lang="zh-CN" altLang="en-US" dirty="0"/>
              <a:t>③：实例化多个商品对象，并打印到控制台，例如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 小米   </a:t>
            </a:r>
            <a:r>
              <a:rPr lang="en-US" altLang="zh-CN" dirty="0"/>
              <a:t>1999       20    </a:t>
            </a:r>
          </a:p>
          <a:p>
            <a:r>
              <a:rPr lang="en-US" altLang="zh-CN" dirty="0"/>
              <a:t>	  </a:t>
            </a:r>
            <a:r>
              <a:rPr lang="zh-CN" altLang="en-US" dirty="0"/>
              <a:t>华为   </a:t>
            </a:r>
            <a:r>
              <a:rPr lang="en-US" altLang="zh-CN" dirty="0"/>
              <a:t>3999       59     </a:t>
            </a:r>
          </a:p>
          <a:p>
            <a:r>
              <a:rPr lang="en-US" altLang="zh-CN" dirty="0"/>
              <a:t>	  vivo   1888      100</a:t>
            </a:r>
          </a:p>
        </p:txBody>
      </p:sp>
    </p:spTree>
    <p:extLst>
      <p:ext uri="{BB962C8B-B14F-4D97-AF65-F5344CB8AC3E}">
        <p14:creationId xmlns:p14="http://schemas.microsoft.com/office/powerpoint/2010/main" val="177869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实例化的过程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46" y="2289114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986770" y="2193814"/>
            <a:ext cx="5869951" cy="31714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说明：</a:t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/>
              <a:t>创建新的空</a:t>
            </a:r>
            <a:r>
              <a:rPr lang="zh-CN" altLang="en-US" dirty="0"/>
              <a:t>对象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构造函数</a:t>
            </a:r>
            <a:r>
              <a:rPr lang="en-US" altLang="zh-CN" dirty="0"/>
              <a:t>this</a:t>
            </a:r>
            <a:r>
              <a:rPr lang="zh-CN" altLang="en-US" dirty="0"/>
              <a:t>指向新对象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执行构造函数代码，修改</a:t>
            </a:r>
            <a:r>
              <a:rPr lang="en-US" altLang="zh-CN" dirty="0"/>
              <a:t>this</a:t>
            </a:r>
            <a:r>
              <a:rPr lang="zh-CN" altLang="en-US" dirty="0"/>
              <a:t>，添加新的属性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返回新对象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20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深入对象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49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2863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实例成员：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通过构造函数创建的对象称为实例对象，实例对象中的属性和方法称为实例成员。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48" y="3093333"/>
            <a:ext cx="3894665" cy="336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说明：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1. </a:t>
            </a:r>
            <a:r>
              <a:rPr lang="zh-CN" altLang="en-US" dirty="0">
                <a:solidFill>
                  <a:srgbClr val="C00000"/>
                </a:solidFill>
              </a:rPr>
              <a:t>实例对象的属性和方法即为实例成员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为构造函数传入参数，动态创建结构相同但值不同的对象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3. </a:t>
            </a:r>
            <a:r>
              <a:rPr lang="zh-CN" altLang="en-US" dirty="0"/>
              <a:t>构造函数创建的实例对象彼此独立互不影响。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静态成员：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构造函数的属性和方法被称为静态成员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说明：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1. </a:t>
            </a:r>
            <a:r>
              <a:rPr lang="zh-CN" altLang="en-US" dirty="0"/>
              <a:t>构造函数的属性和方法被称为静态成员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一般公共特征的属性或方法静态成员设置为静态成员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静态成员方法中的 </a:t>
            </a:r>
            <a:r>
              <a:rPr lang="en-US" altLang="zh-CN" dirty="0"/>
              <a:t>this </a:t>
            </a:r>
            <a:r>
              <a:rPr lang="zh-CN" altLang="en-US" dirty="0"/>
              <a:t>指向构造函数本身</a:t>
            </a:r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5" y="2928105"/>
            <a:ext cx="3752381" cy="3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15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什么是实例成员？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实例对象的属性和方法即为实例成员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什么是静态成员？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构造函数的属性和方法被称为静态成员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深入对象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内置构造函数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61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1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内置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 </a:t>
            </a:r>
            <a:r>
              <a:rPr lang="en-US" altLang="zh-CN" dirty="0"/>
              <a:t>JavaScript 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最主要</a:t>
            </a:r>
            <a:r>
              <a:rPr lang="zh-CN" altLang="en-US" dirty="0"/>
              <a:t>的数据类型有 </a:t>
            </a:r>
            <a:r>
              <a:rPr lang="en-US" altLang="zh-CN" dirty="0"/>
              <a:t>6 </a:t>
            </a:r>
            <a:r>
              <a:rPr lang="zh-CN" altLang="en-US" dirty="0"/>
              <a:t>种：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基本数据类型：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字符串、数值、布尔、</a:t>
            </a:r>
            <a:r>
              <a:rPr lang="en-US" altLang="zh-CN" dirty="0"/>
              <a:t>undefined</a:t>
            </a:r>
            <a:r>
              <a:rPr lang="zh-CN" altLang="en-US" dirty="0"/>
              <a:t>、</a:t>
            </a:r>
            <a:r>
              <a:rPr lang="en-US" altLang="zh-CN"/>
              <a:t>null   +  (Symbol + BigInt)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引用类型</a:t>
            </a:r>
            <a:r>
              <a:rPr lang="en-US" altLang="zh-CN" b="1" dirty="0"/>
              <a:t>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但是，我们会发现有些特殊情况：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其实字符串、数值、布尔、等基本类型也都有专门的构造函数，这些我们称为包装类型。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中几乎所有的数据都可以基于构成函数创建。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43" y="4331294"/>
            <a:ext cx="4285714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22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958" y="1036956"/>
            <a:ext cx="7452042" cy="339957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掌握基于构造函数创建对象，理解实例化过程</a:t>
            </a:r>
            <a:endParaRPr lang="en-US" altLang="zh-CN" dirty="0"/>
          </a:p>
          <a:p>
            <a:r>
              <a:rPr lang="zh-CN" altLang="en-US" dirty="0"/>
              <a:t>掌握对象数组字符数字等类型的常见属性和方法，便捷完成功能</a:t>
            </a:r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引用类型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Array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RegExp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Date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包装类型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Number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Boolean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6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Object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5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是内置的构造函数，用于创建普通对象。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推荐使用字面量方式声明对象，而不是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24657"/>
            <a:ext cx="4771429" cy="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800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现在有新的方法了</a:t>
            </a:r>
            <a:r>
              <a:rPr lang="en-US" altLang="zh-CN" dirty="0">
                <a:solidFill>
                  <a:schemeClr val="tx1"/>
                </a:solidFill>
              </a:rPr>
              <a:t>~~~~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2" y="2234734"/>
            <a:ext cx="5523809" cy="1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1" y="3704790"/>
            <a:ext cx="5266667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45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作用：</a:t>
            </a:r>
            <a:r>
              <a:rPr lang="en-US" altLang="zh-CN" dirty="0" err="1"/>
              <a:t>Object.keys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静态方法获取对象中所有属性（键） </a:t>
            </a:r>
            <a:endParaRPr lang="en-US" altLang="zh-CN" dirty="0"/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注意： </a:t>
            </a:r>
            <a:r>
              <a:rPr lang="zh-CN" altLang="en-US" dirty="0"/>
              <a:t>返回的是一个数组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09" y="3016876"/>
            <a:ext cx="5552381" cy="1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055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作用：</a:t>
            </a:r>
            <a:r>
              <a:rPr lang="en-US" altLang="zh-CN" dirty="0" err="1"/>
              <a:t>Object.values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静态方法获取对象中所有属性值</a:t>
            </a:r>
            <a:endParaRPr lang="en-US" altLang="zh-CN" dirty="0"/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注意： </a:t>
            </a:r>
            <a:r>
              <a:rPr lang="zh-CN" altLang="en-US" dirty="0"/>
              <a:t>返回的是一个数组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67" y="2984066"/>
            <a:ext cx="5333333" cy="1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314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作用：</a:t>
            </a:r>
            <a:r>
              <a:rPr lang="en-US" altLang="zh-CN" dirty="0"/>
              <a:t>Object. assign  </a:t>
            </a:r>
            <a:r>
              <a:rPr lang="zh-CN" altLang="en-US" dirty="0"/>
              <a:t>静态方法常用于对象拷贝</a:t>
            </a:r>
            <a:endParaRPr lang="en-US" altLang="zh-CN" dirty="0"/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" y="3012133"/>
            <a:ext cx="6219048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5843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作用：</a:t>
            </a:r>
            <a:r>
              <a:rPr lang="en-US" altLang="zh-CN" dirty="0"/>
              <a:t>Object. assign  </a:t>
            </a:r>
            <a:r>
              <a:rPr lang="zh-CN" altLang="en-US" dirty="0"/>
              <a:t>静态方法常用于对象拷贝</a:t>
            </a:r>
            <a:endParaRPr lang="en-US" altLang="zh-CN" b="1" dirty="0"/>
          </a:p>
          <a:p>
            <a:r>
              <a:rPr lang="zh-CN" altLang="en-US" b="1" dirty="0"/>
              <a:t>使用：</a:t>
            </a:r>
            <a:r>
              <a:rPr lang="zh-CN" altLang="en-US" dirty="0"/>
              <a:t>经常使用的场景给对象添加属性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46" y="3141134"/>
            <a:ext cx="7542857" cy="1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923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什么是静态方法？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只能给构造函数使用的方法 比如 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Object.keys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获取对象中所有属性（键）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Object.values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获取对象中所有属性值（值）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Array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58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深入对象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内置构造函数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Array </a:t>
            </a:r>
            <a:r>
              <a:rPr lang="zh-CN" altLang="en-US" dirty="0"/>
              <a:t>是内置的构造函数，用于创建数组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创建数组建议使用字面量创建，不用 </a:t>
            </a:r>
            <a:r>
              <a:rPr lang="en-US" altLang="zh-CN" dirty="0"/>
              <a:t>Array</a:t>
            </a:r>
            <a:r>
              <a:rPr lang="zh-CN" altLang="en-US" dirty="0"/>
              <a:t>构造函数创建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6" y="2224447"/>
            <a:ext cx="4400000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717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19" y="1055341"/>
            <a:ext cx="5142527" cy="3039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数组</a:t>
            </a:r>
            <a:r>
              <a:rPr lang="zh-CN" altLang="en-US" b="1" dirty="0"/>
              <a:t>常见实例方法</a:t>
            </a:r>
            <a:r>
              <a:rPr lang="en-US" altLang="zh-CN" b="1" dirty="0"/>
              <a:t>-</a:t>
            </a:r>
            <a:r>
              <a:rPr lang="zh-CN" altLang="en-US" b="1" dirty="0"/>
              <a:t>核心方法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82596"/>
              </p:ext>
            </p:extLst>
          </p:nvPr>
        </p:nvGraphicFramePr>
        <p:xfrm>
          <a:off x="781873" y="4041598"/>
          <a:ext cx="9948653" cy="2489202"/>
        </p:xfrm>
        <a:graphic>
          <a:graphicData uri="http://schemas.openxmlformats.org/drawingml/2006/table">
            <a:tbl>
              <a:tblPr/>
              <a:tblGrid>
                <a:gridCol w="169096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03887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55380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6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不返回，用于不改变值，经常用于查找打印输出值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筛选数组元素，并生成新数组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迭代数组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返回新数组，新数组里面的元素是处理之后的值，经常用于处理数据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返回函数累计处理的结果，经常用于求和等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844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/>
              <a:t>作用：</a:t>
            </a:r>
            <a:r>
              <a:rPr lang="en-US" altLang="zh-CN" dirty="0">
                <a:solidFill>
                  <a:srgbClr val="262626"/>
                </a:solidFill>
              </a:rPr>
              <a:t>reduce  </a:t>
            </a:r>
            <a:r>
              <a:rPr lang="zh-CN" altLang="en-US" dirty="0">
                <a:solidFill>
                  <a:srgbClr val="262626"/>
                </a:solidFill>
              </a:rPr>
              <a:t>返回函数累计处理的结果，经常用于求和等</a:t>
            </a:r>
            <a:endParaRPr lang="en-US" altLang="zh-CN" dirty="0"/>
          </a:p>
          <a:p>
            <a:r>
              <a:rPr lang="zh-CN" altLang="en-US" b="1" dirty="0"/>
              <a:t>基本语法：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参数：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起始值可以省略，如果写就作为第一次累计的起始值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2" y="2814666"/>
            <a:ext cx="5123809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6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/>
              <a:t>作用：</a:t>
            </a:r>
            <a:r>
              <a:rPr lang="en-US" altLang="zh-CN" dirty="0">
                <a:solidFill>
                  <a:srgbClr val="262626"/>
                </a:solidFill>
              </a:rPr>
              <a:t>reduce  </a:t>
            </a:r>
            <a:r>
              <a:rPr lang="zh-CN" altLang="en-US" dirty="0">
                <a:solidFill>
                  <a:srgbClr val="262626"/>
                </a:solidFill>
              </a:rPr>
              <a:t>返回函数累计处理的结果，经常用于求和等</a:t>
            </a:r>
            <a:endParaRPr lang="en-US" altLang="zh-CN" dirty="0"/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累计值参数：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1. </a:t>
            </a:r>
            <a:r>
              <a:rPr lang="zh-CN" altLang="en-US" dirty="0"/>
              <a:t>如果有起始值，则以起始值为准开始累计， 累计值  </a:t>
            </a:r>
            <a:r>
              <a:rPr lang="en-US" altLang="zh-CN" dirty="0"/>
              <a:t>= </a:t>
            </a:r>
            <a:r>
              <a:rPr lang="zh-CN" altLang="en-US" dirty="0"/>
              <a:t>起始值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2.  </a:t>
            </a:r>
            <a:r>
              <a:rPr lang="zh-CN" altLang="en-US" dirty="0"/>
              <a:t>如果没有起始值， 则累计值以数组的第一个数组元素作为起始值开始累计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3.  </a:t>
            </a:r>
            <a:r>
              <a:rPr lang="zh-CN" altLang="en-US" dirty="0"/>
              <a:t>后面每次遍历就会用后面的数组元素 累计到 </a:t>
            </a:r>
            <a:r>
              <a:rPr lang="zh-CN" altLang="en-US" dirty="0">
                <a:solidFill>
                  <a:srgbClr val="C00000"/>
                </a:solidFill>
              </a:rPr>
              <a:t>累计值 </a:t>
            </a:r>
            <a:r>
              <a:rPr lang="zh-CN" altLang="en-US" dirty="0"/>
              <a:t>里面 （类似求和里面的 </a:t>
            </a:r>
            <a:r>
              <a:rPr lang="en-US" altLang="zh-CN" dirty="0"/>
              <a:t>sum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79" y="2703029"/>
            <a:ext cx="9866667" cy="7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617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/>
              <a:t>作用：</a:t>
            </a:r>
            <a:r>
              <a:rPr lang="en-US" altLang="zh-CN" dirty="0">
                <a:solidFill>
                  <a:srgbClr val="262626"/>
                </a:solidFill>
              </a:rPr>
              <a:t>reduce  </a:t>
            </a:r>
            <a:r>
              <a:rPr lang="zh-CN" altLang="en-US" dirty="0">
                <a:solidFill>
                  <a:srgbClr val="262626"/>
                </a:solidFill>
              </a:rPr>
              <a:t>返回函数累计处理的结果，经常用于求和等</a:t>
            </a:r>
            <a:endParaRPr lang="en-US" altLang="zh-CN" dirty="0"/>
          </a:p>
          <a:p>
            <a:r>
              <a:rPr lang="zh-CN" altLang="en-US" b="1" dirty="0"/>
              <a:t>使用场景：求和运算：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05" y="2710552"/>
            <a:ext cx="7647619" cy="12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5082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1" y="1542687"/>
            <a:ext cx="4338192" cy="256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03506"/>
              </p:ext>
            </p:extLst>
          </p:nvPr>
        </p:nvGraphicFramePr>
        <p:xfrm>
          <a:off x="2159000" y="4495799"/>
          <a:ext cx="9629859" cy="2280531"/>
        </p:xfrm>
        <a:graphic>
          <a:graphicData uri="http://schemas.openxmlformats.org/drawingml/2006/table">
            <a:tbl>
              <a:tblPr/>
              <a:tblGrid>
                <a:gridCol w="1636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649288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34379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09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不返回，用于不改变值，经常用于查找打印输出值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筛选数组元素，并生成新数组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迭代数组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返回新数组，新数组里面的元素是处理之后的值，经常用于处理数据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返回函数累计处理的结果，经常用于求和等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7420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员工涨薪计算成本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5123468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①：给员工每人涨薪 </a:t>
            </a:r>
            <a:r>
              <a:rPr lang="en-US" altLang="zh-CN" dirty="0"/>
              <a:t>30%</a:t>
            </a:r>
          </a:p>
          <a:p>
            <a:r>
              <a:rPr lang="zh-CN" altLang="en-US" dirty="0"/>
              <a:t>②：然后计算需要支出的费用</a:t>
            </a:r>
            <a:endParaRPr lang="en-US" altLang="zh-CN" dirty="0"/>
          </a:p>
          <a:p>
            <a:r>
              <a:rPr lang="zh-CN" altLang="en-US" dirty="0"/>
              <a:t>数据：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442" y="2145954"/>
            <a:ext cx="6095238" cy="13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95450" y="3811305"/>
            <a:ext cx="5770944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 = [{</a:t>
            </a:r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张三</a:t>
            </a:r>
            <a:r>
              <a:rPr lang="en-US" altLang="zh-CN" sz="1400" dirty="0"/>
              <a:t>',</a:t>
            </a:r>
          </a:p>
          <a:p>
            <a:r>
              <a:rPr lang="en-US" altLang="zh-CN" sz="1400" dirty="0"/>
              <a:t>      salary: 10000</a:t>
            </a:r>
          </a:p>
          <a:p>
            <a:r>
              <a:rPr lang="en-US" altLang="zh-CN" sz="1400" dirty="0"/>
              <a:t>    }, {</a:t>
            </a:r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李四</a:t>
            </a:r>
            <a:r>
              <a:rPr lang="en-US" altLang="zh-CN" sz="1400" dirty="0"/>
              <a:t>',</a:t>
            </a:r>
          </a:p>
          <a:p>
            <a:r>
              <a:rPr lang="en-US" altLang="zh-CN" sz="1400" dirty="0"/>
              <a:t>      salary: 10000</a:t>
            </a:r>
          </a:p>
          <a:p>
            <a:r>
              <a:rPr lang="en-US" altLang="zh-CN" sz="1400" dirty="0"/>
              <a:t>    }, {</a:t>
            </a:r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王五</a:t>
            </a:r>
            <a:r>
              <a:rPr lang="en-US" altLang="zh-CN" sz="1400" dirty="0"/>
              <a:t>',</a:t>
            </a:r>
          </a:p>
          <a:p>
            <a:r>
              <a:rPr lang="en-US" altLang="zh-CN" sz="1400" dirty="0"/>
              <a:t>      salary: 10000</a:t>
            </a:r>
          </a:p>
          <a:p>
            <a:r>
              <a:rPr lang="en-US" altLang="zh-CN" sz="1400" dirty="0"/>
              <a:t>    },</a:t>
            </a:r>
          </a:p>
          <a:p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08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员工涨薪计算成本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5123468"/>
          </a:xfrm>
        </p:spPr>
        <p:txBody>
          <a:bodyPr/>
          <a:lstStyle/>
          <a:p>
            <a:r>
              <a:rPr lang="zh-CN" altLang="en-US" dirty="0"/>
              <a:t>答案：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6" y="2827408"/>
            <a:ext cx="8629437" cy="906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2890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数组</a:t>
            </a:r>
            <a:r>
              <a:rPr lang="zh-CN" altLang="en-US" b="1" dirty="0"/>
              <a:t>常见方法</a:t>
            </a:r>
            <a:r>
              <a:rPr lang="en-US" altLang="zh-CN" b="1" dirty="0"/>
              <a:t>-</a:t>
            </a:r>
            <a:r>
              <a:rPr lang="zh-CN" altLang="en-US" b="1" dirty="0"/>
              <a:t>其他方法  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962597"/>
            <a:ext cx="9129521" cy="4116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47" y="3851884"/>
            <a:ext cx="3675894" cy="27111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35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3" y="1795963"/>
            <a:ext cx="4531677" cy="466594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99" y="1895820"/>
            <a:ext cx="4818705" cy="12891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75" y="3348095"/>
            <a:ext cx="45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深入对象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创建对象三种方式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实例成员</a:t>
            </a:r>
            <a:r>
              <a:rPr lang="en-US" altLang="zh-CN" dirty="0"/>
              <a:t>&amp;</a:t>
            </a:r>
            <a:r>
              <a:rPr lang="zh-CN" altLang="en-US" dirty="0"/>
              <a:t>静态成员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1019"/>
            <a:ext cx="7153199" cy="45879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4600" y="4538134"/>
            <a:ext cx="3522133" cy="32173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请完成以下需求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spec =  { size: '40cm*40cm' , color: '</a:t>
            </a:r>
            <a:r>
              <a:rPr lang="zh-CN" altLang="en-US" dirty="0"/>
              <a:t>黑色</a:t>
            </a:r>
            <a:r>
              <a:rPr lang="en-US" altLang="zh-CN" dirty="0"/>
              <a:t>'}</a:t>
            </a:r>
          </a:p>
          <a:p>
            <a:r>
              <a:rPr lang="zh-CN" altLang="en-US" dirty="0"/>
              <a:t>请将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color</a:t>
            </a:r>
            <a:r>
              <a:rPr lang="zh-CN" altLang="en-US" dirty="0"/>
              <a:t>里面的值拼接为字符串之后，写到</a:t>
            </a:r>
            <a:r>
              <a:rPr lang="en-US" altLang="zh-CN" dirty="0"/>
              <a:t>div</a:t>
            </a:r>
            <a:r>
              <a:rPr lang="zh-CN" altLang="en-US" dirty="0"/>
              <a:t>标签里面，展示内容如下：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6" y="2607466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3764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请完成以下需求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3610734"/>
          </a:xfrm>
        </p:spPr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spec =  { size: '40cm*40cm' , color: '</a:t>
            </a:r>
            <a:r>
              <a:rPr lang="zh-CN" altLang="en-US" dirty="0"/>
              <a:t>黑色</a:t>
            </a:r>
            <a:r>
              <a:rPr lang="en-US" altLang="zh-CN" dirty="0"/>
              <a:t>'}</a:t>
            </a:r>
          </a:p>
          <a:p>
            <a:r>
              <a:rPr lang="zh-CN" altLang="en-US" dirty="0"/>
              <a:t>请将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color</a:t>
            </a:r>
            <a:r>
              <a:rPr lang="zh-CN" altLang="en-US" dirty="0"/>
              <a:t>里面的值拼接为字符串之后，写到</a:t>
            </a:r>
            <a:r>
              <a:rPr lang="en-US" altLang="zh-CN" dirty="0"/>
              <a:t>div</a:t>
            </a:r>
            <a:r>
              <a:rPr lang="zh-CN" altLang="en-US" dirty="0"/>
              <a:t>标签里面，展示内容如下：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思路： 获得所有的属性值，然后拼接字符串就可以了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①： 获得所有属性值是：  </a:t>
            </a:r>
            <a:r>
              <a:rPr lang="en-US" altLang="zh-CN" dirty="0" err="1">
                <a:solidFill>
                  <a:schemeClr val="tx1"/>
                </a:solidFill>
              </a:rPr>
              <a:t>Object.values</a:t>
            </a:r>
            <a:r>
              <a:rPr lang="en-US" altLang="zh-CN" dirty="0">
                <a:solidFill>
                  <a:schemeClr val="tx1"/>
                </a:solidFill>
              </a:rPr>
              <a:t>()   </a:t>
            </a:r>
            <a:r>
              <a:rPr lang="zh-CN" altLang="en-US" dirty="0">
                <a:solidFill>
                  <a:schemeClr val="tx1"/>
                </a:solidFill>
              </a:rPr>
              <a:t>返回的是数组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②： 拼接数组是 </a:t>
            </a:r>
            <a:r>
              <a:rPr lang="en-US" altLang="zh-CN" dirty="0">
                <a:solidFill>
                  <a:schemeClr val="tx1"/>
                </a:solidFill>
              </a:rPr>
              <a:t>join(‘’)  </a:t>
            </a:r>
            <a:r>
              <a:rPr lang="zh-CN" altLang="en-US" dirty="0">
                <a:solidFill>
                  <a:schemeClr val="tx1"/>
                </a:solidFill>
              </a:rPr>
              <a:t>这样就可以转换为字符串了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6" y="2607466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5201933"/>
            <a:ext cx="7079708" cy="1376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2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数组常见方法</a:t>
            </a:r>
            <a:r>
              <a:rPr lang="en-US" altLang="zh-CN" b="1" dirty="0"/>
              <a:t>-</a:t>
            </a:r>
            <a:r>
              <a:rPr lang="zh-CN" altLang="en-US" b="1" dirty="0"/>
              <a:t> 伪数组转换为真数组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静态方法 </a:t>
            </a:r>
            <a:r>
              <a:rPr lang="en-US" altLang="zh-CN" dirty="0" err="1"/>
              <a:t>Array.from</a:t>
            </a:r>
            <a:r>
              <a:rPr lang="en-US" altLang="zh-CN" dirty="0"/>
              <a:t>()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String</a:t>
            </a:r>
          </a:p>
          <a:p>
            <a:r>
              <a:rPr lang="en-US" altLang="zh-CN" dirty="0"/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55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 </a:t>
            </a:r>
            <a:r>
              <a:rPr lang="en-US" altLang="zh-CN" dirty="0"/>
              <a:t>JavaScript </a:t>
            </a:r>
            <a:r>
              <a:rPr lang="zh-CN" altLang="en-US" dirty="0"/>
              <a:t>中的字符串、数值、布尔具有对象的使用特征，如具有属性和方法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之所以具有对象特征的原因是字符串、数值、布尔类型数据是 </a:t>
            </a:r>
            <a:r>
              <a:rPr lang="en-US" altLang="zh-CN" dirty="0"/>
              <a:t>JavaScript </a:t>
            </a:r>
            <a:r>
              <a:rPr lang="zh-CN" altLang="en-US" dirty="0"/>
              <a:t>底层使用 </a:t>
            </a:r>
            <a:r>
              <a:rPr lang="en-US" altLang="zh-CN" dirty="0"/>
              <a:t>Object </a:t>
            </a:r>
            <a:r>
              <a:rPr lang="zh-CN" altLang="en-US" dirty="0"/>
              <a:t>构造函数“包装”来的，被称为</a:t>
            </a:r>
            <a:r>
              <a:rPr lang="zh-CN" altLang="en-US" b="1" dirty="0">
                <a:solidFill>
                  <a:srgbClr val="C00000"/>
                </a:solidFill>
              </a:rPr>
              <a:t>包装类型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8" y="2209426"/>
            <a:ext cx="3723809" cy="2523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884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807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常见</a:t>
            </a:r>
            <a:r>
              <a:rPr lang="zh-CN" altLang="en-US" b="1" dirty="0"/>
              <a:t>实例方法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60" y="1260828"/>
            <a:ext cx="8687677" cy="52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04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请完成以下需求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8" y="1868614"/>
            <a:ext cx="9409524" cy="23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8" y="4530358"/>
            <a:ext cx="7266667" cy="17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735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显示赠品练习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/>
              <a:t>标签内部，结构必须如左下图所示，展示效果如右图所示：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gift = '50g</a:t>
            </a:r>
            <a:r>
              <a:rPr lang="zh-CN" altLang="en-US" dirty="0"/>
              <a:t>茶叶</a:t>
            </a:r>
            <a:r>
              <a:rPr lang="en-US" altLang="zh-CN" dirty="0"/>
              <a:t>,</a:t>
            </a:r>
            <a:r>
              <a:rPr lang="zh-CN" altLang="en-US" dirty="0"/>
              <a:t>清洗球</a:t>
            </a:r>
            <a:r>
              <a:rPr lang="en-US" altLang="zh-CN" dirty="0"/>
              <a:t>'</a:t>
            </a:r>
            <a:endParaRPr lang="zh-CN" altLang="en-US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思路：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①：把字符串拆分为数组，这样两个赠品就拆分开了  用那个方法？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②：利用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遍历数组，同时把数组元素生成到</a:t>
            </a:r>
            <a:r>
              <a:rPr lang="en-US" altLang="zh-CN" dirty="0">
                <a:solidFill>
                  <a:schemeClr val="tx1"/>
                </a:solidFill>
              </a:rPr>
              <a:t>span</a:t>
            </a:r>
            <a:r>
              <a:rPr lang="zh-CN" altLang="en-US" dirty="0">
                <a:solidFill>
                  <a:schemeClr val="tx1"/>
                </a:solidFill>
              </a:rPr>
              <a:t>里面，并且返回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③：因为返回的是数组，所以需要 转换为字符串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用那个方法？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④：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 err="1">
                <a:solidFill>
                  <a:schemeClr val="tx1"/>
                </a:solidFill>
              </a:rPr>
              <a:t>innerHTML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存放刚才的返回值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13" y="2796680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662848"/>
            <a:ext cx="4961905" cy="129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7600" y="3005667"/>
            <a:ext cx="4411133" cy="629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0813" y="4969934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split(‘,’)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9747" y="57912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join(‘’)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显示赠品练习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/>
              <a:t>标签内部，结构必须如左下图所示，展示效果如右图所示：</a:t>
            </a:r>
            <a:endParaRPr lang="en-US" altLang="zh-CN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思路：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04" y="3618666"/>
            <a:ext cx="11205729" cy="1286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294572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0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创建对象三种方式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目标：了解创建对象有三种方式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利用对象字面量创建对象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利用构造函数创建对象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7" y="2694971"/>
            <a:ext cx="4142857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7" y="4737686"/>
            <a:ext cx="5628571" cy="9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String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167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Number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Number </a:t>
            </a:r>
            <a:r>
              <a:rPr lang="zh-CN" altLang="en-US" dirty="0"/>
              <a:t>是内置的构造函数，用于创建数值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toFixed</a:t>
            </a:r>
            <a:r>
              <a:rPr lang="en-US" altLang="zh-CN" dirty="0"/>
              <a:t>() </a:t>
            </a:r>
            <a:r>
              <a:rPr lang="zh-CN" altLang="en-US" dirty="0"/>
              <a:t>设置保留小数位的长度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75924"/>
            <a:ext cx="6095238" cy="1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119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深入对象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内置构造函数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22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83362" y="1542913"/>
            <a:ext cx="9214230" cy="4550400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根据后台提供的数据，渲染购物车页面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87" y="2462054"/>
            <a:ext cx="7483391" cy="3767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6880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48" y="1726067"/>
            <a:ext cx="921423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①：渲染图片、标题、颜色、价格、赠品等数据</a:t>
            </a:r>
            <a:endParaRPr lang="en-US" altLang="zh-CN" dirty="0"/>
          </a:p>
          <a:p>
            <a:r>
              <a:rPr lang="zh-CN" altLang="en-US" dirty="0"/>
              <a:t>②：单价和小计模块</a:t>
            </a:r>
            <a:endParaRPr lang="en-US" altLang="zh-CN" dirty="0"/>
          </a:p>
          <a:p>
            <a:r>
              <a:rPr lang="zh-CN" altLang="en-US" dirty="0"/>
              <a:t>③：总价模块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63" y="1105199"/>
            <a:ext cx="6197259" cy="3119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0281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①：把整体的结构直接生成然后渲染到大盒子</a:t>
            </a:r>
            <a:r>
              <a:rPr lang="en-US" altLang="zh-CN" dirty="0"/>
              <a:t>.list </a:t>
            </a:r>
            <a:r>
              <a:rPr lang="zh-CN" altLang="en-US" dirty="0"/>
              <a:t>里面</a:t>
            </a:r>
            <a:endParaRPr lang="en-US" altLang="zh-CN" dirty="0"/>
          </a:p>
          <a:p>
            <a:r>
              <a:rPr lang="zh-CN" altLang="en-US" dirty="0"/>
              <a:t>②：那个方法可以遍历的同时还有返回值  </a:t>
            </a:r>
            <a:endParaRPr lang="en-US" altLang="zh-CN" dirty="0"/>
          </a:p>
          <a:p>
            <a:r>
              <a:rPr lang="zh-CN" altLang="en-US" dirty="0"/>
              <a:t>③：最后计算总价模块，那个方法可以求和？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15" y="9527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4487765" y="270086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16756" y="3113969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reduce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243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①：先利用</a:t>
            </a:r>
            <a:r>
              <a:rPr lang="en-US" altLang="zh-CN" dirty="0"/>
              <a:t>map</a:t>
            </a:r>
            <a:r>
              <a:rPr lang="zh-CN" altLang="en-US" dirty="0"/>
              <a:t>来遍历，有多少条数据，渲染多少相同商品</a:t>
            </a:r>
            <a:endParaRPr lang="en-US" altLang="zh-CN" dirty="0"/>
          </a:p>
          <a:p>
            <a:r>
              <a:rPr lang="zh-CN" altLang="en-US" dirty="0"/>
              <a:t>②：里面更换各种数据，注意使用对象解构赋值</a:t>
            </a:r>
            <a:endParaRPr lang="en-US" altLang="zh-CN" dirty="0"/>
          </a:p>
          <a:p>
            <a:r>
              <a:rPr lang="zh-CN" altLang="en-US" dirty="0"/>
              <a:t>③：利用</a:t>
            </a:r>
            <a:r>
              <a:rPr lang="en-US" altLang="zh-CN" dirty="0"/>
              <a:t>reduce</a:t>
            </a:r>
            <a:r>
              <a:rPr lang="zh-CN" altLang="en-US" dirty="0"/>
              <a:t>计算总价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97" y="1006165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06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①：先利用</a:t>
            </a:r>
            <a:r>
              <a:rPr lang="en-US" altLang="zh-CN" dirty="0"/>
              <a:t>map</a:t>
            </a:r>
            <a:r>
              <a:rPr lang="zh-CN" altLang="en-US" dirty="0"/>
              <a:t>来遍历，有多少条数据，渲染多少相同商品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可以先写死的数据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注意</a:t>
            </a:r>
            <a:r>
              <a:rPr lang="en-US" altLang="zh-CN" dirty="0"/>
              <a:t>map</a:t>
            </a:r>
            <a:r>
              <a:rPr lang="zh-CN" altLang="en-US" dirty="0"/>
              <a:t>返回值是 数组，我们需要用 </a:t>
            </a:r>
            <a:r>
              <a:rPr lang="en-US" altLang="zh-CN" dirty="0"/>
              <a:t>join </a:t>
            </a:r>
            <a:r>
              <a:rPr lang="zh-CN" altLang="en-US" dirty="0"/>
              <a:t>转换为字符串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把返回的字符串 赋值 给  </a:t>
            </a:r>
            <a:r>
              <a:rPr lang="en-US" altLang="zh-CN" dirty="0"/>
              <a:t>list </a:t>
            </a:r>
            <a:r>
              <a:rPr lang="zh-CN" altLang="en-US" dirty="0"/>
              <a:t>大盒子的 </a:t>
            </a:r>
            <a:r>
              <a:rPr lang="en-US" altLang="zh-CN" dirty="0" err="1"/>
              <a:t>innerHTML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81" y="1271636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82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②：更换数据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先更换不需要处理的数据，图片，商品名称，单价，数量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采取对象解构的方式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注意 单价要保留</a:t>
            </a:r>
            <a:r>
              <a:rPr lang="en-US" altLang="zh-CN" dirty="0"/>
              <a:t>2</a:t>
            </a:r>
            <a:r>
              <a:rPr lang="zh-CN" altLang="en-US" dirty="0"/>
              <a:t>位小数， </a:t>
            </a:r>
            <a:r>
              <a:rPr lang="en-US" altLang="zh-CN" dirty="0"/>
              <a:t>489.00     </a:t>
            </a:r>
            <a:r>
              <a:rPr lang="en-US" altLang="zh-CN" dirty="0" err="1"/>
              <a:t>toFixed</a:t>
            </a:r>
            <a:r>
              <a:rPr lang="en-US" altLang="zh-CN" dirty="0"/>
              <a:t>(2)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475" y="1259838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941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②：更换数据 </a:t>
            </a:r>
            <a:r>
              <a:rPr lang="en-US" altLang="zh-CN" dirty="0"/>
              <a:t>- </a:t>
            </a:r>
            <a:r>
              <a:rPr lang="zh-CN" altLang="en-US" dirty="0"/>
              <a:t>处理 规格文字 模块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获取 每个对象里面的 </a:t>
            </a:r>
            <a:r>
              <a:rPr lang="en-US" altLang="zh-CN" dirty="0"/>
              <a:t>spec , </a:t>
            </a:r>
            <a:r>
              <a:rPr lang="zh-CN" altLang="en-US" dirty="0"/>
              <a:t>上面对象解构添加 </a:t>
            </a:r>
            <a:r>
              <a:rPr lang="en-US" altLang="zh-CN" dirty="0"/>
              <a:t>spec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- </a:t>
            </a:r>
            <a:r>
              <a:rPr lang="zh-CN" altLang="en-US" dirty="0">
                <a:solidFill>
                  <a:schemeClr val="tx1"/>
                </a:solidFill>
              </a:rPr>
              <a:t>获得所有属性值是：  </a:t>
            </a:r>
            <a:r>
              <a:rPr lang="en-US" altLang="zh-CN" dirty="0" err="1">
                <a:solidFill>
                  <a:schemeClr val="tx1"/>
                </a:solidFill>
              </a:rPr>
              <a:t>Object.values</a:t>
            </a:r>
            <a:r>
              <a:rPr lang="en-US" altLang="zh-CN" dirty="0">
                <a:solidFill>
                  <a:schemeClr val="tx1"/>
                </a:solidFill>
              </a:rPr>
              <a:t>()   </a:t>
            </a:r>
            <a:r>
              <a:rPr lang="zh-CN" altLang="en-US" dirty="0">
                <a:solidFill>
                  <a:schemeClr val="tx1"/>
                </a:solidFill>
              </a:rPr>
              <a:t>返回的是数组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  </a:t>
            </a:r>
            <a:r>
              <a:rPr lang="zh-CN" altLang="en-US" dirty="0">
                <a:solidFill>
                  <a:schemeClr val="tx1"/>
                </a:solidFill>
              </a:rPr>
              <a:t>拼接数组是 </a:t>
            </a:r>
            <a:r>
              <a:rPr lang="en-US" altLang="zh-CN" dirty="0">
                <a:solidFill>
                  <a:schemeClr val="tx1"/>
                </a:solidFill>
              </a:rPr>
              <a:t>join(‘’)  </a:t>
            </a:r>
            <a:r>
              <a:rPr lang="zh-CN" altLang="en-US" dirty="0">
                <a:solidFill>
                  <a:schemeClr val="tx1"/>
                </a:solidFill>
              </a:rPr>
              <a:t>这样就可以转换为字符串了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12" y="1056693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8483600" y="1544586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98" y="4011396"/>
            <a:ext cx="5300003" cy="2163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90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深入对象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实例成员</a:t>
            </a:r>
            <a:r>
              <a:rPr lang="en-US" altLang="zh-CN" dirty="0"/>
              <a:t>&amp;</a:t>
            </a:r>
            <a:r>
              <a:rPr lang="zh-CN" altLang="en-US" dirty="0"/>
              <a:t>静态成员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502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4" y="3266501"/>
            <a:ext cx="5660273" cy="1380067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1517" y="1802266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②：更换数据 </a:t>
            </a:r>
            <a:r>
              <a:rPr lang="en-US" altLang="zh-CN" dirty="0"/>
              <a:t>- </a:t>
            </a:r>
            <a:r>
              <a:rPr lang="zh-CN" altLang="en-US" dirty="0"/>
              <a:t>处理 赠品 模块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获取 每个对象里面的 </a:t>
            </a:r>
            <a:r>
              <a:rPr lang="en-US" altLang="zh-CN" dirty="0"/>
              <a:t>gift , </a:t>
            </a:r>
            <a:r>
              <a:rPr lang="zh-CN" altLang="en-US" dirty="0"/>
              <a:t>上面对象解构添加 </a:t>
            </a:r>
            <a:r>
              <a:rPr lang="en-US" altLang="zh-CN" dirty="0"/>
              <a:t>gift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注意要判断是否有</a:t>
            </a:r>
            <a:r>
              <a:rPr lang="en-US" altLang="zh-CN" dirty="0">
                <a:solidFill>
                  <a:srgbClr val="C00000"/>
                </a:solidFill>
              </a:rPr>
              <a:t>gif</a:t>
            </a:r>
            <a:r>
              <a:rPr lang="zh-CN" altLang="en-US" dirty="0">
                <a:solidFill>
                  <a:srgbClr val="C00000"/>
                </a:solidFill>
              </a:rPr>
              <a:t>属性，没有的话不需要渲染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利用变成的字符串然后写到 </a:t>
            </a:r>
            <a:r>
              <a:rPr lang="en-US" altLang="zh-CN" dirty="0"/>
              <a:t>p.name</a:t>
            </a:r>
            <a:r>
              <a:rPr lang="zh-CN" altLang="en-US" dirty="0"/>
              <a:t>里面</a:t>
            </a:r>
            <a:endParaRPr lang="en-US" altLang="zh-CN" dirty="0"/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7" y="10035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7239000" y="2950053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67" y="3956535"/>
            <a:ext cx="5272207" cy="22576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82969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9983" y="1894956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②：更换数据 </a:t>
            </a:r>
            <a:r>
              <a:rPr lang="en-US" altLang="zh-CN" dirty="0"/>
              <a:t>- </a:t>
            </a:r>
            <a:r>
              <a:rPr lang="zh-CN" altLang="en-US" dirty="0"/>
              <a:t>处理 小计 模块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小计 </a:t>
            </a:r>
            <a:r>
              <a:rPr lang="en-US" altLang="zh-CN" dirty="0"/>
              <a:t>=  </a:t>
            </a:r>
            <a:r>
              <a:rPr lang="zh-CN" altLang="en-US" dirty="0"/>
              <a:t>单价 *  数量 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小计名可以为</a:t>
            </a:r>
            <a:r>
              <a:rPr lang="en-US" altLang="zh-CN" dirty="0"/>
              <a:t>: </a:t>
            </a:r>
            <a:r>
              <a:rPr lang="en-US" altLang="zh-CN" dirty="0" err="1"/>
              <a:t>subTotal</a:t>
            </a:r>
            <a:r>
              <a:rPr lang="zh-CN" altLang="en-US" dirty="0"/>
              <a:t>  </a:t>
            </a:r>
            <a:r>
              <a:rPr lang="en-US" altLang="zh-CN" dirty="0"/>
              <a:t>=  price </a:t>
            </a:r>
            <a:r>
              <a:rPr lang="zh-CN" altLang="en-US" dirty="0"/>
              <a:t>* </a:t>
            </a:r>
            <a:r>
              <a:rPr lang="en-US" altLang="zh-CN" dirty="0"/>
              <a:t>count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-  </a:t>
            </a:r>
            <a:r>
              <a:rPr lang="zh-CN" altLang="en-US" dirty="0">
                <a:solidFill>
                  <a:schemeClr val="tx1"/>
                </a:solidFill>
              </a:rPr>
              <a:t>注意保留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位小数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关于小数的计算精度问题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0.1 + 0.2 = ? 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解决方案： 我们经常转换为整数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0.1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100 + 0.2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/ 100  === 0.3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这里是给大家拓展思路和处理方案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49" y="2567190"/>
            <a:ext cx="6567280" cy="33059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10628015" y="2676382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9983" y="1894956"/>
            <a:ext cx="9216000" cy="4550400"/>
          </a:xfrm>
        </p:spPr>
        <p:txBody>
          <a:bodyPr/>
          <a:lstStyle/>
          <a:p>
            <a:r>
              <a:rPr lang="zh-CN" altLang="en-US" dirty="0"/>
              <a:t>分析业务模块：</a:t>
            </a:r>
            <a:endParaRPr lang="en-US" altLang="zh-CN" dirty="0"/>
          </a:p>
          <a:p>
            <a:r>
              <a:rPr lang="zh-CN" altLang="en-US" dirty="0"/>
              <a:t>③：计算 合计 模块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求和用到数组 </a:t>
            </a:r>
            <a:r>
              <a:rPr lang="en-US" altLang="zh-CN" dirty="0"/>
              <a:t>reduce </a:t>
            </a:r>
            <a:r>
              <a:rPr lang="zh-CN" altLang="en-US" dirty="0"/>
              <a:t>方法  累计器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-  </a:t>
            </a:r>
            <a:r>
              <a:rPr lang="zh-CN" altLang="en-US" dirty="0">
                <a:solidFill>
                  <a:schemeClr val="tx1"/>
                </a:solidFill>
              </a:rPr>
              <a:t>根据数据里面的数量和单价累加和即可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-  </a:t>
            </a:r>
            <a:r>
              <a:rPr lang="zh-CN" altLang="en-US" dirty="0">
                <a:solidFill>
                  <a:schemeClr val="tx1"/>
                </a:solidFill>
              </a:rPr>
              <a:t>注意 </a:t>
            </a:r>
            <a:r>
              <a:rPr lang="en-US" altLang="zh-CN" dirty="0">
                <a:solidFill>
                  <a:schemeClr val="tx1"/>
                </a:solidFill>
              </a:rPr>
              <a:t>reduce</a:t>
            </a:r>
            <a:r>
              <a:rPr lang="zh-CN" altLang="en-US" dirty="0">
                <a:solidFill>
                  <a:schemeClr val="tx1"/>
                </a:solidFill>
              </a:rPr>
              <a:t>方法有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个参数，第一个是回调函数，第二个是 初始值，这里写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050" y="1001130"/>
            <a:ext cx="5105400" cy="25700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9440317" y="3212351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4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184" y="1422400"/>
            <a:ext cx="7497216" cy="3352800"/>
          </a:xfrm>
        </p:spPr>
        <p:txBody>
          <a:bodyPr/>
          <a:lstStyle/>
          <a:p>
            <a:r>
              <a:rPr lang="zh-CN" altLang="en-US" dirty="0"/>
              <a:t>整理笔记</a:t>
            </a:r>
            <a:endParaRPr lang="en-US" altLang="zh-CN" dirty="0"/>
          </a:p>
          <a:p>
            <a:r>
              <a:rPr lang="zh-CN" altLang="en-US" dirty="0"/>
              <a:t>综合案例至少写三遍</a:t>
            </a:r>
            <a:endParaRPr lang="en-US" altLang="zh-CN" dirty="0"/>
          </a:p>
          <a:p>
            <a:r>
              <a:rPr lang="zh-CN" altLang="en-US" dirty="0"/>
              <a:t>开始做测试题：  </a:t>
            </a:r>
            <a:r>
              <a:rPr lang="en-US" altLang="zh-CN" dirty="0"/>
              <a:t>PC</a:t>
            </a:r>
            <a:r>
              <a:rPr lang="zh-CN" altLang="en-US" dirty="0"/>
              <a:t>端地址： </a:t>
            </a:r>
            <a:r>
              <a:rPr lang="en-US" altLang="zh-CN" dirty="0"/>
              <a:t>https://ks.wjx.top/vj/QG54lSj.aspx</a:t>
            </a:r>
          </a:p>
          <a:p>
            <a:r>
              <a:rPr lang="zh-CN" altLang="en-US" dirty="0"/>
              <a:t>明天上午总结这</a:t>
            </a:r>
            <a:r>
              <a:rPr lang="en-US" altLang="zh-CN" dirty="0"/>
              <a:t>2</a:t>
            </a:r>
            <a:r>
              <a:rPr lang="zh-CN" altLang="en-US" dirty="0"/>
              <a:t>天内容（重点是笔记和综合案例）</a:t>
            </a:r>
            <a:endParaRPr lang="en-US" altLang="zh-CN" dirty="0"/>
          </a:p>
          <a:p>
            <a:r>
              <a:rPr lang="zh-CN" altLang="en-US" dirty="0"/>
              <a:t>明天下午预习第三天内容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66" y="4394199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7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目标：能够利用构造函数创建对象</a:t>
            </a:r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</a:rPr>
              <a:t>构造函数 ：</a:t>
            </a:r>
            <a:r>
              <a:rPr lang="zh-CN" altLang="en-US" dirty="0"/>
              <a:t>是一种特殊的函数，主要用来初始化对象</a:t>
            </a:r>
            <a:endParaRPr lang="en-US" altLang="zh-CN" dirty="0"/>
          </a:p>
          <a:p>
            <a:r>
              <a:rPr lang="zh-CN" altLang="en-US" b="1" dirty="0"/>
              <a:t>使用场景：</a:t>
            </a:r>
            <a:r>
              <a:rPr lang="zh-CN" altLang="en-US" dirty="0"/>
              <a:t>常规的 </a:t>
            </a:r>
            <a:r>
              <a:rPr lang="en-US" altLang="zh-CN" dirty="0"/>
              <a:t>{...} </a:t>
            </a:r>
            <a:r>
              <a:rPr lang="zh-CN" altLang="en-US" dirty="0"/>
              <a:t>语法允许创建一个对象。比如我们创建了佩奇的对象，继续创建乔治的对象还需要重新写一遍，此时可以通过</a:t>
            </a:r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C00000"/>
                </a:solidFill>
              </a:rPr>
              <a:t>快速创建多个类似的对象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06" y="3530733"/>
            <a:ext cx="1827028" cy="1324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07" y="3526738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66" y="3526738"/>
            <a:ext cx="1806933" cy="132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06" y="5258840"/>
            <a:ext cx="1827028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466" y="5258841"/>
            <a:ext cx="1806933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23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3964"/>
            <a:ext cx="10748057" cy="51719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构造函数在技术上是常规函数。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不过有两个约定：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它们的命名以大写字母开头。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它们只能由 </a:t>
            </a:r>
            <a:r>
              <a:rPr lang="en-US" altLang="zh-CN" dirty="0"/>
              <a:t>"new" </a:t>
            </a:r>
            <a:r>
              <a:rPr lang="zh-CN" altLang="en-US" dirty="0"/>
              <a:t>操作符来执行。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41" y="1591200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24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构造函数语法：</a:t>
            </a:r>
            <a:r>
              <a:rPr lang="zh-CN" altLang="en-US" dirty="0"/>
              <a:t>大写字母开头的函数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创建构造函数：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8" y="2627505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6400865" y="3122694"/>
            <a:ext cx="5869951" cy="20858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说明：</a:t>
            </a:r>
            <a:br>
              <a:rPr lang="zh-CN" altLang="en-US"/>
            </a:br>
            <a:r>
              <a:rPr lang="en-US" altLang="zh-CN"/>
              <a:t>1. </a:t>
            </a:r>
            <a:r>
              <a:rPr lang="zh-CN" altLang="en-US"/>
              <a:t>使用 </a:t>
            </a:r>
            <a:r>
              <a:rPr lang="en-US" altLang="zh-CN"/>
              <a:t>new </a:t>
            </a:r>
            <a:r>
              <a:rPr lang="zh-CN" altLang="en-US"/>
              <a:t>关键字调用函数的行为被称为</a:t>
            </a:r>
            <a:r>
              <a:rPr lang="zh-CN" altLang="en-US">
                <a:solidFill>
                  <a:srgbClr val="C00000"/>
                </a:solidFill>
              </a:rPr>
              <a:t>实例化</a:t>
            </a:r>
            <a:br>
              <a:rPr lang="zh-CN" altLang="en-US">
                <a:solidFill>
                  <a:srgbClr val="C00000"/>
                </a:solidFill>
              </a:rPr>
            </a:br>
            <a:r>
              <a:rPr lang="en-US" altLang="zh-CN"/>
              <a:t>2. </a:t>
            </a:r>
            <a:r>
              <a:rPr lang="zh-CN" altLang="en-US"/>
              <a:t>构造函数内部无需写</a:t>
            </a:r>
            <a:r>
              <a:rPr lang="en-US" altLang="zh-CN"/>
              <a:t>return</a:t>
            </a:r>
            <a:r>
              <a:rPr lang="zh-CN" altLang="en-US"/>
              <a:t>，返回值即为新创建的对象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12221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31270</TotalTime>
  <Words>2397</Words>
  <Application>Microsoft Office PowerPoint</Application>
  <PresentationFormat>宽屏</PresentationFormat>
  <Paragraphs>469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8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JavaScript 进阶第二天</vt:lpstr>
      <vt:lpstr>PowerPoint 演示文稿</vt:lpstr>
      <vt:lpstr>PowerPoint 演示文稿</vt:lpstr>
      <vt:lpstr>深入对象</vt:lpstr>
      <vt:lpstr>1.1创建对象三种方式</vt:lpstr>
      <vt:lpstr>深入对象</vt:lpstr>
      <vt:lpstr>1.2 构造函数</vt:lpstr>
      <vt:lpstr>1.2 构造函数</vt:lpstr>
      <vt:lpstr>1.2 构造函数</vt:lpstr>
      <vt:lpstr>PowerPoint 演示文稿</vt:lpstr>
      <vt:lpstr>PowerPoint 演示文稿</vt:lpstr>
      <vt:lpstr>1.2 构造函数</vt:lpstr>
      <vt:lpstr>深入对象</vt:lpstr>
      <vt:lpstr>1.3实例成员&amp;静态成员</vt:lpstr>
      <vt:lpstr>1.3实例成员&amp;静态成员</vt:lpstr>
      <vt:lpstr>PowerPoint 演示文稿</vt:lpstr>
      <vt:lpstr>PowerPoint 演示文稿</vt:lpstr>
      <vt:lpstr>内置构造函数</vt:lpstr>
      <vt:lpstr>内置构造函数</vt:lpstr>
      <vt:lpstr>2. 内置构造函数</vt:lpstr>
      <vt:lpstr>内置构造函数</vt:lpstr>
      <vt:lpstr>2.1 Object</vt:lpstr>
      <vt:lpstr>2.1 Object</vt:lpstr>
      <vt:lpstr>2.1 Object</vt:lpstr>
      <vt:lpstr>2.1 Object</vt:lpstr>
      <vt:lpstr>2.1 Object</vt:lpstr>
      <vt:lpstr>2.1 Object</vt:lpstr>
      <vt:lpstr>PowerPoint 演示文稿</vt:lpstr>
      <vt:lpstr>内置构造函数</vt:lpstr>
      <vt:lpstr>2.2 Array</vt:lpstr>
      <vt:lpstr>Array</vt:lpstr>
      <vt:lpstr>2.2 Array</vt:lpstr>
      <vt:lpstr>2.2 Array</vt:lpstr>
      <vt:lpstr>2.2 Array</vt:lpstr>
      <vt:lpstr>PowerPoint 演示文稿</vt:lpstr>
      <vt:lpstr>PowerPoint 演示文稿</vt:lpstr>
      <vt:lpstr>PowerPoint 演示文稿</vt:lpstr>
      <vt:lpstr>2.2 Array</vt:lpstr>
      <vt:lpstr>PowerPoint 演示文稿</vt:lpstr>
      <vt:lpstr>PowerPoint 演示文稿</vt:lpstr>
      <vt:lpstr>PowerPoint 演示文稿</vt:lpstr>
      <vt:lpstr>PowerPoint 演示文稿</vt:lpstr>
      <vt:lpstr>2.2 Array</vt:lpstr>
      <vt:lpstr>内置构造函数</vt:lpstr>
      <vt:lpstr>String</vt:lpstr>
      <vt:lpstr>String</vt:lpstr>
      <vt:lpstr>PowerPoint 演示文稿</vt:lpstr>
      <vt:lpstr>PowerPoint 演示文稿</vt:lpstr>
      <vt:lpstr>PowerPoint 演示文稿</vt:lpstr>
      <vt:lpstr>内置构造函数</vt:lpstr>
      <vt:lpstr>Number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 xd</cp:lastModifiedBy>
  <cp:revision>5011</cp:revision>
  <dcterms:created xsi:type="dcterms:W3CDTF">2020-03-31T02:23:27Z</dcterms:created>
  <dcterms:modified xsi:type="dcterms:W3CDTF">2022-08-08T15:30:45Z</dcterms:modified>
</cp:coreProperties>
</file>