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8" r:id="rId2"/>
    <p:sldMasterId id="2147483672" r:id="rId3"/>
  </p:sldMasterIdLst>
  <p:notesMasterIdLst>
    <p:notesMasterId r:id="rId76"/>
  </p:notesMasterIdLst>
  <p:handoutMasterIdLst>
    <p:handoutMasterId r:id="rId77"/>
  </p:handoutMasterIdLst>
  <p:sldIdLst>
    <p:sldId id="533" r:id="rId4"/>
    <p:sldId id="534" r:id="rId5"/>
    <p:sldId id="725" r:id="rId6"/>
    <p:sldId id="536" r:id="rId7"/>
    <p:sldId id="538" r:id="rId8"/>
    <p:sldId id="757" r:id="rId9"/>
    <p:sldId id="756" r:id="rId10"/>
    <p:sldId id="758" r:id="rId11"/>
    <p:sldId id="759" r:id="rId12"/>
    <p:sldId id="760" r:id="rId13"/>
    <p:sldId id="761" r:id="rId14"/>
    <p:sldId id="762" r:id="rId15"/>
    <p:sldId id="763" r:id="rId16"/>
    <p:sldId id="764" r:id="rId17"/>
    <p:sldId id="766" r:id="rId18"/>
    <p:sldId id="765" r:id="rId19"/>
    <p:sldId id="767" r:id="rId20"/>
    <p:sldId id="804" r:id="rId21"/>
    <p:sldId id="769" r:id="rId22"/>
    <p:sldId id="805" r:id="rId23"/>
    <p:sldId id="770" r:id="rId24"/>
    <p:sldId id="771" r:id="rId25"/>
    <p:sldId id="722" r:id="rId26"/>
    <p:sldId id="772" r:id="rId27"/>
    <p:sldId id="773" r:id="rId28"/>
    <p:sldId id="723" r:id="rId29"/>
    <p:sldId id="774" r:id="rId30"/>
    <p:sldId id="777" r:id="rId31"/>
    <p:sldId id="778" r:id="rId32"/>
    <p:sldId id="775" r:id="rId33"/>
    <p:sldId id="776" r:id="rId34"/>
    <p:sldId id="724" r:id="rId35"/>
    <p:sldId id="779" r:id="rId36"/>
    <p:sldId id="780" r:id="rId37"/>
    <p:sldId id="782" r:id="rId38"/>
    <p:sldId id="784" r:id="rId39"/>
    <p:sldId id="785" r:id="rId40"/>
    <p:sldId id="806" r:id="rId41"/>
    <p:sldId id="781" r:id="rId42"/>
    <p:sldId id="786" r:id="rId43"/>
    <p:sldId id="787" r:id="rId44"/>
    <p:sldId id="789" r:id="rId45"/>
    <p:sldId id="790" r:id="rId46"/>
    <p:sldId id="791" r:id="rId47"/>
    <p:sldId id="793" r:id="rId48"/>
    <p:sldId id="794" r:id="rId49"/>
    <p:sldId id="795" r:id="rId50"/>
    <p:sldId id="796" r:id="rId51"/>
    <p:sldId id="799" r:id="rId52"/>
    <p:sldId id="800" r:id="rId53"/>
    <p:sldId id="801" r:id="rId54"/>
    <p:sldId id="802" r:id="rId55"/>
    <p:sldId id="807" r:id="rId56"/>
    <p:sldId id="809" r:id="rId57"/>
    <p:sldId id="811" r:id="rId58"/>
    <p:sldId id="810" r:id="rId59"/>
    <p:sldId id="812" r:id="rId60"/>
    <p:sldId id="813" r:id="rId61"/>
    <p:sldId id="674" r:id="rId62"/>
    <p:sldId id="808" r:id="rId63"/>
    <p:sldId id="815" r:id="rId64"/>
    <p:sldId id="816" r:id="rId65"/>
    <p:sldId id="817" r:id="rId66"/>
    <p:sldId id="824" r:id="rId67"/>
    <p:sldId id="818" r:id="rId68"/>
    <p:sldId id="820" r:id="rId69"/>
    <p:sldId id="803" r:id="rId70"/>
    <p:sldId id="819" r:id="rId71"/>
    <p:sldId id="823" r:id="rId72"/>
    <p:sldId id="821" r:id="rId73"/>
    <p:sldId id="822" r:id="rId74"/>
    <p:sldId id="264" r:id="rId7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B70004"/>
    <a:srgbClr val="AD2A26"/>
    <a:srgbClr val="4C5252"/>
    <a:srgbClr val="FFFFE4"/>
    <a:srgbClr val="F9F9F9"/>
    <a:srgbClr val="8A8A8A"/>
    <a:srgbClr val="48504F"/>
    <a:srgbClr val="B60206"/>
    <a:srgbClr val="495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8" autoAdjust="0"/>
    <p:restoredTop sz="95852" autoAdjust="0"/>
  </p:normalViewPr>
  <p:slideViewPr>
    <p:cSldViewPr snapToGrid="0">
      <p:cViewPr varScale="1">
        <p:scale>
          <a:sx n="91" d="100"/>
          <a:sy n="91" d="100"/>
        </p:scale>
        <p:origin x="84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2022/8/14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23552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925208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23885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8983133" cy="1056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8/14/2022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31171" y="161956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131171" y="2351311"/>
            <a:ext cx="8690163" cy="12192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131171" y="372897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1131171" y="4460721"/>
            <a:ext cx="8690163" cy="1644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4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E0CF0B1-7E75-B54E-8359-562E4E6644C7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5BC8A4-50BE-9447-B0D9-0A685998A9E4}"/>
              </a:ext>
            </a:extLst>
          </p:cNvPr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C11AFD-584A-6F48-BEBA-E1A36CCE1746}"/>
              </a:ext>
            </a:extLst>
          </p:cNvPr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>
            <a:extLst>
              <a:ext uri="{FF2B5EF4-FFF2-40B4-BE49-F238E27FC236}">
                <a16:creationId xmlns:a16="http://schemas.microsoft.com/office/drawing/2014/main" id="{1CD556B1-7AB9-B742-A72E-038A2408768E}"/>
              </a:ext>
            </a:extLst>
          </p:cNvPr>
          <p:cNvCxnSpPr>
            <a:cxnSpLocks/>
          </p:cNvCxnSpPr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>
            <a:extLst>
              <a:ext uri="{FF2B5EF4-FFF2-40B4-BE49-F238E27FC236}">
                <a16:creationId xmlns:a16="http://schemas.microsoft.com/office/drawing/2014/main" id="{2CEECEAF-BAB2-E14D-86C4-B8ECDB4D5F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25A22B-26E8-D04A-819D-CC74C31FFCF3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4" name="矩形 22">
            <a:extLst>
              <a:ext uri="{FF2B5EF4-FFF2-40B4-BE49-F238E27FC236}">
                <a16:creationId xmlns:a16="http://schemas.microsoft.com/office/drawing/2014/main" id="{8F31DED0-AD8A-7042-9053-A97E6832D1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5CCA9D-FB75-9B41-B37C-0D18AC324F38}"/>
              </a:ext>
            </a:extLst>
          </p:cNvPr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D83D978-B2C5-414E-890D-8CB7A7B2AE6A}"/>
                </a:ext>
              </a:extLst>
            </p:cNvPr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3F7406-3DFB-D34E-B041-094BBE2B6623}"/>
                </a:ext>
              </a:extLst>
            </p:cNvPr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>
              <a:extLst>
                <a:ext uri="{FF2B5EF4-FFF2-40B4-BE49-F238E27FC236}">
                  <a16:creationId xmlns:a16="http://schemas.microsoft.com/office/drawing/2014/main" id="{D4FD31C8-36C2-404E-931B-C213DF1E45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>
              <a:extLst>
                <a:ext uri="{FF2B5EF4-FFF2-40B4-BE49-F238E27FC236}">
                  <a16:creationId xmlns:a16="http://schemas.microsoft.com/office/drawing/2014/main" id="{3A3283D7-BC01-1E48-980E-6D10664F129E}"/>
                </a:ext>
              </a:extLst>
            </p:cNvPr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CFAB2163-27D6-E341-B8FD-53AD0A17FE01}"/>
                </a:ext>
              </a:extLst>
            </p:cNvPr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D2EE3C4-1644-754F-AFBD-C2CAD065D382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FFB97071-E9EF-F540-836F-BCA09B1E61EF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>
            <a:extLst>
              <a:ext uri="{FF2B5EF4-FFF2-40B4-BE49-F238E27FC236}">
                <a16:creationId xmlns:a16="http://schemas.microsoft.com/office/drawing/2014/main" id="{03FB8210-AFA4-3245-80E3-01EA48AAFAB9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6100D428-EF14-894C-AEBB-5CB6F6697F5B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477653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15887069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8123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9885342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711088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8983133" cy="1056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8/14/2022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31171" y="161956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131171" y="2351311"/>
            <a:ext cx="8690163" cy="12192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131171" y="372897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1131171" y="4460721"/>
            <a:ext cx="8690163" cy="1644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904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459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20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5359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76883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09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17843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20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20" r:id="rId7"/>
    <p:sldLayoutId id="2147483721" r:id="rId8"/>
    <p:sldLayoutId id="2147483723" r:id="rId9"/>
    <p:sldLayoutId id="2147483724" r:id="rId10"/>
    <p:sldLayoutId id="2147483728" r:id="rId11"/>
    <p:sldLayoutId id="2147483729" r:id="rId12"/>
    <p:sldLayoutId id="214748373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67" r:id="rId2"/>
    <p:sldLayoutId id="2147483699" r:id="rId3"/>
    <p:sldLayoutId id="2147483701" r:id="rId4"/>
    <p:sldLayoutId id="2147483671" r:id="rId5"/>
    <p:sldLayoutId id="2147483670" r:id="rId6"/>
    <p:sldLayoutId id="2147483683" r:id="rId7"/>
    <p:sldLayoutId id="2147483678" r:id="rId8"/>
    <p:sldLayoutId id="2147483679" r:id="rId9"/>
    <p:sldLayoutId id="2147483680" r:id="rId10"/>
    <p:sldLayoutId id="2147483677" r:id="rId11"/>
    <p:sldLayoutId id="2147483702" r:id="rId12"/>
    <p:sldLayoutId id="2147483703" r:id="rId13"/>
    <p:sldLayoutId id="2147483709" r:id="rId14"/>
    <p:sldLayoutId id="2147483704" r:id="rId15"/>
    <p:sldLayoutId id="2147483681" r:id="rId16"/>
    <p:sldLayoutId id="2147483693" r:id="rId17"/>
    <p:sldLayoutId id="2147483710" r:id="rId18"/>
    <p:sldLayoutId id="2147483706" r:id="rId19"/>
    <p:sldLayoutId id="2147483726" r:id="rId20"/>
    <p:sldLayoutId id="2147483727" r:id="rId21"/>
    <p:sldLayoutId id="2147483731" r:id="rId22"/>
    <p:sldLayoutId id="2147483732" r:id="rId23"/>
    <p:sldLayoutId id="2147483733" r:id="rId2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2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3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 dirty="0"/>
              <a:t>JavaScript</a:t>
            </a:r>
            <a:r>
              <a:rPr kumimoji="1" lang="zh-CN" altLang="en-US" sz="5400" dirty="0"/>
              <a:t> 高级第四天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高阶技巧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25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深浅拷贝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浅拷贝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深拷贝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591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深拷贝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首先浅拷贝和深拷贝只针对引用类型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深拷贝：拷贝的是对象，不是地址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常见方法：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/>
              <a:t>通过递归实现深拷贝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lodash</a:t>
            </a:r>
            <a:r>
              <a:rPr lang="en-US" altLang="zh-CN" dirty="0"/>
              <a:t>/</a:t>
            </a:r>
            <a:r>
              <a:rPr lang="en-US" altLang="zh-CN" dirty="0" err="1"/>
              <a:t>cloneDeep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  </a:t>
            </a:r>
            <a:r>
              <a:rPr lang="zh-CN" altLang="en-US" dirty="0"/>
              <a:t>通过</a:t>
            </a:r>
            <a:r>
              <a:rPr lang="en-US" altLang="zh-CN" dirty="0" err="1"/>
              <a:t>JSON.stringify</a:t>
            </a:r>
            <a:r>
              <a:rPr lang="en-US" altLang="zh-CN" dirty="0"/>
              <a:t>()</a:t>
            </a:r>
            <a:r>
              <a:rPr lang="zh-CN" altLang="en-US" dirty="0"/>
              <a:t>实现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1648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深拷贝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常见方法：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b="1" dirty="0"/>
              <a:t>通过递归实现深拷贝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函数递归：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  <a:sym typeface="+mn-ea"/>
              </a:rPr>
              <a:t>如果一个函数在内部可以调用其本身，那么这个函数就是递归函数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简单理解</a:t>
            </a:r>
            <a:r>
              <a:rPr lang="en-US" altLang="zh-CN" dirty="0"/>
              <a:t>:</a:t>
            </a:r>
            <a:r>
              <a:rPr lang="zh-CN" altLang="en-US" dirty="0"/>
              <a:t>函数内部自己调用自己</a:t>
            </a:r>
            <a:r>
              <a:rPr lang="en-US" altLang="zh-CN" dirty="0"/>
              <a:t>, </a:t>
            </a:r>
            <a:r>
              <a:rPr lang="zh-CN" altLang="en-US" dirty="0"/>
              <a:t>这个函数就是递归函数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递归函数的作用和循环效果类似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由于递归很容易发生“栈溢出”错误（stack overflow），所以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必须要加退出条件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return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38" y="4697143"/>
            <a:ext cx="6609524" cy="134285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04510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深拷贝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常见方法：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b="1" dirty="0"/>
              <a:t>通过递归实现深拷贝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函数递归：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  <a:sym typeface="+mn-ea"/>
              </a:rPr>
              <a:t>如果一个函数在内部可以调用其本身，那么这个函数就是递归函数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3" y="3379377"/>
            <a:ext cx="4309590" cy="31399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63183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深拷贝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函数递归：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利用递归函数实现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setTimeout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模拟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setInterval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效果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6114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利用递归函数实现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setTimeout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模拟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setInterval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效果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EC8E8B86-804A-934C-8FA6-20F16F726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66799"/>
            <a:ext cx="9216000" cy="2837468"/>
          </a:xfrm>
        </p:spPr>
        <p:txBody>
          <a:bodyPr/>
          <a:lstStyle/>
          <a:p>
            <a:r>
              <a:rPr lang="zh-CN" altLang="en-US" dirty="0"/>
              <a:t>需求：</a:t>
            </a:r>
            <a:endParaRPr lang="en-US" altLang="zh-CN" dirty="0"/>
          </a:p>
          <a:p>
            <a:r>
              <a:rPr lang="zh-CN" altLang="en-US" dirty="0"/>
              <a:t>①：页面每隔一秒输出当前的时间</a:t>
            </a:r>
            <a:endParaRPr lang="en-US" altLang="zh-CN" dirty="0"/>
          </a:p>
          <a:p>
            <a:r>
              <a:rPr lang="zh-CN" altLang="en-US" dirty="0"/>
              <a:t>②：输出当前时间可以使用：</a:t>
            </a:r>
            <a:r>
              <a:rPr lang="en-US" altLang="zh-CN" dirty="0"/>
              <a:t>new Date().</a:t>
            </a:r>
            <a:r>
              <a:rPr lang="en-US" altLang="zh-CN" dirty="0" err="1"/>
              <a:t>toLocaleString</a:t>
            </a:r>
            <a:r>
              <a:rPr lang="en-US" altLang="zh-CN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207625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利用递归函数实现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setTimeout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模拟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setInterval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效果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EC8E8B86-804A-934C-8FA6-20F16F726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66799"/>
            <a:ext cx="9216000" cy="2837468"/>
          </a:xfrm>
        </p:spPr>
        <p:txBody>
          <a:bodyPr/>
          <a:lstStyle/>
          <a:p>
            <a:r>
              <a:rPr lang="zh-CN" altLang="en-US" dirty="0"/>
              <a:t>需求：</a:t>
            </a:r>
            <a:endParaRPr lang="en-US" altLang="zh-CN" dirty="0"/>
          </a:p>
          <a:p>
            <a:r>
              <a:rPr lang="zh-CN" altLang="en-US" dirty="0"/>
              <a:t>①：页面每隔一秒输出当前的时间</a:t>
            </a:r>
            <a:endParaRPr lang="en-US" altLang="zh-CN" dirty="0"/>
          </a:p>
          <a:p>
            <a:r>
              <a:rPr lang="zh-CN" altLang="en-US" dirty="0"/>
              <a:t>②：输出当前时间可以使用：</a:t>
            </a:r>
            <a:r>
              <a:rPr lang="en-US" altLang="zh-CN" dirty="0"/>
              <a:t>new Date().</a:t>
            </a:r>
            <a:r>
              <a:rPr lang="en-US" altLang="zh-CN" dirty="0" err="1"/>
              <a:t>toLocaleString</a:t>
            </a:r>
            <a:r>
              <a:rPr lang="en-US" altLang="zh-CN" dirty="0"/>
              <a:t>()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50" y="3220123"/>
            <a:ext cx="6857143" cy="2314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94795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深拷贝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常见方法：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b="1" dirty="0"/>
              <a:t>1. </a:t>
            </a:r>
            <a:r>
              <a:rPr lang="zh-CN" altLang="en-US" b="1" dirty="0"/>
              <a:t>通过递归函数实现深拷贝（简版）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47" y="3115534"/>
            <a:ext cx="3325224" cy="25268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881" y="3115534"/>
            <a:ext cx="3325224" cy="25268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885" y="3490566"/>
            <a:ext cx="3976848" cy="17767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27471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深拷贝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常见方法：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b="1" dirty="0"/>
              <a:t>2.  </a:t>
            </a:r>
            <a:r>
              <a:rPr lang="en-US" altLang="zh-CN" b="1" dirty="0" err="1"/>
              <a:t>js</a:t>
            </a:r>
            <a:r>
              <a:rPr lang="zh-CN" altLang="en-US" b="1" dirty="0"/>
              <a:t>库</a:t>
            </a:r>
            <a:r>
              <a:rPr lang="en-US" altLang="zh-CN" b="1" dirty="0" err="1"/>
              <a:t>lodash</a:t>
            </a:r>
            <a:r>
              <a:rPr lang="zh-CN" altLang="en-US" b="1" dirty="0"/>
              <a:t>里面</a:t>
            </a:r>
            <a:r>
              <a:rPr lang="en-US" altLang="zh-CN" b="1" dirty="0" err="1"/>
              <a:t>cloneDeep</a:t>
            </a:r>
            <a:r>
              <a:rPr lang="zh-CN" altLang="en-US" b="1" dirty="0"/>
              <a:t>内部实现了深拷贝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33" y="2792485"/>
            <a:ext cx="3995393" cy="34208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27026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深拷贝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常见方法：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3. </a:t>
            </a:r>
            <a:r>
              <a:rPr lang="zh-CN" altLang="en-US" b="1" dirty="0">
                <a:solidFill>
                  <a:srgbClr val="C00000"/>
                </a:solidFill>
              </a:rPr>
              <a:t>通过</a:t>
            </a:r>
            <a:r>
              <a:rPr lang="en-US" altLang="zh-CN" b="1" dirty="0" err="1">
                <a:solidFill>
                  <a:srgbClr val="C00000"/>
                </a:solidFill>
              </a:rPr>
              <a:t>JSON.stringify</a:t>
            </a:r>
            <a:r>
              <a:rPr lang="en-US" altLang="zh-CN" b="1" dirty="0">
                <a:solidFill>
                  <a:srgbClr val="C00000"/>
                </a:solidFill>
              </a:rPr>
              <a:t>()</a:t>
            </a:r>
            <a:r>
              <a:rPr lang="zh-CN" altLang="en-US" b="1" dirty="0">
                <a:solidFill>
                  <a:srgbClr val="C00000"/>
                </a:solidFill>
              </a:rPr>
              <a:t>实现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780361"/>
            <a:ext cx="4953000" cy="32721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0156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39958" y="1036956"/>
            <a:ext cx="7452042" cy="3399577"/>
          </a:xfrm>
        </p:spPr>
        <p:txBody>
          <a:bodyPr/>
          <a:lstStyle/>
          <a:p>
            <a:r>
              <a:rPr lang="zh-CN" altLang="en-US" dirty="0"/>
              <a:t>深入</a:t>
            </a:r>
            <a:r>
              <a:rPr lang="en-US" altLang="zh-CN" dirty="0"/>
              <a:t>this</a:t>
            </a:r>
            <a:r>
              <a:rPr lang="zh-CN" altLang="en-US" dirty="0"/>
              <a:t>学习，知道如何判断</a:t>
            </a:r>
            <a:r>
              <a:rPr lang="en-US" altLang="zh-CN" dirty="0"/>
              <a:t>this</a:t>
            </a:r>
            <a:r>
              <a:rPr lang="zh-CN" altLang="en-US" dirty="0"/>
              <a:t>指向和改变</a:t>
            </a:r>
            <a:r>
              <a:rPr lang="en-US" altLang="zh-CN" dirty="0"/>
              <a:t>this</a:t>
            </a:r>
            <a:r>
              <a:rPr lang="zh-CN" altLang="en-US" dirty="0"/>
              <a:t>指向</a:t>
            </a:r>
            <a:endParaRPr lang="en-US" altLang="zh-CN" dirty="0"/>
          </a:p>
          <a:p>
            <a:r>
              <a:rPr lang="zh-CN" altLang="en-US" dirty="0"/>
              <a:t>知道在</a:t>
            </a:r>
            <a:r>
              <a:rPr lang="en-US" altLang="zh-CN" dirty="0"/>
              <a:t>JS</a:t>
            </a:r>
            <a:r>
              <a:rPr lang="zh-CN" altLang="en-US" dirty="0"/>
              <a:t>中如何处理异常，学习深浅拷贝，理解递归</a:t>
            </a:r>
          </a:p>
        </p:txBody>
      </p:sp>
    </p:spTree>
    <p:extLst>
      <p:ext uri="{BB962C8B-B14F-4D97-AF65-F5344CB8AC3E}">
        <p14:creationId xmlns:p14="http://schemas.microsoft.com/office/powerpoint/2010/main" val="1209761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55650" y="1454573"/>
            <a:ext cx="6938415" cy="47088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实现深拷贝三种方式？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自己利用递归函数书写深拷贝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</a:t>
            </a: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库 </a:t>
            </a: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lodash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里面的  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_.</a:t>
            </a: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cloneDeep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</a:t>
            </a: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JSON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字符串转换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</a:p>
          <a:p>
            <a:pPr lvl="1">
              <a:lnSpc>
                <a:spcPct val="150000"/>
              </a:lnSpc>
            </a:pP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238" y="4289991"/>
            <a:ext cx="4142857" cy="580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238" y="5317158"/>
            <a:ext cx="5247619" cy="4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3903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1"/>
            <a:ext cx="6300000" cy="36626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深浅拷贝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异常处理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处理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性能优化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综合案例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4747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异常处理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throw </a:t>
            </a:r>
            <a:r>
              <a:rPr lang="zh-CN" altLang="en-US" dirty="0">
                <a:solidFill>
                  <a:srgbClr val="C00000"/>
                </a:solidFill>
              </a:rPr>
              <a:t>抛异常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try /catch </a:t>
            </a:r>
            <a:r>
              <a:rPr lang="zh-CN" altLang="en-US" dirty="0"/>
              <a:t>捕获异常</a:t>
            </a:r>
            <a:endParaRPr lang="en-US" altLang="zh-CN" dirty="0"/>
          </a:p>
          <a:p>
            <a:r>
              <a:rPr lang="en-US" altLang="zh-CN" dirty="0"/>
              <a:t>debugger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32666" y="4931042"/>
            <a:ext cx="631613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 JavaScript 中程序异常处理的方法，提升代码运行的健壮性。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0716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throw </a:t>
            </a:r>
            <a:r>
              <a:rPr lang="zh-CN" altLang="en-US" dirty="0"/>
              <a:t>抛异常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异常处理是指预估代码执行过程中可能发生的错误，然后最大程度的避免错误的发生导致整个程序无法继续运行</a:t>
            </a:r>
            <a:endParaRPr lang="en-US" altLang="zh-CN" dirty="0"/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435401"/>
            <a:ext cx="3948077" cy="19249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13" y="4946621"/>
            <a:ext cx="3386987" cy="151135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 txBox="1">
            <a:spLocks/>
          </p:cNvSpPr>
          <p:nvPr/>
        </p:nvSpPr>
        <p:spPr>
          <a:xfrm>
            <a:off x="5245100" y="2628365"/>
            <a:ext cx="5411880" cy="307393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总结：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/>
              <a:t>1. throw </a:t>
            </a:r>
            <a:r>
              <a:rPr lang="zh-CN" altLang="en-US" dirty="0"/>
              <a:t>抛出异常信息，程序也会终止执行</a:t>
            </a:r>
            <a:br>
              <a:rPr lang="zh-CN" altLang="en-US" dirty="0"/>
            </a:br>
            <a:r>
              <a:rPr lang="en-US" altLang="zh-CN" dirty="0"/>
              <a:t>2. throw </a:t>
            </a:r>
            <a:r>
              <a:rPr lang="zh-CN" altLang="en-US" dirty="0"/>
              <a:t>后面跟的是错误提示信息</a:t>
            </a:r>
            <a:br>
              <a:rPr lang="zh-CN" altLang="en-US" dirty="0"/>
            </a:br>
            <a:r>
              <a:rPr lang="en-US" altLang="zh-CN" dirty="0"/>
              <a:t>3. Error </a:t>
            </a:r>
            <a:r>
              <a:rPr lang="zh-CN" altLang="en-US" dirty="0"/>
              <a:t>对象配合 </a:t>
            </a:r>
            <a:r>
              <a:rPr lang="en-US" altLang="zh-CN" dirty="0"/>
              <a:t>throw </a:t>
            </a:r>
            <a:r>
              <a:rPr lang="zh-CN" altLang="en-US" dirty="0"/>
              <a:t>使用，能够设置更详细的错误信息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29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18" y="1200573"/>
            <a:ext cx="5760000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抛出异常</a:t>
            </a:r>
            <a:r>
              <a:rPr lang="zh-CN" altLang="en-US"/>
              <a:t>我们用哪个</a:t>
            </a:r>
            <a:r>
              <a:rPr lang="zh-CN" altLang="en-US" dirty="0"/>
              <a:t>关键字？它会终止程序吗？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throw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rgbClr val="C00000"/>
                </a:solidFill>
              </a:rPr>
              <a:t>会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中止程序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抛出异常经常和谁配合使用？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Error 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对象配合 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throw 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013" y="4365802"/>
            <a:ext cx="3948077" cy="19249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6327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异常处理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throw </a:t>
            </a:r>
            <a:r>
              <a:rPr lang="zh-CN" altLang="en-US" dirty="0">
                <a:solidFill>
                  <a:schemeClr val="tx1"/>
                </a:solidFill>
              </a:rPr>
              <a:t>抛异常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try /catch </a:t>
            </a:r>
            <a:r>
              <a:rPr lang="zh-CN" altLang="en-US" dirty="0">
                <a:solidFill>
                  <a:srgbClr val="C00000"/>
                </a:solidFill>
              </a:rPr>
              <a:t>捕获异常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debugger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32666" y="4931042"/>
            <a:ext cx="631613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 JavaScript 中程序异常处理的方法，提升代码运行的健壮性。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7910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try/catch </a:t>
            </a:r>
            <a:r>
              <a:rPr lang="zh-CN" altLang="en-US" dirty="0"/>
              <a:t>捕获错误信息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ym typeface="+mn-ea"/>
              </a:rPr>
              <a:t>我们可以通过</a:t>
            </a:r>
            <a:r>
              <a:rPr lang="en-US" altLang="zh-CN" dirty="0">
                <a:sym typeface="+mn-ea"/>
              </a:rPr>
              <a:t>try / catch </a:t>
            </a:r>
            <a:r>
              <a:rPr lang="zh-CN" altLang="en-US" dirty="0">
                <a:sym typeface="+mn-ea"/>
              </a:rPr>
              <a:t>捕获错误信息（浏览器提供的错误信息）  </a:t>
            </a:r>
            <a:r>
              <a:rPr lang="en-US" altLang="zh-CN" dirty="0">
                <a:sym typeface="+mn-ea"/>
              </a:rPr>
              <a:t>try </a:t>
            </a:r>
            <a:r>
              <a:rPr lang="zh-CN" altLang="en-US" dirty="0">
                <a:sym typeface="+mn-ea"/>
              </a:rPr>
              <a:t>试试   </a:t>
            </a:r>
            <a:r>
              <a:rPr lang="en-US" altLang="zh-CN" dirty="0">
                <a:sym typeface="+mn-ea"/>
              </a:rPr>
              <a:t>catch </a:t>
            </a:r>
            <a:r>
              <a:rPr lang="zh-CN" altLang="en-US" dirty="0"/>
              <a:t>拦住  </a:t>
            </a:r>
            <a:r>
              <a:rPr lang="en-US" altLang="zh-CN" dirty="0"/>
              <a:t>finally  </a:t>
            </a:r>
            <a:r>
              <a:rPr lang="zh-CN" altLang="en-US" dirty="0"/>
              <a:t>最后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 txBox="1">
            <a:spLocks/>
          </p:cNvSpPr>
          <p:nvPr/>
        </p:nvSpPr>
        <p:spPr>
          <a:xfrm>
            <a:off x="5245099" y="2628365"/>
            <a:ext cx="7023101" cy="307393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总结：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/>
              <a:t>1. try...catch </a:t>
            </a:r>
            <a:r>
              <a:rPr lang="zh-CN" altLang="en-US" dirty="0"/>
              <a:t>用于捕获错误信息</a:t>
            </a:r>
            <a:br>
              <a:rPr lang="zh-CN" altLang="en-US" dirty="0"/>
            </a:br>
            <a:r>
              <a:rPr lang="en-US" altLang="zh-CN" dirty="0"/>
              <a:t>2. </a:t>
            </a:r>
            <a:r>
              <a:rPr lang="zh-CN" altLang="en-US" dirty="0"/>
              <a:t>将预估可能发生错误的代码写在 </a:t>
            </a:r>
            <a:r>
              <a:rPr lang="en-US" altLang="zh-CN" dirty="0"/>
              <a:t>try </a:t>
            </a:r>
            <a:r>
              <a:rPr lang="zh-CN" altLang="en-US" dirty="0"/>
              <a:t>代码段中</a:t>
            </a:r>
            <a:br>
              <a:rPr lang="zh-CN" altLang="en-US" dirty="0"/>
            </a:br>
            <a:r>
              <a:rPr lang="en-US" altLang="zh-CN" dirty="0"/>
              <a:t>3. </a:t>
            </a:r>
            <a:r>
              <a:rPr lang="zh-CN" altLang="en-US" dirty="0"/>
              <a:t>如果 </a:t>
            </a:r>
            <a:r>
              <a:rPr lang="en-US" altLang="zh-CN" dirty="0"/>
              <a:t>try </a:t>
            </a:r>
            <a:r>
              <a:rPr lang="zh-CN" altLang="en-US" dirty="0"/>
              <a:t>代码段中出现错误后，会执行 </a:t>
            </a:r>
            <a:r>
              <a:rPr lang="en-US" altLang="zh-CN" dirty="0"/>
              <a:t>catch </a:t>
            </a:r>
            <a:r>
              <a:rPr lang="zh-CN" altLang="en-US" dirty="0"/>
              <a:t>代码段，并截获到错误信息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 </a:t>
            </a:r>
            <a:r>
              <a:rPr lang="en-US" altLang="zh-CN" dirty="0">
                <a:latin typeface="阿里巴巴普惠体" panose="00020600040101010101" pitchFamily="18" charset="-122"/>
                <a:cs typeface="阿里巴巴普惠体" panose="00020600040101010101" pitchFamily="18" charset="-122"/>
              </a:rPr>
              <a:t>f</a:t>
            </a:r>
            <a:r>
              <a:rPr lang="en-US" altLang="zh-CN" dirty="0"/>
              <a:t>inally  </a:t>
            </a:r>
            <a:r>
              <a:rPr lang="zh-CN" altLang="en-US" dirty="0"/>
              <a:t>不管是否有错误，都会执行</a:t>
            </a:r>
            <a:r>
              <a:rPr lang="en-US" altLang="zh-CN" dirty="0"/>
              <a:t> 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80" y="5537266"/>
            <a:ext cx="4066667" cy="106666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80" y="2058119"/>
            <a:ext cx="3401254" cy="34073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824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06918" y="1263417"/>
            <a:ext cx="7048482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捕获异常我们用那</a:t>
            </a:r>
            <a:r>
              <a:rPr lang="en-US" altLang="zh-CN" dirty="0"/>
              <a:t>3</a:t>
            </a:r>
            <a:r>
              <a:rPr lang="zh-CN" altLang="en-US" dirty="0"/>
              <a:t>个关键字？可能会出现的错误代码写到谁里面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 catch  finally</a:t>
            </a: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怎么调用错误信息？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catch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的参数  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146" y="2853985"/>
            <a:ext cx="3401254" cy="34073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6783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异常处理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throw </a:t>
            </a:r>
            <a:r>
              <a:rPr lang="zh-CN" altLang="en-US" dirty="0">
                <a:solidFill>
                  <a:schemeClr val="tx1"/>
                </a:solidFill>
              </a:rPr>
              <a:t>抛异常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try /catch </a:t>
            </a:r>
            <a:r>
              <a:rPr lang="zh-CN" altLang="en-US" dirty="0">
                <a:solidFill>
                  <a:schemeClr val="tx1"/>
                </a:solidFill>
              </a:rPr>
              <a:t>捕获异常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debugger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32666" y="4931042"/>
            <a:ext cx="631613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 JavaScript 中程序异常处理的方法，提升代码运行的健壮性。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1600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debugger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ym typeface="+mn-ea"/>
              </a:rPr>
              <a:t>我们可以通过</a:t>
            </a:r>
            <a:r>
              <a:rPr lang="en-US" altLang="zh-CN" dirty="0">
                <a:sym typeface="+mn-ea"/>
              </a:rPr>
              <a:t>try / catch </a:t>
            </a:r>
            <a:r>
              <a:rPr lang="zh-CN" altLang="en-US" dirty="0">
                <a:sym typeface="+mn-ea"/>
              </a:rPr>
              <a:t>捕获错误信息（浏览器提供的错误信息）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134" y="2759608"/>
            <a:ext cx="4955676" cy="217624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90" y="2673838"/>
            <a:ext cx="5333502" cy="22620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1006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1"/>
            <a:ext cx="6300000" cy="366260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深浅拷贝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异常处理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处理</a:t>
            </a:r>
            <a:r>
              <a:rPr lang="en-US" altLang="zh-CN" dirty="0"/>
              <a:t>this</a:t>
            </a:r>
          </a:p>
          <a:p>
            <a:r>
              <a:rPr lang="zh-CN" altLang="en-US" dirty="0"/>
              <a:t>性能优化</a:t>
            </a:r>
            <a:endParaRPr lang="en-US" altLang="zh-CN" dirty="0"/>
          </a:p>
          <a:p>
            <a:r>
              <a:rPr lang="zh-CN" altLang="en-US" dirty="0">
                <a:solidFill>
                  <a:schemeClr val="tx1"/>
                </a:solidFill>
              </a:rPr>
              <a:t>综合案例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57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430867"/>
            <a:ext cx="6300000" cy="3318934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深浅拷贝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异常处理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处理</a:t>
            </a:r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性能优化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综合案例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4156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处理</a:t>
            </a:r>
            <a:r>
              <a:rPr lang="en-US" altLang="zh-CN" dirty="0"/>
              <a:t>this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this</a:t>
            </a:r>
            <a:r>
              <a:rPr lang="zh-CN" altLang="en-US" dirty="0">
                <a:solidFill>
                  <a:srgbClr val="C00000"/>
                </a:solidFill>
              </a:rPr>
              <a:t>指向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改变</a:t>
            </a:r>
            <a:r>
              <a:rPr lang="en-US" altLang="zh-CN" dirty="0"/>
              <a:t>this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521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处理</a:t>
            </a:r>
            <a:r>
              <a:rPr lang="en-US" altLang="zh-CN" dirty="0"/>
              <a:t>this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 txBox="1">
            <a:spLocks/>
          </p:cNvSpPr>
          <p:nvPr/>
        </p:nvSpPr>
        <p:spPr>
          <a:xfrm>
            <a:off x="863280" y="1743599"/>
            <a:ext cx="10720800" cy="514826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this </a:t>
            </a:r>
            <a:r>
              <a:rPr lang="zh-CN" altLang="en-US" dirty="0"/>
              <a:t>是 </a:t>
            </a:r>
            <a:r>
              <a:rPr lang="en-US" altLang="zh-CN" dirty="0"/>
              <a:t>JavaScript </a:t>
            </a:r>
            <a:r>
              <a:rPr lang="zh-CN" altLang="en-US" dirty="0"/>
              <a:t>最具“魅惑”的知识点，不同的应用场合 </a:t>
            </a:r>
            <a:r>
              <a:rPr lang="en-US" altLang="zh-CN" dirty="0"/>
              <a:t>this </a:t>
            </a:r>
            <a:r>
              <a:rPr lang="zh-CN" altLang="en-US" dirty="0"/>
              <a:t>的取值可能会有意想不到的结果，在此我们对以往学习过的关于</a:t>
            </a:r>
            <a:r>
              <a:rPr lang="en-US" altLang="zh-CN" dirty="0"/>
              <a:t>【 this </a:t>
            </a:r>
            <a:r>
              <a:rPr lang="zh-CN" altLang="en-US" dirty="0"/>
              <a:t>默认的取值</a:t>
            </a:r>
            <a:r>
              <a:rPr lang="en-US" altLang="zh-CN" dirty="0"/>
              <a:t>】</a:t>
            </a:r>
            <a:r>
              <a:rPr lang="zh-CN" altLang="en-US" dirty="0"/>
              <a:t>情况进行归纳和总结。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目标： 了解函数中 </a:t>
            </a:r>
            <a:r>
              <a:rPr lang="en-US" altLang="zh-CN" dirty="0"/>
              <a:t>this </a:t>
            </a:r>
            <a:r>
              <a:rPr lang="zh-CN" altLang="en-US" dirty="0"/>
              <a:t>在不同场景下的默认值，知道动态指定函数 </a:t>
            </a:r>
            <a:r>
              <a:rPr lang="en-US" altLang="zh-CN" dirty="0"/>
              <a:t>this </a:t>
            </a:r>
            <a:r>
              <a:rPr lang="zh-CN" altLang="en-US" dirty="0"/>
              <a:t>值的方法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学习路径：</a:t>
            </a:r>
            <a:endParaRPr lang="en-US" altLang="zh-CN" dirty="0"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C00000"/>
                </a:solidFill>
                <a:sym typeface="+mn-ea"/>
              </a:rPr>
              <a:t>普通函数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this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指向</a:t>
            </a:r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ym typeface="+mn-ea"/>
              </a:rPr>
              <a:t>箭头函数</a:t>
            </a:r>
            <a:r>
              <a:rPr lang="en-US" altLang="zh-CN" dirty="0">
                <a:sym typeface="+mn-ea"/>
              </a:rPr>
              <a:t>this</a:t>
            </a:r>
            <a:r>
              <a:rPr lang="zh-CN" altLang="en-US" dirty="0">
                <a:sym typeface="+mn-ea"/>
              </a:rPr>
              <a:t>指向</a:t>
            </a:r>
          </a:p>
          <a:p>
            <a:pPr marL="0" indent="0">
              <a:buFont typeface="Wingdings" pitchFamily="2" charset="2"/>
              <a:buNone/>
            </a:pPr>
            <a:endParaRPr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solidFill>
                <a:srgbClr val="C00000"/>
              </a:solidFill>
              <a:sym typeface="+mn-ea"/>
            </a:endParaRPr>
          </a:p>
          <a:p>
            <a:endParaRPr lang="zh-CN" altLang="en-US" dirty="0">
              <a:solidFill>
                <a:srgbClr val="C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3903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this</a:t>
            </a:r>
            <a:r>
              <a:rPr lang="zh-CN" altLang="en-US" dirty="0"/>
              <a:t>指向</a:t>
            </a:r>
            <a:r>
              <a:rPr lang="en-US" altLang="zh-CN" dirty="0"/>
              <a:t>-</a:t>
            </a:r>
            <a:r>
              <a:rPr lang="zh-CN" altLang="en-US" dirty="0"/>
              <a:t>普通函数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 txBox="1">
            <a:spLocks/>
          </p:cNvSpPr>
          <p:nvPr/>
        </p:nvSpPr>
        <p:spPr>
          <a:xfrm>
            <a:off x="863280" y="1743599"/>
            <a:ext cx="10720800" cy="514826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目标： 能说出普通函数的</a:t>
            </a:r>
            <a:r>
              <a:rPr lang="en-US" altLang="zh-CN" dirty="0"/>
              <a:t>this</a:t>
            </a:r>
            <a:r>
              <a:rPr lang="zh-CN" altLang="en-US" dirty="0"/>
              <a:t>指向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普通函数的调用方式决定了 </a:t>
            </a:r>
            <a:r>
              <a:rPr lang="en-US" altLang="zh-CN" dirty="0"/>
              <a:t>this </a:t>
            </a:r>
            <a:r>
              <a:rPr lang="zh-CN" altLang="en-US" dirty="0"/>
              <a:t>的值，即</a:t>
            </a:r>
            <a:r>
              <a:rPr lang="en-US" altLang="zh-CN" dirty="0"/>
              <a:t>【</a:t>
            </a:r>
            <a:r>
              <a:rPr lang="zh-CN" altLang="en-US" dirty="0"/>
              <a:t>谁调用 </a:t>
            </a:r>
            <a:r>
              <a:rPr lang="en-US" altLang="zh-CN" dirty="0"/>
              <a:t>this </a:t>
            </a:r>
            <a:r>
              <a:rPr lang="zh-CN" altLang="en-US" dirty="0"/>
              <a:t>的值指向谁</a:t>
            </a:r>
            <a:r>
              <a:rPr lang="en-US" altLang="zh-CN" dirty="0"/>
              <a:t>】</a:t>
            </a:r>
            <a:endParaRPr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/>
              <a:t>普通函数没有明确调用者时 </a:t>
            </a:r>
            <a:r>
              <a:rPr lang="en-US" altLang="zh-CN" dirty="0"/>
              <a:t>this </a:t>
            </a:r>
            <a:r>
              <a:rPr lang="zh-CN" altLang="en-US" dirty="0"/>
              <a:t>值为 </a:t>
            </a:r>
            <a:r>
              <a:rPr lang="en-US" altLang="zh-CN" dirty="0"/>
              <a:t>window</a:t>
            </a:r>
            <a:r>
              <a:rPr lang="zh-CN" altLang="en-US" dirty="0"/>
              <a:t>，严格模式下没有调用者时 </a:t>
            </a:r>
            <a:r>
              <a:rPr lang="en-US" altLang="zh-CN" dirty="0"/>
              <a:t>this </a:t>
            </a:r>
            <a:r>
              <a:rPr lang="zh-CN" altLang="en-US" dirty="0"/>
              <a:t>的值为 </a:t>
            </a:r>
            <a:r>
              <a:rPr lang="en-US" altLang="zh-CN" dirty="0"/>
              <a:t>undefined</a:t>
            </a:r>
            <a:endParaRPr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solidFill>
                <a:srgbClr val="C00000"/>
              </a:solidFill>
              <a:sym typeface="+mn-ea"/>
            </a:endParaRPr>
          </a:p>
          <a:p>
            <a:endParaRPr lang="zh-CN" altLang="en-US" dirty="0">
              <a:solidFill>
                <a:srgbClr val="C00000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14" y="2961822"/>
            <a:ext cx="3507115" cy="28678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665" y="2805755"/>
            <a:ext cx="2825009" cy="30239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967" y="3636764"/>
            <a:ext cx="3445581" cy="13619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18379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7051" y="1788351"/>
            <a:ext cx="7048482" cy="39435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普通函数</a:t>
            </a:r>
            <a:r>
              <a:rPr lang="en-US" altLang="zh-CN" dirty="0"/>
              <a:t>this</a:t>
            </a:r>
            <a:r>
              <a:rPr lang="zh-CN" altLang="en-US" dirty="0"/>
              <a:t>指向我们怎么记忆？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【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谁调用 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 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的值指向谁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普通函数严格模式下指向谁？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严格模式下指向 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undefined</a:t>
            </a: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224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this</a:t>
            </a:r>
            <a:r>
              <a:rPr lang="zh-CN" altLang="en-US" dirty="0"/>
              <a:t>指向</a:t>
            </a:r>
            <a:r>
              <a:rPr lang="en-US" altLang="zh-CN" dirty="0"/>
              <a:t>-</a:t>
            </a:r>
            <a:r>
              <a:rPr lang="zh-CN" altLang="en-US" dirty="0"/>
              <a:t>箭头函数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 txBox="1">
            <a:spLocks/>
          </p:cNvSpPr>
          <p:nvPr/>
        </p:nvSpPr>
        <p:spPr>
          <a:xfrm>
            <a:off x="863279" y="1743599"/>
            <a:ext cx="11210187" cy="514826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目标： 能说出箭头函数的</a:t>
            </a:r>
            <a:r>
              <a:rPr lang="en-US" altLang="zh-CN" dirty="0"/>
              <a:t>this</a:t>
            </a:r>
            <a:r>
              <a:rPr lang="zh-CN" altLang="en-US" dirty="0"/>
              <a:t>指向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箭头函数中的 </a:t>
            </a:r>
            <a:r>
              <a:rPr lang="en-US" altLang="zh-CN" dirty="0"/>
              <a:t>this </a:t>
            </a:r>
            <a:r>
              <a:rPr lang="zh-CN" altLang="en-US" dirty="0"/>
              <a:t>与普通函数完全不同，也不受调用方式的影响，事实上</a:t>
            </a:r>
            <a:r>
              <a:rPr lang="zh-CN" altLang="en-US" dirty="0">
                <a:solidFill>
                  <a:srgbClr val="C00000"/>
                </a:solidFill>
              </a:rPr>
              <a:t>箭头函数中并不存在 </a:t>
            </a:r>
            <a:r>
              <a:rPr lang="en-US" altLang="zh-CN" dirty="0">
                <a:solidFill>
                  <a:srgbClr val="C00000"/>
                </a:solidFill>
              </a:rPr>
              <a:t>this </a:t>
            </a:r>
            <a:r>
              <a:rPr lang="zh-CN" altLang="en-US" dirty="0"/>
              <a:t>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 箭头函数会默认帮我们绑定外层 </a:t>
            </a:r>
            <a:r>
              <a:rPr lang="en-US" altLang="zh-CN" dirty="0"/>
              <a:t>this </a:t>
            </a:r>
            <a:r>
              <a:rPr lang="zh-CN" altLang="en-US" dirty="0"/>
              <a:t>的值，所以在箭头函数中 </a:t>
            </a:r>
            <a:r>
              <a:rPr lang="en-US" altLang="zh-CN" dirty="0"/>
              <a:t>this </a:t>
            </a:r>
            <a:r>
              <a:rPr lang="zh-CN" altLang="en-US" dirty="0"/>
              <a:t>的值和外层的 </a:t>
            </a:r>
            <a:r>
              <a:rPr lang="en-US" altLang="zh-CN" dirty="0"/>
              <a:t>this </a:t>
            </a:r>
            <a:r>
              <a:rPr lang="zh-CN" altLang="en-US" dirty="0"/>
              <a:t>是一样的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箭头函数中的</a:t>
            </a:r>
            <a:r>
              <a:rPr lang="en-US" altLang="zh-CN" dirty="0"/>
              <a:t>this</a:t>
            </a:r>
            <a:r>
              <a:rPr lang="zh-CN" altLang="en-US" dirty="0"/>
              <a:t>引用的就是最近作用域中的</a:t>
            </a:r>
            <a:r>
              <a:rPr lang="en-US" altLang="zh-CN" dirty="0"/>
              <a:t>this</a:t>
            </a:r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向外层作用域中，一层一层查找</a:t>
            </a:r>
            <a:r>
              <a:rPr lang="en-US" altLang="zh-CN" dirty="0"/>
              <a:t>this</a:t>
            </a:r>
            <a:r>
              <a:rPr lang="zh-CN" altLang="en-US" dirty="0"/>
              <a:t>，直到有</a:t>
            </a:r>
            <a:r>
              <a:rPr lang="en-US" altLang="zh-CN" dirty="0"/>
              <a:t>this</a:t>
            </a:r>
            <a:r>
              <a:rPr lang="zh-CN" altLang="en-US" dirty="0"/>
              <a:t>的定义</a:t>
            </a:r>
          </a:p>
          <a:p>
            <a:pPr marL="0" indent="0">
              <a:buNone/>
            </a:pP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solidFill>
                <a:srgbClr val="C00000"/>
              </a:solidFill>
              <a:sym typeface="+mn-ea"/>
            </a:endParaRPr>
          </a:p>
          <a:p>
            <a:endParaRPr lang="zh-CN" altLang="en-US" dirty="0">
              <a:solidFill>
                <a:srgbClr val="C00000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79" y="4582352"/>
            <a:ext cx="6590476" cy="15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918" y="4582352"/>
            <a:ext cx="3808794" cy="16048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87170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this</a:t>
            </a:r>
            <a:r>
              <a:rPr lang="zh-CN" altLang="en-US" dirty="0"/>
              <a:t>指向</a:t>
            </a:r>
            <a:r>
              <a:rPr lang="en-US" altLang="zh-CN" dirty="0"/>
              <a:t>-</a:t>
            </a:r>
            <a:r>
              <a:rPr lang="zh-CN" altLang="en-US" dirty="0"/>
              <a:t>箭头函数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 txBox="1">
            <a:spLocks/>
          </p:cNvSpPr>
          <p:nvPr/>
        </p:nvSpPr>
        <p:spPr>
          <a:xfrm>
            <a:off x="863280" y="1743599"/>
            <a:ext cx="10720800" cy="514826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/>
              <a:t>注意情况</a:t>
            </a:r>
            <a:r>
              <a:rPr lang="en-US" altLang="zh-CN" b="1" dirty="0"/>
              <a:t>1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在开发中</a:t>
            </a:r>
            <a:r>
              <a:rPr lang="en-US" altLang="zh-CN" dirty="0"/>
              <a:t>【</a:t>
            </a:r>
            <a:r>
              <a:rPr lang="zh-CN" altLang="en-US" dirty="0"/>
              <a:t>使用箭头函数前需要考虑函数中 </a:t>
            </a:r>
            <a:r>
              <a:rPr lang="en-US" altLang="zh-CN" dirty="0"/>
              <a:t>this </a:t>
            </a:r>
            <a:r>
              <a:rPr lang="zh-CN" altLang="en-US" dirty="0"/>
              <a:t>的值</a:t>
            </a:r>
            <a:r>
              <a:rPr lang="en-US" altLang="zh-CN" dirty="0"/>
              <a:t>】</a:t>
            </a:r>
            <a:r>
              <a:rPr lang="zh-CN" altLang="en-US" dirty="0"/>
              <a:t>，事件回调函数使用箭头函数时，</a:t>
            </a:r>
            <a:r>
              <a:rPr lang="en-US" altLang="zh-CN" dirty="0"/>
              <a:t>this </a:t>
            </a:r>
            <a:r>
              <a:rPr lang="zh-CN" altLang="en-US" dirty="0"/>
              <a:t>为全局的 </a:t>
            </a:r>
            <a:r>
              <a:rPr lang="en-US" altLang="zh-CN" dirty="0"/>
              <a:t>window</a:t>
            </a:r>
          </a:p>
          <a:p>
            <a:pPr marL="0" indent="0">
              <a:buNone/>
            </a:pPr>
            <a:r>
              <a:rPr lang="zh-CN" altLang="en-US" dirty="0"/>
              <a:t>因此</a:t>
            </a:r>
            <a:r>
              <a:rPr lang="en-US" altLang="zh-CN" dirty="0"/>
              <a:t>DOM</a:t>
            </a:r>
            <a:r>
              <a:rPr lang="zh-CN" altLang="en-US" dirty="0"/>
              <a:t>事件回调函数</a:t>
            </a:r>
            <a:r>
              <a:rPr lang="zh-CN" altLang="en-US" dirty="0">
                <a:solidFill>
                  <a:srgbClr val="C00000"/>
                </a:solidFill>
              </a:rPr>
              <a:t>如果里面需要</a:t>
            </a:r>
            <a:r>
              <a:rPr lang="en-US" altLang="zh-CN" dirty="0"/>
              <a:t>DOM</a:t>
            </a:r>
            <a:r>
              <a:rPr lang="zh-CN" altLang="en-US" dirty="0"/>
              <a:t>对象的</a:t>
            </a:r>
            <a:r>
              <a:rPr lang="en-US" altLang="zh-CN" dirty="0"/>
              <a:t>this</a:t>
            </a:r>
            <a:r>
              <a:rPr lang="zh-CN" altLang="en-US" dirty="0"/>
              <a:t>，则不推荐使用箭头函数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solidFill>
                <a:srgbClr val="C00000"/>
              </a:solidFill>
              <a:sym typeface="+mn-ea"/>
            </a:endParaRPr>
          </a:p>
          <a:p>
            <a:endParaRPr lang="zh-CN" altLang="en-US" dirty="0">
              <a:solidFill>
                <a:srgbClr val="C00000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91" y="3176762"/>
            <a:ext cx="4356342" cy="2653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8109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this</a:t>
            </a:r>
            <a:r>
              <a:rPr lang="zh-CN" altLang="en-US" dirty="0"/>
              <a:t>指向</a:t>
            </a:r>
            <a:r>
              <a:rPr lang="en-US" altLang="zh-CN" dirty="0"/>
              <a:t>-</a:t>
            </a:r>
            <a:r>
              <a:rPr lang="zh-CN" altLang="en-US" dirty="0"/>
              <a:t>箭头函数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 txBox="1">
            <a:spLocks/>
          </p:cNvSpPr>
          <p:nvPr/>
        </p:nvSpPr>
        <p:spPr>
          <a:xfrm>
            <a:off x="863280" y="1743599"/>
            <a:ext cx="10720800" cy="514826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/>
              <a:t>注意情况</a:t>
            </a:r>
            <a:r>
              <a:rPr lang="en-US" altLang="zh-CN" b="1" dirty="0"/>
              <a:t>2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同样由于箭头函数 </a:t>
            </a:r>
            <a:r>
              <a:rPr lang="en-US" altLang="zh-CN" dirty="0"/>
              <a:t>this </a:t>
            </a:r>
            <a:r>
              <a:rPr lang="zh-CN" altLang="en-US" dirty="0"/>
              <a:t>的原因，基于原型的面向对象也不推荐采用箭头函数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solidFill>
                <a:srgbClr val="C00000"/>
              </a:solidFill>
              <a:sym typeface="+mn-ea"/>
            </a:endParaRPr>
          </a:p>
          <a:p>
            <a:endParaRPr lang="zh-CN" altLang="en-US" dirty="0">
              <a:solidFill>
                <a:srgbClr val="C00000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46" y="2782514"/>
            <a:ext cx="3514286" cy="24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 txBox="1">
            <a:spLocks/>
          </p:cNvSpPr>
          <p:nvPr/>
        </p:nvSpPr>
        <p:spPr>
          <a:xfrm>
            <a:off x="5168899" y="2780765"/>
            <a:ext cx="7023101" cy="307393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总结：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/>
              <a:t>1. </a:t>
            </a:r>
            <a:r>
              <a:rPr lang="zh-CN" altLang="en-US" dirty="0"/>
              <a:t>函数内不存在</a:t>
            </a:r>
            <a:r>
              <a:rPr lang="en-US" altLang="zh-CN" dirty="0"/>
              <a:t>this</a:t>
            </a:r>
            <a:r>
              <a:rPr lang="zh-CN" altLang="en-US" dirty="0"/>
              <a:t>，沿用上一级的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不适用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构造函数，原型函数，</a:t>
            </a:r>
            <a:r>
              <a:rPr lang="en-US" altLang="zh-CN" dirty="0" err="1"/>
              <a:t>dom</a:t>
            </a:r>
            <a:r>
              <a:rPr lang="zh-CN" altLang="en-US" dirty="0"/>
              <a:t>事件函数等等</a:t>
            </a:r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适用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需要使用上层</a:t>
            </a:r>
            <a:r>
              <a:rPr lang="en-US" altLang="zh-CN" dirty="0"/>
              <a:t>this</a:t>
            </a:r>
            <a:r>
              <a:rPr lang="zh-CN" altLang="en-US" dirty="0"/>
              <a:t>的地方</a:t>
            </a:r>
          </a:p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使用正确的话，它会在很多地方带来方便，后面我们会大量使用慢慢体会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30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33918" y="1779885"/>
            <a:ext cx="7048482" cy="3943583"/>
          </a:xfrm>
        </p:spPr>
        <p:txBody>
          <a:bodyPr/>
          <a:lstStyle/>
          <a:p>
            <a:r>
              <a:rPr lang="zh-CN" altLang="en-US"/>
              <a:t>箭头函数</a:t>
            </a:r>
            <a:r>
              <a:rPr lang="zh-CN" altLang="en-US" dirty="0"/>
              <a:t>内不存在</a:t>
            </a:r>
            <a:r>
              <a:rPr lang="en-US" altLang="zh-CN" dirty="0"/>
              <a:t>this</a:t>
            </a:r>
            <a:r>
              <a:rPr lang="zh-CN" altLang="en-US" dirty="0"/>
              <a:t>，</a:t>
            </a:r>
            <a:r>
              <a:rPr lang="zh-CN" altLang="en-US"/>
              <a:t>沿用上层作用域的</a:t>
            </a:r>
            <a:r>
              <a:rPr lang="en-US" altLang="zh-CN"/>
              <a:t>this</a:t>
            </a:r>
            <a:r>
              <a:rPr lang="zh-CN" altLang="en-US"/>
              <a:t>。过程</a:t>
            </a:r>
            <a:r>
              <a:rPr lang="zh-CN" altLang="en-US" dirty="0"/>
              <a:t>：向外层作用域中，一层一层查找</a:t>
            </a:r>
            <a:r>
              <a:rPr lang="en-US" altLang="zh-CN" dirty="0"/>
              <a:t>this</a:t>
            </a:r>
            <a:r>
              <a:rPr lang="zh-CN" altLang="en-US" dirty="0"/>
              <a:t>，直到有</a:t>
            </a:r>
            <a:r>
              <a:rPr lang="en-US" altLang="zh-CN" dirty="0"/>
              <a:t>this</a:t>
            </a:r>
            <a:r>
              <a:rPr lang="zh-CN" altLang="en-US" dirty="0"/>
              <a:t>的定义</a:t>
            </a:r>
          </a:p>
          <a:p>
            <a:r>
              <a:rPr lang="zh-CN" altLang="en-US" b="1" dirty="0"/>
              <a:t>不适用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构造函数，原型函数，字面量对象中函数，</a:t>
            </a: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事件函数</a:t>
            </a:r>
          </a:p>
          <a:p>
            <a:r>
              <a:rPr lang="zh-CN" altLang="en-US" b="1" dirty="0"/>
              <a:t>适用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需要使用上层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的地方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7648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处理</a:t>
            </a:r>
            <a:r>
              <a:rPr lang="en-US" altLang="zh-CN" dirty="0"/>
              <a:t>this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this</a:t>
            </a:r>
            <a:r>
              <a:rPr lang="zh-CN" altLang="en-US" dirty="0">
                <a:solidFill>
                  <a:schemeClr val="tx1"/>
                </a:solidFill>
              </a:rPr>
              <a:t>指向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改变</a:t>
            </a:r>
            <a:r>
              <a:rPr lang="en-US" altLang="zh-CN" dirty="0">
                <a:solidFill>
                  <a:srgbClr val="C00000"/>
                </a:solidFill>
              </a:rPr>
              <a:t>this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964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深浅拷贝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浅拷贝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深拷贝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0307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改变</a:t>
            </a:r>
            <a:r>
              <a:rPr lang="en-US" altLang="zh-CN" dirty="0"/>
              <a:t>this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 JavaScript </a:t>
            </a:r>
            <a:r>
              <a:rPr lang="zh-CN" altLang="en-US" dirty="0"/>
              <a:t>中还允许指定函数中 </a:t>
            </a:r>
            <a:r>
              <a:rPr lang="en-US" altLang="zh-CN" dirty="0"/>
              <a:t>this </a:t>
            </a:r>
            <a:r>
              <a:rPr lang="zh-CN" altLang="en-US" dirty="0"/>
              <a:t>的指向，有 </a:t>
            </a:r>
            <a:r>
              <a:rPr lang="en-US" altLang="zh-CN" dirty="0"/>
              <a:t>3 </a:t>
            </a:r>
            <a:r>
              <a:rPr lang="zh-CN" altLang="en-US" dirty="0"/>
              <a:t>个方法可以动态指定普通函数中 </a:t>
            </a:r>
            <a:r>
              <a:rPr lang="en-US" altLang="zh-CN" dirty="0"/>
              <a:t>this </a:t>
            </a:r>
            <a:r>
              <a:rPr lang="zh-CN" altLang="en-US" dirty="0"/>
              <a:t>的指向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call()</a:t>
            </a:r>
          </a:p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apply()</a:t>
            </a:r>
          </a:p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bind()</a:t>
            </a: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45324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971" y="108639"/>
            <a:ext cx="10748057" cy="517190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改变</a:t>
            </a:r>
            <a:r>
              <a:rPr lang="en-US" altLang="zh-CN" dirty="0"/>
              <a:t>this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call</a:t>
            </a:r>
            <a:r>
              <a:rPr lang="en-US" altLang="zh-CN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 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call 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方法调用函数，同时指定被调用函数中 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 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的值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6924" y="3031254"/>
            <a:ext cx="6594476" cy="43897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noProof="1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fun.call(thisArg, arg1, arg2, ...) </a:t>
            </a: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96924" y="3666253"/>
            <a:ext cx="10133543" cy="24382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thisArg：在 fun 函数运行时指定的 this 值</a:t>
            </a:r>
            <a:endParaRPr lang="zh-CN" altLang="en-US" sz="160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arg1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arg2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：传递的其他参数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返回</a:t>
            </a: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值就是函数的返回值，因为它就是调用函数</a:t>
            </a:r>
            <a:endParaRPr lang="en-US" altLang="zh-CN" sz="16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859" y="1718181"/>
            <a:ext cx="3987865" cy="14653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859" y="3702247"/>
            <a:ext cx="4021602" cy="15645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6912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36556"/>
            <a:ext cx="5760538" cy="38635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call</a:t>
            </a:r>
            <a:r>
              <a:rPr lang="zh-CN" altLang="en-US" dirty="0"/>
              <a:t>的作用是？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调用函数，并可以改变被调用函数里面的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指向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en-US" altLang="zh-CN" sz="1600" dirty="0"/>
              <a:t>call </a:t>
            </a:r>
            <a:r>
              <a:rPr lang="zh-CN" altLang="en-US" sz="1600" dirty="0"/>
              <a:t>里面第一个参数是 指定</a:t>
            </a:r>
            <a:r>
              <a:rPr lang="en-US" altLang="zh-CN" sz="1600" dirty="0"/>
              <a:t>this</a:t>
            </a:r>
            <a:r>
              <a:rPr lang="zh-CN" altLang="en-US" sz="1600" dirty="0"/>
              <a:t>， 其余是实参，传递的参数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整体做个了解，后期用的很少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252" y="4184665"/>
            <a:ext cx="3845802" cy="58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2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改变</a:t>
            </a:r>
            <a:r>
              <a:rPr lang="en-US" altLang="zh-CN" dirty="0"/>
              <a:t>this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 JavaScript </a:t>
            </a:r>
            <a:r>
              <a:rPr lang="zh-CN" altLang="en-US" dirty="0"/>
              <a:t>中还允许指定函数中 </a:t>
            </a:r>
            <a:r>
              <a:rPr lang="en-US" altLang="zh-CN" dirty="0"/>
              <a:t>this </a:t>
            </a:r>
            <a:r>
              <a:rPr lang="zh-CN" altLang="en-US" dirty="0"/>
              <a:t>的指向，有 </a:t>
            </a:r>
            <a:r>
              <a:rPr lang="en-US" altLang="zh-CN" dirty="0"/>
              <a:t>3 </a:t>
            </a:r>
            <a:r>
              <a:rPr lang="zh-CN" altLang="en-US" dirty="0"/>
              <a:t>个方法可以动态指定普通函数中 </a:t>
            </a:r>
            <a:r>
              <a:rPr lang="en-US" altLang="zh-CN" dirty="0"/>
              <a:t>this </a:t>
            </a:r>
            <a:r>
              <a:rPr lang="zh-CN" altLang="en-US" dirty="0"/>
              <a:t>的指向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call()</a:t>
            </a:r>
          </a:p>
          <a:p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apply()</a:t>
            </a:r>
          </a:p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bind()</a:t>
            </a: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98918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改变</a:t>
            </a:r>
            <a:r>
              <a:rPr lang="en-US" altLang="zh-CN" dirty="0"/>
              <a:t>this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apply()-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理解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/>
              <a:t>使用 </a:t>
            </a:r>
            <a:r>
              <a:rPr lang="en-US" altLang="zh-CN" dirty="0"/>
              <a:t>apply </a:t>
            </a:r>
            <a:r>
              <a:rPr lang="zh-CN" altLang="en-US" dirty="0"/>
              <a:t>方法调用函数，同时指定被调用函数中 </a:t>
            </a:r>
            <a:r>
              <a:rPr lang="en-US" altLang="zh-CN" dirty="0"/>
              <a:t>this </a:t>
            </a:r>
            <a:r>
              <a:rPr lang="zh-CN" altLang="en-US" dirty="0"/>
              <a:t>的值</a:t>
            </a:r>
            <a:endParaRPr lang="en-US" altLang="zh-CN" dirty="0"/>
          </a:p>
          <a:p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96924" y="3666253"/>
            <a:ext cx="10133543" cy="24382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thisArg：在fun函数运行时指定的 this 值</a:t>
            </a:r>
            <a:endParaRPr lang="zh-CN" altLang="en-US" sz="160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argsArray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：传递的值，必须包含在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数组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里面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返回</a:t>
            </a: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值就是函数的返回值，因为它就是调用函数</a:t>
            </a:r>
            <a:endParaRPr lang="en-US" altLang="zh-CN" sz="16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因此 </a:t>
            </a:r>
            <a:r>
              <a: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apply </a:t>
            </a: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主要跟数组有关系，比如使用 Math.max() 求数组的最大值</a:t>
            </a:r>
          </a:p>
        </p:txBody>
      </p:sp>
      <p:sp>
        <p:nvSpPr>
          <p:cNvPr id="8" name="矩形 7"/>
          <p:cNvSpPr/>
          <p:nvPr/>
        </p:nvSpPr>
        <p:spPr>
          <a:xfrm>
            <a:off x="923203" y="3012513"/>
            <a:ext cx="5604597" cy="43897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noProof="1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fun.apply(thisArg, [argsArray])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133" y="2751383"/>
            <a:ext cx="3549870" cy="16861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756594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改变</a:t>
            </a:r>
            <a:r>
              <a:rPr lang="en-US" altLang="zh-CN" dirty="0"/>
              <a:t>this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apply()</a:t>
            </a: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求数组最大值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个方法：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19" y="2549619"/>
            <a:ext cx="7771428" cy="1504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822675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36556"/>
            <a:ext cx="5760538" cy="38635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call</a:t>
            </a:r>
            <a:r>
              <a:rPr lang="zh-CN" altLang="en-US" dirty="0"/>
              <a:t>和</a:t>
            </a:r>
            <a:r>
              <a:rPr lang="en-US" altLang="zh-CN" dirty="0"/>
              <a:t>apply</a:t>
            </a:r>
            <a:r>
              <a:rPr lang="zh-CN" altLang="en-US" dirty="0"/>
              <a:t>的区别是？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都是调用函数，都能改变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指向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参数不一样，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apply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传递的必须是数组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42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改变</a:t>
            </a:r>
            <a:r>
              <a:rPr lang="en-US" altLang="zh-CN" dirty="0"/>
              <a:t>this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 JavaScript </a:t>
            </a:r>
            <a:r>
              <a:rPr lang="zh-CN" altLang="en-US" dirty="0"/>
              <a:t>中还允许指定函数中 </a:t>
            </a:r>
            <a:r>
              <a:rPr lang="en-US" altLang="zh-CN" dirty="0"/>
              <a:t>this </a:t>
            </a:r>
            <a:r>
              <a:rPr lang="zh-CN" altLang="en-US" dirty="0"/>
              <a:t>的指向，有 </a:t>
            </a:r>
            <a:r>
              <a:rPr lang="en-US" altLang="zh-CN" dirty="0"/>
              <a:t>3 </a:t>
            </a:r>
            <a:r>
              <a:rPr lang="zh-CN" altLang="en-US" dirty="0"/>
              <a:t>个方法可以动态指定普通函数中 </a:t>
            </a:r>
            <a:r>
              <a:rPr lang="en-US" altLang="zh-CN" dirty="0"/>
              <a:t>this </a:t>
            </a:r>
            <a:r>
              <a:rPr lang="zh-CN" altLang="en-US" dirty="0"/>
              <a:t>的指向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call()</a:t>
            </a:r>
          </a:p>
          <a:p>
            <a:r>
              <a:rPr lang="en-US" altLang="zh-CN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apply()</a:t>
            </a:r>
          </a:p>
          <a:p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bind()</a:t>
            </a: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54591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改变</a:t>
            </a:r>
            <a:r>
              <a:rPr lang="en-US" altLang="zh-CN" dirty="0"/>
              <a:t>this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bind()-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重点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>
                <a:sym typeface="+mn-ea"/>
              </a:rPr>
              <a:t>bind() </a:t>
            </a:r>
            <a:r>
              <a:rPr lang="zh-CN" altLang="en-US" dirty="0">
                <a:sym typeface="+mn-ea"/>
              </a:rPr>
              <a:t>方法不会调用函数。但是能改变函数内部</a:t>
            </a:r>
            <a:r>
              <a:rPr lang="en-US" altLang="zh-CN" dirty="0">
                <a:sym typeface="+mn-ea"/>
              </a:rPr>
              <a:t>this </a:t>
            </a:r>
            <a:r>
              <a:rPr lang="zh-CN" altLang="en-US" dirty="0">
                <a:sym typeface="+mn-ea"/>
              </a:rPr>
              <a:t>指向 </a:t>
            </a:r>
          </a:p>
          <a:p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96924" y="3666253"/>
            <a:ext cx="10133543" cy="24382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thisArg：在 fun 函数运行时指定的 this 值</a:t>
            </a:r>
            <a:endParaRPr lang="zh-CN" altLang="en-US" sz="160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arg1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arg2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：传递的其他参数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返回由指定的</a:t>
            </a:r>
            <a:r>
              <a: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this </a:t>
            </a:r>
            <a:r>
              <a:rPr lang="en-US" altLang="zh-CN" sz="16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值和初始化参数改造的</a:t>
            </a:r>
            <a:r>
              <a: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en-US" altLang="zh-CN" sz="16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原函数拷贝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（新函数）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因此当我们只是想改变 </a:t>
            </a:r>
            <a:r>
              <a: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this </a:t>
            </a: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指向，并且不想调用这个函数的时候，可以使用 </a:t>
            </a:r>
            <a:r>
              <a: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bind</a:t>
            </a: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比如改变定时器内部的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this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指向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9323" y="3031254"/>
            <a:ext cx="6594476" cy="43897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fun.bind(thisArg, arg1, arg2, ...)</a:t>
            </a:r>
            <a:r>
              <a:rPr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550" y="1715451"/>
            <a:ext cx="3085387" cy="27978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080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  apply  bind </a:t>
            </a:r>
            <a:r>
              <a:rPr lang="zh-CN" altLang="en-US" dirty="0"/>
              <a:t>总结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14718" y="1708324"/>
            <a:ext cx="10720800" cy="4550400"/>
          </a:xfrm>
        </p:spPr>
        <p:txBody>
          <a:bodyPr/>
          <a:lstStyle/>
          <a:p>
            <a:r>
              <a:rPr lang="zh-CN" altLang="en-US" b="1" dirty="0">
                <a:sym typeface="+mn-ea"/>
              </a:rPr>
              <a:t>相同点</a:t>
            </a:r>
            <a:r>
              <a:rPr lang="en-US" altLang="zh-CN" b="1" dirty="0">
                <a:sym typeface="+mn-ea"/>
              </a:rPr>
              <a:t>: 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ym typeface="+mn-ea"/>
              </a:rPr>
              <a:t>都可以改变函数内部的</a:t>
            </a:r>
            <a:r>
              <a:rPr lang="en-US" altLang="zh-CN" dirty="0">
                <a:sym typeface="+mn-ea"/>
              </a:rPr>
              <a:t>this</a:t>
            </a:r>
            <a:r>
              <a:rPr lang="zh-CN" altLang="en-US" dirty="0">
                <a:sym typeface="+mn-ea"/>
              </a:rPr>
              <a:t>指向</a:t>
            </a:r>
            <a:r>
              <a:rPr lang="en-US" altLang="zh-CN" dirty="0">
                <a:sym typeface="+mn-ea"/>
              </a:rPr>
              <a:t>.</a:t>
            </a:r>
            <a:endParaRPr lang="zh-CN" altLang="en-US" dirty="0">
              <a:sym typeface="+mn-ea"/>
            </a:endParaRPr>
          </a:p>
          <a:p>
            <a:r>
              <a:rPr lang="zh-CN" altLang="en-US" b="1" dirty="0">
                <a:sym typeface="+mn-ea"/>
              </a:rPr>
              <a:t>区别点</a:t>
            </a:r>
            <a:r>
              <a:rPr lang="en-US" altLang="zh-CN" b="1" dirty="0">
                <a:sym typeface="+mn-ea"/>
              </a:rPr>
              <a:t>: 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ym typeface="+mn-ea"/>
              </a:rPr>
              <a:t>call </a:t>
            </a:r>
            <a:r>
              <a:rPr lang="zh-CN" altLang="en-US" dirty="0">
                <a:sym typeface="+mn-ea"/>
              </a:rPr>
              <a:t>和 </a:t>
            </a:r>
            <a:r>
              <a:rPr lang="en-US" altLang="zh-CN" dirty="0">
                <a:sym typeface="+mn-ea"/>
              </a:rPr>
              <a:t>apply  </a:t>
            </a:r>
            <a:r>
              <a:rPr lang="zh-CN" altLang="en-US" dirty="0">
                <a:sym typeface="+mn-ea"/>
              </a:rPr>
              <a:t>会调用函数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并且改变函数内部</a:t>
            </a:r>
            <a:r>
              <a:rPr lang="en-US" altLang="zh-CN" dirty="0">
                <a:sym typeface="+mn-ea"/>
              </a:rPr>
              <a:t>this</a:t>
            </a:r>
            <a:r>
              <a:rPr lang="zh-CN" altLang="en-US" dirty="0">
                <a:sym typeface="+mn-ea"/>
              </a:rPr>
              <a:t>指向</a:t>
            </a:r>
            <a:r>
              <a:rPr lang="en-US" altLang="zh-CN" dirty="0">
                <a:sym typeface="+mn-ea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ym typeface="+mn-ea"/>
              </a:rPr>
              <a:t>call </a:t>
            </a:r>
            <a:r>
              <a:rPr lang="zh-CN" altLang="en-US" dirty="0">
                <a:sym typeface="+mn-ea"/>
              </a:rPr>
              <a:t>和 </a:t>
            </a:r>
            <a:r>
              <a:rPr lang="en-US" altLang="zh-CN" dirty="0">
                <a:sym typeface="+mn-ea"/>
              </a:rPr>
              <a:t>apply </a:t>
            </a:r>
            <a:r>
              <a:rPr lang="zh-CN" altLang="en-US" dirty="0">
                <a:sym typeface="+mn-ea"/>
              </a:rPr>
              <a:t>传递的参数不一样</a:t>
            </a:r>
            <a:r>
              <a:rPr lang="en-US" altLang="zh-CN" dirty="0">
                <a:sym typeface="+mn-ea"/>
              </a:rPr>
              <a:t>, call </a:t>
            </a:r>
            <a:r>
              <a:rPr lang="zh-CN" altLang="en-US" dirty="0">
                <a:sym typeface="+mn-ea"/>
              </a:rPr>
              <a:t>传递参数 </a:t>
            </a:r>
            <a:r>
              <a:rPr lang="en-US" altLang="zh-CN" dirty="0">
                <a:sym typeface="+mn-ea"/>
              </a:rPr>
              <a:t>aru1, aru2..</a:t>
            </a:r>
            <a:r>
              <a:rPr lang="zh-CN" altLang="en-US" dirty="0">
                <a:sym typeface="+mn-ea"/>
              </a:rPr>
              <a:t>形式  </a:t>
            </a:r>
            <a:r>
              <a:rPr lang="en-US" altLang="zh-CN" dirty="0">
                <a:sym typeface="+mn-ea"/>
              </a:rPr>
              <a:t>apply </a:t>
            </a:r>
            <a:r>
              <a:rPr lang="zh-CN" altLang="en-US" dirty="0">
                <a:sym typeface="+mn-ea"/>
              </a:rPr>
              <a:t>必须数组形式</a:t>
            </a:r>
            <a:r>
              <a:rPr lang="en-US" altLang="zh-CN" dirty="0">
                <a:sym typeface="+mn-ea"/>
              </a:rPr>
              <a:t>[</a:t>
            </a:r>
            <a:r>
              <a:rPr lang="en-US" altLang="zh-CN" dirty="0" err="1">
                <a:sym typeface="+mn-ea"/>
              </a:rPr>
              <a:t>arg</a:t>
            </a:r>
            <a:r>
              <a:rPr lang="en-US" altLang="zh-CN" dirty="0">
                <a:sym typeface="+mn-ea"/>
              </a:rPr>
              <a:t>]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  <a:sym typeface="+mn-ea"/>
              </a:rPr>
              <a:t>bind  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不会调用函数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, 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可以改变函数内部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this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指向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.</a:t>
            </a:r>
          </a:p>
          <a:p>
            <a:r>
              <a:rPr lang="zh-CN" altLang="en-US" b="1" dirty="0">
                <a:sym typeface="+mn-ea"/>
              </a:rPr>
              <a:t>主要应用场景</a:t>
            </a:r>
            <a:r>
              <a:rPr lang="en-US" altLang="zh-CN" b="1" dirty="0">
                <a:sym typeface="+mn-ea"/>
              </a:rPr>
              <a:t>: 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ym typeface="+mn-ea"/>
              </a:rPr>
              <a:t>call </a:t>
            </a:r>
            <a:r>
              <a:rPr lang="zh-CN" altLang="en-US" dirty="0">
                <a:sym typeface="+mn-ea"/>
              </a:rPr>
              <a:t> 调用函数并且可以传递参数</a:t>
            </a:r>
            <a:endParaRPr lang="en-US" altLang="zh-CN" dirty="0"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ym typeface="+mn-ea"/>
              </a:rPr>
              <a:t>apply </a:t>
            </a:r>
            <a:r>
              <a:rPr lang="zh-CN" altLang="en-US" dirty="0">
                <a:sym typeface="+mn-ea"/>
              </a:rPr>
              <a:t>经常跟数组有关系</a:t>
            </a:r>
            <a:r>
              <a:rPr lang="en-US" altLang="zh-CN" dirty="0">
                <a:sym typeface="+mn-ea"/>
              </a:rPr>
              <a:t>.  </a:t>
            </a:r>
            <a:r>
              <a:rPr lang="zh-CN" altLang="en-US" dirty="0">
                <a:sym typeface="+mn-ea"/>
              </a:rPr>
              <a:t>比如借助于数学对象实现数组最大值最小值</a:t>
            </a:r>
            <a:endParaRPr lang="en-US" altLang="zh-CN" dirty="0"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  <a:sym typeface="+mn-ea"/>
              </a:rPr>
              <a:t>bind  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不调用函数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,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但是还想改变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this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指向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. 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比如改变定时器内部的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this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指向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.</a:t>
            </a:r>
            <a:r>
              <a:rPr lang="zh-CN" altLang="en-US" dirty="0">
                <a:sym typeface="+mn-ea"/>
              </a:rPr>
              <a:t> 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1028699" y="1805516"/>
            <a:ext cx="8984827" cy="1077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400" dirty="0">
              <a:sym typeface="+mn-ea"/>
            </a:endParaRP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1028699" y="2768297"/>
            <a:ext cx="8984827" cy="1879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400" dirty="0">
              <a:sym typeface="+mn-ea"/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1043043" y="4647300"/>
            <a:ext cx="8984827" cy="1879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4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1111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深浅拷贝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开发中我们经常需要复制一个对象。如果直接用赋值会有下面问题：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这好比有同学来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pink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老师这里拷视频，竟然用的是剪切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气人不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20" y="2149190"/>
            <a:ext cx="5339008" cy="27360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134" y="2381779"/>
            <a:ext cx="5405752" cy="239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2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430867"/>
            <a:ext cx="6300000" cy="3318934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深浅拷贝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异常处理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处理</a:t>
            </a:r>
            <a:r>
              <a:rPr lang="en-US" altLang="zh-CN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</a:p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性能优化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综合案例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1836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性能优化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防抖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节流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11939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节流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节流（</a:t>
            </a:r>
            <a:r>
              <a:rPr lang="en-US" altLang="zh-CN" dirty="0"/>
              <a:t>throttle</a:t>
            </a:r>
            <a:r>
              <a:rPr lang="zh-CN" altLang="en-US" dirty="0"/>
              <a:t>）</a:t>
            </a:r>
            <a:br>
              <a:rPr lang="zh-CN" altLang="en-US" dirty="0"/>
            </a:br>
            <a:r>
              <a:rPr lang="zh-CN" altLang="en-US" dirty="0"/>
              <a:t>所谓节流，就是指连续触发事件但是在 </a:t>
            </a:r>
            <a:r>
              <a:rPr lang="en-US" altLang="zh-CN" dirty="0"/>
              <a:t>n </a:t>
            </a:r>
            <a:r>
              <a:rPr lang="zh-CN" altLang="en-US" dirty="0"/>
              <a:t>秒中只执行一次函数</a:t>
            </a:r>
            <a:endParaRPr lang="en-US" altLang="zh-CN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dirty="0"/>
              <a:t>只有等到了上一个人做完核酸，整个动作完成了， 第二个人才能排队跟上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2" y="2650112"/>
            <a:ext cx="3801534" cy="258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858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节流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055133"/>
          </a:xfrm>
        </p:spPr>
        <p:txBody>
          <a:bodyPr/>
          <a:lstStyle/>
          <a:p>
            <a:r>
              <a:rPr lang="zh-CN" altLang="en-US" dirty="0"/>
              <a:t>节流（</a:t>
            </a:r>
            <a:r>
              <a:rPr lang="en-US" altLang="zh-CN" dirty="0"/>
              <a:t>throttle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所谓节流，就是指连续触发事件但是在 </a:t>
            </a:r>
            <a:r>
              <a:rPr lang="en-US" altLang="zh-CN" dirty="0"/>
              <a:t>n </a:t>
            </a:r>
            <a:r>
              <a:rPr lang="zh-CN" altLang="en-US" dirty="0"/>
              <a:t>秒中只执行一次函数</a:t>
            </a:r>
            <a:endParaRPr lang="en-US" altLang="zh-CN" b="1" dirty="0"/>
          </a:p>
          <a:p>
            <a:r>
              <a:rPr lang="zh-CN" altLang="en-US" dirty="0"/>
              <a:t>开发使用场景 </a:t>
            </a:r>
            <a:r>
              <a:rPr lang="en-US" altLang="zh-CN" dirty="0"/>
              <a:t>– </a:t>
            </a:r>
            <a:r>
              <a:rPr lang="zh-CN" altLang="en-US" dirty="0"/>
              <a:t>小米</a:t>
            </a:r>
            <a:r>
              <a:rPr lang="zh-CN" altLang="en-US" b="1" dirty="0"/>
              <a:t>轮播图点击效果   、  鼠标移动、页面尺寸缩放</a:t>
            </a:r>
            <a:r>
              <a:rPr lang="en-US" altLang="zh-CN" b="1" dirty="0"/>
              <a:t>resize</a:t>
            </a:r>
            <a:r>
              <a:rPr lang="zh-CN" altLang="en-US" b="1" dirty="0"/>
              <a:t>、滚动条滚动 就可以加节流 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dirty="0"/>
              <a:t>假如一张轮播图完成切换需要</a:t>
            </a:r>
            <a:r>
              <a:rPr lang="en-US" altLang="zh-CN" dirty="0"/>
              <a:t>300ms</a:t>
            </a:r>
            <a:r>
              <a:rPr lang="zh-CN" altLang="en-US" dirty="0"/>
              <a:t>， 不加节流效果，快速点击，则嗖嗖嗖的切换</a:t>
            </a:r>
            <a:endParaRPr lang="en-US" altLang="zh-CN" dirty="0"/>
          </a:p>
          <a:p>
            <a:r>
              <a:rPr lang="zh-CN" altLang="en-US" dirty="0"/>
              <a:t>加上节流效果， 不管快速点击多少次， </a:t>
            </a:r>
            <a:r>
              <a:rPr lang="en-US" altLang="zh-CN" dirty="0"/>
              <a:t>300ms</a:t>
            </a:r>
            <a:r>
              <a:rPr lang="zh-CN" altLang="en-US" dirty="0"/>
              <a:t>时间内，只能切换一张图片。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56" y="2985091"/>
            <a:ext cx="4478778" cy="212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518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利用节流来处理</a:t>
            </a:r>
            <a:r>
              <a:rPr lang="en-US" altLang="zh-CN" dirty="0"/>
              <a:t>-</a:t>
            </a:r>
            <a:r>
              <a:rPr lang="zh-CN" altLang="en-US" dirty="0"/>
              <a:t>鼠标滑过盒子显示文字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要求： 鼠标在盒子上移动，里面的数字就会变化</a:t>
            </a:r>
            <a:r>
              <a:rPr lang="en-US" altLang="zh-CN" dirty="0"/>
              <a:t>+1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23" y="2467722"/>
            <a:ext cx="2917233" cy="280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142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利用节流来处理</a:t>
            </a:r>
            <a:r>
              <a:rPr lang="en-US" altLang="zh-CN" dirty="0"/>
              <a:t>-</a:t>
            </a:r>
            <a:r>
              <a:rPr lang="zh-CN" altLang="en-US" dirty="0"/>
              <a:t>鼠标滑过盒子显示文字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要求： 鼠标在盒子上移动，里面的数字就会变化</a:t>
            </a:r>
            <a:r>
              <a:rPr lang="en-US" altLang="zh-CN" dirty="0"/>
              <a:t>+1</a:t>
            </a:r>
          </a:p>
          <a:p>
            <a:r>
              <a:rPr lang="zh-CN" altLang="en-US" dirty="0"/>
              <a:t>①： 如果以前方式，每次鼠标移动就会有大量操作，触发频次太高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50" y="2707382"/>
            <a:ext cx="6306571" cy="18302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6046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利用节流来处理</a:t>
            </a:r>
            <a:r>
              <a:rPr lang="en-US" altLang="zh-CN" dirty="0"/>
              <a:t>-</a:t>
            </a:r>
            <a:r>
              <a:rPr lang="zh-CN" altLang="en-US" dirty="0"/>
              <a:t>鼠标滑过盒子显示文字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要求： 鼠标在盒子上移动，里面的数字就会变化</a:t>
            </a:r>
            <a:r>
              <a:rPr lang="en-US" altLang="zh-CN" dirty="0"/>
              <a:t>+1</a:t>
            </a:r>
          </a:p>
          <a:p>
            <a:r>
              <a:rPr lang="zh-CN" altLang="en-US" dirty="0"/>
              <a:t>利用节流的方式， 鼠标经过，</a:t>
            </a:r>
            <a:r>
              <a:rPr lang="en-US" altLang="zh-CN" dirty="0"/>
              <a:t>500ms </a:t>
            </a:r>
            <a:r>
              <a:rPr lang="zh-CN" altLang="en-US" dirty="0"/>
              <a:t>，数字才显示</a:t>
            </a:r>
            <a:endParaRPr lang="en-US" altLang="zh-CN" dirty="0"/>
          </a:p>
          <a:p>
            <a:r>
              <a:rPr lang="zh-CN" altLang="en-US" dirty="0"/>
              <a:t>核心思路：</a:t>
            </a:r>
            <a:endParaRPr lang="en-US" altLang="zh-CN" dirty="0"/>
          </a:p>
          <a:p>
            <a:r>
              <a:rPr lang="zh-CN" altLang="en-US" dirty="0"/>
              <a:t>利用时间相减：移动后的时间 </a:t>
            </a:r>
            <a:r>
              <a:rPr lang="en-US" altLang="zh-CN" dirty="0"/>
              <a:t>- </a:t>
            </a:r>
            <a:r>
              <a:rPr lang="zh-CN" altLang="en-US" dirty="0"/>
              <a:t>  刚开始移动的时间  </a:t>
            </a:r>
            <a:r>
              <a:rPr lang="en-US" altLang="zh-CN" dirty="0"/>
              <a:t>&gt;= 500ms  </a:t>
            </a:r>
            <a:r>
              <a:rPr lang="zh-CN" altLang="en-US" dirty="0"/>
              <a:t>我才去执行 </a:t>
            </a:r>
            <a:r>
              <a:rPr lang="en-US" altLang="zh-CN" dirty="0" err="1"/>
              <a:t>mouseMove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①： 写一个节流函数</a:t>
            </a:r>
            <a:r>
              <a:rPr lang="en-US" altLang="zh-CN" dirty="0"/>
              <a:t>throttle </a:t>
            </a:r>
            <a:r>
              <a:rPr lang="zh-CN" altLang="en-US" dirty="0"/>
              <a:t>，来控制这个操作函数</a:t>
            </a:r>
            <a:r>
              <a:rPr lang="en-US" altLang="zh-CN" dirty="0"/>
              <a:t>(</a:t>
            </a:r>
            <a:r>
              <a:rPr lang="en-US" altLang="zh-CN" dirty="0" err="1"/>
              <a:t>mouseMove</a:t>
            </a:r>
            <a:r>
              <a:rPr lang="en-US" altLang="zh-CN" dirty="0"/>
              <a:t>)</a:t>
            </a:r>
            <a:r>
              <a:rPr lang="zh-CN" altLang="en-US" dirty="0"/>
              <a:t>， </a:t>
            </a:r>
            <a:r>
              <a:rPr lang="en-US" altLang="zh-CN" dirty="0"/>
              <a:t>500ms</a:t>
            </a:r>
            <a:r>
              <a:rPr lang="zh-CN" altLang="en-US" dirty="0"/>
              <a:t>之后才去执行这个函数</a:t>
            </a:r>
            <a:endParaRPr lang="en-US" altLang="zh-CN" dirty="0"/>
          </a:p>
          <a:p>
            <a:r>
              <a:rPr lang="zh-CN" altLang="en-US" dirty="0"/>
              <a:t>②</a:t>
            </a:r>
            <a:r>
              <a:rPr lang="en-US" altLang="zh-CN" dirty="0"/>
              <a:t>:   </a:t>
            </a:r>
            <a:r>
              <a:rPr lang="zh-CN" altLang="en-US" dirty="0"/>
              <a:t>节流函数传递</a:t>
            </a:r>
            <a:r>
              <a:rPr lang="en-US" altLang="zh-CN" dirty="0"/>
              <a:t>2</a:t>
            </a:r>
            <a:r>
              <a:rPr lang="zh-CN" altLang="en-US" dirty="0"/>
              <a:t>个参数， 第一个参数 </a:t>
            </a:r>
            <a:r>
              <a:rPr lang="en-US" altLang="zh-CN" dirty="0" err="1"/>
              <a:t>mouseMove</a:t>
            </a:r>
            <a:r>
              <a:rPr lang="zh-CN" altLang="en-US" dirty="0"/>
              <a:t>函数，第二个参数 指定时间</a:t>
            </a:r>
            <a:r>
              <a:rPr lang="en-US" altLang="zh-CN" dirty="0"/>
              <a:t>500ms</a:t>
            </a:r>
          </a:p>
          <a:p>
            <a:r>
              <a:rPr lang="zh-CN" altLang="en-US" dirty="0"/>
              <a:t>③： 鼠标移动事件，里面写的是节流函数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707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利用节流来处理</a:t>
            </a:r>
            <a:r>
              <a:rPr lang="en-US" altLang="zh-CN" dirty="0"/>
              <a:t>-</a:t>
            </a:r>
            <a:r>
              <a:rPr lang="zh-CN" altLang="en-US" dirty="0"/>
              <a:t>鼠标滑过盒子显示文字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要求： 鼠标在盒子上移动，里面的数字就会变化</a:t>
            </a:r>
            <a:r>
              <a:rPr lang="en-US" altLang="zh-CN" dirty="0"/>
              <a:t>+1</a:t>
            </a:r>
          </a:p>
          <a:p>
            <a:r>
              <a:rPr lang="zh-CN" altLang="en-US" dirty="0"/>
              <a:t>利用节流的方式， 鼠标经过，</a:t>
            </a:r>
            <a:r>
              <a:rPr lang="en-US" altLang="zh-CN" dirty="0"/>
              <a:t>500ms </a:t>
            </a:r>
            <a:r>
              <a:rPr lang="zh-CN" altLang="en-US" dirty="0"/>
              <a:t>，数字才显示</a:t>
            </a:r>
            <a:endParaRPr lang="en-US" altLang="zh-CN" dirty="0"/>
          </a:p>
          <a:p>
            <a:r>
              <a:rPr lang="zh-CN" altLang="en-US" dirty="0"/>
              <a:t>核心思路：</a:t>
            </a:r>
            <a:endParaRPr lang="en-US" altLang="zh-CN" dirty="0"/>
          </a:p>
          <a:p>
            <a:r>
              <a:rPr lang="zh-CN" altLang="en-US" dirty="0"/>
              <a:t>利用时间相减：移动后的时间 </a:t>
            </a:r>
            <a:r>
              <a:rPr lang="en-US" altLang="zh-CN" dirty="0"/>
              <a:t>- </a:t>
            </a:r>
            <a:r>
              <a:rPr lang="zh-CN" altLang="en-US" dirty="0"/>
              <a:t>  刚开始移动的时间  </a:t>
            </a:r>
            <a:r>
              <a:rPr lang="en-US" altLang="zh-CN" dirty="0"/>
              <a:t>&gt;= 500ms  </a:t>
            </a:r>
            <a:r>
              <a:rPr lang="zh-CN" altLang="en-US" dirty="0"/>
              <a:t>我才去执行 </a:t>
            </a:r>
            <a:r>
              <a:rPr lang="en-US" altLang="zh-CN" dirty="0" err="1"/>
              <a:t>mouseMove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④： 声明一个起始时间 </a:t>
            </a:r>
            <a:r>
              <a:rPr lang="en-US" altLang="zh-CN" dirty="0" err="1"/>
              <a:t>startTime</a:t>
            </a:r>
            <a:r>
              <a:rPr lang="en-US" altLang="zh-CN" dirty="0"/>
              <a:t> = 0</a:t>
            </a:r>
          </a:p>
          <a:p>
            <a:r>
              <a:rPr lang="zh-CN" altLang="en-US" dirty="0"/>
              <a:t>⑤： 但是节流函数因为里面写的函数名  </a:t>
            </a:r>
            <a:r>
              <a:rPr lang="en-US" altLang="zh-CN" dirty="0"/>
              <a:t>throttle(</a:t>
            </a:r>
            <a:r>
              <a:rPr lang="en-US" altLang="zh-CN" dirty="0" err="1"/>
              <a:t>mouseMove</a:t>
            </a:r>
            <a:r>
              <a:rPr lang="en-US" altLang="zh-CN" dirty="0"/>
              <a:t>, 500), </a:t>
            </a:r>
            <a:r>
              <a:rPr lang="zh-CN" altLang="en-US" dirty="0"/>
              <a:t>是调用函数，无法再次调用执行，所以需要在节流函数里面写</a:t>
            </a:r>
            <a:r>
              <a:rPr lang="en-US" altLang="zh-CN" dirty="0"/>
              <a:t>return </a:t>
            </a:r>
            <a:r>
              <a:rPr lang="zh-CN" altLang="en-US" dirty="0"/>
              <a:t>函数 这样可以多次执行</a:t>
            </a:r>
            <a:endParaRPr lang="en-US" altLang="zh-CN" dirty="0"/>
          </a:p>
          <a:p>
            <a:r>
              <a:rPr lang="zh-CN" altLang="en-US" dirty="0"/>
              <a:t>⑥：记录当前时间  </a:t>
            </a:r>
            <a:r>
              <a:rPr lang="en-US" altLang="zh-CN" dirty="0"/>
              <a:t>now   =  </a:t>
            </a:r>
            <a:r>
              <a:rPr lang="en-US" altLang="zh-CN" dirty="0" err="1"/>
              <a:t>Date.now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⑦：进行判断 如果大于等于 </a:t>
            </a:r>
            <a:r>
              <a:rPr lang="en-US" altLang="zh-CN" dirty="0"/>
              <a:t>500ms</a:t>
            </a:r>
            <a:r>
              <a:rPr lang="zh-CN" altLang="en-US" dirty="0"/>
              <a:t>，则执行函数， 但是千万不要忘记 让 起始时间  </a:t>
            </a:r>
            <a:r>
              <a:rPr lang="en-US" altLang="zh-CN" dirty="0"/>
              <a:t>=  </a:t>
            </a:r>
            <a:r>
              <a:rPr lang="zh-CN" altLang="en-US" dirty="0"/>
              <a:t>现在时间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937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利用节流来处理</a:t>
            </a:r>
            <a:r>
              <a:rPr lang="en-US" altLang="zh-CN" dirty="0"/>
              <a:t>-</a:t>
            </a:r>
            <a:r>
              <a:rPr lang="zh-CN" altLang="en-US" dirty="0"/>
              <a:t>鼠标滑过盒子显示文字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要求： 鼠标在盒子上移动，里面的数字就会变化</a:t>
            </a:r>
            <a:r>
              <a:rPr lang="en-US" altLang="zh-CN" dirty="0"/>
              <a:t>+1</a:t>
            </a:r>
          </a:p>
          <a:p>
            <a:r>
              <a:rPr lang="zh-CN" altLang="en-US" dirty="0"/>
              <a:t>利用节流的方式， 鼠标经过，</a:t>
            </a:r>
            <a:r>
              <a:rPr lang="en-US" altLang="zh-CN" dirty="0"/>
              <a:t>500ms </a:t>
            </a:r>
            <a:r>
              <a:rPr lang="zh-CN" altLang="en-US" dirty="0"/>
              <a:t>，数字才显示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597031"/>
            <a:ext cx="5342466" cy="37824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649198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防抖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591200"/>
            <a:ext cx="11142453" cy="4550400"/>
          </a:xfrm>
        </p:spPr>
        <p:txBody>
          <a:bodyPr/>
          <a:lstStyle/>
          <a:p>
            <a:r>
              <a:rPr lang="zh-CN" altLang="en-US" dirty="0"/>
              <a:t>防抖（</a:t>
            </a:r>
            <a:r>
              <a:rPr lang="en-US" altLang="zh-CN" dirty="0" err="1"/>
              <a:t>debounce</a:t>
            </a:r>
            <a:r>
              <a:rPr lang="zh-CN" altLang="en-US" dirty="0"/>
              <a:t>）</a:t>
            </a:r>
            <a:br>
              <a:rPr lang="zh-CN" altLang="en-US" dirty="0"/>
            </a:br>
            <a:r>
              <a:rPr lang="zh-CN" altLang="en-US" dirty="0"/>
              <a:t>所谓防抖，就是指触发事件后在 </a:t>
            </a:r>
            <a:r>
              <a:rPr lang="en-US" altLang="zh-CN" dirty="0"/>
              <a:t>n </a:t>
            </a:r>
            <a:r>
              <a:rPr lang="zh-CN" altLang="en-US" dirty="0"/>
              <a:t>秒内函数只能执行一次，如果在 </a:t>
            </a:r>
            <a:r>
              <a:rPr lang="en-US" altLang="zh-CN" dirty="0"/>
              <a:t>n </a:t>
            </a:r>
            <a:r>
              <a:rPr lang="zh-CN" altLang="en-US" dirty="0"/>
              <a:t>秒内又触发了事件，则会重新计算函数执行时间</a:t>
            </a:r>
            <a:endParaRPr lang="en-US" altLang="zh-CN" dirty="0"/>
          </a:p>
          <a:p>
            <a:r>
              <a:rPr lang="zh-CN" altLang="en-US" b="1" dirty="0"/>
              <a:t>举个栗子：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北京买房政策：需要连续</a:t>
            </a:r>
            <a:r>
              <a:rPr lang="en-US" altLang="zh-CN" dirty="0"/>
              <a:t>5</a:t>
            </a:r>
            <a:r>
              <a:rPr lang="zh-CN" altLang="en-US" dirty="0"/>
              <a:t>年的社保，如果中间有一年断了社保，则需要从新开始计算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比如，我 </a:t>
            </a:r>
            <a:r>
              <a:rPr lang="en-US" altLang="zh-CN" dirty="0"/>
              <a:t>2020</a:t>
            </a:r>
            <a:r>
              <a:rPr lang="zh-CN" altLang="en-US" dirty="0"/>
              <a:t>年开始计算，连续交</a:t>
            </a:r>
            <a:r>
              <a:rPr lang="en-US" altLang="zh-CN" dirty="0"/>
              <a:t>5</a:t>
            </a:r>
            <a:r>
              <a:rPr lang="zh-CN" altLang="en-US" dirty="0"/>
              <a:t>年，也就是到</a:t>
            </a:r>
            <a:r>
              <a:rPr lang="en-US" altLang="zh-CN" dirty="0"/>
              <a:t>2024</a:t>
            </a:r>
            <a:r>
              <a:rPr lang="zh-CN" altLang="en-US" dirty="0"/>
              <a:t>年可以买房了，包含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但是我 </a:t>
            </a:r>
            <a:r>
              <a:rPr lang="en-US" altLang="zh-CN" dirty="0"/>
              <a:t>2024</a:t>
            </a:r>
            <a:r>
              <a:rPr lang="zh-CN" altLang="en-US" dirty="0"/>
              <a:t>年断社保了，整年没交，则需要从</a:t>
            </a:r>
            <a:r>
              <a:rPr lang="en-US" altLang="zh-CN" dirty="0"/>
              <a:t>2025</a:t>
            </a:r>
            <a:r>
              <a:rPr lang="zh-CN" altLang="en-US" dirty="0"/>
              <a:t>年开始算第一年往后推</a:t>
            </a:r>
            <a:r>
              <a:rPr lang="en-US" altLang="zh-CN" dirty="0"/>
              <a:t>5</a:t>
            </a:r>
            <a:r>
              <a:rPr lang="zh-CN" altLang="en-US" dirty="0"/>
              <a:t>年</a:t>
            </a:r>
            <a:r>
              <a:rPr lang="en-US" altLang="zh-CN" dirty="0"/>
              <a:t>… </a:t>
            </a:r>
            <a:r>
              <a:rPr lang="zh-CN" altLang="en-US" dirty="0"/>
              <a:t>也就是 </a:t>
            </a:r>
            <a:r>
              <a:rPr lang="en-US" altLang="zh-CN" dirty="0"/>
              <a:t>2029</a:t>
            </a:r>
            <a:r>
              <a:rPr lang="zh-CN" altLang="en-US" dirty="0"/>
              <a:t>年才能买房</a:t>
            </a:r>
            <a:r>
              <a:rPr lang="en-US" altLang="zh-CN" dirty="0"/>
              <a:t>…</a:t>
            </a:r>
          </a:p>
          <a:p>
            <a:pPr marL="0" indent="0">
              <a:buNone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92239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深浅拷贝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浅拷贝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深拷贝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6535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防抖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591200"/>
            <a:ext cx="11142453" cy="4550400"/>
          </a:xfrm>
        </p:spPr>
        <p:txBody>
          <a:bodyPr/>
          <a:lstStyle/>
          <a:p>
            <a:r>
              <a:rPr lang="zh-CN" altLang="en-US" dirty="0"/>
              <a:t>防抖（</a:t>
            </a:r>
            <a:r>
              <a:rPr lang="en-US" altLang="zh-CN" dirty="0" err="1"/>
              <a:t>debounce</a:t>
            </a:r>
            <a:r>
              <a:rPr lang="zh-CN" altLang="en-US" dirty="0"/>
              <a:t>）</a:t>
            </a:r>
            <a:br>
              <a:rPr lang="zh-CN" altLang="en-US" dirty="0"/>
            </a:br>
            <a:r>
              <a:rPr lang="zh-CN" altLang="en-US" dirty="0"/>
              <a:t>所谓防抖，就是指触发事件后在 </a:t>
            </a:r>
            <a:r>
              <a:rPr lang="en-US" altLang="zh-CN" dirty="0"/>
              <a:t>n </a:t>
            </a:r>
            <a:r>
              <a:rPr lang="zh-CN" altLang="en-US" dirty="0"/>
              <a:t>秒内函数只能执行一次，如果在 </a:t>
            </a:r>
            <a:r>
              <a:rPr lang="en-US" altLang="zh-CN" dirty="0"/>
              <a:t>n </a:t>
            </a:r>
            <a:r>
              <a:rPr lang="zh-CN" altLang="en-US" dirty="0"/>
              <a:t>秒内又触发了事件，则会重新计算函数执行时间</a:t>
            </a:r>
            <a:endParaRPr lang="en-US" altLang="zh-CN" dirty="0"/>
          </a:p>
          <a:p>
            <a:r>
              <a:rPr lang="zh-CN" altLang="en-US" b="1" dirty="0"/>
              <a:t>开发使用场景</a:t>
            </a:r>
            <a:r>
              <a:rPr lang="en-US" altLang="zh-CN" b="1" dirty="0"/>
              <a:t>- </a:t>
            </a:r>
            <a:r>
              <a:rPr lang="zh-CN" altLang="en-US" b="1" dirty="0"/>
              <a:t>搜索框防抖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假设输入就可以发送请求，但是不能每次输入都去发送请求，输入比较快发送请求会比较多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我们设定一个时间，假如</a:t>
            </a:r>
            <a:r>
              <a:rPr lang="en-US" altLang="zh-CN" dirty="0"/>
              <a:t>300ms</a:t>
            </a:r>
            <a:r>
              <a:rPr lang="zh-CN" altLang="en-US" dirty="0"/>
              <a:t>， 当输入第一个字符时候，</a:t>
            </a:r>
            <a:r>
              <a:rPr lang="en-US" altLang="zh-CN" dirty="0"/>
              <a:t>300ms</a:t>
            </a:r>
            <a:r>
              <a:rPr lang="zh-CN" altLang="en-US" dirty="0"/>
              <a:t>后发送请求，但是在</a:t>
            </a:r>
            <a:r>
              <a:rPr lang="en-US" altLang="zh-CN" dirty="0"/>
              <a:t>200ms</a:t>
            </a:r>
            <a:r>
              <a:rPr lang="zh-CN" altLang="en-US" dirty="0"/>
              <a:t>的时候又输入了一个字符，则需要再等</a:t>
            </a:r>
            <a:r>
              <a:rPr lang="en-US" altLang="zh-CN" dirty="0"/>
              <a:t>300ms </a:t>
            </a:r>
            <a:r>
              <a:rPr lang="zh-CN" altLang="en-US" dirty="0"/>
              <a:t>后发送请求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90976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利用防抖来处理</a:t>
            </a:r>
            <a:r>
              <a:rPr lang="en-US" altLang="zh-CN" dirty="0"/>
              <a:t>-</a:t>
            </a:r>
            <a:r>
              <a:rPr lang="zh-CN" altLang="en-US" dirty="0"/>
              <a:t>鼠标滑过盒子显示文字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要求： 鼠标在盒子上移动，鼠标停止之后，</a:t>
            </a:r>
            <a:r>
              <a:rPr lang="en-US" altLang="zh-CN" dirty="0"/>
              <a:t>500ms</a:t>
            </a:r>
            <a:r>
              <a:rPr lang="zh-CN" altLang="en-US" dirty="0"/>
              <a:t>后里面的数字就会变化</a:t>
            </a:r>
            <a:r>
              <a:rPr lang="en-US" altLang="zh-CN" dirty="0"/>
              <a:t>+1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50" y="2360248"/>
            <a:ext cx="6675274" cy="19373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536715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利用防抖来处理</a:t>
            </a:r>
            <a:r>
              <a:rPr lang="en-US" altLang="zh-CN" dirty="0"/>
              <a:t>-</a:t>
            </a:r>
            <a:r>
              <a:rPr lang="zh-CN" altLang="en-US" dirty="0"/>
              <a:t>鼠标滑过盒子显示文字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49" y="1666800"/>
            <a:ext cx="9632483" cy="4550400"/>
          </a:xfrm>
        </p:spPr>
        <p:txBody>
          <a:bodyPr/>
          <a:lstStyle/>
          <a:p>
            <a:r>
              <a:rPr lang="zh-CN" altLang="en-US" dirty="0"/>
              <a:t>要求： 鼠标在盒子上移动，鼠标停止之后，</a:t>
            </a:r>
            <a:r>
              <a:rPr lang="en-US" altLang="zh-CN" dirty="0"/>
              <a:t>500ms</a:t>
            </a:r>
            <a:r>
              <a:rPr lang="zh-CN" altLang="en-US" dirty="0"/>
              <a:t>后里面的数字就会变化</a:t>
            </a:r>
            <a:r>
              <a:rPr lang="en-US" altLang="zh-CN" dirty="0"/>
              <a:t>+1</a:t>
            </a:r>
          </a:p>
          <a:p>
            <a:r>
              <a:rPr lang="zh-CN" altLang="en-US" dirty="0"/>
              <a:t>利用防抖的方式实现</a:t>
            </a:r>
            <a:endParaRPr lang="en-US" altLang="zh-CN" dirty="0"/>
          </a:p>
          <a:p>
            <a:r>
              <a:rPr lang="zh-CN" altLang="en-US" dirty="0"/>
              <a:t>核心思路：</a:t>
            </a:r>
            <a:endParaRPr lang="en-US" altLang="zh-CN" dirty="0"/>
          </a:p>
          <a:p>
            <a:r>
              <a:rPr lang="zh-CN" altLang="en-US" dirty="0"/>
              <a:t>利用定时器实现，当鼠标滑过，判断有没有定时器，还有就清除，以最后一次滑动为准开启定时器</a:t>
            </a:r>
            <a:endParaRPr lang="en-US" altLang="zh-CN" dirty="0"/>
          </a:p>
          <a:p>
            <a:r>
              <a:rPr lang="zh-CN" altLang="en-US" dirty="0"/>
              <a:t>①： 写一个防抖函数</a:t>
            </a:r>
            <a:r>
              <a:rPr lang="en-US" altLang="zh-CN" dirty="0" err="1"/>
              <a:t>debounce</a:t>
            </a:r>
            <a:r>
              <a:rPr lang="en-US" altLang="zh-CN" dirty="0"/>
              <a:t>  </a:t>
            </a:r>
            <a:r>
              <a:rPr lang="zh-CN" altLang="en-US" dirty="0"/>
              <a:t>，来控制这个操作函数</a:t>
            </a:r>
            <a:r>
              <a:rPr lang="en-US" altLang="zh-CN" dirty="0"/>
              <a:t>(</a:t>
            </a:r>
            <a:r>
              <a:rPr lang="en-US" altLang="zh-CN" dirty="0" err="1"/>
              <a:t>mouseMove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②</a:t>
            </a:r>
            <a:r>
              <a:rPr lang="en-US" altLang="zh-CN" dirty="0"/>
              <a:t>:   </a:t>
            </a:r>
            <a:r>
              <a:rPr lang="zh-CN" altLang="en-US" dirty="0"/>
              <a:t>防抖函数传递</a:t>
            </a:r>
            <a:r>
              <a:rPr lang="en-US" altLang="zh-CN" dirty="0"/>
              <a:t>2</a:t>
            </a:r>
            <a:r>
              <a:rPr lang="zh-CN" altLang="en-US" dirty="0"/>
              <a:t>个参数， 第一个参数 </a:t>
            </a:r>
            <a:r>
              <a:rPr lang="en-US" altLang="zh-CN" dirty="0" err="1"/>
              <a:t>mouseMove</a:t>
            </a:r>
            <a:r>
              <a:rPr lang="zh-CN" altLang="en-US" dirty="0"/>
              <a:t>函数，第二个参数 指定时间</a:t>
            </a:r>
            <a:r>
              <a:rPr lang="en-US" altLang="zh-CN" dirty="0"/>
              <a:t>500ms</a:t>
            </a:r>
          </a:p>
          <a:p>
            <a:r>
              <a:rPr lang="zh-CN" altLang="en-US" dirty="0"/>
              <a:t>③： 鼠标移动事件，里面写的是防抖函数</a:t>
            </a:r>
            <a:endParaRPr lang="en-US" altLang="zh-CN" dirty="0"/>
          </a:p>
          <a:p>
            <a:r>
              <a:rPr lang="zh-CN" altLang="en-US" dirty="0"/>
              <a:t>④： 声明定时器变量  </a:t>
            </a:r>
            <a:r>
              <a:rPr lang="en-US" altLang="zh-CN" dirty="0" err="1"/>
              <a:t>timeId</a:t>
            </a:r>
            <a:endParaRPr lang="en-US" altLang="zh-CN" dirty="0"/>
          </a:p>
          <a:p>
            <a:r>
              <a:rPr lang="zh-CN" altLang="en-US" dirty="0"/>
              <a:t>⑤： 但是节流函数因为里面写的函数名 </a:t>
            </a:r>
            <a:r>
              <a:rPr lang="en-US" altLang="zh-CN" dirty="0" err="1"/>
              <a:t>debounce</a:t>
            </a:r>
            <a:r>
              <a:rPr lang="en-US" altLang="zh-CN" dirty="0"/>
              <a:t>(</a:t>
            </a:r>
            <a:r>
              <a:rPr lang="en-US" altLang="zh-CN" dirty="0" err="1"/>
              <a:t>mouseMove</a:t>
            </a:r>
            <a:r>
              <a:rPr lang="en-US" altLang="zh-CN" dirty="0"/>
              <a:t>, 500), </a:t>
            </a:r>
            <a:r>
              <a:rPr lang="zh-CN" altLang="en-US" dirty="0"/>
              <a:t>是调用函数，无法再次调用执行，所以需要在节流函数里面写</a:t>
            </a:r>
            <a:r>
              <a:rPr lang="en-US" altLang="zh-CN" dirty="0"/>
              <a:t>return </a:t>
            </a:r>
            <a:r>
              <a:rPr lang="zh-CN" altLang="en-US" dirty="0"/>
              <a:t>函数 这样可以多次执行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66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利用防抖来处理</a:t>
            </a:r>
            <a:r>
              <a:rPr lang="en-US" altLang="zh-CN" dirty="0"/>
              <a:t>-</a:t>
            </a:r>
            <a:r>
              <a:rPr lang="zh-CN" altLang="en-US" dirty="0"/>
              <a:t>鼠标滑过盒子显示文字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49" y="1666800"/>
            <a:ext cx="9632483" cy="4550400"/>
          </a:xfrm>
        </p:spPr>
        <p:txBody>
          <a:bodyPr/>
          <a:lstStyle/>
          <a:p>
            <a:r>
              <a:rPr lang="zh-CN" altLang="en-US" dirty="0"/>
              <a:t>要求： 鼠标在盒子上移动，鼠标停止之后，</a:t>
            </a:r>
            <a:r>
              <a:rPr lang="en-US" altLang="zh-CN" dirty="0"/>
              <a:t>500ms</a:t>
            </a:r>
            <a:r>
              <a:rPr lang="zh-CN" altLang="en-US" dirty="0"/>
              <a:t>后里面的数字就会变化</a:t>
            </a:r>
            <a:r>
              <a:rPr lang="en-US" altLang="zh-CN" dirty="0"/>
              <a:t>+1</a:t>
            </a:r>
          </a:p>
          <a:p>
            <a:r>
              <a:rPr lang="zh-CN" altLang="en-US" dirty="0"/>
              <a:t>利用防抖的方式实现</a:t>
            </a:r>
            <a:endParaRPr lang="en-US" altLang="zh-CN" dirty="0"/>
          </a:p>
          <a:p>
            <a:r>
              <a:rPr lang="zh-CN" altLang="en-US" dirty="0"/>
              <a:t>核心思路：</a:t>
            </a:r>
            <a:endParaRPr lang="en-US" altLang="zh-CN" dirty="0"/>
          </a:p>
          <a:p>
            <a:r>
              <a:rPr lang="zh-CN" altLang="en-US" dirty="0"/>
              <a:t>利用定时器实现，当鼠标滑过，判断有没有定时器，还有就清除，以最后一次滑动为准开启定时器</a:t>
            </a:r>
            <a:endParaRPr lang="en-US" altLang="zh-CN" dirty="0"/>
          </a:p>
          <a:p>
            <a:r>
              <a:rPr lang="zh-CN" altLang="en-US" dirty="0"/>
              <a:t>⑥： 如果有定时器，则清除定时器</a:t>
            </a:r>
            <a:endParaRPr lang="en-US" altLang="zh-CN" dirty="0"/>
          </a:p>
          <a:p>
            <a:r>
              <a:rPr lang="zh-CN" altLang="en-US" dirty="0"/>
              <a:t>⑦</a:t>
            </a:r>
            <a:r>
              <a:rPr lang="en-US" altLang="zh-CN" dirty="0"/>
              <a:t>:    </a:t>
            </a:r>
            <a:r>
              <a:rPr lang="zh-CN" altLang="en-US" dirty="0"/>
              <a:t>否则开启定时器， 在设定时间内，调用函数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0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利用防抖来处理</a:t>
            </a:r>
            <a:r>
              <a:rPr lang="en-US" altLang="zh-CN" dirty="0"/>
              <a:t>-</a:t>
            </a:r>
            <a:r>
              <a:rPr lang="zh-CN" altLang="en-US" dirty="0"/>
              <a:t>鼠标滑过盒子显示文字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50" y="1955954"/>
            <a:ext cx="5375410" cy="35727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251207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8650" y="2362200"/>
            <a:ext cx="6565883" cy="37676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节流和防抖的区别是？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节流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就是指连续触发事件但是在 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 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秒中只执行一次函数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比如 可以利用节流实现 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1s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之内 只能触发一次鼠标移动事件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防抖：如果在 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 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秒内又触发了事件，则会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重新计算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函数执行时间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节流和防抖的使用场景是？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节流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鼠标移动，页面尺寸发生变化，滚动条滚动等开销比较大的情况下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防抖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搜索框输入，设定每次输入完毕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秒后发送请求，如果期间还有输入，则从新计算时间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</a:p>
          <a:p>
            <a:pPr lvl="1">
              <a:lnSpc>
                <a:spcPct val="150000"/>
              </a:lnSpc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	</a:t>
            </a: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159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Lodash</a:t>
            </a:r>
            <a:r>
              <a:rPr lang="en-US" altLang="zh-CN" dirty="0"/>
              <a:t> </a:t>
            </a:r>
            <a:r>
              <a:rPr lang="zh-CN" altLang="en-US" dirty="0"/>
              <a:t>库 实现节流和防抖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43" y="1892467"/>
            <a:ext cx="6002257" cy="16412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43" y="4308441"/>
            <a:ext cx="6002257" cy="16090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993189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430867"/>
            <a:ext cx="6300000" cy="3318934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深浅拷贝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异常处理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处理</a:t>
            </a:r>
            <a:r>
              <a:rPr lang="en-US" altLang="zh-CN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性能优化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节流综合案例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56394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页面打开，可以记录上一次的视频播放位置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49" y="1666800"/>
            <a:ext cx="9632483" cy="4550400"/>
          </a:xfrm>
        </p:spPr>
        <p:txBody>
          <a:bodyPr/>
          <a:lstStyle/>
          <a:p>
            <a:r>
              <a:rPr lang="zh-CN" altLang="en-US" dirty="0"/>
              <a:t>分析：</a:t>
            </a:r>
            <a:endParaRPr lang="en-US" altLang="zh-CN" dirty="0"/>
          </a:p>
          <a:p>
            <a:r>
              <a:rPr lang="zh-CN" altLang="en-US" dirty="0"/>
              <a:t>两个事件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①：</a:t>
            </a:r>
            <a:r>
              <a:rPr lang="en-US" altLang="zh-CN" dirty="0" err="1"/>
              <a:t>ontimeupdate</a:t>
            </a:r>
            <a:r>
              <a:rPr lang="en-US" altLang="zh-CN" dirty="0"/>
              <a:t>   </a:t>
            </a:r>
            <a:r>
              <a:rPr lang="zh-CN" altLang="en-US" dirty="0"/>
              <a:t>事件在视频</a:t>
            </a:r>
            <a:r>
              <a:rPr lang="en-US" altLang="zh-CN" dirty="0"/>
              <a:t>/</a:t>
            </a:r>
            <a:r>
              <a:rPr lang="zh-CN" altLang="en-US" dirty="0"/>
              <a:t>音频（</a:t>
            </a:r>
            <a:r>
              <a:rPr lang="en-US" altLang="zh-CN" dirty="0"/>
              <a:t>audio/video</a:t>
            </a:r>
            <a:r>
              <a:rPr lang="zh-CN" altLang="en-US" dirty="0"/>
              <a:t>）当前的播放位置发送改变时触发 </a:t>
            </a:r>
            <a:endParaRPr lang="en-US" altLang="zh-CN" dirty="0"/>
          </a:p>
          <a:p>
            <a:r>
              <a:rPr lang="zh-CN" altLang="en-US" dirty="0"/>
              <a:t>②：</a:t>
            </a:r>
            <a:r>
              <a:rPr lang="en-US" altLang="zh-CN" dirty="0" err="1"/>
              <a:t>onloadeddata</a:t>
            </a:r>
            <a:r>
              <a:rPr lang="en-US" altLang="zh-CN" dirty="0"/>
              <a:t> </a:t>
            </a:r>
            <a:r>
              <a:rPr lang="zh-CN" altLang="en-US" dirty="0"/>
              <a:t>事件在当前帧的数据加载完成且还没有足够的数据播放视频</a:t>
            </a:r>
            <a:r>
              <a:rPr lang="en-US" altLang="zh-CN" dirty="0"/>
              <a:t>/</a:t>
            </a:r>
            <a:r>
              <a:rPr lang="zh-CN" altLang="en-US" dirty="0"/>
              <a:t>音频（</a:t>
            </a:r>
            <a:r>
              <a:rPr lang="en-US" altLang="zh-CN" dirty="0"/>
              <a:t>audio/video</a:t>
            </a:r>
            <a:r>
              <a:rPr lang="zh-CN" altLang="en-US" dirty="0"/>
              <a:t>）的下一帧时触发  </a:t>
            </a:r>
            <a:endParaRPr lang="en-US" altLang="zh-CN" dirty="0"/>
          </a:p>
          <a:p>
            <a:r>
              <a:rPr lang="zh-CN" altLang="en-US" dirty="0"/>
              <a:t>谁需要节流？</a:t>
            </a:r>
            <a:endParaRPr lang="en-US" altLang="zh-CN" dirty="0"/>
          </a:p>
          <a:p>
            <a:r>
              <a:rPr lang="en-US" altLang="zh-CN" dirty="0" err="1"/>
              <a:t>ontimeupdate</a:t>
            </a:r>
            <a:r>
              <a:rPr lang="en-US" altLang="zh-CN" dirty="0"/>
              <a:t> </a:t>
            </a:r>
            <a:r>
              <a:rPr lang="zh-CN" altLang="en-US" dirty="0"/>
              <a:t>， 触发频次太高了，我们可以设定 </a:t>
            </a:r>
            <a:r>
              <a:rPr lang="en-US" altLang="zh-CN" dirty="0"/>
              <a:t>1</a:t>
            </a:r>
            <a:r>
              <a:rPr lang="zh-CN" altLang="en-US" dirty="0"/>
              <a:t>秒钟触发一次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65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页面打开，可以记录上一次的视频播放位置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49" y="1666800"/>
            <a:ext cx="9632483" cy="4550400"/>
          </a:xfrm>
        </p:spPr>
        <p:txBody>
          <a:bodyPr/>
          <a:lstStyle/>
          <a:p>
            <a:r>
              <a:rPr lang="zh-CN" altLang="en-US" dirty="0"/>
              <a:t>思路：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</a:t>
            </a:r>
            <a:r>
              <a:rPr lang="en-US" altLang="zh-CN" dirty="0" err="1"/>
              <a:t>ontimeupdate</a:t>
            </a:r>
            <a:r>
              <a:rPr lang="zh-CN" altLang="en-US" dirty="0"/>
              <a:t>事件触发的时候，每隔</a:t>
            </a:r>
            <a:r>
              <a:rPr lang="en-US" altLang="zh-CN" dirty="0"/>
              <a:t>1</a:t>
            </a:r>
            <a:r>
              <a:rPr lang="zh-CN" altLang="en-US" dirty="0"/>
              <a:t>秒钟，就记录当前时间到本地存储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下次打开页面，</a:t>
            </a:r>
            <a:r>
              <a:rPr lang="en-US" altLang="zh-CN" dirty="0"/>
              <a:t> </a:t>
            </a:r>
            <a:r>
              <a:rPr lang="en-US" altLang="zh-CN" dirty="0" err="1"/>
              <a:t>onloadeddata</a:t>
            </a:r>
            <a:r>
              <a:rPr lang="en-US" altLang="zh-CN" dirty="0"/>
              <a:t> </a:t>
            </a:r>
            <a:r>
              <a:rPr lang="zh-CN" altLang="en-US" dirty="0"/>
              <a:t>事件触发，就可以从本地存储取出时间，让视频从取出的时间播放，如果没有就默认为</a:t>
            </a:r>
            <a:r>
              <a:rPr lang="en-US" altLang="zh-CN" dirty="0"/>
              <a:t>0s</a:t>
            </a:r>
          </a:p>
          <a:p>
            <a:pPr marL="342900" indent="-342900">
              <a:buAutoNum type="arabicPeriod"/>
            </a:pPr>
            <a:r>
              <a:rPr lang="zh-CN" altLang="en-US" dirty="0"/>
              <a:t>获得当前时间  </a:t>
            </a:r>
            <a:r>
              <a:rPr lang="en-US" altLang="zh-CN" dirty="0" err="1"/>
              <a:t>video.currentTime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193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浅拷贝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首先浅拷贝和深拷贝只针对引用类型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浅拷贝：拷贝的是地址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常见方法：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拷贝对象：</a:t>
            </a:r>
            <a:r>
              <a:rPr lang="en-US" altLang="zh-CN" dirty="0" err="1"/>
              <a:t>Object.assgin</a:t>
            </a:r>
            <a:r>
              <a:rPr lang="en-US" altLang="zh-CN" dirty="0"/>
              <a:t>()  / </a:t>
            </a:r>
            <a:r>
              <a:rPr lang="zh-CN" altLang="en-US" dirty="0"/>
              <a:t>展开运算符</a:t>
            </a:r>
            <a:r>
              <a:rPr lang="en-US" altLang="zh-CN" dirty="0"/>
              <a:t>  {...</a:t>
            </a:r>
            <a:r>
              <a:rPr lang="en-US" altLang="zh-CN" dirty="0" err="1"/>
              <a:t>obj</a:t>
            </a:r>
            <a:r>
              <a:rPr lang="en-US" altLang="zh-CN" dirty="0"/>
              <a:t>} </a:t>
            </a:r>
            <a:r>
              <a:rPr lang="zh-CN" altLang="en-US" dirty="0"/>
              <a:t> 拷贝对象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2.</a:t>
            </a:r>
            <a:r>
              <a:rPr lang="zh-CN" altLang="en-US" dirty="0"/>
              <a:t>拷贝数组：</a:t>
            </a:r>
            <a:r>
              <a:rPr lang="en-US" altLang="zh-CN" dirty="0" err="1"/>
              <a:t>Array.prototype.concat</a:t>
            </a:r>
            <a:r>
              <a:rPr lang="en-US" altLang="zh-CN" dirty="0"/>
              <a:t>()   </a:t>
            </a:r>
            <a:r>
              <a:rPr lang="zh-CN" altLang="en-US" dirty="0"/>
              <a:t>或者  </a:t>
            </a:r>
            <a:r>
              <a:rPr lang="en-US" altLang="zh-CN" dirty="0"/>
              <a:t>[...</a:t>
            </a:r>
            <a:r>
              <a:rPr lang="en-US" altLang="zh-CN" dirty="0" err="1"/>
              <a:t>arr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但是还有问题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….</a:t>
            </a:r>
          </a:p>
          <a:p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1" y="1840432"/>
            <a:ext cx="5401736" cy="31619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09" y="3807134"/>
            <a:ext cx="3278524" cy="17572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98176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页面打开，可以记录上一次的视频播放位置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49" y="1666800"/>
            <a:ext cx="9632483" cy="4550400"/>
          </a:xfrm>
        </p:spPr>
        <p:txBody>
          <a:bodyPr/>
          <a:lstStyle/>
          <a:p>
            <a:r>
              <a:rPr lang="zh-CN" altLang="en-US" dirty="0"/>
              <a:t>答案：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754" y="2630143"/>
            <a:ext cx="8237980" cy="26237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07937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EC2059-C43B-E74C-9676-118DAF47C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47184" y="1422400"/>
            <a:ext cx="7497216" cy="3352800"/>
          </a:xfrm>
        </p:spPr>
        <p:txBody>
          <a:bodyPr/>
          <a:lstStyle/>
          <a:p>
            <a:r>
              <a:rPr lang="zh-CN" altLang="en-US" dirty="0"/>
              <a:t>整理笔记</a:t>
            </a:r>
            <a:endParaRPr lang="en-US" altLang="zh-CN" dirty="0"/>
          </a:p>
          <a:p>
            <a:r>
              <a:rPr lang="zh-CN" altLang="en-US" dirty="0"/>
              <a:t>开始做测试题：  </a:t>
            </a:r>
            <a:r>
              <a:rPr lang="en-US" altLang="zh-CN" dirty="0"/>
              <a:t>PC</a:t>
            </a:r>
            <a:r>
              <a:rPr lang="zh-CN" altLang="en-US" dirty="0"/>
              <a:t>端地址：</a:t>
            </a:r>
            <a:r>
              <a:rPr lang="en-US" altLang="zh-CN" dirty="0"/>
              <a:t> https://ks.wjx.top/vj/QARCGSJ.aspx</a:t>
            </a:r>
          </a:p>
          <a:p>
            <a:r>
              <a:rPr lang="zh-CN" altLang="en-US" dirty="0"/>
              <a:t>总结整个</a:t>
            </a:r>
            <a:r>
              <a:rPr lang="en-US" altLang="zh-CN" dirty="0" err="1"/>
              <a:t>js</a:t>
            </a:r>
            <a:r>
              <a:rPr lang="zh-CN" altLang="en-US" dirty="0"/>
              <a:t>阶段内容，重点看新语法</a:t>
            </a:r>
            <a:endParaRPr lang="en-US" altLang="zh-CN" dirty="0"/>
          </a:p>
          <a:p>
            <a:r>
              <a:rPr lang="zh-CN" altLang="en-US" dirty="0"/>
              <a:t>明天上午考试，下午预习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867" y="3987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262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浅拷贝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1724774"/>
            <a:ext cx="4529987" cy="33607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矩形 5"/>
          <p:cNvSpPr/>
          <p:nvPr/>
        </p:nvSpPr>
        <p:spPr>
          <a:xfrm>
            <a:off x="710880" y="3987800"/>
            <a:ext cx="4021667" cy="437400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719" y="1769533"/>
            <a:ext cx="4358663" cy="31750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矩形 7"/>
          <p:cNvSpPr/>
          <p:nvPr/>
        </p:nvSpPr>
        <p:spPr>
          <a:xfrm>
            <a:off x="6923216" y="4008900"/>
            <a:ext cx="3075917" cy="416300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 txBox="1">
            <a:spLocks/>
          </p:cNvSpPr>
          <p:nvPr/>
        </p:nvSpPr>
        <p:spPr>
          <a:xfrm>
            <a:off x="710880" y="1769533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Wingdings" pitchFamily="2" charset="2"/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如果是简单数据类型拷贝值，引用数据类型拷贝的是地址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简单理解： 如果是单层对象，没问题，如果有多层就有问题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272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55650" y="1454573"/>
            <a:ext cx="6938415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直接赋值和浅拷贝有什么区别？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直接赋值的方法，只要是对象，都会相互影响，因为是直接拷贝对象栈里面的地址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浅拷贝如果是一层对象，不相互影响，如果出现多层对象拷贝还会相互影响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浅拷贝怎么理解？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拷贝对象之后，里面的属性值是简单数据类型直接拷贝值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如果属性值是引用数据类型则拷贝的是地址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</a:p>
          <a:p>
            <a:pPr lvl="1">
              <a:lnSpc>
                <a:spcPct val="150000"/>
              </a:lnSpc>
            </a:pP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11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33701</TotalTime>
  <Words>3385</Words>
  <Application>Microsoft Office PowerPoint</Application>
  <PresentationFormat>宽屏</PresentationFormat>
  <Paragraphs>503</Paragraphs>
  <Slides>72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72</vt:i4>
      </vt:variant>
    </vt:vector>
  </HeadingPairs>
  <TitlesOfParts>
    <vt:vector size="91" baseType="lpstr"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黑体</vt:lpstr>
      <vt:lpstr>华文楷体</vt:lpstr>
      <vt:lpstr>华文楷体</vt:lpstr>
      <vt:lpstr>微软雅黑</vt:lpstr>
      <vt:lpstr>Arial</vt:lpstr>
      <vt:lpstr>Calibri</vt:lpstr>
      <vt:lpstr>Courier New</vt:lpstr>
      <vt:lpstr>Segoe UI</vt:lpstr>
      <vt:lpstr>Verdana</vt:lpstr>
      <vt:lpstr>Wingdings</vt:lpstr>
      <vt:lpstr>封面</vt:lpstr>
      <vt:lpstr>正文设计方案</vt:lpstr>
      <vt:lpstr>5_结束页设计方案</vt:lpstr>
      <vt:lpstr>JavaScript 高级第四天</vt:lpstr>
      <vt:lpstr>PowerPoint 演示文稿</vt:lpstr>
      <vt:lpstr>PowerPoint 演示文稿</vt:lpstr>
      <vt:lpstr>深浅拷贝</vt:lpstr>
      <vt:lpstr>1. 深浅拷贝</vt:lpstr>
      <vt:lpstr>深浅拷贝</vt:lpstr>
      <vt:lpstr>1.1 浅拷贝</vt:lpstr>
      <vt:lpstr>1.1 浅拷贝</vt:lpstr>
      <vt:lpstr>PowerPoint 演示文稿</vt:lpstr>
      <vt:lpstr>深浅拷贝</vt:lpstr>
      <vt:lpstr>1.2 深拷贝</vt:lpstr>
      <vt:lpstr>1.2 深拷贝</vt:lpstr>
      <vt:lpstr>1.2 深拷贝</vt:lpstr>
      <vt:lpstr>1.2 深拷贝</vt:lpstr>
      <vt:lpstr>PowerPoint 演示文稿</vt:lpstr>
      <vt:lpstr>PowerPoint 演示文稿</vt:lpstr>
      <vt:lpstr>1.2 深拷贝</vt:lpstr>
      <vt:lpstr>1.2 深拷贝</vt:lpstr>
      <vt:lpstr>1.2 深拷贝</vt:lpstr>
      <vt:lpstr>PowerPoint 演示文稿</vt:lpstr>
      <vt:lpstr>PowerPoint 演示文稿</vt:lpstr>
      <vt:lpstr>异常处理</vt:lpstr>
      <vt:lpstr>2.1 throw 抛异常</vt:lpstr>
      <vt:lpstr>PowerPoint 演示文稿</vt:lpstr>
      <vt:lpstr>异常处理</vt:lpstr>
      <vt:lpstr>2.2 try/catch 捕获错误信息</vt:lpstr>
      <vt:lpstr>PowerPoint 演示文稿</vt:lpstr>
      <vt:lpstr>异常处理</vt:lpstr>
      <vt:lpstr>2.3 debugger</vt:lpstr>
      <vt:lpstr>PowerPoint 演示文稿</vt:lpstr>
      <vt:lpstr>处理this</vt:lpstr>
      <vt:lpstr>3.1 处理this</vt:lpstr>
      <vt:lpstr>3.1 this指向-普通函数</vt:lpstr>
      <vt:lpstr>PowerPoint 演示文稿</vt:lpstr>
      <vt:lpstr>3.1 this指向-箭头函数</vt:lpstr>
      <vt:lpstr>3.1 this指向-箭头函数</vt:lpstr>
      <vt:lpstr>3.1 this指向-箭头函数</vt:lpstr>
      <vt:lpstr>PowerPoint 演示文稿</vt:lpstr>
      <vt:lpstr>处理this</vt:lpstr>
      <vt:lpstr>3.2 改变this</vt:lpstr>
      <vt:lpstr>3.2 改变this</vt:lpstr>
      <vt:lpstr>PowerPoint 演示文稿</vt:lpstr>
      <vt:lpstr>3.2 改变this</vt:lpstr>
      <vt:lpstr>3.2 改变this</vt:lpstr>
      <vt:lpstr>3.2 改变this</vt:lpstr>
      <vt:lpstr>PowerPoint 演示文稿</vt:lpstr>
      <vt:lpstr>3.2 改变this</vt:lpstr>
      <vt:lpstr>3.2 改变this</vt:lpstr>
      <vt:lpstr>call  apply  bind 总结</vt:lpstr>
      <vt:lpstr>PowerPoint 演示文稿</vt:lpstr>
      <vt:lpstr>性能优化</vt:lpstr>
      <vt:lpstr>4.2 节流</vt:lpstr>
      <vt:lpstr>4.2 节流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4.1 防抖</vt:lpstr>
      <vt:lpstr>4.1 防抖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Lodash 库 实现节流和防抖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z xd</cp:lastModifiedBy>
  <cp:revision>5790</cp:revision>
  <dcterms:created xsi:type="dcterms:W3CDTF">2020-03-31T02:23:27Z</dcterms:created>
  <dcterms:modified xsi:type="dcterms:W3CDTF">2022-08-13T20:42:19Z</dcterms:modified>
</cp:coreProperties>
</file>