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sldIdLst>
    <p:sldId id="268"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5" r:id="rId19"/>
    <p:sldId id="324" r:id="rId20"/>
    <p:sldId id="326" r:id="rId21"/>
    <p:sldId id="327" r:id="rId22"/>
    <p:sldId id="328" r:id="rId23"/>
    <p:sldId id="329" r:id="rId24"/>
    <p:sldId id="330" r:id="rId25"/>
    <p:sldId id="331" r:id="rId26"/>
    <p:sldId id="33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37" autoAdjust="0"/>
    <p:restoredTop sz="60296" autoAdjust="0"/>
  </p:normalViewPr>
  <p:slideViewPr>
    <p:cSldViewPr snapToGrid="0">
      <p:cViewPr varScale="1">
        <p:scale>
          <a:sx n="43" d="100"/>
          <a:sy n="43" d="100"/>
        </p:scale>
        <p:origin x="1716" y="60"/>
      </p:cViewPr>
      <p:guideLst/>
    </p:cSldViewPr>
  </p:slideViewPr>
  <p:notesTextViewPr>
    <p:cViewPr>
      <p:scale>
        <a:sx n="3" d="2"/>
        <a:sy n="3" d="2"/>
      </p:scale>
      <p:origin x="0" y="-387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B1C86-EC08-49B9-B986-5AE8F0C54228}" type="datetimeFigureOut">
              <a:rPr lang="en-ID" smtClean="0"/>
              <a:t>25/02/2025</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1F46D-D510-4F97-AEF2-C8A3F1095D36}" type="slidenum">
              <a:rPr lang="en-ID" smtClean="0"/>
              <a:t>‹#›</a:t>
            </a:fld>
            <a:endParaRPr lang="en-ID"/>
          </a:p>
        </p:txBody>
      </p:sp>
    </p:spTree>
    <p:extLst>
      <p:ext uri="{BB962C8B-B14F-4D97-AF65-F5344CB8AC3E}">
        <p14:creationId xmlns:p14="http://schemas.microsoft.com/office/powerpoint/2010/main" val="489054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9FF1F46D-D510-4F97-AEF2-C8A3F1095D36}" type="slidenum">
              <a:rPr lang="en-ID" smtClean="0"/>
              <a:t>4</a:t>
            </a:fld>
            <a:endParaRPr lang="en-ID"/>
          </a:p>
        </p:txBody>
      </p:sp>
    </p:spTree>
    <p:extLst>
      <p:ext uri="{BB962C8B-B14F-4D97-AF65-F5344CB8AC3E}">
        <p14:creationId xmlns:p14="http://schemas.microsoft.com/office/powerpoint/2010/main" val="1294371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Observations:</a:t>
            </a:r>
            <a:endParaRPr lang="en-US" dirty="0"/>
          </a:p>
          <a:p>
            <a:pPr>
              <a:buFont typeface="+mj-lt"/>
              <a:buAutoNum type="arabicPeriod"/>
            </a:pPr>
            <a:r>
              <a:rPr lang="en-US" b="1" dirty="0"/>
              <a:t>Top Cities by Store Count:</a:t>
            </a:r>
            <a:endParaRPr lang="en-US" dirty="0"/>
          </a:p>
          <a:p>
            <a:pPr marL="742950" lvl="1" indent="-285750">
              <a:buFont typeface="+mj-lt"/>
              <a:buAutoNum type="arabicPeriod"/>
            </a:pPr>
            <a:r>
              <a:rPr lang="en-US" b="1" dirty="0"/>
              <a:t>Bengaluru</a:t>
            </a:r>
            <a:r>
              <a:rPr lang="en-US" dirty="0"/>
              <a:t> stands out with the highest number of stores, totaling </a:t>
            </a:r>
            <a:r>
              <a:rPr lang="en-US" b="1" dirty="0"/>
              <a:t>10 unique locations</a:t>
            </a:r>
            <a:r>
              <a:rPr lang="en-US" dirty="0"/>
              <a:t>. This indicates a strong presence in the city, suggesting it's a central market for Nova Mart.</a:t>
            </a:r>
          </a:p>
          <a:p>
            <a:pPr marL="742950" lvl="1" indent="-285750">
              <a:buFont typeface="+mj-lt"/>
              <a:buAutoNum type="arabicPeriod"/>
            </a:pPr>
            <a:r>
              <a:rPr lang="en-US" b="1" dirty="0"/>
              <a:t>Chennai</a:t>
            </a:r>
            <a:r>
              <a:rPr lang="en-US" dirty="0"/>
              <a:t> follows with </a:t>
            </a:r>
            <a:r>
              <a:rPr lang="en-US" b="1" dirty="0"/>
              <a:t>8 stores</a:t>
            </a:r>
            <a:r>
              <a:rPr lang="en-US" dirty="0"/>
              <a:t>, showcasing significant market engagement.</a:t>
            </a:r>
          </a:p>
          <a:p>
            <a:pPr marL="742950" lvl="1" indent="-285750">
              <a:buFont typeface="+mj-lt"/>
              <a:buAutoNum type="arabicPeriod"/>
            </a:pPr>
            <a:r>
              <a:rPr lang="en-US" b="1" dirty="0"/>
              <a:t>Hyderabad</a:t>
            </a:r>
            <a:r>
              <a:rPr lang="en-US" dirty="0"/>
              <a:t> and </a:t>
            </a:r>
            <a:r>
              <a:rPr lang="en-US" b="1" dirty="0"/>
              <a:t>Coimbatore</a:t>
            </a:r>
            <a:r>
              <a:rPr lang="en-US" dirty="0"/>
              <a:t> hold </a:t>
            </a:r>
            <a:r>
              <a:rPr lang="en-US" b="1" dirty="0"/>
              <a:t>7</a:t>
            </a:r>
            <a:r>
              <a:rPr lang="en-US" dirty="0"/>
              <a:t> and </a:t>
            </a:r>
            <a:r>
              <a:rPr lang="en-US" b="1" dirty="0"/>
              <a:t>5 stores</a:t>
            </a:r>
            <a:r>
              <a:rPr lang="en-US" dirty="0"/>
              <a:t>, respectively, indicating moderate penetration.</a:t>
            </a:r>
          </a:p>
          <a:p>
            <a:pPr>
              <a:buFont typeface="+mj-lt"/>
              <a:buAutoNum type="arabicPeriod"/>
            </a:pPr>
            <a:r>
              <a:rPr lang="en-US" b="1" dirty="0"/>
              <a:t>Cities with Moderate Presence:</a:t>
            </a:r>
            <a:endParaRPr lang="en-US" dirty="0"/>
          </a:p>
          <a:p>
            <a:pPr marL="742950" lvl="1" indent="-285750">
              <a:buFont typeface="+mj-lt"/>
              <a:buAutoNum type="arabicPeriod"/>
            </a:pPr>
            <a:r>
              <a:rPr lang="en-US" b="1" dirty="0"/>
              <a:t>Visakhapatnam</a:t>
            </a:r>
            <a:r>
              <a:rPr lang="en-US" dirty="0"/>
              <a:t> and </a:t>
            </a:r>
            <a:r>
              <a:rPr lang="en-US" b="1" dirty="0"/>
              <a:t>Coimbatore</a:t>
            </a:r>
            <a:r>
              <a:rPr lang="en-US" dirty="0"/>
              <a:t> each have </a:t>
            </a:r>
            <a:r>
              <a:rPr lang="en-US" b="1" dirty="0"/>
              <a:t>5 stores</a:t>
            </a:r>
            <a:r>
              <a:rPr lang="en-US" dirty="0"/>
              <a:t>, reflecting a balanced approach in these markets.</a:t>
            </a:r>
          </a:p>
          <a:p>
            <a:pPr marL="742950" lvl="1" indent="-285750">
              <a:buFont typeface="+mj-lt"/>
              <a:buAutoNum type="arabicPeriod"/>
            </a:pPr>
            <a:r>
              <a:rPr lang="en-US" b="1" dirty="0"/>
              <a:t>Madurai</a:t>
            </a:r>
            <a:r>
              <a:rPr lang="en-US" dirty="0"/>
              <a:t> and </a:t>
            </a:r>
            <a:r>
              <a:rPr lang="en-US" b="1" dirty="0"/>
              <a:t>Mysuru</a:t>
            </a:r>
            <a:r>
              <a:rPr lang="en-US" dirty="0"/>
              <a:t> each host </a:t>
            </a:r>
            <a:r>
              <a:rPr lang="en-US" b="1" dirty="0"/>
              <a:t>4 stores</a:t>
            </a:r>
            <a:r>
              <a:rPr lang="en-US" dirty="0"/>
              <a:t>, suggesting growth potential and existing customer bases.</a:t>
            </a:r>
          </a:p>
          <a:p>
            <a:pPr>
              <a:buFont typeface="+mj-lt"/>
              <a:buAutoNum type="arabicPeriod"/>
            </a:pPr>
            <a:r>
              <a:rPr lang="en-US" b="1" dirty="0"/>
              <a:t>Cities with Minimal Presence:</a:t>
            </a:r>
            <a:endParaRPr lang="en-US" dirty="0"/>
          </a:p>
          <a:p>
            <a:pPr marL="742950" lvl="1" indent="-285750">
              <a:buFont typeface="+mj-lt"/>
              <a:buAutoNum type="arabicPeriod"/>
            </a:pPr>
            <a:r>
              <a:rPr lang="en-US" b="1" dirty="0"/>
              <a:t>Mangalore</a:t>
            </a:r>
            <a:r>
              <a:rPr lang="en-US" dirty="0"/>
              <a:t> has </a:t>
            </a:r>
            <a:r>
              <a:rPr lang="en-US" b="1" dirty="0"/>
              <a:t>3 stores</a:t>
            </a:r>
            <a:r>
              <a:rPr lang="en-US" dirty="0"/>
              <a:t>, whereas </a:t>
            </a:r>
            <a:r>
              <a:rPr lang="en-US" b="1" dirty="0"/>
              <a:t>Trivandrum</a:t>
            </a:r>
            <a:r>
              <a:rPr lang="en-US" dirty="0"/>
              <a:t> and </a:t>
            </a:r>
            <a:r>
              <a:rPr lang="en-US" b="1" dirty="0"/>
              <a:t>Vijayawada</a:t>
            </a:r>
            <a:r>
              <a:rPr lang="en-US" dirty="0"/>
              <a:t> have the lowest number of stores at </a:t>
            </a:r>
            <a:r>
              <a:rPr lang="en-US" b="1" dirty="0"/>
              <a:t>2 each</a:t>
            </a:r>
            <a:r>
              <a:rPr lang="en-US" dirty="0"/>
              <a:t>. This could point to emerging markets or regions where Nova Mart has yet to establish a significant footprint.</a:t>
            </a:r>
          </a:p>
          <a:p>
            <a:r>
              <a:rPr lang="en-US" b="1" dirty="0"/>
              <a:t>Detailed Insights:</a:t>
            </a:r>
            <a:endParaRPr lang="en-US" dirty="0"/>
          </a:p>
          <a:p>
            <a:pPr>
              <a:buFont typeface="Arial" panose="020B0604020202020204" pitchFamily="34" charset="0"/>
              <a:buChar char="•"/>
            </a:pPr>
            <a:r>
              <a:rPr lang="en-US" b="1" dirty="0"/>
              <a:t>Market Saturation in Bengaluru:</a:t>
            </a:r>
            <a:endParaRPr lang="en-US" dirty="0"/>
          </a:p>
          <a:p>
            <a:pPr marL="742950" lvl="1" indent="-285750">
              <a:buFont typeface="Arial" panose="020B0604020202020204" pitchFamily="34" charset="0"/>
              <a:buChar char="•"/>
            </a:pPr>
            <a:r>
              <a:rPr lang="en-US" dirty="0"/>
              <a:t>The high concentration of stores in Bengaluru could be due to the city's large population, higher disposable income, and urbanization level. It might also reflect strong brand recognition and customer loyalty in this region.</a:t>
            </a:r>
          </a:p>
          <a:p>
            <a:pPr marL="742950" lvl="1" indent="-285750">
              <a:buFont typeface="Arial" panose="020B0604020202020204" pitchFamily="34" charset="0"/>
              <a:buChar char="•"/>
            </a:pPr>
            <a:r>
              <a:rPr lang="en-US" dirty="0"/>
              <a:t>Potential saturation risks exist, so careful monitoring of store performance and cannibalization effects is crucial.</a:t>
            </a:r>
          </a:p>
          <a:p>
            <a:pPr>
              <a:buFont typeface="Arial" panose="020B0604020202020204" pitchFamily="34" charset="0"/>
              <a:buChar char="•"/>
            </a:pPr>
            <a:r>
              <a:rPr lang="en-US" b="1" dirty="0"/>
              <a:t>Strategic Positioning in Chennai:</a:t>
            </a:r>
            <a:endParaRPr lang="en-US" dirty="0"/>
          </a:p>
          <a:p>
            <a:pPr marL="742950" lvl="1" indent="-285750">
              <a:buFont typeface="Arial" panose="020B0604020202020204" pitchFamily="34" charset="0"/>
              <a:buChar char="•"/>
            </a:pPr>
            <a:r>
              <a:rPr lang="en-US" dirty="0"/>
              <a:t>With 8 stores, Chennai represents a critical market. The city's economic activity and demographic profile align well with Nova Mart's offerings.</a:t>
            </a:r>
          </a:p>
          <a:p>
            <a:pPr marL="742950" lvl="1" indent="-285750">
              <a:buFont typeface="Arial" panose="020B0604020202020204" pitchFamily="34" charset="0"/>
              <a:buChar char="•"/>
            </a:pPr>
            <a:r>
              <a:rPr lang="en-US" dirty="0"/>
              <a:t>Opportunities may exist to further expand, particularly in underserved neighborhoods or growing suburbs.</a:t>
            </a:r>
          </a:p>
          <a:p>
            <a:pPr>
              <a:buFont typeface="Arial" panose="020B0604020202020204" pitchFamily="34" charset="0"/>
              <a:buChar char="•"/>
            </a:pPr>
            <a:r>
              <a:rPr lang="en-US" b="1" dirty="0"/>
              <a:t>Growth Opportunities in Smaller Cities:</a:t>
            </a:r>
            <a:endParaRPr lang="en-US" dirty="0"/>
          </a:p>
          <a:p>
            <a:pPr marL="742950" lvl="1" indent="-285750">
              <a:buFont typeface="Arial" panose="020B0604020202020204" pitchFamily="34" charset="0"/>
              <a:buChar char="•"/>
            </a:pPr>
            <a:r>
              <a:rPr lang="en-US" b="1" dirty="0"/>
              <a:t>Madurai</a:t>
            </a:r>
            <a:r>
              <a:rPr lang="en-US" dirty="0"/>
              <a:t>, </a:t>
            </a:r>
            <a:r>
              <a:rPr lang="en-US" b="1" dirty="0"/>
              <a:t>Mysuru</a:t>
            </a:r>
            <a:r>
              <a:rPr lang="en-US" dirty="0"/>
              <a:t>, and </a:t>
            </a:r>
            <a:r>
              <a:rPr lang="en-US" b="1" dirty="0"/>
              <a:t>Mangalore</a:t>
            </a:r>
            <a:r>
              <a:rPr lang="en-US" dirty="0"/>
              <a:t> present opportunities for expansion. With 3-4 stores each, these cities might benefit from additional locations to increase market share.</a:t>
            </a:r>
          </a:p>
          <a:p>
            <a:pPr marL="742950" lvl="1" indent="-285750">
              <a:buFont typeface="Arial" panose="020B0604020202020204" pitchFamily="34" charset="0"/>
              <a:buChar char="•"/>
            </a:pPr>
            <a:r>
              <a:rPr lang="en-US" dirty="0"/>
              <a:t>Understanding local consumer behavior and preferences in these areas could unlock untapped potential.</a:t>
            </a:r>
          </a:p>
          <a:p>
            <a:pPr>
              <a:buFont typeface="Arial" panose="020B0604020202020204" pitchFamily="34" charset="0"/>
              <a:buChar char="•"/>
            </a:pPr>
            <a:r>
              <a:rPr lang="en-US" b="1" dirty="0"/>
              <a:t>Emerging Markets:</a:t>
            </a:r>
            <a:endParaRPr lang="en-US" dirty="0"/>
          </a:p>
          <a:p>
            <a:pPr marL="742950" lvl="1" indent="-285750">
              <a:buFont typeface="Arial" panose="020B0604020202020204" pitchFamily="34" charset="0"/>
              <a:buChar char="•"/>
            </a:pPr>
            <a:r>
              <a:rPr lang="en-US" b="1" dirty="0"/>
              <a:t>Trivandrum</a:t>
            </a:r>
            <a:r>
              <a:rPr lang="en-US" dirty="0"/>
              <a:t> and </a:t>
            </a:r>
            <a:r>
              <a:rPr lang="en-US" b="1" dirty="0"/>
              <a:t>Vijayawada</a:t>
            </a:r>
            <a:r>
              <a:rPr lang="en-US" dirty="0"/>
              <a:t> having only 2 stores each highlight them as emerging markets for Nova Mart. These cities might be testing grounds, or there may be logistical or regulatory challenges limiting expansion.</a:t>
            </a:r>
          </a:p>
          <a:p>
            <a:pPr marL="742950" lvl="1" indent="-285750">
              <a:buFont typeface="Arial" panose="020B0604020202020204" pitchFamily="34" charset="0"/>
              <a:buChar char="•"/>
            </a:pPr>
            <a:r>
              <a:rPr lang="en-US" dirty="0"/>
              <a:t>Conducting market research to assess demand and competitive dynamics could inform future investments.</a:t>
            </a:r>
          </a:p>
          <a:p>
            <a:r>
              <a:rPr lang="en-US" b="1" dirty="0"/>
              <a:t>Implications for Business Strategy:</a:t>
            </a:r>
            <a:endParaRPr lang="en-US" dirty="0"/>
          </a:p>
          <a:p>
            <a:pPr>
              <a:buFont typeface="+mj-lt"/>
              <a:buAutoNum type="arabicPeriod"/>
            </a:pPr>
            <a:r>
              <a:rPr lang="en-US" b="1" dirty="0"/>
              <a:t>Resource Allocation:</a:t>
            </a:r>
            <a:endParaRPr lang="en-US" dirty="0"/>
          </a:p>
          <a:p>
            <a:pPr marL="742950" lvl="1" indent="-285750">
              <a:buFont typeface="+mj-lt"/>
              <a:buAutoNum type="arabicPeriod"/>
            </a:pPr>
            <a:r>
              <a:rPr lang="en-US" dirty="0"/>
              <a:t>Focus marketing efforts and resources in high-performing cities like Bengaluru and Chennai to maintain and strengthen market leadership.</a:t>
            </a:r>
          </a:p>
          <a:p>
            <a:pPr marL="742950" lvl="1" indent="-285750">
              <a:buFont typeface="+mj-lt"/>
              <a:buAutoNum type="arabicPeriod"/>
            </a:pPr>
            <a:r>
              <a:rPr lang="en-US" dirty="0"/>
              <a:t>Allocate funds for market research and promotional activities in cities with fewer stores to boost brand awareness.</a:t>
            </a:r>
          </a:p>
          <a:p>
            <a:pPr>
              <a:buFont typeface="+mj-lt"/>
              <a:buAutoNum type="arabicPeriod"/>
            </a:pPr>
            <a:r>
              <a:rPr lang="en-US" b="1" dirty="0"/>
              <a:t>Expansion Plans:</a:t>
            </a:r>
            <a:endParaRPr lang="en-US" dirty="0"/>
          </a:p>
          <a:p>
            <a:pPr marL="742950" lvl="1" indent="-285750">
              <a:buFont typeface="+mj-lt"/>
              <a:buAutoNum type="arabicPeriod"/>
            </a:pPr>
            <a:r>
              <a:rPr lang="en-US" b="1" dirty="0"/>
              <a:t>Consider expanding</a:t>
            </a:r>
            <a:r>
              <a:rPr lang="en-US" dirty="0"/>
              <a:t> the store network in cities showing moderate success. Analyzing performance metrics from existing stores can guide where new stores might be most profitable.</a:t>
            </a:r>
          </a:p>
          <a:p>
            <a:pPr marL="742950" lvl="1" indent="-285750">
              <a:buFont typeface="+mj-lt"/>
              <a:buAutoNum type="arabicPeriod"/>
            </a:pPr>
            <a:r>
              <a:rPr lang="en-US" dirty="0"/>
              <a:t>Assess the feasibility of entering new neighborhoods or adjacent towns to capitalize on regional growth.</a:t>
            </a:r>
          </a:p>
          <a:p>
            <a:pPr>
              <a:buFont typeface="+mj-lt"/>
              <a:buAutoNum type="arabicPeriod"/>
            </a:pPr>
            <a:r>
              <a:rPr lang="en-US" b="1" dirty="0"/>
              <a:t>Customer Segmentation:</a:t>
            </a:r>
            <a:endParaRPr lang="en-US" dirty="0"/>
          </a:p>
          <a:p>
            <a:pPr marL="742950" lvl="1" indent="-285750">
              <a:buFont typeface="+mj-lt"/>
              <a:buAutoNum type="arabicPeriod"/>
            </a:pPr>
            <a:r>
              <a:rPr lang="en-US" dirty="0"/>
              <a:t>Tailor product offerings, store formats, and services to the unique preferences of customers in each city.</a:t>
            </a:r>
          </a:p>
          <a:p>
            <a:pPr marL="742950" lvl="1" indent="-285750">
              <a:buFont typeface="+mj-lt"/>
              <a:buAutoNum type="arabicPeriod"/>
            </a:pPr>
            <a:r>
              <a:rPr lang="en-US" dirty="0"/>
              <a:t>For instance, urban centers might favor convenience and premium products, whereas smaller cities might respond better to value-oriented offerings.</a:t>
            </a:r>
          </a:p>
          <a:p>
            <a:pPr>
              <a:buFont typeface="+mj-lt"/>
              <a:buAutoNum type="arabicPeriod"/>
            </a:pPr>
            <a:r>
              <a:rPr lang="en-US" b="1" dirty="0"/>
              <a:t>Competitive Analysis:</a:t>
            </a:r>
            <a:endParaRPr lang="en-US" dirty="0"/>
          </a:p>
          <a:p>
            <a:pPr marL="742950" lvl="1" indent="-285750">
              <a:buFont typeface="+mj-lt"/>
              <a:buAutoNum type="arabicPeriod"/>
            </a:pPr>
            <a:r>
              <a:rPr lang="en-US" dirty="0"/>
              <a:t>Investigate the competitive landscape in each city. A high number of stores in Bengaluru may be a response to intense competition, necessitating a strong presence.</a:t>
            </a:r>
          </a:p>
          <a:p>
            <a:pPr marL="742950" lvl="1" indent="-285750">
              <a:buFont typeface="+mj-lt"/>
              <a:buAutoNum type="arabicPeriod"/>
            </a:pPr>
            <a:r>
              <a:rPr lang="en-US" dirty="0"/>
              <a:t>In markets with fewer stores, understand if competitors have a dominant position or if there are barriers to entry that need addressing.</a:t>
            </a:r>
          </a:p>
          <a:p>
            <a:pPr>
              <a:buFont typeface="+mj-lt"/>
              <a:buAutoNum type="arabicPeriod"/>
            </a:pPr>
            <a:r>
              <a:rPr lang="en-US" b="1" dirty="0"/>
              <a:t>Supply Chain Optimization:</a:t>
            </a:r>
            <a:endParaRPr lang="en-US" dirty="0"/>
          </a:p>
          <a:p>
            <a:pPr marL="742950" lvl="1" indent="-285750">
              <a:buFont typeface="+mj-lt"/>
              <a:buAutoNum type="arabicPeriod"/>
            </a:pPr>
            <a:r>
              <a:rPr lang="en-US" dirty="0"/>
              <a:t>Ensure that the distribution network supports the store locations efficiently. Proximity to supply hubs could reduce costs and improve stock availability.</a:t>
            </a:r>
          </a:p>
          <a:p>
            <a:pPr marL="742950" lvl="1" indent="-285750">
              <a:buFont typeface="+mj-lt"/>
              <a:buAutoNum type="arabicPeriod"/>
            </a:pPr>
            <a:r>
              <a:rPr lang="en-US" dirty="0"/>
              <a:t>Evaluate whether central warehouses or localized distribution centers would better serve the diverse geographic locations.</a:t>
            </a:r>
          </a:p>
          <a:p>
            <a:pPr>
              <a:buFont typeface="+mj-lt"/>
              <a:buAutoNum type="arabicPeriod"/>
            </a:pPr>
            <a:r>
              <a:rPr lang="en-US" b="1" dirty="0"/>
              <a:t>Community Engagement:</a:t>
            </a:r>
            <a:endParaRPr lang="en-US" dirty="0"/>
          </a:p>
          <a:p>
            <a:pPr marL="742950" lvl="1" indent="-285750">
              <a:buFont typeface="+mj-lt"/>
              <a:buAutoNum type="arabicPeriod"/>
            </a:pPr>
            <a:r>
              <a:rPr lang="en-US" dirty="0"/>
              <a:t>Strengthen community relationships in each city through local events, partnerships, and corporate social responsibility initiatives.</a:t>
            </a:r>
          </a:p>
          <a:p>
            <a:pPr marL="742950" lvl="1" indent="-285750">
              <a:buFont typeface="+mj-lt"/>
              <a:buAutoNum type="arabicPeriod"/>
            </a:pPr>
            <a:r>
              <a:rPr lang="en-US" dirty="0"/>
              <a:t>Engaging with local communities can enhance brand image and customer loyalty.</a:t>
            </a:r>
          </a:p>
        </p:txBody>
      </p:sp>
      <p:sp>
        <p:nvSpPr>
          <p:cNvPr id="4" name="Slide Number Placeholder 3"/>
          <p:cNvSpPr>
            <a:spLocks noGrp="1"/>
          </p:cNvSpPr>
          <p:nvPr>
            <p:ph type="sldNum" sz="quarter" idx="5"/>
          </p:nvPr>
        </p:nvSpPr>
        <p:spPr/>
        <p:txBody>
          <a:bodyPr/>
          <a:lstStyle/>
          <a:p>
            <a:fld id="{9FF1F46D-D510-4F97-AEF2-C8A3F1095D36}" type="slidenum">
              <a:rPr lang="en-ID" smtClean="0"/>
              <a:t>10</a:t>
            </a:fld>
            <a:endParaRPr lang="en-ID"/>
          </a:p>
        </p:txBody>
      </p:sp>
    </p:spTree>
    <p:extLst>
      <p:ext uri="{BB962C8B-B14F-4D97-AF65-F5344CB8AC3E}">
        <p14:creationId xmlns:p14="http://schemas.microsoft.com/office/powerpoint/2010/main" val="1932698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t>Revenue Contribution by Category:</a:t>
            </a:r>
            <a:endParaRPr lang="en-US" dirty="0"/>
          </a:p>
          <a:p>
            <a:pPr marL="742950" lvl="1" indent="-285750">
              <a:buFont typeface="+mj-lt"/>
              <a:buAutoNum type="arabicPeriod"/>
            </a:pPr>
            <a:r>
              <a:rPr lang="en-US" b="1" dirty="0"/>
              <a:t>Combo1</a:t>
            </a:r>
            <a:r>
              <a:rPr lang="en-US" dirty="0"/>
              <a:t> appears to contribute the largest portion of revenue after promotions. Given its high base price and substantial quantity sold, it's likely a significant driver of overall sales.</a:t>
            </a:r>
          </a:p>
          <a:p>
            <a:pPr marL="742950" lvl="1" indent="-285750">
              <a:buFont typeface="+mj-lt"/>
              <a:buAutoNum type="arabicPeriod"/>
            </a:pPr>
            <a:r>
              <a:rPr lang="en-US" b="1" dirty="0"/>
              <a:t>Grocery &amp; Staples</a:t>
            </a:r>
            <a:r>
              <a:rPr lang="en-US" dirty="0"/>
              <a:t> also shows a strong revenue contribution. Being a daily necessity, promotions in this category might lead to increased sales volume.</a:t>
            </a:r>
          </a:p>
          <a:p>
            <a:pPr marL="742950" lvl="1" indent="-285750">
              <a:buFont typeface="+mj-lt"/>
              <a:buAutoNum type="arabicPeriod"/>
            </a:pPr>
            <a:r>
              <a:rPr lang="en-US" b="1" dirty="0"/>
              <a:t>Home Care</a:t>
            </a:r>
            <a:r>
              <a:rPr lang="en-US" dirty="0"/>
              <a:t>, </a:t>
            </a:r>
            <a:r>
              <a:rPr lang="en-US" b="1" dirty="0"/>
              <a:t>Personal Care</a:t>
            </a:r>
            <a:r>
              <a:rPr lang="en-US" dirty="0"/>
              <a:t>, and other categories (if present) contribute smaller slices to the revenue pie, indicating lower sales or less impact from promotions in these areas.</a:t>
            </a:r>
          </a:p>
          <a:p>
            <a:pPr>
              <a:buFont typeface="+mj-lt"/>
              <a:buAutoNum type="arabicPeriod"/>
            </a:pPr>
            <a:r>
              <a:rPr lang="en-US" b="1" dirty="0"/>
              <a:t>Effectiveness of Promotions:</a:t>
            </a:r>
            <a:endParaRPr lang="en-US" dirty="0"/>
          </a:p>
          <a:p>
            <a:pPr marL="742950" lvl="1" indent="-285750">
              <a:buFont typeface="+mj-lt"/>
              <a:buAutoNum type="arabicPeriod"/>
            </a:pPr>
            <a:r>
              <a:rPr lang="en-US" dirty="0"/>
              <a:t>The substantial revenue from </a:t>
            </a:r>
            <a:r>
              <a:rPr lang="en-US" b="1" dirty="0"/>
              <a:t>Combo1</a:t>
            </a:r>
            <a:r>
              <a:rPr lang="en-US" dirty="0"/>
              <a:t> suggests that promotional strategies in this category are particularly effective. Combos usually offer bundled products at a discounted rate, which can entice customers looking for value deals.</a:t>
            </a:r>
          </a:p>
          <a:p>
            <a:pPr marL="742950" lvl="1" indent="-285750">
              <a:buFont typeface="+mj-lt"/>
              <a:buAutoNum type="arabicPeriod"/>
            </a:pPr>
            <a:r>
              <a:rPr lang="en-US" b="1" dirty="0"/>
              <a:t>Grocery &amp; Staples</a:t>
            </a:r>
            <a:r>
              <a:rPr lang="en-US" dirty="0"/>
              <a:t> benefiting from promotions indicates that discounts on essential items can boost sales volume significantly.</a:t>
            </a:r>
          </a:p>
          <a:p>
            <a:pPr marL="742950" lvl="1" indent="-285750">
              <a:buFont typeface="+mj-lt"/>
              <a:buAutoNum type="arabicPeriod"/>
            </a:pPr>
            <a:r>
              <a:rPr lang="en-US" dirty="0"/>
              <a:t>Lower revenue shares in categories like </a:t>
            </a:r>
            <a:r>
              <a:rPr lang="en-US" b="1" dirty="0"/>
              <a:t>Home Care</a:t>
            </a:r>
            <a:r>
              <a:rPr lang="en-US" dirty="0"/>
              <a:t> and </a:t>
            </a:r>
            <a:r>
              <a:rPr lang="en-US" b="1" dirty="0"/>
              <a:t>Personal Care</a:t>
            </a:r>
            <a:r>
              <a:rPr lang="en-US" dirty="0"/>
              <a:t> may suggest that promotions in these categories are either less aggressive or less appealing to the customers.</a:t>
            </a:r>
          </a:p>
          <a:p>
            <a:pPr>
              <a:buFont typeface="+mj-lt"/>
              <a:buAutoNum type="arabicPeriod"/>
            </a:pPr>
            <a:r>
              <a:rPr lang="en-US" b="1" dirty="0"/>
              <a:t>Customer Purchasing Behavior:</a:t>
            </a:r>
            <a:endParaRPr lang="en-US" dirty="0"/>
          </a:p>
          <a:p>
            <a:pPr marL="742950" lvl="1" indent="-285750">
              <a:buFont typeface="+mj-lt"/>
              <a:buAutoNum type="arabicPeriod"/>
            </a:pPr>
            <a:r>
              <a:rPr lang="en-US" dirty="0"/>
              <a:t>The high revenue in essential categories implies that customers are responsive to promotions on everyday items.</a:t>
            </a:r>
          </a:p>
          <a:p>
            <a:pPr marL="742950" lvl="1" indent="-285750">
              <a:buFont typeface="+mj-lt"/>
              <a:buAutoNum type="arabicPeriod"/>
            </a:pPr>
            <a:r>
              <a:rPr lang="en-US" dirty="0"/>
              <a:t>The success of </a:t>
            </a:r>
            <a:r>
              <a:rPr lang="en-US" b="1" dirty="0"/>
              <a:t>Combo1</a:t>
            </a:r>
            <a:r>
              <a:rPr lang="en-US" dirty="0"/>
              <a:t> suggests a preference for bundled deals, possibly due to perceived savings or convenience.</a:t>
            </a:r>
          </a:p>
          <a:p>
            <a:pPr>
              <a:buFont typeface="+mj-lt"/>
              <a:buAutoNum type="arabicPeriod"/>
            </a:pPr>
            <a:r>
              <a:rPr lang="en-US" b="1" dirty="0"/>
              <a:t>Strategic Insights:</a:t>
            </a:r>
            <a:endParaRPr lang="en-US" dirty="0"/>
          </a:p>
          <a:p>
            <a:pPr marL="742950" lvl="1" indent="-285750">
              <a:buFont typeface="+mj-lt"/>
              <a:buAutoNum type="arabicPeriod"/>
            </a:pPr>
            <a:r>
              <a:rPr lang="en-US" b="1" dirty="0"/>
              <a:t>Focus on High-Performing Categories:</a:t>
            </a:r>
            <a:r>
              <a:rPr lang="en-US" dirty="0"/>
              <a:t> Since </a:t>
            </a:r>
            <a:r>
              <a:rPr lang="en-US" b="1" dirty="0"/>
              <a:t>Combo1</a:t>
            </a:r>
            <a:r>
              <a:rPr lang="en-US" dirty="0"/>
              <a:t> and </a:t>
            </a:r>
            <a:r>
              <a:rPr lang="en-US" b="1" dirty="0"/>
              <a:t>Grocery &amp; Staples</a:t>
            </a:r>
            <a:r>
              <a:rPr lang="en-US" dirty="0"/>
              <a:t> generate the most revenue, Nova Mart could consider allocating more promotional resources to these categories to maximize sales.</a:t>
            </a:r>
          </a:p>
          <a:p>
            <a:pPr marL="742950" lvl="1" indent="-285750">
              <a:buFont typeface="+mj-lt"/>
              <a:buAutoNum type="arabicPeriod"/>
            </a:pPr>
            <a:r>
              <a:rPr lang="en-US" b="1" dirty="0"/>
              <a:t>Re-evaluate Underperforming Categories:</a:t>
            </a:r>
            <a:r>
              <a:rPr lang="en-US" dirty="0"/>
              <a:t> For categories contributing less to revenue, it's worth investigating whether the promotions are insufficient, not well-targeted, or if demand is inherently lower.</a:t>
            </a:r>
          </a:p>
          <a:p>
            <a:pPr>
              <a:buFont typeface="+mj-lt"/>
              <a:buAutoNum type="arabicPeriod"/>
            </a:pPr>
            <a:r>
              <a:rPr lang="en-US" b="1" dirty="0"/>
              <a:t>Potential Actions:</a:t>
            </a:r>
            <a:endParaRPr lang="en-US" dirty="0"/>
          </a:p>
          <a:p>
            <a:pPr marL="742950" lvl="1" indent="-285750">
              <a:buFont typeface="+mj-lt"/>
              <a:buAutoNum type="arabicPeriod"/>
            </a:pPr>
            <a:r>
              <a:rPr lang="en-US" b="1" dirty="0"/>
              <a:t>Expand Successful Promotions:</a:t>
            </a:r>
            <a:r>
              <a:rPr lang="en-US" dirty="0"/>
              <a:t> Replicate the promotional strategies of </a:t>
            </a:r>
            <a:r>
              <a:rPr lang="en-US" b="1" dirty="0"/>
              <a:t>Combo1</a:t>
            </a:r>
            <a:r>
              <a:rPr lang="en-US" dirty="0"/>
              <a:t> in other categories to see if similar results can be achieved.</a:t>
            </a:r>
          </a:p>
          <a:p>
            <a:pPr marL="742950" lvl="1" indent="-285750">
              <a:buFont typeface="+mj-lt"/>
              <a:buAutoNum type="arabicPeriod"/>
            </a:pPr>
            <a:r>
              <a:rPr lang="en-US" b="1" dirty="0"/>
              <a:t>Customer Feedback:</a:t>
            </a:r>
            <a:r>
              <a:rPr lang="en-US" dirty="0"/>
              <a:t> Gather customer feedback on promotions in lower-performing categories to identify potential barriers to increased sales.</a:t>
            </a:r>
          </a:p>
          <a:p>
            <a:pPr marL="742950" lvl="1" indent="-285750">
              <a:buFont typeface="+mj-lt"/>
              <a:buAutoNum type="arabicPeriod"/>
            </a:pPr>
            <a:r>
              <a:rPr lang="en-US" b="1" dirty="0"/>
              <a:t>Market Trends Analysis:</a:t>
            </a:r>
            <a:r>
              <a:rPr lang="en-US" dirty="0"/>
              <a:t> Analyze market trends to understand if external factors affect the sales in certain categories, such as seasonal demands or competition.</a:t>
            </a:r>
          </a:p>
        </p:txBody>
      </p:sp>
      <p:sp>
        <p:nvSpPr>
          <p:cNvPr id="4" name="Slide Number Placeholder 3"/>
          <p:cNvSpPr>
            <a:spLocks noGrp="1"/>
          </p:cNvSpPr>
          <p:nvPr>
            <p:ph type="sldNum" sz="quarter" idx="5"/>
          </p:nvPr>
        </p:nvSpPr>
        <p:spPr/>
        <p:txBody>
          <a:bodyPr/>
          <a:lstStyle/>
          <a:p>
            <a:fld id="{9FF1F46D-D510-4F97-AEF2-C8A3F1095D36}" type="slidenum">
              <a:rPr lang="en-ID" smtClean="0"/>
              <a:t>11</a:t>
            </a:fld>
            <a:endParaRPr lang="en-ID"/>
          </a:p>
        </p:txBody>
      </p:sp>
    </p:spTree>
    <p:extLst>
      <p:ext uri="{BB962C8B-B14F-4D97-AF65-F5344CB8AC3E}">
        <p14:creationId xmlns:p14="http://schemas.microsoft.com/office/powerpoint/2010/main" val="2401796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9FF1F46D-D510-4F97-AEF2-C8A3F1095D36}" type="slidenum">
              <a:rPr lang="en-ID" smtClean="0"/>
              <a:t>12</a:t>
            </a:fld>
            <a:endParaRPr lang="en-ID"/>
          </a:p>
        </p:txBody>
      </p:sp>
    </p:spTree>
    <p:extLst>
      <p:ext uri="{BB962C8B-B14F-4D97-AF65-F5344CB8AC3E}">
        <p14:creationId xmlns:p14="http://schemas.microsoft.com/office/powerpoint/2010/main" val="1560692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Overview of the Histograms</a:t>
            </a:r>
          </a:p>
          <a:p>
            <a:pPr>
              <a:buFont typeface="Arial" panose="020B0604020202020204" pitchFamily="34" charset="0"/>
              <a:buChar char="•"/>
            </a:pPr>
            <a:r>
              <a:rPr lang="en-US" b="1" dirty="0"/>
              <a:t>Purpose</a:t>
            </a:r>
            <a:r>
              <a:rPr lang="en-US" dirty="0"/>
              <a:t>: The histograms display the distribution of </a:t>
            </a:r>
            <a:r>
              <a:rPr lang="en-US" b="1" dirty="0"/>
              <a:t>Quantity Sold (Before Promo)</a:t>
            </a:r>
            <a:r>
              <a:rPr lang="en-US" dirty="0"/>
              <a:t> for each category, offering insights into customer purchasing behavior without the influence of promotions.</a:t>
            </a:r>
          </a:p>
          <a:p>
            <a:pPr>
              <a:buFont typeface="Arial" panose="020B0604020202020204" pitchFamily="34" charset="0"/>
              <a:buChar char="•"/>
            </a:pPr>
            <a:r>
              <a:rPr lang="en-US" b="1" dirty="0"/>
              <a:t>Visualization Approach</a:t>
            </a:r>
            <a:r>
              <a:rPr lang="en-US" dirty="0"/>
              <a:t>: Using a </a:t>
            </a:r>
            <a:r>
              <a:rPr lang="en-US" dirty="0" err="1"/>
              <a:t>FacetGrid</a:t>
            </a:r>
            <a:r>
              <a:rPr lang="en-US" dirty="0"/>
              <a:t>, each category is plotted separately, allowing you to analyze and compare the distributions individually.</a:t>
            </a:r>
          </a:p>
          <a:p>
            <a:r>
              <a:rPr lang="en-US" b="1" dirty="0"/>
              <a:t>Category-wise Analysis</a:t>
            </a:r>
          </a:p>
          <a:p>
            <a:r>
              <a:rPr lang="en-US" b="1" dirty="0"/>
              <a:t>1. Grocery &amp; Staples</a:t>
            </a:r>
          </a:p>
          <a:p>
            <a:pPr>
              <a:buFont typeface="Arial" panose="020B0604020202020204" pitchFamily="34" charset="0"/>
              <a:buChar char="•"/>
            </a:pPr>
            <a:r>
              <a:rPr lang="en-US" b="1" dirty="0"/>
              <a:t>Distribution Shape</a:t>
            </a:r>
            <a:r>
              <a:rPr lang="en-US" dirty="0"/>
              <a:t>: Likely to exhibit a </a:t>
            </a:r>
            <a:r>
              <a:rPr lang="en-US" b="1" dirty="0"/>
              <a:t>right-skewed distribution</a:t>
            </a:r>
            <a:r>
              <a:rPr lang="en-US" dirty="0"/>
              <a:t>, where a higher frequency of transactions involve lower quantities sold, with the frequency decreasing as the quantity increases.</a:t>
            </a:r>
          </a:p>
          <a:p>
            <a:pPr>
              <a:buFont typeface="Arial" panose="020B0604020202020204" pitchFamily="34" charset="0"/>
              <a:buChar char="•"/>
            </a:pPr>
            <a:r>
              <a:rPr lang="en-US" b="1" dirty="0"/>
              <a:t>Interpretation</a:t>
            </a:r>
            <a:r>
              <a:rPr lang="en-US" dirty="0"/>
              <a:t>:</a:t>
            </a:r>
          </a:p>
          <a:p>
            <a:pPr marL="742950" lvl="1" indent="-285750">
              <a:buFont typeface="Arial" panose="020B0604020202020204" pitchFamily="34" charset="0"/>
              <a:buChar char="•"/>
            </a:pPr>
            <a:r>
              <a:rPr lang="en-US" b="1" dirty="0"/>
              <a:t>Essential Goods</a:t>
            </a:r>
            <a:r>
              <a:rPr lang="en-US" dirty="0"/>
              <a:t>: This pattern is typical for essential items that customers purchase regularly in small quantities.</a:t>
            </a:r>
          </a:p>
          <a:p>
            <a:pPr marL="742950" lvl="1" indent="-285750">
              <a:buFont typeface="Arial" panose="020B0604020202020204" pitchFamily="34" charset="0"/>
              <a:buChar char="•"/>
            </a:pPr>
            <a:r>
              <a:rPr lang="en-US" b="1" dirty="0"/>
              <a:t>Occasional Bulk Purchases</a:t>
            </a:r>
            <a:r>
              <a:rPr lang="en-US" dirty="0"/>
              <a:t>: The tail extending towards higher quantities indicates that some customers occasionally make bulk purchases, possibly for stocking up.</a:t>
            </a:r>
          </a:p>
          <a:p>
            <a:pPr>
              <a:buFont typeface="Arial" panose="020B0604020202020204" pitchFamily="34" charset="0"/>
              <a:buChar char="•"/>
            </a:pPr>
            <a:r>
              <a:rPr lang="en-US" b="1" dirty="0"/>
              <a:t>Implications</a:t>
            </a:r>
            <a:r>
              <a:rPr lang="en-US" dirty="0"/>
              <a:t>:</a:t>
            </a:r>
          </a:p>
          <a:p>
            <a:pPr marL="742950" lvl="1" indent="-285750">
              <a:buFont typeface="Arial" panose="020B0604020202020204" pitchFamily="34" charset="0"/>
              <a:buChar char="•"/>
            </a:pPr>
            <a:r>
              <a:rPr lang="en-US" b="1" dirty="0"/>
              <a:t>Inventory Management</a:t>
            </a:r>
            <a:r>
              <a:rPr lang="en-US" dirty="0"/>
              <a:t>: Ensure consistent stock levels for popular items to meet regular demand and prevent stockouts.</a:t>
            </a:r>
          </a:p>
          <a:p>
            <a:pPr marL="742950" lvl="1" indent="-285750">
              <a:buFont typeface="Arial" panose="020B0604020202020204" pitchFamily="34" charset="0"/>
              <a:buChar char="•"/>
            </a:pPr>
            <a:r>
              <a:rPr lang="en-US" b="1" dirty="0"/>
              <a:t>Upselling Opportunities</a:t>
            </a:r>
            <a:r>
              <a:rPr lang="en-US" dirty="0"/>
              <a:t>: Introduce promotions or bundle deals to encourage customers to purchase slightly more than usual.</a:t>
            </a:r>
          </a:p>
          <a:p>
            <a:pPr marL="742950" lvl="1" indent="-285750">
              <a:buFont typeface="Arial" panose="020B0604020202020204" pitchFamily="34" charset="0"/>
              <a:buChar char="•"/>
            </a:pPr>
            <a:r>
              <a:rPr lang="en-US" b="1" dirty="0"/>
              <a:t>Customer Behavior</a:t>
            </a:r>
            <a:r>
              <a:rPr lang="en-US" dirty="0"/>
              <a:t>: Regular purchasing patterns suggest a loyal customer base; consider loyalty programs to retain and reward these customers.</a:t>
            </a:r>
          </a:p>
          <a:p>
            <a:r>
              <a:rPr lang="en-US" b="1" dirty="0"/>
              <a:t>2. Combo1</a:t>
            </a:r>
          </a:p>
          <a:p>
            <a:pPr>
              <a:buFont typeface="Arial" panose="020B0604020202020204" pitchFamily="34" charset="0"/>
              <a:buChar char="•"/>
            </a:pPr>
            <a:r>
              <a:rPr lang="en-US" b="1" dirty="0"/>
              <a:t>Distribution Shape</a:t>
            </a:r>
            <a:r>
              <a:rPr lang="en-US" dirty="0"/>
              <a:t>: May show a </a:t>
            </a:r>
            <a:r>
              <a:rPr lang="en-US" b="1" dirty="0"/>
              <a:t>peak at specific quantities sold</a:t>
            </a:r>
            <a:r>
              <a:rPr lang="en-US" dirty="0"/>
              <a:t>, depending on how the combo products are packaged.</a:t>
            </a:r>
          </a:p>
          <a:p>
            <a:pPr>
              <a:buFont typeface="Arial" panose="020B0604020202020204" pitchFamily="34" charset="0"/>
              <a:buChar char="•"/>
            </a:pPr>
            <a:r>
              <a:rPr lang="en-US" b="1" dirty="0"/>
              <a:t>Interpretation</a:t>
            </a:r>
            <a:r>
              <a:rPr lang="en-US" dirty="0"/>
              <a:t>:</a:t>
            </a:r>
          </a:p>
          <a:p>
            <a:pPr marL="742950" lvl="1" indent="-285750">
              <a:buFont typeface="Arial" panose="020B0604020202020204" pitchFamily="34" charset="0"/>
              <a:buChar char="•"/>
            </a:pPr>
            <a:r>
              <a:rPr lang="en-US" b="1" dirty="0"/>
              <a:t>Bundled Products</a:t>
            </a:r>
            <a:r>
              <a:rPr lang="en-US" dirty="0"/>
              <a:t>: Since "Combo1" likely refers to a bundled product offering, sales quantities may cluster around the standard bundle size.</a:t>
            </a:r>
          </a:p>
          <a:p>
            <a:pPr marL="742950" lvl="1" indent="-285750">
              <a:buFont typeface="Arial" panose="020B0604020202020204" pitchFamily="34" charset="0"/>
              <a:buChar char="•"/>
            </a:pPr>
            <a:r>
              <a:rPr lang="en-US" b="1" dirty="0"/>
              <a:t>Popular Offerings</a:t>
            </a:r>
            <a:r>
              <a:rPr lang="en-US" dirty="0"/>
              <a:t>: A high frequency at certain quantities suggests that customers are responsive to these combo deals.</a:t>
            </a:r>
          </a:p>
          <a:p>
            <a:pPr>
              <a:buFont typeface="Arial" panose="020B0604020202020204" pitchFamily="34" charset="0"/>
              <a:buChar char="•"/>
            </a:pPr>
            <a:r>
              <a:rPr lang="en-US" b="1" dirty="0"/>
              <a:t>Implications</a:t>
            </a:r>
            <a:r>
              <a:rPr lang="en-US" dirty="0"/>
              <a:t>:</a:t>
            </a:r>
          </a:p>
          <a:p>
            <a:pPr marL="742950" lvl="1" indent="-285750">
              <a:buFont typeface="Arial" panose="020B0604020202020204" pitchFamily="34" charset="0"/>
              <a:buChar char="•"/>
            </a:pPr>
            <a:r>
              <a:rPr lang="en-US" b="1" dirty="0"/>
              <a:t>Promotion Effectiveness</a:t>
            </a:r>
            <a:r>
              <a:rPr lang="en-US" dirty="0"/>
              <a:t>: Combo deals are attracting customers even before additional promotions, indicating effective product bundling.</a:t>
            </a:r>
          </a:p>
          <a:p>
            <a:pPr marL="742950" lvl="1" indent="-285750">
              <a:buFont typeface="Arial" panose="020B0604020202020204" pitchFamily="34" charset="0"/>
              <a:buChar char="•"/>
            </a:pPr>
            <a:r>
              <a:rPr lang="en-US" b="1" dirty="0"/>
              <a:t>Expand Combo Options</a:t>
            </a:r>
            <a:r>
              <a:rPr lang="en-US" dirty="0"/>
              <a:t>: Consider introducing new combo variations to cater to different customer preferences.</a:t>
            </a:r>
          </a:p>
          <a:p>
            <a:pPr marL="742950" lvl="1" indent="-285750">
              <a:buFont typeface="Arial" panose="020B0604020202020204" pitchFamily="34" charset="0"/>
              <a:buChar char="•"/>
            </a:pPr>
            <a:r>
              <a:rPr lang="en-US" b="1" dirty="0"/>
              <a:t>Marketing Strategies</a:t>
            </a:r>
            <a:r>
              <a:rPr lang="en-US" dirty="0"/>
              <a:t>: Highlight the value proposition of combos in marketing materials to further boost sales.</a:t>
            </a:r>
          </a:p>
          <a:p>
            <a:r>
              <a:rPr lang="en-US" b="1" dirty="0"/>
              <a:t>3. Home Care</a:t>
            </a:r>
          </a:p>
          <a:p>
            <a:pPr>
              <a:buFont typeface="Arial" panose="020B0604020202020204" pitchFamily="34" charset="0"/>
              <a:buChar char="•"/>
            </a:pPr>
            <a:r>
              <a:rPr lang="en-US" b="1" dirty="0"/>
              <a:t>Distribution Shape</a:t>
            </a:r>
            <a:r>
              <a:rPr lang="en-US" dirty="0"/>
              <a:t>: Possibly a </a:t>
            </a:r>
            <a:r>
              <a:rPr lang="en-US" b="1" dirty="0"/>
              <a:t>moderate distribution</a:t>
            </a:r>
            <a:r>
              <a:rPr lang="en-US" dirty="0"/>
              <a:t>, with transactions spread across a range of quantities.</a:t>
            </a:r>
          </a:p>
          <a:p>
            <a:pPr>
              <a:buFont typeface="Arial" panose="020B0604020202020204" pitchFamily="34" charset="0"/>
              <a:buChar char="•"/>
            </a:pPr>
            <a:r>
              <a:rPr lang="en-US" b="1" dirty="0"/>
              <a:t>Interpretation</a:t>
            </a:r>
            <a:r>
              <a:rPr lang="en-US" dirty="0"/>
              <a:t>:</a:t>
            </a:r>
          </a:p>
          <a:p>
            <a:pPr marL="742950" lvl="1" indent="-285750">
              <a:buFont typeface="Arial" panose="020B0604020202020204" pitchFamily="34" charset="0"/>
              <a:buChar char="•"/>
            </a:pPr>
            <a:r>
              <a:rPr lang="en-US" b="1" dirty="0"/>
              <a:t>Varied Purchasing Habits</a:t>
            </a:r>
            <a:r>
              <a:rPr lang="en-US" dirty="0"/>
              <a:t>: Customers may purchase home care products in varying quantities based on individual needs, household size, or frequency of use.</a:t>
            </a:r>
          </a:p>
          <a:p>
            <a:pPr marL="742950" lvl="1" indent="-285750">
              <a:buFont typeface="Arial" panose="020B0604020202020204" pitchFamily="34" charset="0"/>
              <a:buChar char="•"/>
            </a:pPr>
            <a:r>
              <a:rPr lang="en-US" b="1" dirty="0"/>
              <a:t>Steady Demand</a:t>
            </a:r>
            <a:r>
              <a:rPr lang="en-US" dirty="0"/>
              <a:t>: A consistent distribution suggests a stable demand for these products.</a:t>
            </a:r>
          </a:p>
          <a:p>
            <a:pPr>
              <a:buFont typeface="Arial" panose="020B0604020202020204" pitchFamily="34" charset="0"/>
              <a:buChar char="•"/>
            </a:pPr>
            <a:r>
              <a:rPr lang="en-US" b="1" dirty="0"/>
              <a:t>Implications</a:t>
            </a:r>
            <a:r>
              <a:rPr lang="en-US" dirty="0"/>
              <a:t>:</a:t>
            </a:r>
          </a:p>
          <a:p>
            <a:pPr marL="742950" lvl="1" indent="-285750">
              <a:buFont typeface="Arial" panose="020B0604020202020204" pitchFamily="34" charset="0"/>
              <a:buChar char="•"/>
            </a:pPr>
            <a:r>
              <a:rPr lang="en-US" b="1" dirty="0"/>
              <a:t>Tailored Stock Levels</a:t>
            </a:r>
            <a:r>
              <a:rPr lang="en-US" dirty="0"/>
              <a:t>: Stock a diverse range of product sizes to accommodate different customer needs.</a:t>
            </a:r>
          </a:p>
          <a:p>
            <a:pPr marL="742950" lvl="1" indent="-285750">
              <a:buFont typeface="Arial" panose="020B0604020202020204" pitchFamily="34" charset="0"/>
              <a:buChar char="•"/>
            </a:pPr>
            <a:r>
              <a:rPr lang="en-US" b="1" dirty="0"/>
              <a:t>Cross-Promotions</a:t>
            </a:r>
            <a:r>
              <a:rPr lang="en-US" dirty="0"/>
              <a:t>: Encourage the purchase of complementary home care items together.</a:t>
            </a:r>
          </a:p>
          <a:p>
            <a:pPr marL="742950" lvl="1" indent="-285750">
              <a:buFont typeface="Arial" panose="020B0604020202020204" pitchFamily="34" charset="0"/>
              <a:buChar char="•"/>
            </a:pPr>
            <a:r>
              <a:rPr lang="en-US" b="1" dirty="0"/>
              <a:t>Seasonal Trends</a:t>
            </a:r>
            <a:r>
              <a:rPr lang="en-US" dirty="0"/>
              <a:t>: Monitor for any seasonal fluctuations in demand to adjust inventory accordingly.</a:t>
            </a:r>
          </a:p>
          <a:p>
            <a:r>
              <a:rPr lang="en-US" b="1" dirty="0"/>
              <a:t>4. Personal Care</a:t>
            </a:r>
          </a:p>
          <a:p>
            <a:pPr>
              <a:buFont typeface="Arial" panose="020B0604020202020204" pitchFamily="34" charset="0"/>
              <a:buChar char="•"/>
            </a:pPr>
            <a:r>
              <a:rPr lang="en-US" b="1" dirty="0"/>
              <a:t>Distribution Shape</a:t>
            </a:r>
            <a:r>
              <a:rPr lang="en-US" dirty="0"/>
              <a:t>: Likely to show a </a:t>
            </a:r>
            <a:r>
              <a:rPr lang="en-US" b="1" dirty="0"/>
              <a:t>right-skewed distribution</a:t>
            </a:r>
            <a:r>
              <a:rPr lang="en-US" dirty="0"/>
              <a:t>, similar to Grocery &amp; Staples, with more transactions involving lower quantities.</a:t>
            </a:r>
          </a:p>
          <a:p>
            <a:pPr>
              <a:buFont typeface="Arial" panose="020B0604020202020204" pitchFamily="34" charset="0"/>
              <a:buChar char="•"/>
            </a:pPr>
            <a:r>
              <a:rPr lang="en-US" b="1" dirty="0"/>
              <a:t>Interpretation</a:t>
            </a:r>
            <a:r>
              <a:rPr lang="en-US" dirty="0"/>
              <a:t>:</a:t>
            </a:r>
          </a:p>
          <a:p>
            <a:pPr marL="742950" lvl="1" indent="-285750">
              <a:buFont typeface="Arial" panose="020B0604020202020204" pitchFamily="34" charset="0"/>
              <a:buChar char="•"/>
            </a:pPr>
            <a:r>
              <a:rPr lang="en-US" b="1" dirty="0"/>
              <a:t>Frequent Purchases</a:t>
            </a:r>
            <a:r>
              <a:rPr lang="en-US" dirty="0"/>
              <a:t>: Personal care items are often purchased individually or in small quantities as needed.</a:t>
            </a:r>
          </a:p>
          <a:p>
            <a:pPr marL="742950" lvl="1" indent="-285750">
              <a:buFont typeface="Arial" panose="020B0604020202020204" pitchFamily="34" charset="0"/>
              <a:buChar char="•"/>
            </a:pPr>
            <a:r>
              <a:rPr lang="en-US" b="1" dirty="0"/>
              <a:t>Consumer Preferences</a:t>
            </a:r>
            <a:r>
              <a:rPr lang="en-US" dirty="0"/>
              <a:t>: Customers may prefer specific brands or products, leading to a concentration of sales in certain items.</a:t>
            </a:r>
          </a:p>
          <a:p>
            <a:pPr>
              <a:buFont typeface="Arial" panose="020B0604020202020204" pitchFamily="34" charset="0"/>
              <a:buChar char="•"/>
            </a:pPr>
            <a:r>
              <a:rPr lang="en-US" b="1" dirty="0"/>
              <a:t>Implications</a:t>
            </a:r>
            <a:r>
              <a:rPr lang="en-US" dirty="0"/>
              <a:t>:</a:t>
            </a:r>
          </a:p>
          <a:p>
            <a:pPr marL="742950" lvl="1" indent="-285750">
              <a:buFont typeface="Arial" panose="020B0604020202020204" pitchFamily="34" charset="0"/>
              <a:buChar char="•"/>
            </a:pPr>
            <a:r>
              <a:rPr lang="en-US" b="1" dirty="0"/>
              <a:t>Product Variety</a:t>
            </a:r>
            <a:r>
              <a:rPr lang="en-US" dirty="0"/>
              <a:t>: Offer a wide selection of personal care products to meet diverse customer preferences.</a:t>
            </a:r>
          </a:p>
          <a:p>
            <a:pPr marL="742950" lvl="1" indent="-285750">
              <a:buFont typeface="Arial" panose="020B0604020202020204" pitchFamily="34" charset="0"/>
              <a:buChar char="•"/>
            </a:pPr>
            <a:r>
              <a:rPr lang="en-US" b="1" dirty="0"/>
              <a:t>Impulse Buys</a:t>
            </a:r>
            <a:r>
              <a:rPr lang="en-US" dirty="0"/>
              <a:t>: Position personal care items near checkout areas to encourage additional purchases.</a:t>
            </a:r>
          </a:p>
          <a:p>
            <a:pPr marL="742950" lvl="1" indent="-285750">
              <a:buFont typeface="Arial" panose="020B0604020202020204" pitchFamily="34" charset="0"/>
              <a:buChar char="•"/>
            </a:pPr>
            <a:r>
              <a:rPr lang="en-US" b="1" dirty="0"/>
              <a:t>Sampling Programs</a:t>
            </a:r>
            <a:r>
              <a:rPr lang="en-US" dirty="0"/>
              <a:t>: Provide samples or trial sizes to introduce customers to new products.</a:t>
            </a:r>
          </a:p>
          <a:p>
            <a:r>
              <a:rPr lang="en-US" b="1" dirty="0"/>
              <a:t>Comparative Insights</a:t>
            </a:r>
          </a:p>
          <a:p>
            <a:pPr>
              <a:buFont typeface="Arial" panose="020B0604020202020204" pitchFamily="34" charset="0"/>
              <a:buChar char="•"/>
            </a:pPr>
            <a:r>
              <a:rPr lang="en-US" b="1" dirty="0"/>
              <a:t>Similarities</a:t>
            </a:r>
            <a:r>
              <a:rPr lang="en-US" dirty="0"/>
              <a:t>:</a:t>
            </a:r>
          </a:p>
          <a:p>
            <a:pPr marL="742950" lvl="1" indent="-285750">
              <a:buFont typeface="Arial" panose="020B0604020202020204" pitchFamily="34" charset="0"/>
              <a:buChar char="•"/>
            </a:pPr>
            <a:r>
              <a:rPr lang="en-US" b="1" dirty="0"/>
              <a:t>Grocery &amp; Staples</a:t>
            </a:r>
            <a:r>
              <a:rPr lang="en-US" dirty="0"/>
              <a:t> and </a:t>
            </a:r>
            <a:r>
              <a:rPr lang="en-US" b="1" dirty="0"/>
              <a:t>Personal Care</a:t>
            </a:r>
            <a:r>
              <a:rPr lang="en-US" dirty="0"/>
              <a:t> both show patterns typical of essential, frequently purchased items.</a:t>
            </a:r>
          </a:p>
          <a:p>
            <a:pPr marL="742950" lvl="1" indent="-285750">
              <a:buFont typeface="Arial" panose="020B0604020202020204" pitchFamily="34" charset="0"/>
              <a:buChar char="•"/>
            </a:pPr>
            <a:r>
              <a:rPr lang="en-US" b="1" dirty="0"/>
              <a:t>Home Care</a:t>
            </a:r>
            <a:r>
              <a:rPr lang="en-US" dirty="0"/>
              <a:t> and </a:t>
            </a:r>
            <a:r>
              <a:rPr lang="en-US" b="1" dirty="0"/>
              <a:t>Combo1</a:t>
            </a:r>
            <a:r>
              <a:rPr lang="en-US" dirty="0"/>
              <a:t> may have more varied or specific purchasing patterns due to the nature of the products.</a:t>
            </a:r>
          </a:p>
          <a:p>
            <a:pPr>
              <a:buFont typeface="Arial" panose="020B0604020202020204" pitchFamily="34" charset="0"/>
              <a:buChar char="•"/>
            </a:pPr>
            <a:r>
              <a:rPr lang="en-US" b="1" dirty="0"/>
              <a:t>Differences</a:t>
            </a:r>
            <a:r>
              <a:rPr lang="en-US" dirty="0"/>
              <a:t>:</a:t>
            </a:r>
          </a:p>
          <a:p>
            <a:pPr marL="742950" lvl="1" indent="-285750">
              <a:buFont typeface="Arial" panose="020B0604020202020204" pitchFamily="34" charset="0"/>
              <a:buChar char="•"/>
            </a:pPr>
            <a:r>
              <a:rPr lang="en-US" b="1" dirty="0"/>
              <a:t>Combo1</a:t>
            </a:r>
            <a:r>
              <a:rPr lang="en-US" dirty="0"/>
              <a:t> stands out due to its bundled nature, affecting how quantities sold are distributed.</a:t>
            </a:r>
          </a:p>
          <a:p>
            <a:pPr marL="742950" lvl="1" indent="-285750">
              <a:buFont typeface="Arial" panose="020B0604020202020204" pitchFamily="34" charset="0"/>
              <a:buChar char="•"/>
            </a:pPr>
            <a:r>
              <a:rPr lang="en-US" dirty="0"/>
              <a:t>The variability in </a:t>
            </a:r>
            <a:r>
              <a:rPr lang="en-US" b="1" dirty="0"/>
              <a:t>Home Care</a:t>
            </a:r>
            <a:r>
              <a:rPr lang="en-US" dirty="0"/>
              <a:t> suggests opportunities to influence purchasing behavior through targeted marketing.</a:t>
            </a:r>
          </a:p>
          <a:p>
            <a:r>
              <a:rPr lang="en-US" b="1" dirty="0"/>
              <a:t>Strategic Recommendations</a:t>
            </a:r>
          </a:p>
          <a:p>
            <a:r>
              <a:rPr lang="en-US" b="1" dirty="0"/>
              <a:t>1. Inventory Optimization</a:t>
            </a:r>
          </a:p>
          <a:p>
            <a:pPr>
              <a:buFont typeface="Arial" panose="020B0604020202020204" pitchFamily="34" charset="0"/>
              <a:buChar char="•"/>
            </a:pPr>
            <a:r>
              <a:rPr lang="en-US" b="1" dirty="0"/>
              <a:t>Grocery &amp; Staples</a:t>
            </a:r>
            <a:r>
              <a:rPr lang="en-US" dirty="0"/>
              <a:t>:</a:t>
            </a:r>
          </a:p>
          <a:p>
            <a:pPr marL="742950" lvl="1" indent="-285750">
              <a:buFont typeface="Arial" panose="020B0604020202020204" pitchFamily="34" charset="0"/>
              <a:buChar char="•"/>
            </a:pPr>
            <a:r>
              <a:rPr lang="en-US" b="1" dirty="0"/>
              <a:t>Stock Popular Items</a:t>
            </a:r>
            <a:r>
              <a:rPr lang="en-US" dirty="0"/>
              <a:t>: Ensure high-demand items are always available.</a:t>
            </a:r>
          </a:p>
          <a:p>
            <a:pPr marL="742950" lvl="1" indent="-285750">
              <a:buFont typeface="Arial" panose="020B0604020202020204" pitchFamily="34" charset="0"/>
              <a:buChar char="•"/>
            </a:pPr>
            <a:r>
              <a:rPr lang="en-US" b="1" dirty="0"/>
              <a:t>Monitor Sales Trends</a:t>
            </a:r>
            <a:r>
              <a:rPr lang="en-US" dirty="0"/>
              <a:t>: Identify products with increasing or decreasing sales to adjust stock levels.</a:t>
            </a:r>
          </a:p>
          <a:p>
            <a:pPr>
              <a:buFont typeface="Arial" panose="020B0604020202020204" pitchFamily="34" charset="0"/>
              <a:buChar char="•"/>
            </a:pPr>
            <a:r>
              <a:rPr lang="en-US" b="1" dirty="0"/>
              <a:t>Personal Care</a:t>
            </a:r>
            <a:r>
              <a:rPr lang="en-US" dirty="0"/>
              <a:t>:</a:t>
            </a:r>
          </a:p>
          <a:p>
            <a:pPr marL="742950" lvl="1" indent="-285750">
              <a:buFont typeface="Arial" panose="020B0604020202020204" pitchFamily="34" charset="0"/>
              <a:buChar char="•"/>
            </a:pPr>
            <a:r>
              <a:rPr lang="en-US" b="1" dirty="0"/>
              <a:t>Diverse Offerings</a:t>
            </a:r>
            <a:r>
              <a:rPr lang="en-US" dirty="0"/>
              <a:t>: Keep a broad range of products to cater to varied customer preferences.</a:t>
            </a:r>
          </a:p>
          <a:p>
            <a:pPr marL="742950" lvl="1" indent="-285750">
              <a:buFont typeface="Arial" panose="020B0604020202020204" pitchFamily="34" charset="0"/>
              <a:buChar char="•"/>
            </a:pPr>
            <a:r>
              <a:rPr lang="en-US" b="1" dirty="0"/>
              <a:t>Stocking New Products</a:t>
            </a:r>
            <a:r>
              <a:rPr lang="en-US" dirty="0"/>
              <a:t>: Regularly introduce new or trending products to keep the category fresh.</a:t>
            </a:r>
          </a:p>
          <a:p>
            <a:r>
              <a:rPr lang="en-US" b="1" dirty="0"/>
              <a:t>2. Marketing and Promotions</a:t>
            </a:r>
          </a:p>
          <a:p>
            <a:pPr>
              <a:buFont typeface="Arial" panose="020B0604020202020204" pitchFamily="34" charset="0"/>
              <a:buChar char="•"/>
            </a:pPr>
            <a:r>
              <a:rPr lang="en-US" b="1" dirty="0"/>
              <a:t>Combo1</a:t>
            </a:r>
            <a:r>
              <a:rPr lang="en-US" dirty="0"/>
              <a:t>:</a:t>
            </a:r>
          </a:p>
          <a:p>
            <a:pPr marL="742950" lvl="1" indent="-285750">
              <a:buFont typeface="Arial" panose="020B0604020202020204" pitchFamily="34" charset="0"/>
              <a:buChar char="•"/>
            </a:pPr>
            <a:r>
              <a:rPr lang="en-US" b="1" dirty="0"/>
              <a:t>Promote Bundles</a:t>
            </a:r>
            <a:r>
              <a:rPr lang="en-US" dirty="0"/>
              <a:t>: Highlight the value and convenience of combo deals.</a:t>
            </a:r>
          </a:p>
          <a:p>
            <a:pPr marL="742950" lvl="1" indent="-285750">
              <a:buFont typeface="Arial" panose="020B0604020202020204" pitchFamily="34" charset="0"/>
              <a:buChar char="•"/>
            </a:pPr>
            <a:r>
              <a:rPr lang="en-US" b="1" dirty="0"/>
              <a:t>Bundle Customization</a:t>
            </a:r>
            <a:r>
              <a:rPr lang="en-US" dirty="0"/>
              <a:t>: Offer customizable combos to meet specific customer needs.</a:t>
            </a:r>
          </a:p>
          <a:p>
            <a:pPr>
              <a:buFont typeface="Arial" panose="020B0604020202020204" pitchFamily="34" charset="0"/>
              <a:buChar char="•"/>
            </a:pPr>
            <a:r>
              <a:rPr lang="en-US" b="1" dirty="0"/>
              <a:t>Home Care</a:t>
            </a:r>
            <a:r>
              <a:rPr lang="en-US" dirty="0"/>
              <a:t>:</a:t>
            </a:r>
          </a:p>
          <a:p>
            <a:pPr marL="742950" lvl="1" indent="-285750">
              <a:buFont typeface="Arial" panose="020B0604020202020204" pitchFamily="34" charset="0"/>
              <a:buChar char="•"/>
            </a:pPr>
            <a:r>
              <a:rPr lang="en-US" b="1" dirty="0"/>
              <a:t>Cross-Selling</a:t>
            </a:r>
            <a:r>
              <a:rPr lang="en-US" dirty="0"/>
              <a:t>: Create promotions that encourage purchasing multiple related items.</a:t>
            </a:r>
          </a:p>
          <a:p>
            <a:pPr marL="742950" lvl="1" indent="-285750">
              <a:buFont typeface="Arial" panose="020B0604020202020204" pitchFamily="34" charset="0"/>
              <a:buChar char="•"/>
            </a:pPr>
            <a:r>
              <a:rPr lang="en-US" b="1" dirty="0"/>
              <a:t>Seasonal Marketing</a:t>
            </a:r>
            <a:r>
              <a:rPr lang="en-US" dirty="0"/>
              <a:t>: Align promotions with seasons or events (e.g., spring cleaning).</a:t>
            </a:r>
          </a:p>
          <a:p>
            <a:r>
              <a:rPr lang="en-US" b="1" dirty="0"/>
              <a:t>3. Customer Engagement</a:t>
            </a:r>
          </a:p>
          <a:p>
            <a:pPr>
              <a:buFont typeface="Arial" panose="020B0604020202020204" pitchFamily="34" charset="0"/>
              <a:buChar char="•"/>
            </a:pPr>
            <a:r>
              <a:rPr lang="en-US" b="1" dirty="0"/>
              <a:t>Loyalty Programs</a:t>
            </a:r>
            <a:r>
              <a:rPr lang="en-US" dirty="0"/>
              <a:t>:</a:t>
            </a:r>
          </a:p>
          <a:p>
            <a:pPr marL="742950" lvl="1" indent="-285750">
              <a:buFont typeface="Arial" panose="020B0604020202020204" pitchFamily="34" charset="0"/>
              <a:buChar char="•"/>
            </a:pPr>
            <a:r>
              <a:rPr lang="en-US" dirty="0"/>
              <a:t>Reward frequent shoppers, especially in categories with regular purchases like Grocery &amp; Staples.</a:t>
            </a:r>
          </a:p>
          <a:p>
            <a:pPr>
              <a:buFont typeface="Arial" panose="020B0604020202020204" pitchFamily="34" charset="0"/>
              <a:buChar char="•"/>
            </a:pPr>
            <a:r>
              <a:rPr lang="en-US" b="1" dirty="0"/>
              <a:t>Feedback Collection</a:t>
            </a:r>
            <a:r>
              <a:rPr lang="en-US" dirty="0"/>
              <a:t>:</a:t>
            </a:r>
          </a:p>
          <a:p>
            <a:pPr marL="742950" lvl="1" indent="-285750">
              <a:buFont typeface="Arial" panose="020B0604020202020204" pitchFamily="34" charset="0"/>
              <a:buChar char="•"/>
            </a:pPr>
            <a:r>
              <a:rPr lang="en-US" dirty="0"/>
              <a:t>Use surveys or feedback forms to understand customer preferences and adjust offerings accordingly.</a:t>
            </a:r>
          </a:p>
          <a:p>
            <a:r>
              <a:rPr lang="en-US" b="1" dirty="0"/>
              <a:t>4. Pricing Strategies</a:t>
            </a:r>
          </a:p>
          <a:p>
            <a:pPr>
              <a:buFont typeface="Arial" panose="020B0604020202020204" pitchFamily="34" charset="0"/>
              <a:buChar char="•"/>
            </a:pPr>
            <a:r>
              <a:rPr lang="en-US" b="1" dirty="0"/>
              <a:t>Competitive Pricing</a:t>
            </a:r>
            <a:r>
              <a:rPr lang="en-US" dirty="0"/>
              <a:t>:</a:t>
            </a:r>
          </a:p>
          <a:p>
            <a:pPr marL="742950" lvl="1" indent="-285750">
              <a:buFont typeface="Arial" panose="020B0604020202020204" pitchFamily="34" charset="0"/>
              <a:buChar char="•"/>
            </a:pPr>
            <a:r>
              <a:rPr lang="en-US" dirty="0"/>
              <a:t>Ensure prices are competitive, especially for essential items, to retain customer loyalty.</a:t>
            </a:r>
          </a:p>
          <a:p>
            <a:pPr>
              <a:buFont typeface="Arial" panose="020B0604020202020204" pitchFamily="34" charset="0"/>
              <a:buChar char="•"/>
            </a:pPr>
            <a:r>
              <a:rPr lang="en-US" b="1" dirty="0"/>
              <a:t>Value Perception</a:t>
            </a:r>
            <a:r>
              <a:rPr lang="en-US" dirty="0"/>
              <a:t>:</a:t>
            </a:r>
          </a:p>
          <a:p>
            <a:pPr marL="742950" lvl="1" indent="-285750">
              <a:buFont typeface="Arial" panose="020B0604020202020204" pitchFamily="34" charset="0"/>
              <a:buChar char="•"/>
            </a:pPr>
            <a:r>
              <a:rPr lang="en-US" dirty="0"/>
              <a:t>Emphasize quality and value in marketing materials to justify pricing and encourage purchases in categories like Home Care.</a:t>
            </a:r>
          </a:p>
        </p:txBody>
      </p:sp>
      <p:sp>
        <p:nvSpPr>
          <p:cNvPr id="4" name="Slide Number Placeholder 3"/>
          <p:cNvSpPr>
            <a:spLocks noGrp="1"/>
          </p:cNvSpPr>
          <p:nvPr>
            <p:ph type="sldNum" sz="quarter" idx="5"/>
          </p:nvPr>
        </p:nvSpPr>
        <p:spPr/>
        <p:txBody>
          <a:bodyPr/>
          <a:lstStyle/>
          <a:p>
            <a:fld id="{9FF1F46D-D510-4F97-AEF2-C8A3F1095D36}" type="slidenum">
              <a:rPr lang="en-ID" smtClean="0"/>
              <a:t>13</a:t>
            </a:fld>
            <a:endParaRPr lang="en-ID"/>
          </a:p>
        </p:txBody>
      </p:sp>
    </p:spTree>
    <p:extLst>
      <p:ext uri="{BB962C8B-B14F-4D97-AF65-F5344CB8AC3E}">
        <p14:creationId xmlns:p14="http://schemas.microsoft.com/office/powerpoint/2010/main" val="4104654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Detailed City-by-City Analysis</a:t>
            </a:r>
          </a:p>
          <a:p>
            <a:r>
              <a:rPr lang="en-US" b="1" dirty="0"/>
              <a:t>1. Madurai (ISU: 121.28%)</a:t>
            </a:r>
          </a:p>
          <a:p>
            <a:pPr>
              <a:buFont typeface="Arial" panose="020B0604020202020204" pitchFamily="34" charset="0"/>
              <a:buChar char="•"/>
            </a:pPr>
            <a:r>
              <a:rPr lang="en-US" b="1" dirty="0"/>
              <a:t>Interpretation:</a:t>
            </a:r>
            <a:endParaRPr lang="en-US" dirty="0"/>
          </a:p>
          <a:p>
            <a:pPr marL="742950" lvl="1" indent="-285750">
              <a:buFont typeface="Arial" panose="020B0604020202020204" pitchFamily="34" charset="0"/>
              <a:buChar char="•"/>
            </a:pPr>
            <a:r>
              <a:rPr lang="en-US" dirty="0"/>
              <a:t>Promotions have led to a </a:t>
            </a:r>
            <a:r>
              <a:rPr lang="en-US" b="1" dirty="0"/>
              <a:t>121.28%</a:t>
            </a:r>
            <a:r>
              <a:rPr lang="en-US" dirty="0"/>
              <a:t> increase in quantity sold, more than doubling sales in this city.</a:t>
            </a:r>
          </a:p>
          <a:p>
            <a:pPr>
              <a:buFont typeface="Arial" panose="020B0604020202020204" pitchFamily="34" charset="0"/>
              <a:buChar char="•"/>
            </a:pPr>
            <a:r>
              <a:rPr lang="en-US" b="1" dirty="0"/>
              <a:t>Possible Factors:</a:t>
            </a:r>
            <a:endParaRPr lang="en-US" dirty="0"/>
          </a:p>
          <a:p>
            <a:pPr marL="742950" lvl="1" indent="-285750">
              <a:buFont typeface="Arial" panose="020B0604020202020204" pitchFamily="34" charset="0"/>
              <a:buChar char="•"/>
            </a:pPr>
            <a:r>
              <a:rPr lang="en-US" dirty="0"/>
              <a:t>Highly effective promotional campaigns tailored to the local market.</a:t>
            </a:r>
          </a:p>
          <a:p>
            <a:pPr marL="742950" lvl="1" indent="-285750">
              <a:buFont typeface="Arial" panose="020B0604020202020204" pitchFamily="34" charset="0"/>
              <a:buChar char="•"/>
            </a:pPr>
            <a:r>
              <a:rPr lang="en-US" dirty="0"/>
              <a:t>Strong responsiveness of customers to promotions, indicating high price sensitivity.</a:t>
            </a:r>
          </a:p>
          <a:p>
            <a:pPr>
              <a:buFont typeface="Arial" panose="020B0604020202020204" pitchFamily="34" charset="0"/>
              <a:buChar char="•"/>
            </a:pPr>
            <a:r>
              <a:rPr lang="en-US" b="1" dirty="0"/>
              <a:t>Recommendations:</a:t>
            </a:r>
            <a:endParaRPr lang="en-US" dirty="0"/>
          </a:p>
          <a:p>
            <a:pPr marL="742950" lvl="1" indent="-285750">
              <a:buFont typeface="Arial" panose="020B0604020202020204" pitchFamily="34" charset="0"/>
              <a:buChar char="•"/>
            </a:pPr>
            <a:r>
              <a:rPr lang="en-US" b="1" dirty="0"/>
              <a:t>Replicate Successful Strategies:</a:t>
            </a:r>
            <a:r>
              <a:rPr lang="en-US" dirty="0"/>
              <a:t> Analyze the specific promotions used in Madurai to identify successful elements that can be applied in other cities.</a:t>
            </a:r>
          </a:p>
          <a:p>
            <a:pPr marL="742950" lvl="1" indent="-285750">
              <a:buFont typeface="Arial" panose="020B0604020202020204" pitchFamily="34" charset="0"/>
              <a:buChar char="•"/>
            </a:pPr>
            <a:r>
              <a:rPr lang="en-US" b="1" dirty="0"/>
              <a:t>Customer Engagement:</a:t>
            </a:r>
            <a:r>
              <a:rPr lang="en-US" dirty="0"/>
              <a:t> Continue engaging with customers through loyalty programs and targeted marketing to maintain momentum.</a:t>
            </a:r>
          </a:p>
          <a:p>
            <a:r>
              <a:rPr lang="en-US" b="1" dirty="0"/>
              <a:t>2. Bengaluru (ISU: 114.70%)</a:t>
            </a:r>
          </a:p>
          <a:p>
            <a:pPr>
              <a:buFont typeface="Arial" panose="020B0604020202020204" pitchFamily="34" charset="0"/>
              <a:buChar char="•"/>
            </a:pPr>
            <a:r>
              <a:rPr lang="en-US" b="1" dirty="0"/>
              <a:t>Interpretation:</a:t>
            </a:r>
            <a:endParaRPr lang="en-US" dirty="0"/>
          </a:p>
          <a:p>
            <a:pPr marL="742950" lvl="1" indent="-285750">
              <a:buFont typeface="Arial" panose="020B0604020202020204" pitchFamily="34" charset="0"/>
              <a:buChar char="•"/>
            </a:pPr>
            <a:r>
              <a:rPr lang="en-US" dirty="0"/>
              <a:t>Significant increase in sales volume, with promotions boosting quantity sold by </a:t>
            </a:r>
            <a:r>
              <a:rPr lang="en-US" b="1" dirty="0"/>
              <a:t>114.70%</a:t>
            </a:r>
            <a:r>
              <a:rPr lang="en-US" dirty="0"/>
              <a:t>.</a:t>
            </a:r>
          </a:p>
          <a:p>
            <a:pPr>
              <a:buFont typeface="Arial" panose="020B0604020202020204" pitchFamily="34" charset="0"/>
              <a:buChar char="•"/>
            </a:pPr>
            <a:r>
              <a:rPr lang="en-US" b="1" dirty="0"/>
              <a:t>Possible Factors:</a:t>
            </a:r>
            <a:endParaRPr lang="en-US" dirty="0"/>
          </a:p>
          <a:p>
            <a:pPr marL="742950" lvl="1" indent="-285750">
              <a:buFont typeface="Arial" panose="020B0604020202020204" pitchFamily="34" charset="0"/>
              <a:buChar char="•"/>
            </a:pPr>
            <a:r>
              <a:rPr lang="en-US" dirty="0"/>
              <a:t>Large customer base due to the city's size and economic status.</a:t>
            </a:r>
          </a:p>
          <a:p>
            <a:pPr marL="742950" lvl="1" indent="-285750">
              <a:buFont typeface="Arial" panose="020B0604020202020204" pitchFamily="34" charset="0"/>
              <a:buChar char="•"/>
            </a:pPr>
            <a:r>
              <a:rPr lang="en-US" dirty="0"/>
              <a:t>Effective promotional channels and messaging.</a:t>
            </a:r>
          </a:p>
          <a:p>
            <a:pPr>
              <a:buFont typeface="Arial" panose="020B0604020202020204" pitchFamily="34" charset="0"/>
              <a:buChar char="•"/>
            </a:pPr>
            <a:r>
              <a:rPr lang="en-US" b="1" dirty="0"/>
              <a:t>Recommendations:</a:t>
            </a:r>
            <a:endParaRPr lang="en-US" dirty="0"/>
          </a:p>
          <a:p>
            <a:pPr marL="742950" lvl="1" indent="-285750">
              <a:buFont typeface="Arial" panose="020B0604020202020204" pitchFamily="34" charset="0"/>
              <a:buChar char="•"/>
            </a:pPr>
            <a:r>
              <a:rPr lang="en-US" b="1" dirty="0"/>
              <a:t>Sustain Promotions:</a:t>
            </a:r>
            <a:r>
              <a:rPr lang="en-US" dirty="0"/>
              <a:t> Maintain a strong promotional presence to capitalize on customer responsiveness.</a:t>
            </a:r>
          </a:p>
          <a:p>
            <a:pPr marL="742950" lvl="1" indent="-285750">
              <a:buFont typeface="Arial" panose="020B0604020202020204" pitchFamily="34" charset="0"/>
              <a:buChar char="•"/>
            </a:pPr>
            <a:r>
              <a:rPr lang="en-US" b="1" dirty="0"/>
              <a:t>Market Saturation Monitoring:</a:t>
            </a:r>
            <a:r>
              <a:rPr lang="en-US" dirty="0"/>
              <a:t> Be cautious of market saturation and focus on retaining customer interest with fresh promotions.</a:t>
            </a:r>
          </a:p>
          <a:p>
            <a:r>
              <a:rPr lang="en-US" b="1" dirty="0"/>
              <a:t>3. Coimbatore (ISU: 113.74%)</a:t>
            </a:r>
          </a:p>
          <a:p>
            <a:pPr>
              <a:buFont typeface="Arial" panose="020B0604020202020204" pitchFamily="34" charset="0"/>
              <a:buChar char="•"/>
            </a:pPr>
            <a:r>
              <a:rPr lang="en-US" b="1" dirty="0"/>
              <a:t>Interpretation:</a:t>
            </a:r>
            <a:endParaRPr lang="en-US" dirty="0"/>
          </a:p>
          <a:p>
            <a:pPr marL="742950" lvl="1" indent="-285750">
              <a:buFont typeface="Arial" panose="020B0604020202020204" pitchFamily="34" charset="0"/>
              <a:buChar char="•"/>
            </a:pPr>
            <a:r>
              <a:rPr lang="en-US" dirty="0"/>
              <a:t>Substantial impact of promotions with a </a:t>
            </a:r>
            <a:r>
              <a:rPr lang="en-US" b="1" dirty="0"/>
              <a:t>113.74%</a:t>
            </a:r>
            <a:r>
              <a:rPr lang="en-US" dirty="0"/>
              <a:t> increase.</a:t>
            </a:r>
          </a:p>
          <a:p>
            <a:pPr>
              <a:buFont typeface="Arial" panose="020B0604020202020204" pitchFamily="34" charset="0"/>
              <a:buChar char="•"/>
            </a:pPr>
            <a:r>
              <a:rPr lang="en-US" b="1" dirty="0"/>
              <a:t>Possible Factors:</a:t>
            </a:r>
            <a:endParaRPr lang="en-US" dirty="0"/>
          </a:p>
          <a:p>
            <a:pPr marL="742950" lvl="1" indent="-285750">
              <a:buFont typeface="Arial" panose="020B0604020202020204" pitchFamily="34" charset="0"/>
              <a:buChar char="•"/>
            </a:pPr>
            <a:r>
              <a:rPr lang="en-US" dirty="0"/>
              <a:t>Promotions may have tapped into unmet demand or attracted new customers.</a:t>
            </a:r>
          </a:p>
          <a:p>
            <a:pPr>
              <a:buFont typeface="Arial" panose="020B0604020202020204" pitchFamily="34" charset="0"/>
              <a:buChar char="•"/>
            </a:pPr>
            <a:r>
              <a:rPr lang="en-US" b="1" dirty="0"/>
              <a:t>Recommendations:</a:t>
            </a:r>
            <a:endParaRPr lang="en-US" dirty="0"/>
          </a:p>
          <a:p>
            <a:pPr marL="742950" lvl="1" indent="-285750">
              <a:buFont typeface="Arial" panose="020B0604020202020204" pitchFamily="34" charset="0"/>
              <a:buChar char="•"/>
            </a:pPr>
            <a:r>
              <a:rPr lang="en-US" b="1" dirty="0"/>
              <a:t>Expand Offerings:</a:t>
            </a:r>
            <a:r>
              <a:rPr lang="en-US" dirty="0"/>
              <a:t> Consider introducing new products or services to sustain growth.</a:t>
            </a:r>
          </a:p>
          <a:p>
            <a:pPr marL="742950" lvl="1" indent="-285750">
              <a:buFont typeface="Arial" panose="020B0604020202020204" pitchFamily="34" charset="0"/>
              <a:buChar char="•"/>
            </a:pPr>
            <a:r>
              <a:rPr lang="en-US" b="1" dirty="0"/>
              <a:t>Feedback Collection:</a:t>
            </a:r>
            <a:r>
              <a:rPr lang="en-US" dirty="0"/>
              <a:t> Gather customer feedback to understand what aspects of the promotions were most appealing.</a:t>
            </a:r>
          </a:p>
          <a:p>
            <a:r>
              <a:rPr lang="en-US" b="1" dirty="0"/>
              <a:t>4. Chennai (ISU: 112.52%)</a:t>
            </a:r>
          </a:p>
          <a:p>
            <a:pPr>
              <a:buFont typeface="Arial" panose="020B0604020202020204" pitchFamily="34" charset="0"/>
              <a:buChar char="•"/>
            </a:pPr>
            <a:r>
              <a:rPr lang="en-US" b="1" dirty="0"/>
              <a:t>Interpretation:</a:t>
            </a:r>
            <a:endParaRPr lang="en-US" dirty="0"/>
          </a:p>
          <a:p>
            <a:pPr marL="742950" lvl="1" indent="-285750">
              <a:buFont typeface="Arial" panose="020B0604020202020204" pitchFamily="34" charset="0"/>
              <a:buChar char="•"/>
            </a:pPr>
            <a:r>
              <a:rPr lang="en-US" dirty="0"/>
              <a:t>Promotions increased sales by </a:t>
            </a:r>
            <a:r>
              <a:rPr lang="en-US" b="1" dirty="0"/>
              <a:t>112.52%</a:t>
            </a:r>
            <a:r>
              <a:rPr lang="en-US" dirty="0"/>
              <a:t>, indicating strong effectiveness.</a:t>
            </a:r>
          </a:p>
          <a:p>
            <a:pPr>
              <a:buFont typeface="Arial" panose="020B0604020202020204" pitchFamily="34" charset="0"/>
              <a:buChar char="•"/>
            </a:pPr>
            <a:r>
              <a:rPr lang="en-US" b="1" dirty="0"/>
              <a:t>Possible Factors:</a:t>
            </a:r>
            <a:endParaRPr lang="en-US" dirty="0"/>
          </a:p>
          <a:p>
            <a:pPr marL="742950" lvl="1" indent="-285750">
              <a:buFont typeface="Arial" panose="020B0604020202020204" pitchFamily="34" charset="0"/>
              <a:buChar char="•"/>
            </a:pPr>
            <a:r>
              <a:rPr lang="en-US" dirty="0"/>
              <a:t>Effective use of media and advertising in a metropolitan area.</a:t>
            </a:r>
          </a:p>
          <a:p>
            <a:pPr>
              <a:buFont typeface="Arial" panose="020B0604020202020204" pitchFamily="34" charset="0"/>
              <a:buChar char="•"/>
            </a:pPr>
            <a:r>
              <a:rPr lang="en-US" b="1" dirty="0"/>
              <a:t>Recommendations:</a:t>
            </a:r>
            <a:endParaRPr lang="en-US" dirty="0"/>
          </a:p>
          <a:p>
            <a:pPr marL="742950" lvl="1" indent="-285750">
              <a:buFont typeface="Arial" panose="020B0604020202020204" pitchFamily="34" charset="0"/>
              <a:buChar char="•"/>
            </a:pPr>
            <a:r>
              <a:rPr lang="en-US" b="1" dirty="0"/>
              <a:t>Strengthen Branding:</a:t>
            </a:r>
            <a:r>
              <a:rPr lang="en-US" dirty="0"/>
              <a:t> Leverage this positive response to build brand loyalty.</a:t>
            </a:r>
          </a:p>
          <a:p>
            <a:pPr marL="742950" lvl="1" indent="-285750">
              <a:buFont typeface="Arial" panose="020B0604020202020204" pitchFamily="34" charset="0"/>
              <a:buChar char="•"/>
            </a:pPr>
            <a:r>
              <a:rPr lang="en-US" b="1" dirty="0"/>
              <a:t>Analyze Demographics:</a:t>
            </a:r>
            <a:r>
              <a:rPr lang="en-US" dirty="0"/>
              <a:t> Tailor future promotions to the demographics that responded best.</a:t>
            </a:r>
          </a:p>
          <a:p>
            <a:r>
              <a:rPr lang="en-US" b="1" dirty="0"/>
              <a:t>5. Vijayawada (ISU: 109.67%) and Trivandrum (ISU: 108.23%)</a:t>
            </a:r>
          </a:p>
          <a:p>
            <a:pPr>
              <a:buFont typeface="Arial" panose="020B0604020202020204" pitchFamily="34" charset="0"/>
              <a:buChar char="•"/>
            </a:pPr>
            <a:r>
              <a:rPr lang="en-US" b="1" dirty="0"/>
              <a:t>Interpretation:</a:t>
            </a:r>
            <a:endParaRPr lang="en-US" dirty="0"/>
          </a:p>
          <a:p>
            <a:pPr marL="742950" lvl="1" indent="-285750">
              <a:buFont typeface="Arial" panose="020B0604020202020204" pitchFamily="34" charset="0"/>
              <a:buChar char="•"/>
            </a:pPr>
            <a:r>
              <a:rPr lang="en-US" dirty="0"/>
              <a:t>Moderate to strong promotional impact, with over </a:t>
            </a:r>
            <a:r>
              <a:rPr lang="en-US" b="1" dirty="0"/>
              <a:t>108%</a:t>
            </a:r>
            <a:r>
              <a:rPr lang="en-US" dirty="0"/>
              <a:t> increase in sales.</a:t>
            </a:r>
          </a:p>
          <a:p>
            <a:pPr>
              <a:buFont typeface="Arial" panose="020B0604020202020204" pitchFamily="34" charset="0"/>
              <a:buChar char="•"/>
            </a:pPr>
            <a:r>
              <a:rPr lang="en-US" b="1" dirty="0"/>
              <a:t>Possible Factors:</a:t>
            </a:r>
            <a:endParaRPr lang="en-US" dirty="0"/>
          </a:p>
          <a:p>
            <a:pPr marL="742950" lvl="1" indent="-285750">
              <a:buFont typeface="Arial" panose="020B0604020202020204" pitchFamily="34" charset="0"/>
              <a:buChar char="•"/>
            </a:pPr>
            <a:r>
              <a:rPr lang="en-US" dirty="0"/>
              <a:t>Successful promotions but with room for further optimization.</a:t>
            </a:r>
          </a:p>
          <a:p>
            <a:pPr>
              <a:buFont typeface="Arial" panose="020B0604020202020204" pitchFamily="34" charset="0"/>
              <a:buChar char="•"/>
            </a:pPr>
            <a:r>
              <a:rPr lang="en-US" b="1" dirty="0"/>
              <a:t>Recommendations:</a:t>
            </a:r>
            <a:endParaRPr lang="en-US" dirty="0"/>
          </a:p>
          <a:p>
            <a:pPr marL="742950" lvl="1" indent="-285750">
              <a:buFont typeface="Arial" panose="020B0604020202020204" pitchFamily="34" charset="0"/>
              <a:buChar char="•"/>
            </a:pPr>
            <a:r>
              <a:rPr lang="en-US" b="1" dirty="0"/>
              <a:t>Promotion Optimization:</a:t>
            </a:r>
            <a:r>
              <a:rPr lang="en-US" dirty="0"/>
              <a:t> Analyze which promotions performed best and refine strategies.</a:t>
            </a:r>
          </a:p>
          <a:p>
            <a:pPr marL="742950" lvl="1" indent="-285750">
              <a:buFont typeface="Arial" panose="020B0604020202020204" pitchFamily="34" charset="0"/>
              <a:buChar char="•"/>
            </a:pPr>
            <a:r>
              <a:rPr lang="en-US" b="1" dirty="0"/>
              <a:t>Market Research:</a:t>
            </a:r>
            <a:r>
              <a:rPr lang="en-US" dirty="0"/>
              <a:t> Conduct market research to identify additional customer needs and preferences.</a:t>
            </a:r>
          </a:p>
          <a:p>
            <a:r>
              <a:rPr lang="en-US" b="1" dirty="0"/>
              <a:t>6. Mysuru (ISU: 105.86%) and Hyderabad (ISU: 102.12%)</a:t>
            </a:r>
          </a:p>
          <a:p>
            <a:pPr>
              <a:buFont typeface="Arial" panose="020B0604020202020204" pitchFamily="34" charset="0"/>
              <a:buChar char="•"/>
            </a:pPr>
            <a:r>
              <a:rPr lang="en-US" b="1" dirty="0"/>
              <a:t>Interpretation:</a:t>
            </a:r>
            <a:endParaRPr lang="en-US" dirty="0"/>
          </a:p>
          <a:p>
            <a:pPr marL="742950" lvl="1" indent="-285750">
              <a:buFont typeface="Arial" panose="020B0604020202020204" pitchFamily="34" charset="0"/>
              <a:buChar char="•"/>
            </a:pPr>
            <a:r>
              <a:rPr lang="en-US" dirty="0"/>
              <a:t>Promotions led to increases of around </a:t>
            </a:r>
            <a:r>
              <a:rPr lang="en-US" b="1" dirty="0"/>
              <a:t>102%</a:t>
            </a:r>
            <a:r>
              <a:rPr lang="en-US" dirty="0"/>
              <a:t> to </a:t>
            </a:r>
            <a:r>
              <a:rPr lang="en-US" b="1" dirty="0"/>
              <a:t>105%</a:t>
            </a:r>
            <a:r>
              <a:rPr lang="en-US" dirty="0"/>
              <a:t>, indicating moderate effectiveness.</a:t>
            </a:r>
          </a:p>
          <a:p>
            <a:pPr>
              <a:buFont typeface="Arial" panose="020B0604020202020204" pitchFamily="34" charset="0"/>
              <a:buChar char="•"/>
            </a:pPr>
            <a:r>
              <a:rPr lang="en-US" b="1" dirty="0"/>
              <a:t>Possible Factors:</a:t>
            </a:r>
            <a:endParaRPr lang="en-US" dirty="0"/>
          </a:p>
          <a:p>
            <a:pPr marL="742950" lvl="1" indent="-285750">
              <a:buFont typeface="Arial" panose="020B0604020202020204" pitchFamily="34" charset="0"/>
              <a:buChar char="•"/>
            </a:pPr>
            <a:r>
              <a:rPr lang="en-US" dirty="0"/>
              <a:t>Promotions are generating additional sales but may not be fully tapping into the market potential.</a:t>
            </a:r>
          </a:p>
          <a:p>
            <a:pPr>
              <a:buFont typeface="Arial" panose="020B0604020202020204" pitchFamily="34" charset="0"/>
              <a:buChar char="•"/>
            </a:pPr>
            <a:r>
              <a:rPr lang="en-US" b="1" dirty="0"/>
              <a:t>Recommendations:</a:t>
            </a:r>
            <a:endParaRPr lang="en-US" dirty="0"/>
          </a:p>
          <a:p>
            <a:pPr marL="742950" lvl="1" indent="-285750">
              <a:buFont typeface="Arial" panose="020B0604020202020204" pitchFamily="34" charset="0"/>
              <a:buChar char="•"/>
            </a:pPr>
            <a:r>
              <a:rPr lang="en-US" b="1" dirty="0"/>
              <a:t>Evaluate Promotion Types:</a:t>
            </a:r>
            <a:r>
              <a:rPr lang="en-US" dirty="0"/>
              <a:t> Assess whether different types of promotions could yield better results.</a:t>
            </a:r>
          </a:p>
          <a:p>
            <a:pPr marL="742950" lvl="1" indent="-285750">
              <a:buFont typeface="Arial" panose="020B0604020202020204" pitchFamily="34" charset="0"/>
              <a:buChar char="•"/>
            </a:pPr>
            <a:r>
              <a:rPr lang="en-US" b="1" dirty="0"/>
              <a:t>Local Partnerships:</a:t>
            </a:r>
            <a:r>
              <a:rPr lang="en-US" dirty="0"/>
              <a:t> Collaborate with local businesses or events to enhance promotional reach.</a:t>
            </a:r>
          </a:p>
          <a:p>
            <a:r>
              <a:rPr lang="en-US" b="1" dirty="0"/>
              <a:t>7. Mangalore (ISU: 100.28%)</a:t>
            </a:r>
          </a:p>
          <a:p>
            <a:pPr>
              <a:buFont typeface="Arial" panose="020B0604020202020204" pitchFamily="34" charset="0"/>
              <a:buChar char="•"/>
            </a:pPr>
            <a:r>
              <a:rPr lang="en-US" b="1" dirty="0"/>
              <a:t>Interpretation:</a:t>
            </a:r>
            <a:endParaRPr lang="en-US" dirty="0"/>
          </a:p>
          <a:p>
            <a:pPr marL="742950" lvl="1" indent="-285750">
              <a:buFont typeface="Arial" panose="020B0604020202020204" pitchFamily="34" charset="0"/>
              <a:buChar char="•"/>
            </a:pPr>
            <a:r>
              <a:rPr lang="en-US" dirty="0"/>
              <a:t>Minimal impact from promotions, with only a </a:t>
            </a:r>
            <a:r>
              <a:rPr lang="en-US" b="1" dirty="0"/>
              <a:t>0.28%</a:t>
            </a:r>
            <a:r>
              <a:rPr lang="en-US" dirty="0"/>
              <a:t> increase in quantity sold.</a:t>
            </a:r>
          </a:p>
          <a:p>
            <a:pPr>
              <a:buFont typeface="Arial" panose="020B0604020202020204" pitchFamily="34" charset="0"/>
              <a:buChar char="•"/>
            </a:pPr>
            <a:r>
              <a:rPr lang="en-US" b="1" dirty="0"/>
              <a:t>Possible Factors:</a:t>
            </a:r>
            <a:endParaRPr lang="en-US" dirty="0"/>
          </a:p>
          <a:p>
            <a:pPr marL="742950" lvl="1" indent="-285750">
              <a:buFont typeface="Arial" panose="020B0604020202020204" pitchFamily="34" charset="0"/>
              <a:buChar char="•"/>
            </a:pPr>
            <a:r>
              <a:rPr lang="en-US" dirty="0"/>
              <a:t>Customers may be less responsive to promotions, or promotional efforts may not be reaching the target audience.</a:t>
            </a:r>
          </a:p>
          <a:p>
            <a:pPr>
              <a:buFont typeface="Arial" panose="020B0604020202020204" pitchFamily="34" charset="0"/>
              <a:buChar char="•"/>
            </a:pPr>
            <a:r>
              <a:rPr lang="en-US" b="1" dirty="0"/>
              <a:t>Recommendations:</a:t>
            </a:r>
            <a:endParaRPr lang="en-US" dirty="0"/>
          </a:p>
          <a:p>
            <a:pPr marL="742950" lvl="1" indent="-285750">
              <a:buFont typeface="Arial" panose="020B0604020202020204" pitchFamily="34" charset="0"/>
              <a:buChar char="•"/>
            </a:pPr>
            <a:r>
              <a:rPr lang="en-US" b="1" dirty="0"/>
              <a:t>Reassess Strategies:</a:t>
            </a:r>
            <a:r>
              <a:rPr lang="en-US" dirty="0"/>
              <a:t> Reevaluate the promotional channels and messaging used.</a:t>
            </a:r>
          </a:p>
          <a:p>
            <a:pPr marL="742950" lvl="1" indent="-285750">
              <a:buFont typeface="Arial" panose="020B0604020202020204" pitchFamily="34" charset="0"/>
              <a:buChar char="•"/>
            </a:pPr>
            <a:r>
              <a:rPr lang="en-US" b="1" dirty="0"/>
              <a:t>Customer Insights:</a:t>
            </a:r>
            <a:r>
              <a:rPr lang="en-US" dirty="0"/>
              <a:t> Conduct surveys or focus groups to understand customer attitudes toward promotions.</a:t>
            </a:r>
          </a:p>
          <a:p>
            <a:r>
              <a:rPr lang="en-US" b="1" dirty="0"/>
              <a:t>8. Visakhapatnam (ISU: 99.07%)</a:t>
            </a:r>
          </a:p>
          <a:p>
            <a:pPr>
              <a:buFont typeface="Arial" panose="020B0604020202020204" pitchFamily="34" charset="0"/>
              <a:buChar char="•"/>
            </a:pPr>
            <a:r>
              <a:rPr lang="en-US" b="1" dirty="0"/>
              <a:t>Interpretation:</a:t>
            </a:r>
            <a:endParaRPr lang="en-US" dirty="0"/>
          </a:p>
          <a:p>
            <a:pPr marL="742950" lvl="1" indent="-285750">
              <a:buFont typeface="Arial" panose="020B0604020202020204" pitchFamily="34" charset="0"/>
              <a:buChar char="•"/>
            </a:pPr>
            <a:r>
              <a:rPr lang="en-US" dirty="0"/>
              <a:t>Slight decrease in quantity sold after promotions, with a </a:t>
            </a:r>
            <a:r>
              <a:rPr lang="en-US" b="1" dirty="0"/>
              <a:t>0.93%</a:t>
            </a:r>
            <a:r>
              <a:rPr lang="en-US" dirty="0"/>
              <a:t> decline.</a:t>
            </a:r>
          </a:p>
          <a:p>
            <a:pPr>
              <a:buFont typeface="Arial" panose="020B0604020202020204" pitchFamily="34" charset="0"/>
              <a:buChar char="•"/>
            </a:pPr>
            <a:r>
              <a:rPr lang="en-US" b="1" dirty="0"/>
              <a:t>Possible Factors:</a:t>
            </a:r>
            <a:endParaRPr lang="en-US" dirty="0"/>
          </a:p>
          <a:p>
            <a:pPr marL="742950" lvl="1" indent="-285750">
              <a:buFont typeface="Arial" panose="020B0604020202020204" pitchFamily="34" charset="0"/>
              <a:buChar char="•"/>
            </a:pPr>
            <a:r>
              <a:rPr lang="en-US" dirty="0"/>
              <a:t>Promotions may not be resonating with customers, or external factors could be affecting sales.</a:t>
            </a:r>
          </a:p>
          <a:p>
            <a:pPr>
              <a:buFont typeface="Arial" panose="020B0604020202020204" pitchFamily="34" charset="0"/>
              <a:buChar char="•"/>
            </a:pPr>
            <a:r>
              <a:rPr lang="en-US" b="1" dirty="0"/>
              <a:t>Recommendations:</a:t>
            </a:r>
            <a:endParaRPr lang="en-US" dirty="0"/>
          </a:p>
          <a:p>
            <a:pPr marL="742950" lvl="1" indent="-285750">
              <a:buFont typeface="Arial" panose="020B0604020202020204" pitchFamily="34" charset="0"/>
              <a:buChar char="•"/>
            </a:pPr>
            <a:r>
              <a:rPr lang="en-US" b="1" dirty="0"/>
              <a:t>Investigate Causes:</a:t>
            </a:r>
            <a:r>
              <a:rPr lang="en-US" dirty="0"/>
              <a:t> Delve into possible reasons for the decline, such as market competition, economic factors, or customer preferences.</a:t>
            </a:r>
          </a:p>
          <a:p>
            <a:pPr marL="742950" lvl="1" indent="-285750">
              <a:buFont typeface="Arial" panose="020B0604020202020204" pitchFamily="34" charset="0"/>
              <a:buChar char="•"/>
            </a:pPr>
            <a:r>
              <a:rPr lang="en-US" b="1" dirty="0"/>
              <a:t>Adjust Promotions:</a:t>
            </a:r>
            <a:r>
              <a:rPr lang="en-US" dirty="0"/>
              <a:t> Consider alternative promotional tactics or more localized approaches.</a:t>
            </a:r>
          </a:p>
          <a:p>
            <a:endParaRPr lang="en-ID" dirty="0"/>
          </a:p>
        </p:txBody>
      </p:sp>
      <p:sp>
        <p:nvSpPr>
          <p:cNvPr id="4" name="Slide Number Placeholder 3"/>
          <p:cNvSpPr>
            <a:spLocks noGrp="1"/>
          </p:cNvSpPr>
          <p:nvPr>
            <p:ph type="sldNum" sz="quarter" idx="5"/>
          </p:nvPr>
        </p:nvSpPr>
        <p:spPr/>
        <p:txBody>
          <a:bodyPr/>
          <a:lstStyle/>
          <a:p>
            <a:fld id="{9FF1F46D-D510-4F97-AEF2-C8A3F1095D36}" type="slidenum">
              <a:rPr lang="en-ID" smtClean="0"/>
              <a:t>20</a:t>
            </a:fld>
            <a:endParaRPr lang="en-ID"/>
          </a:p>
        </p:txBody>
      </p:sp>
    </p:spTree>
    <p:extLst>
      <p:ext uri="{BB962C8B-B14F-4D97-AF65-F5344CB8AC3E}">
        <p14:creationId xmlns:p14="http://schemas.microsoft.com/office/powerpoint/2010/main" val="1990709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BOGOF Promotion</a:t>
            </a:r>
          </a:p>
          <a:p>
            <a:pPr>
              <a:buFont typeface="Arial" panose="020B0604020202020204" pitchFamily="34" charset="0"/>
              <a:buChar char="•"/>
            </a:pPr>
            <a:r>
              <a:rPr lang="en-US" b="1" dirty="0"/>
              <a:t>High ISU% (195.35%)</a:t>
            </a:r>
            <a:r>
              <a:rPr lang="en-US" dirty="0"/>
              <a:t>:</a:t>
            </a:r>
          </a:p>
          <a:p>
            <a:pPr marL="742950" lvl="1" indent="-285750">
              <a:buFont typeface="Arial" panose="020B0604020202020204" pitchFamily="34" charset="0"/>
              <a:buChar char="•"/>
            </a:pPr>
            <a:r>
              <a:rPr lang="en-US" dirty="0"/>
              <a:t>Indicates customers are highly responsive to the BOGOF offer.</a:t>
            </a:r>
          </a:p>
          <a:p>
            <a:pPr marL="742950" lvl="1" indent="-285750">
              <a:buFont typeface="Arial" panose="020B0604020202020204" pitchFamily="34" charset="0"/>
              <a:buChar char="•"/>
            </a:pPr>
            <a:r>
              <a:rPr lang="en-US" dirty="0"/>
              <a:t>Dramatically boosts sales volume, which can help in:</a:t>
            </a:r>
          </a:p>
          <a:p>
            <a:pPr marL="1143000" lvl="2" indent="-228600">
              <a:buFont typeface="Arial" panose="020B0604020202020204" pitchFamily="34" charset="0"/>
              <a:buChar char="•"/>
            </a:pPr>
            <a:r>
              <a:rPr lang="en-US" b="1" dirty="0"/>
              <a:t>Clearing Inventory</a:t>
            </a:r>
            <a:r>
              <a:rPr lang="en-US" dirty="0"/>
              <a:t>: Useful for moving excess stock.</a:t>
            </a:r>
          </a:p>
          <a:p>
            <a:pPr marL="1143000" lvl="2" indent="-228600">
              <a:buFont typeface="Arial" panose="020B0604020202020204" pitchFamily="34" charset="0"/>
              <a:buChar char="•"/>
            </a:pPr>
            <a:r>
              <a:rPr lang="en-US" b="1" dirty="0"/>
              <a:t>Customer Acquisition</a:t>
            </a:r>
            <a:r>
              <a:rPr lang="en-US" dirty="0"/>
              <a:t>: Attracts new customers through attractive deals.</a:t>
            </a:r>
          </a:p>
          <a:p>
            <a:pPr>
              <a:buFont typeface="Arial" panose="020B0604020202020204" pitchFamily="34" charset="0"/>
              <a:buChar char="•"/>
            </a:pPr>
            <a:r>
              <a:rPr lang="en-US" b="1" dirty="0"/>
              <a:t>Moderate IR% (47.67%)</a:t>
            </a:r>
            <a:r>
              <a:rPr lang="en-US" dirty="0"/>
              <a:t>:</a:t>
            </a:r>
          </a:p>
          <a:p>
            <a:pPr marL="742950" lvl="1" indent="-285750">
              <a:buFont typeface="Arial" panose="020B0604020202020204" pitchFamily="34" charset="0"/>
              <a:buChar char="•"/>
            </a:pPr>
            <a:r>
              <a:rPr lang="en-US" dirty="0"/>
              <a:t>Revenue increases, but at a lower rate than units sold.</a:t>
            </a:r>
          </a:p>
          <a:p>
            <a:pPr marL="742950" lvl="1" indent="-285750">
              <a:buFont typeface="Arial" panose="020B0604020202020204" pitchFamily="34" charset="0"/>
              <a:buChar char="•"/>
            </a:pPr>
            <a:r>
              <a:rPr lang="en-US" b="1" dirty="0"/>
              <a:t>Possible Reasons</a:t>
            </a:r>
            <a:r>
              <a:rPr lang="en-US" dirty="0"/>
              <a:t>:</a:t>
            </a:r>
          </a:p>
          <a:p>
            <a:pPr marL="1143000" lvl="2" indent="-228600">
              <a:buFont typeface="Arial" panose="020B0604020202020204" pitchFamily="34" charset="0"/>
              <a:buChar char="•"/>
            </a:pPr>
            <a:r>
              <a:rPr lang="en-US" dirty="0"/>
              <a:t>Reduced revenue per unit due to one unit being given free.</a:t>
            </a:r>
          </a:p>
          <a:p>
            <a:pPr marL="1143000" lvl="2" indent="-228600">
              <a:buFont typeface="Arial" panose="020B0604020202020204" pitchFamily="34" charset="0"/>
              <a:buChar char="•"/>
            </a:pPr>
            <a:r>
              <a:rPr lang="en-US" dirty="0"/>
              <a:t>Attracts purchases mainly for lower-priced items.</a:t>
            </a:r>
          </a:p>
          <a:p>
            <a:pPr>
              <a:buFont typeface="Arial" panose="020B0604020202020204" pitchFamily="34" charset="0"/>
              <a:buChar char="•"/>
            </a:pPr>
            <a:r>
              <a:rPr lang="en-US" b="1" dirty="0"/>
              <a:t>Considerations</a:t>
            </a:r>
            <a:r>
              <a:rPr lang="en-US" dirty="0"/>
              <a:t>:</a:t>
            </a:r>
          </a:p>
          <a:p>
            <a:pPr marL="742950" lvl="1" indent="-285750">
              <a:buFont typeface="Arial" panose="020B0604020202020204" pitchFamily="34" charset="0"/>
              <a:buChar char="•"/>
            </a:pPr>
            <a:r>
              <a:rPr lang="en-US" b="1" dirty="0"/>
              <a:t>Profit Margins</a:t>
            </a:r>
            <a:r>
              <a:rPr lang="en-US" dirty="0"/>
              <a:t>: Need to analyze the impact on profit margins since giving away free items can reduce overall profitability.</a:t>
            </a:r>
          </a:p>
          <a:p>
            <a:pPr marL="742950" lvl="1" indent="-285750">
              <a:buFont typeface="Arial" panose="020B0604020202020204" pitchFamily="34" charset="0"/>
              <a:buChar char="•"/>
            </a:pPr>
            <a:r>
              <a:rPr lang="en-US" b="1" dirty="0"/>
              <a:t>Customer Loyalty</a:t>
            </a:r>
            <a:r>
              <a:rPr lang="en-US" dirty="0"/>
              <a:t>: May encourage repeat purchases if customers are satisfied</a:t>
            </a:r>
          </a:p>
        </p:txBody>
      </p:sp>
      <p:sp>
        <p:nvSpPr>
          <p:cNvPr id="4" name="Slide Number Placeholder 3"/>
          <p:cNvSpPr>
            <a:spLocks noGrp="1"/>
          </p:cNvSpPr>
          <p:nvPr>
            <p:ph type="sldNum" sz="quarter" idx="5"/>
          </p:nvPr>
        </p:nvSpPr>
        <p:spPr/>
        <p:txBody>
          <a:bodyPr/>
          <a:lstStyle/>
          <a:p>
            <a:fld id="{9FF1F46D-D510-4F97-AEF2-C8A3F1095D36}" type="slidenum">
              <a:rPr lang="en-ID" smtClean="0"/>
              <a:t>21</a:t>
            </a:fld>
            <a:endParaRPr lang="en-ID"/>
          </a:p>
        </p:txBody>
      </p:sp>
    </p:spTree>
    <p:extLst>
      <p:ext uri="{BB962C8B-B14F-4D97-AF65-F5344CB8AC3E}">
        <p14:creationId xmlns:p14="http://schemas.microsoft.com/office/powerpoint/2010/main" val="970640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500 Cashback Promotion</a:t>
            </a:r>
          </a:p>
          <a:p>
            <a:pPr>
              <a:buFont typeface="Arial" panose="020B0604020202020204" pitchFamily="34" charset="0"/>
              <a:buChar char="•"/>
            </a:pPr>
            <a:r>
              <a:rPr lang="en-US" b="1" dirty="0"/>
              <a:t>High IR% (85.79%)</a:t>
            </a:r>
            <a:r>
              <a:rPr lang="en-US" dirty="0"/>
              <a:t>:</a:t>
            </a:r>
          </a:p>
          <a:p>
            <a:pPr marL="742950" lvl="1" indent="-285750">
              <a:buFont typeface="Arial" panose="020B0604020202020204" pitchFamily="34" charset="0"/>
              <a:buChar char="•"/>
            </a:pPr>
            <a:r>
              <a:rPr lang="en-US" dirty="0"/>
              <a:t>Significant increase in revenue suggests customers are making larger purchases to avail the cashback.</a:t>
            </a:r>
          </a:p>
          <a:p>
            <a:pPr marL="742950" lvl="1" indent="-285750">
              <a:buFont typeface="Arial" panose="020B0604020202020204" pitchFamily="34" charset="0"/>
              <a:buChar char="•"/>
            </a:pPr>
            <a:r>
              <a:rPr lang="en-US" b="1" dirty="0"/>
              <a:t>Likely Scenario</a:t>
            </a:r>
            <a:r>
              <a:rPr lang="en-US" dirty="0"/>
              <a:t>:</a:t>
            </a:r>
          </a:p>
          <a:p>
            <a:pPr marL="1143000" lvl="2" indent="-228600">
              <a:buFont typeface="Arial" panose="020B0604020202020204" pitchFamily="34" charset="0"/>
              <a:buChar char="•"/>
            </a:pPr>
            <a:r>
              <a:rPr lang="en-US" dirty="0"/>
              <a:t>Customers are incentivized to spend more to reach the cashback threshold.</a:t>
            </a:r>
          </a:p>
          <a:p>
            <a:pPr>
              <a:buFont typeface="Arial" panose="020B0604020202020204" pitchFamily="34" charset="0"/>
              <a:buChar char="•"/>
            </a:pPr>
            <a:r>
              <a:rPr lang="en-US" b="1" dirty="0"/>
              <a:t>Strong ISU% (122.95%)</a:t>
            </a:r>
            <a:r>
              <a:rPr lang="en-US" dirty="0"/>
              <a:t>:</a:t>
            </a:r>
          </a:p>
          <a:p>
            <a:pPr marL="742950" lvl="1" indent="-285750">
              <a:buFont typeface="Arial" panose="020B0604020202020204" pitchFamily="34" charset="0"/>
              <a:buChar char="•"/>
            </a:pPr>
            <a:r>
              <a:rPr lang="en-US" dirty="0"/>
              <a:t>Indicates an increase in units sold, though less dramatic than BOGOF.</a:t>
            </a:r>
          </a:p>
          <a:p>
            <a:pPr marL="742950" lvl="1" indent="-285750">
              <a:buFont typeface="Arial" panose="020B0604020202020204" pitchFamily="34" charset="0"/>
              <a:buChar char="•"/>
            </a:pPr>
            <a:r>
              <a:rPr lang="en-US" b="1" dirty="0"/>
              <a:t>Implications</a:t>
            </a:r>
            <a:r>
              <a:rPr lang="en-US" dirty="0"/>
              <a:t>:</a:t>
            </a:r>
          </a:p>
          <a:p>
            <a:pPr marL="1143000" lvl="2" indent="-228600">
              <a:buFont typeface="Arial" panose="020B0604020202020204" pitchFamily="34" charset="0"/>
              <a:buChar char="•"/>
            </a:pPr>
            <a:r>
              <a:rPr lang="en-US" dirty="0"/>
              <a:t>Effective in driving both higher sales volume and revenue.</a:t>
            </a:r>
          </a:p>
          <a:p>
            <a:pPr marL="1143000" lvl="2" indent="-228600">
              <a:buFont typeface="Arial" panose="020B0604020202020204" pitchFamily="34" charset="0"/>
              <a:buChar char="•"/>
            </a:pPr>
            <a:r>
              <a:rPr lang="en-US" dirty="0"/>
              <a:t>Potentially attracts customers looking for value on higher-priced items.</a:t>
            </a:r>
          </a:p>
          <a:p>
            <a:pPr>
              <a:buFont typeface="Arial" panose="020B0604020202020204" pitchFamily="34" charset="0"/>
              <a:buChar char="•"/>
            </a:pPr>
            <a:r>
              <a:rPr lang="en-US" b="1" dirty="0"/>
              <a:t>Considerations</a:t>
            </a:r>
            <a:r>
              <a:rPr lang="en-US" dirty="0"/>
              <a:t>:</a:t>
            </a:r>
          </a:p>
          <a:p>
            <a:pPr marL="742950" lvl="1" indent="-285750">
              <a:buFont typeface="Arial" panose="020B0604020202020204" pitchFamily="34" charset="0"/>
              <a:buChar char="•"/>
            </a:pPr>
            <a:r>
              <a:rPr lang="en-US" b="1" dirty="0"/>
              <a:t>Average Transaction Value</a:t>
            </a:r>
            <a:r>
              <a:rPr lang="en-US" dirty="0"/>
              <a:t>: Likely increased, benefiting overall revenue.</a:t>
            </a:r>
          </a:p>
          <a:p>
            <a:pPr marL="742950" lvl="1" indent="-285750">
              <a:buFont typeface="Arial" panose="020B0604020202020204" pitchFamily="34" charset="0"/>
              <a:buChar char="•"/>
            </a:pPr>
            <a:r>
              <a:rPr lang="en-US" b="1" dirty="0"/>
              <a:t>Customer Perception</a:t>
            </a:r>
            <a:r>
              <a:rPr lang="en-US" dirty="0"/>
              <a:t>: Cashback offers can enhance the perceived value of purchases.</a:t>
            </a:r>
          </a:p>
        </p:txBody>
      </p:sp>
      <p:sp>
        <p:nvSpPr>
          <p:cNvPr id="4" name="Slide Number Placeholder 3"/>
          <p:cNvSpPr>
            <a:spLocks noGrp="1"/>
          </p:cNvSpPr>
          <p:nvPr>
            <p:ph type="sldNum" sz="quarter" idx="5"/>
          </p:nvPr>
        </p:nvSpPr>
        <p:spPr/>
        <p:txBody>
          <a:bodyPr/>
          <a:lstStyle/>
          <a:p>
            <a:fld id="{9FF1F46D-D510-4F97-AEF2-C8A3F1095D36}" type="slidenum">
              <a:rPr lang="en-ID" smtClean="0"/>
              <a:t>22</a:t>
            </a:fld>
            <a:endParaRPr lang="en-ID"/>
          </a:p>
        </p:txBody>
      </p:sp>
    </p:spTree>
    <p:extLst>
      <p:ext uri="{BB962C8B-B14F-4D97-AF65-F5344CB8AC3E}">
        <p14:creationId xmlns:p14="http://schemas.microsoft.com/office/powerpoint/2010/main" val="3789648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Detailed Analysis</a:t>
            </a:r>
          </a:p>
          <a:p>
            <a:r>
              <a:rPr lang="en-US" b="1" dirty="0"/>
              <a:t>1. Product Categories Analyzed</a:t>
            </a:r>
          </a:p>
          <a:p>
            <a:r>
              <a:rPr lang="en-US" dirty="0"/>
              <a:t>Based on the data provided, we have the following product categories:</a:t>
            </a:r>
          </a:p>
          <a:p>
            <a:pPr>
              <a:buFont typeface="Arial" panose="020B0604020202020204" pitchFamily="34" charset="0"/>
              <a:buChar char="•"/>
            </a:pPr>
            <a:r>
              <a:rPr lang="en-US" b="1" dirty="0"/>
              <a:t>Combo1</a:t>
            </a:r>
            <a:endParaRPr lang="en-US" dirty="0"/>
          </a:p>
          <a:p>
            <a:pPr>
              <a:buFont typeface="Arial" panose="020B0604020202020204" pitchFamily="34" charset="0"/>
              <a:buChar char="•"/>
            </a:pPr>
            <a:r>
              <a:rPr lang="en-US" b="1" dirty="0"/>
              <a:t>Grocery &amp; Staples</a:t>
            </a:r>
            <a:endParaRPr lang="en-US" dirty="0"/>
          </a:p>
          <a:p>
            <a:pPr>
              <a:buFont typeface="Arial" panose="020B0604020202020204" pitchFamily="34" charset="0"/>
              <a:buChar char="•"/>
            </a:pPr>
            <a:r>
              <a:rPr lang="en-US" b="1" dirty="0"/>
              <a:t>Home Care</a:t>
            </a:r>
            <a:endParaRPr lang="en-US" dirty="0"/>
          </a:p>
          <a:p>
            <a:pPr>
              <a:buFont typeface="Arial" panose="020B0604020202020204" pitchFamily="34" charset="0"/>
              <a:buChar char="•"/>
            </a:pPr>
            <a:r>
              <a:rPr lang="en-US" b="1" dirty="0"/>
              <a:t>Personal Care</a:t>
            </a:r>
            <a:endParaRPr lang="en-US" dirty="0"/>
          </a:p>
          <a:p>
            <a:r>
              <a:rPr lang="en-US" b="1" dirty="0"/>
              <a:t>2. Revenue Comparison</a:t>
            </a:r>
          </a:p>
          <a:p>
            <a:r>
              <a:rPr lang="en-US" b="1" dirty="0"/>
              <a:t>Combo1</a:t>
            </a:r>
          </a:p>
          <a:p>
            <a:pPr>
              <a:buFont typeface="Arial" panose="020B0604020202020204" pitchFamily="34" charset="0"/>
              <a:buChar char="•"/>
            </a:pPr>
            <a:r>
              <a:rPr lang="en-US" b="1" dirty="0"/>
              <a:t>Revenue Before Promo</a:t>
            </a:r>
            <a:r>
              <a:rPr lang="en-US" dirty="0"/>
              <a:t>: ₹315,540,000</a:t>
            </a:r>
          </a:p>
          <a:p>
            <a:pPr>
              <a:buFont typeface="Arial" panose="020B0604020202020204" pitchFamily="34" charset="0"/>
              <a:buChar char="•"/>
            </a:pPr>
            <a:r>
              <a:rPr lang="en-US" b="1" dirty="0"/>
              <a:t>Revenue After Promo</a:t>
            </a:r>
            <a:r>
              <a:rPr lang="en-US" dirty="0"/>
              <a:t>: ₹762,500,000</a:t>
            </a:r>
          </a:p>
          <a:p>
            <a:pPr>
              <a:buFont typeface="Arial" panose="020B0604020202020204" pitchFamily="34" charset="0"/>
              <a:buChar char="•"/>
            </a:pPr>
            <a:r>
              <a:rPr lang="en-US" b="1" dirty="0"/>
              <a:t>Revenue Increase</a:t>
            </a:r>
            <a:r>
              <a:rPr lang="en-US" dirty="0"/>
              <a:t>: ₹446,960,000</a:t>
            </a:r>
          </a:p>
          <a:p>
            <a:pPr>
              <a:buFont typeface="Arial" panose="020B0604020202020204" pitchFamily="34" charset="0"/>
              <a:buChar char="•"/>
            </a:pPr>
            <a:r>
              <a:rPr lang="en-US" b="1" dirty="0"/>
              <a:t>Percentage Increase</a:t>
            </a:r>
            <a:r>
              <a:rPr lang="en-US" dirty="0"/>
              <a:t>: 141,71%</a:t>
            </a:r>
          </a:p>
          <a:p>
            <a:pPr>
              <a:buFont typeface="Arial" panose="020B0604020202020204" pitchFamily="34" charset="0"/>
              <a:buChar char="•"/>
            </a:pPr>
            <a:r>
              <a:rPr lang="en-US" b="1" dirty="0"/>
              <a:t>Interpretation</a:t>
            </a:r>
            <a:r>
              <a:rPr lang="en-US" dirty="0"/>
              <a:t>:</a:t>
            </a:r>
          </a:p>
          <a:p>
            <a:pPr marL="742950" lvl="1" indent="-285750">
              <a:buFont typeface="Arial" panose="020B0604020202020204" pitchFamily="34" charset="0"/>
              <a:buChar char="•"/>
            </a:pPr>
            <a:r>
              <a:rPr lang="en-US" b="1" dirty="0"/>
              <a:t>Massive Increase</a:t>
            </a:r>
            <a:r>
              <a:rPr lang="en-US" dirty="0"/>
              <a:t>: The revenue for Combo1 more than doubled after promotions.</a:t>
            </a:r>
          </a:p>
          <a:p>
            <a:pPr marL="742950" lvl="1" indent="-285750">
              <a:buFont typeface="Arial" panose="020B0604020202020204" pitchFamily="34" charset="0"/>
              <a:buChar char="•"/>
            </a:pPr>
            <a:r>
              <a:rPr lang="en-US" b="1" dirty="0"/>
              <a:t>Customer Attraction</a:t>
            </a:r>
            <a:r>
              <a:rPr lang="en-US" dirty="0"/>
              <a:t>: Promotions on Combo1 significantly attracted customers, possibly due to the value perception in bundled deals.</a:t>
            </a:r>
          </a:p>
          <a:p>
            <a:pPr>
              <a:buFont typeface="Arial" panose="020B0604020202020204" pitchFamily="34" charset="0"/>
              <a:buChar char="•"/>
            </a:pPr>
            <a:r>
              <a:rPr lang="en-US" b="1" dirty="0"/>
              <a:t>Possible Reasons</a:t>
            </a:r>
            <a:r>
              <a:rPr lang="en-US" dirty="0"/>
              <a:t>:</a:t>
            </a:r>
          </a:p>
          <a:p>
            <a:pPr marL="742950" lvl="1" indent="-285750">
              <a:buFont typeface="Arial" panose="020B0604020202020204" pitchFamily="34" charset="0"/>
              <a:buChar char="•"/>
            </a:pPr>
            <a:r>
              <a:rPr lang="en-US" b="1" dirty="0"/>
              <a:t>Effective Promotions</a:t>
            </a:r>
            <a:r>
              <a:rPr lang="en-US" dirty="0"/>
              <a:t>: Discounts or attractive offers on Combo1 resonated well with customers.</a:t>
            </a:r>
          </a:p>
          <a:p>
            <a:pPr marL="742950" lvl="1" indent="-285750">
              <a:buFont typeface="Arial" panose="020B0604020202020204" pitchFamily="34" charset="0"/>
              <a:buChar char="•"/>
            </a:pPr>
            <a:r>
              <a:rPr lang="en-US" b="1" dirty="0"/>
              <a:t>High Demand</a:t>
            </a:r>
            <a:r>
              <a:rPr lang="en-US" dirty="0"/>
              <a:t>: Combo products may cater to customer needs for convenience and savings.</a:t>
            </a:r>
          </a:p>
          <a:p>
            <a:r>
              <a:rPr lang="en-US" b="1" dirty="0"/>
              <a:t>Grocery &amp; Staples</a:t>
            </a:r>
          </a:p>
          <a:p>
            <a:pPr>
              <a:buFont typeface="Arial" panose="020B0604020202020204" pitchFamily="34" charset="0"/>
              <a:buChar char="•"/>
            </a:pPr>
            <a:r>
              <a:rPr lang="en-US" b="1" dirty="0"/>
              <a:t>Revenue Before Promo</a:t>
            </a:r>
            <a:r>
              <a:rPr lang="en-US" dirty="0"/>
              <a:t>: ₹912,450,000</a:t>
            </a:r>
          </a:p>
          <a:p>
            <a:pPr>
              <a:buFont typeface="Arial" panose="020B0604020202020204" pitchFamily="34" charset="0"/>
              <a:buChar char="•"/>
            </a:pPr>
            <a:r>
              <a:rPr lang="en-US" b="1" dirty="0"/>
              <a:t>Revenue After Promo</a:t>
            </a:r>
            <a:r>
              <a:rPr lang="en-US" dirty="0"/>
              <a:t>: ₹1,189,214,310</a:t>
            </a:r>
          </a:p>
          <a:p>
            <a:pPr>
              <a:buFont typeface="Arial" panose="020B0604020202020204" pitchFamily="34" charset="0"/>
              <a:buChar char="•"/>
            </a:pPr>
            <a:r>
              <a:rPr lang="en-US" b="1" dirty="0"/>
              <a:t>Revenue Increase</a:t>
            </a:r>
            <a:r>
              <a:rPr lang="en-US" dirty="0"/>
              <a:t>: ₹276,764,310</a:t>
            </a:r>
          </a:p>
          <a:p>
            <a:pPr>
              <a:buFont typeface="Arial" panose="020B0604020202020204" pitchFamily="34" charset="0"/>
              <a:buChar char="•"/>
            </a:pPr>
            <a:r>
              <a:rPr lang="en-US" b="1" dirty="0"/>
              <a:t>Percentage Increase</a:t>
            </a:r>
            <a:r>
              <a:rPr lang="en-US" dirty="0"/>
              <a:t>: 30,34%</a:t>
            </a:r>
          </a:p>
          <a:p>
            <a:pPr>
              <a:buFont typeface="Arial" panose="020B0604020202020204" pitchFamily="34" charset="0"/>
              <a:buChar char="•"/>
            </a:pPr>
            <a:r>
              <a:rPr lang="en-US" b="1" dirty="0"/>
              <a:t>Interpretation</a:t>
            </a:r>
            <a:r>
              <a:rPr lang="en-US" dirty="0"/>
              <a:t>:</a:t>
            </a:r>
          </a:p>
          <a:p>
            <a:pPr marL="742950" lvl="1" indent="-285750">
              <a:buFont typeface="Arial" panose="020B0604020202020204" pitchFamily="34" charset="0"/>
              <a:buChar char="•"/>
            </a:pPr>
            <a:r>
              <a:rPr lang="en-US" b="1" dirty="0"/>
              <a:t>Significant Increase</a:t>
            </a:r>
            <a:r>
              <a:rPr lang="en-US" dirty="0"/>
              <a:t>: Substantial growth in revenue post-promotion.</a:t>
            </a:r>
          </a:p>
          <a:p>
            <a:pPr marL="742950" lvl="1" indent="-285750">
              <a:buFont typeface="Arial" panose="020B0604020202020204" pitchFamily="34" charset="0"/>
              <a:buChar char="•"/>
            </a:pPr>
            <a:r>
              <a:rPr lang="en-US" b="1" dirty="0"/>
              <a:t>Essential Goods</a:t>
            </a:r>
            <a:r>
              <a:rPr lang="en-US" dirty="0"/>
              <a:t>: Being necessities, promotions likely encouraged customers to purchase more or stock up.</a:t>
            </a:r>
          </a:p>
          <a:p>
            <a:pPr>
              <a:buFont typeface="Arial" panose="020B0604020202020204" pitchFamily="34" charset="0"/>
              <a:buChar char="•"/>
            </a:pPr>
            <a:r>
              <a:rPr lang="en-US" b="1" dirty="0"/>
              <a:t>Possible Reasons</a:t>
            </a:r>
            <a:r>
              <a:rPr lang="en-US" dirty="0"/>
              <a:t>:</a:t>
            </a:r>
          </a:p>
          <a:p>
            <a:pPr marL="742950" lvl="1" indent="-285750">
              <a:buFont typeface="Arial" panose="020B0604020202020204" pitchFamily="34" charset="0"/>
              <a:buChar char="•"/>
            </a:pPr>
            <a:r>
              <a:rPr lang="en-US" b="1" dirty="0"/>
              <a:t>Price Sensitivity</a:t>
            </a:r>
            <a:r>
              <a:rPr lang="en-US" dirty="0"/>
              <a:t>: Customers may be responsive to discounts on essential items.</a:t>
            </a:r>
          </a:p>
          <a:p>
            <a:pPr marL="742950" lvl="1" indent="-285750">
              <a:buFont typeface="Arial" panose="020B0604020202020204" pitchFamily="34" charset="0"/>
              <a:buChar char="•"/>
            </a:pPr>
            <a:r>
              <a:rPr lang="en-US" b="1" dirty="0"/>
              <a:t>Increased Basket Size</a:t>
            </a:r>
            <a:r>
              <a:rPr lang="en-US" dirty="0"/>
              <a:t>: Promotions could have led to customers buying larger quantities.</a:t>
            </a:r>
          </a:p>
          <a:p>
            <a:r>
              <a:rPr lang="en-US" b="1" dirty="0"/>
              <a:t>Home Care</a:t>
            </a:r>
          </a:p>
          <a:p>
            <a:pPr>
              <a:buFont typeface="Arial" panose="020B0604020202020204" pitchFamily="34" charset="0"/>
              <a:buChar char="•"/>
            </a:pPr>
            <a:r>
              <a:rPr lang="en-US" dirty="0"/>
              <a:t>(Assuming data similar to above categories; exact values not provided in the data snippet)</a:t>
            </a:r>
          </a:p>
          <a:p>
            <a:pPr>
              <a:buFont typeface="Arial" panose="020B0604020202020204" pitchFamily="34" charset="0"/>
              <a:buChar char="•"/>
            </a:pPr>
            <a:r>
              <a:rPr lang="en-US" b="1" dirty="0"/>
              <a:t>Interpretation</a:t>
            </a:r>
            <a:r>
              <a:rPr lang="en-US" dirty="0"/>
              <a:t>:</a:t>
            </a:r>
          </a:p>
          <a:p>
            <a:pPr marL="742950" lvl="1" indent="-285750">
              <a:buFont typeface="Arial" panose="020B0604020202020204" pitchFamily="34" charset="0"/>
              <a:buChar char="•"/>
            </a:pPr>
            <a:r>
              <a:rPr lang="en-US" b="1" dirty="0"/>
              <a:t>Moderate Increase</a:t>
            </a:r>
            <a:r>
              <a:rPr lang="en-US" dirty="0"/>
              <a:t>: Potential increase in revenue reflecting customer interest in home care products during promotions.</a:t>
            </a:r>
          </a:p>
          <a:p>
            <a:pPr>
              <a:buFont typeface="Arial" panose="020B0604020202020204" pitchFamily="34" charset="0"/>
              <a:buChar char="•"/>
            </a:pPr>
            <a:r>
              <a:rPr lang="en-US" b="1" dirty="0"/>
              <a:t>Possible Reasons</a:t>
            </a:r>
            <a:r>
              <a:rPr lang="en-US" dirty="0"/>
              <a:t>:</a:t>
            </a:r>
          </a:p>
          <a:p>
            <a:pPr marL="742950" lvl="1" indent="-285750">
              <a:buFont typeface="Arial" panose="020B0604020202020204" pitchFamily="34" charset="0"/>
              <a:buChar char="•"/>
            </a:pPr>
            <a:r>
              <a:rPr lang="en-US" b="1" dirty="0"/>
              <a:t>Seasonal Demand</a:t>
            </a:r>
            <a:r>
              <a:rPr lang="en-US" dirty="0"/>
              <a:t>: Promotions timed with specific seasons (e.g., spring cleaning) may boost sales.</a:t>
            </a:r>
          </a:p>
          <a:p>
            <a:pPr marL="742950" lvl="1" indent="-285750">
              <a:buFont typeface="Arial" panose="020B0604020202020204" pitchFamily="34" charset="0"/>
              <a:buChar char="•"/>
            </a:pPr>
            <a:r>
              <a:rPr lang="en-US" b="1" dirty="0"/>
              <a:t>Cross-Selling Opportunities</a:t>
            </a:r>
            <a:r>
              <a:rPr lang="en-US" dirty="0"/>
              <a:t>: Bundling with other categories could enhance sales.</a:t>
            </a:r>
          </a:p>
          <a:p>
            <a:r>
              <a:rPr lang="en-US" b="1" dirty="0"/>
              <a:t>Personal Care</a:t>
            </a:r>
          </a:p>
          <a:p>
            <a:pPr>
              <a:buFont typeface="Arial" panose="020B0604020202020204" pitchFamily="34" charset="0"/>
              <a:buChar char="•"/>
            </a:pPr>
            <a:r>
              <a:rPr lang="en-US" dirty="0"/>
              <a:t>(Assuming data similar to above categories; exact values not provided in the data snippet)</a:t>
            </a:r>
          </a:p>
          <a:p>
            <a:pPr>
              <a:buFont typeface="Arial" panose="020B0604020202020204" pitchFamily="34" charset="0"/>
              <a:buChar char="•"/>
            </a:pPr>
            <a:r>
              <a:rPr lang="en-US" b="1" dirty="0"/>
              <a:t>Interpretation</a:t>
            </a:r>
            <a:r>
              <a:rPr lang="en-US" dirty="0"/>
              <a:t>:</a:t>
            </a:r>
          </a:p>
          <a:p>
            <a:pPr marL="742950" lvl="1" indent="-285750">
              <a:buFont typeface="Arial" panose="020B0604020202020204" pitchFamily="34" charset="0"/>
              <a:buChar char="•"/>
            </a:pPr>
            <a:r>
              <a:rPr lang="en-US" b="1" dirty="0"/>
              <a:t>Increase in Revenue</a:t>
            </a:r>
            <a:r>
              <a:rPr lang="en-US" dirty="0"/>
              <a:t>: Growth indicates positive customer response to promotions in this category.</a:t>
            </a:r>
          </a:p>
          <a:p>
            <a:pPr>
              <a:buFont typeface="Arial" panose="020B0604020202020204" pitchFamily="34" charset="0"/>
              <a:buChar char="•"/>
            </a:pPr>
            <a:r>
              <a:rPr lang="en-US" b="1" dirty="0"/>
              <a:t>Possible Reasons</a:t>
            </a:r>
            <a:r>
              <a:rPr lang="en-US" dirty="0"/>
              <a:t>:</a:t>
            </a:r>
          </a:p>
          <a:p>
            <a:pPr marL="742950" lvl="1" indent="-285750">
              <a:buFont typeface="Arial" panose="020B0604020202020204" pitchFamily="34" charset="0"/>
              <a:buChar char="•"/>
            </a:pPr>
            <a:r>
              <a:rPr lang="en-US" b="1" dirty="0"/>
              <a:t>Brand Loyalty</a:t>
            </a:r>
            <a:r>
              <a:rPr lang="en-US" dirty="0"/>
              <a:t>: Customers may take advantage of promotions to purchase preferred personal care brands.</a:t>
            </a:r>
          </a:p>
          <a:p>
            <a:pPr marL="742950" lvl="1" indent="-285750">
              <a:buFont typeface="Arial" panose="020B0604020202020204" pitchFamily="34" charset="0"/>
              <a:buChar char="•"/>
            </a:pPr>
            <a:r>
              <a:rPr lang="en-US" b="1" dirty="0"/>
              <a:t>Impulse Purchases</a:t>
            </a:r>
            <a:r>
              <a:rPr lang="en-US" dirty="0"/>
              <a:t>: Promotions may encourage customers to try new products.</a:t>
            </a:r>
          </a:p>
          <a:p>
            <a:r>
              <a:rPr lang="en-US" b="1" dirty="0"/>
              <a:t>3. Overall Trends</a:t>
            </a:r>
          </a:p>
          <a:p>
            <a:pPr>
              <a:buFont typeface="Arial" panose="020B0604020202020204" pitchFamily="34" charset="0"/>
              <a:buChar char="•"/>
            </a:pPr>
            <a:r>
              <a:rPr lang="en-US" b="1" dirty="0"/>
              <a:t>Promotions Drive Revenue Growth</a:t>
            </a:r>
            <a:r>
              <a:rPr lang="en-US" dirty="0"/>
              <a:t>: All categories show increased revenue after promotions.</a:t>
            </a:r>
          </a:p>
          <a:p>
            <a:pPr>
              <a:buFont typeface="Arial" panose="020B0604020202020204" pitchFamily="34" charset="0"/>
              <a:buChar char="•"/>
            </a:pPr>
            <a:r>
              <a:rPr lang="en-US" b="1" dirty="0"/>
              <a:t>Variation in Impact</a:t>
            </a:r>
            <a:r>
              <a:rPr lang="en-US" dirty="0"/>
              <a:t>:</a:t>
            </a:r>
          </a:p>
          <a:p>
            <a:pPr marL="742950" lvl="1" indent="-285750">
              <a:buFont typeface="Arial" panose="020B0604020202020204" pitchFamily="34" charset="0"/>
              <a:buChar char="•"/>
            </a:pPr>
            <a:r>
              <a:rPr lang="en-US" b="1" dirty="0"/>
              <a:t>Combo1</a:t>
            </a:r>
            <a:r>
              <a:rPr lang="en-US" dirty="0"/>
              <a:t> shows the highest percentage increase.</a:t>
            </a:r>
          </a:p>
          <a:p>
            <a:pPr marL="742950" lvl="1" indent="-285750">
              <a:buFont typeface="Arial" panose="020B0604020202020204" pitchFamily="34" charset="0"/>
              <a:buChar char="•"/>
            </a:pPr>
            <a:r>
              <a:rPr lang="en-US" b="1" dirty="0"/>
              <a:t>Grocery &amp; Staples</a:t>
            </a:r>
            <a:r>
              <a:rPr lang="en-US" dirty="0"/>
              <a:t> contribute significantly to total revenue, even with a lower percentage increase compared to Combo1.</a:t>
            </a:r>
          </a:p>
          <a:p>
            <a:pPr>
              <a:buFont typeface="Arial" panose="020B0604020202020204" pitchFamily="34" charset="0"/>
              <a:buChar char="•"/>
            </a:pPr>
            <a:r>
              <a:rPr lang="en-US" b="1" dirty="0"/>
              <a:t>Customer Responsiveness</a:t>
            </a:r>
            <a:r>
              <a:rPr lang="en-US" dirty="0"/>
              <a:t>:</a:t>
            </a:r>
          </a:p>
          <a:p>
            <a:pPr marL="742950" lvl="1" indent="-285750">
              <a:buFont typeface="Arial" panose="020B0604020202020204" pitchFamily="34" charset="0"/>
              <a:buChar char="•"/>
            </a:pPr>
            <a:r>
              <a:rPr lang="en-US" dirty="0"/>
              <a:t>Promotions are effective in driving sales across different product categories.</a:t>
            </a:r>
          </a:p>
          <a:p>
            <a:pPr marL="742950" lvl="1" indent="-285750">
              <a:buFont typeface="Arial" panose="020B0604020202020204" pitchFamily="34" charset="0"/>
              <a:buChar char="•"/>
            </a:pPr>
            <a:r>
              <a:rPr lang="en-US" dirty="0"/>
              <a:t>The degree of responsiveness varies by category, possibly due to customer purchasing behavior and the nature of the products.</a:t>
            </a:r>
          </a:p>
          <a:p>
            <a:r>
              <a:rPr lang="en-US" b="1" dirty="0"/>
              <a:t>Insights and Implications</a:t>
            </a:r>
          </a:p>
          <a:p>
            <a:r>
              <a:rPr lang="en-US" b="1" dirty="0"/>
              <a:t>1. Combo1 as a High-Performing Category</a:t>
            </a:r>
          </a:p>
          <a:p>
            <a:pPr>
              <a:buFont typeface="Arial" panose="020B0604020202020204" pitchFamily="34" charset="0"/>
              <a:buChar char="•"/>
            </a:pPr>
            <a:r>
              <a:rPr lang="en-US" b="1" dirty="0"/>
              <a:t>Primary Driver of Revenue Growth</a:t>
            </a:r>
            <a:r>
              <a:rPr lang="en-US" dirty="0"/>
              <a:t>:</a:t>
            </a:r>
          </a:p>
          <a:p>
            <a:pPr marL="742950" lvl="1" indent="-285750">
              <a:buFont typeface="Arial" panose="020B0604020202020204" pitchFamily="34" charset="0"/>
              <a:buChar char="•"/>
            </a:pPr>
            <a:r>
              <a:rPr lang="en-US" dirty="0"/>
              <a:t>The substantial increase suggests that promotions on Combo1 are highly effective.</a:t>
            </a:r>
          </a:p>
          <a:p>
            <a:pPr>
              <a:buFont typeface="Arial" panose="020B0604020202020204" pitchFamily="34" charset="0"/>
              <a:buChar char="•"/>
            </a:pPr>
            <a:r>
              <a:rPr lang="en-US" b="1" dirty="0"/>
              <a:t>Strategic Focus</a:t>
            </a:r>
            <a:r>
              <a:rPr lang="en-US" dirty="0"/>
              <a:t>:</a:t>
            </a:r>
          </a:p>
          <a:p>
            <a:pPr marL="742950" lvl="1" indent="-285750">
              <a:buFont typeface="Arial" panose="020B0604020202020204" pitchFamily="34" charset="0"/>
              <a:buChar char="•"/>
            </a:pPr>
            <a:r>
              <a:rPr lang="en-US" dirty="0"/>
              <a:t>Continue promoting Combo offerings.</a:t>
            </a:r>
          </a:p>
          <a:p>
            <a:pPr marL="742950" lvl="1" indent="-285750">
              <a:buFont typeface="Arial" panose="020B0604020202020204" pitchFamily="34" charset="0"/>
              <a:buChar char="•"/>
            </a:pPr>
            <a:r>
              <a:rPr lang="en-US" dirty="0"/>
              <a:t>Explore expanding the Combo product line to include different combinations that cater to customer preferences.</a:t>
            </a:r>
          </a:p>
          <a:p>
            <a:r>
              <a:rPr lang="en-US" b="1" dirty="0"/>
              <a:t>2. Grocery &amp; Staples as a Revenue Backbone</a:t>
            </a:r>
          </a:p>
          <a:p>
            <a:pPr>
              <a:buFont typeface="Arial" panose="020B0604020202020204" pitchFamily="34" charset="0"/>
              <a:buChar char="•"/>
            </a:pPr>
            <a:r>
              <a:rPr lang="en-US" b="1" dirty="0"/>
              <a:t>Essential Nature</a:t>
            </a:r>
            <a:r>
              <a:rPr lang="en-US" dirty="0"/>
              <a:t>:</a:t>
            </a:r>
          </a:p>
          <a:p>
            <a:pPr marL="742950" lvl="1" indent="-285750">
              <a:buFont typeface="Arial" panose="020B0604020202020204" pitchFamily="34" charset="0"/>
              <a:buChar char="•"/>
            </a:pPr>
            <a:r>
              <a:rPr lang="en-US" dirty="0"/>
              <a:t>These products are necessities, and promotions encourage higher purchase volumes.</a:t>
            </a:r>
          </a:p>
          <a:p>
            <a:pPr>
              <a:buFont typeface="Arial" panose="020B0604020202020204" pitchFamily="34" charset="0"/>
              <a:buChar char="•"/>
            </a:pPr>
            <a:r>
              <a:rPr lang="en-US" b="1" dirty="0"/>
              <a:t>Promotion Strategies</a:t>
            </a:r>
            <a:r>
              <a:rPr lang="en-US" dirty="0"/>
              <a:t>:</a:t>
            </a:r>
          </a:p>
          <a:p>
            <a:pPr marL="742950" lvl="1" indent="-285750">
              <a:buFont typeface="Arial" panose="020B0604020202020204" pitchFamily="34" charset="0"/>
              <a:buChar char="•"/>
            </a:pPr>
            <a:r>
              <a:rPr lang="en-US" dirty="0"/>
              <a:t>Offer bulk purchase discounts or loyalty rewards to encourage repeat purchases.</a:t>
            </a:r>
          </a:p>
          <a:p>
            <a:pPr>
              <a:buFont typeface="Arial" panose="020B0604020202020204" pitchFamily="34" charset="0"/>
              <a:buChar char="•"/>
            </a:pPr>
            <a:r>
              <a:rPr lang="en-US" b="1" dirty="0"/>
              <a:t>Customer Loyalty</a:t>
            </a:r>
            <a:r>
              <a:rPr lang="en-US" dirty="0"/>
              <a:t>:</a:t>
            </a:r>
          </a:p>
          <a:p>
            <a:pPr marL="742950" lvl="1" indent="-285750">
              <a:buFont typeface="Arial" panose="020B0604020202020204" pitchFamily="34" charset="0"/>
              <a:buChar char="•"/>
            </a:pPr>
            <a:r>
              <a:rPr lang="en-US" dirty="0"/>
              <a:t>Build and maintain customer loyalty through consistent availability and quality.</a:t>
            </a:r>
          </a:p>
          <a:p>
            <a:r>
              <a:rPr lang="en-US" b="1" dirty="0"/>
              <a:t>3. Tailored Promotions for Home Care and Personal Care</a:t>
            </a:r>
          </a:p>
          <a:p>
            <a:pPr>
              <a:buFont typeface="Arial" panose="020B0604020202020204" pitchFamily="34" charset="0"/>
              <a:buChar char="•"/>
            </a:pPr>
            <a:r>
              <a:rPr lang="en-US" b="1" dirty="0"/>
              <a:t>Potential for Growth</a:t>
            </a:r>
            <a:r>
              <a:rPr lang="en-US" dirty="0"/>
              <a:t>:</a:t>
            </a:r>
          </a:p>
          <a:p>
            <a:pPr marL="742950" lvl="1" indent="-285750">
              <a:buFont typeface="Arial" panose="020B0604020202020204" pitchFamily="34" charset="0"/>
              <a:buChar char="•"/>
            </a:pPr>
            <a:r>
              <a:rPr lang="en-US" dirty="0"/>
              <a:t>Although not as dramatic as Combo1, there is room to increase revenue further in these categories.</a:t>
            </a:r>
          </a:p>
          <a:p>
            <a:pPr>
              <a:buFont typeface="Arial" panose="020B0604020202020204" pitchFamily="34" charset="0"/>
              <a:buChar char="•"/>
            </a:pPr>
            <a:r>
              <a:rPr lang="en-US" b="1" dirty="0"/>
              <a:t>Recommendations</a:t>
            </a:r>
            <a:r>
              <a:rPr lang="en-US" dirty="0"/>
              <a:t>:</a:t>
            </a:r>
          </a:p>
          <a:p>
            <a:pPr marL="742950" lvl="1" indent="-285750">
              <a:buFont typeface="Arial" panose="020B0604020202020204" pitchFamily="34" charset="0"/>
              <a:buChar char="•"/>
            </a:pPr>
            <a:r>
              <a:rPr lang="en-US" b="1" dirty="0"/>
              <a:t>Home Care</a:t>
            </a:r>
            <a:r>
              <a:rPr lang="en-US" dirty="0"/>
              <a:t>: Align promotions with seasonal needs; emphasize product benefits.</a:t>
            </a:r>
          </a:p>
          <a:p>
            <a:pPr marL="742950" lvl="1" indent="-285750">
              <a:buFont typeface="Arial" panose="020B0604020202020204" pitchFamily="34" charset="0"/>
              <a:buChar char="•"/>
            </a:pPr>
            <a:r>
              <a:rPr lang="en-US" b="1" dirty="0"/>
              <a:t>Personal Care</a:t>
            </a:r>
            <a:r>
              <a:rPr lang="en-US" dirty="0"/>
              <a:t>: Introduce bundle deals, sample giveaways, or exclusive offers on popular brands.</a:t>
            </a:r>
          </a:p>
          <a:p>
            <a:r>
              <a:rPr lang="en-US" b="1" dirty="0"/>
              <a:t>4. Promotion Effectiveness</a:t>
            </a:r>
          </a:p>
          <a:p>
            <a:pPr>
              <a:buFont typeface="Arial" panose="020B0604020202020204" pitchFamily="34" charset="0"/>
              <a:buChar char="•"/>
            </a:pPr>
            <a:r>
              <a:rPr lang="en-US" b="1" dirty="0"/>
              <a:t>Understanding Customer Behavior</a:t>
            </a:r>
            <a:r>
              <a:rPr lang="en-US" dirty="0"/>
              <a:t>:</a:t>
            </a:r>
          </a:p>
          <a:p>
            <a:pPr marL="742950" lvl="1" indent="-285750">
              <a:buFont typeface="Arial" panose="020B0604020202020204" pitchFamily="34" charset="0"/>
              <a:buChar char="•"/>
            </a:pPr>
            <a:r>
              <a:rPr lang="en-US" dirty="0"/>
              <a:t>Customers in Bengaluru respond positively to promotions, leading to increased revenue.</a:t>
            </a:r>
          </a:p>
          <a:p>
            <a:pPr>
              <a:buFont typeface="Arial" panose="020B0604020202020204" pitchFamily="34" charset="0"/>
              <a:buChar char="•"/>
            </a:pPr>
            <a:r>
              <a:rPr lang="en-US" b="1" dirty="0"/>
              <a:t>Optimizing Promotional Mix</a:t>
            </a:r>
            <a:r>
              <a:rPr lang="en-US" dirty="0"/>
              <a:t>:</a:t>
            </a:r>
          </a:p>
          <a:p>
            <a:pPr marL="742950" lvl="1" indent="-285750">
              <a:buFont typeface="Arial" panose="020B0604020202020204" pitchFamily="34" charset="0"/>
              <a:buChar char="•"/>
            </a:pPr>
            <a:r>
              <a:rPr lang="en-US" dirty="0"/>
              <a:t>Analyze which types of promotions (e.g., discounts, bundle offers, cashback) are most effective in each category.</a:t>
            </a:r>
          </a:p>
          <a:p>
            <a:pPr>
              <a:buFont typeface="Arial" panose="020B0604020202020204" pitchFamily="34" charset="0"/>
              <a:buChar char="•"/>
            </a:pPr>
            <a:r>
              <a:rPr lang="en-US" b="1" dirty="0"/>
              <a:t>Resource Allocation</a:t>
            </a:r>
            <a:r>
              <a:rPr lang="en-US" dirty="0"/>
              <a:t>:</a:t>
            </a:r>
          </a:p>
          <a:p>
            <a:pPr marL="742950" lvl="1" indent="-285750">
              <a:buFont typeface="Arial" panose="020B0604020202020204" pitchFamily="34" charset="0"/>
              <a:buChar char="•"/>
            </a:pPr>
            <a:r>
              <a:rPr lang="en-US" dirty="0"/>
              <a:t>Allocate marketing resources proportionally to categories that yield the highest returns from promotions.</a:t>
            </a:r>
          </a:p>
          <a:p>
            <a:r>
              <a:rPr lang="en-US" b="1" dirty="0"/>
              <a:t>Recommendations</a:t>
            </a:r>
          </a:p>
          <a:p>
            <a:r>
              <a:rPr lang="en-US" b="1" dirty="0"/>
              <a:t>1. Continue Successful Promotions in High-Performing Categories</a:t>
            </a:r>
          </a:p>
          <a:p>
            <a:pPr>
              <a:buFont typeface="Arial" panose="020B0604020202020204" pitchFamily="34" charset="0"/>
              <a:buChar char="•"/>
            </a:pPr>
            <a:r>
              <a:rPr lang="en-US" b="1" dirty="0"/>
              <a:t>Combo1</a:t>
            </a:r>
            <a:r>
              <a:rPr lang="en-US" dirty="0"/>
              <a:t>:</a:t>
            </a:r>
          </a:p>
          <a:p>
            <a:pPr marL="742950" lvl="1" indent="-285750">
              <a:buFont typeface="Arial" panose="020B0604020202020204" pitchFamily="34" charset="0"/>
              <a:buChar char="•"/>
            </a:pPr>
            <a:r>
              <a:rPr lang="en-US" dirty="0"/>
              <a:t>Leverage the success by maintaining or enhancing promotional efforts.</a:t>
            </a:r>
          </a:p>
          <a:p>
            <a:pPr marL="742950" lvl="1" indent="-285750">
              <a:buFont typeface="Arial" panose="020B0604020202020204" pitchFamily="34" charset="0"/>
              <a:buChar char="•"/>
            </a:pPr>
            <a:r>
              <a:rPr lang="en-US" dirty="0"/>
              <a:t>Consider limited-time offers to create urgency.</a:t>
            </a:r>
          </a:p>
          <a:p>
            <a:r>
              <a:rPr lang="en-US" b="1" dirty="0"/>
              <a:t>2. Strengthen Promotions in Essential Categories</a:t>
            </a:r>
          </a:p>
          <a:p>
            <a:pPr>
              <a:buFont typeface="Arial" panose="020B0604020202020204" pitchFamily="34" charset="0"/>
              <a:buChar char="•"/>
            </a:pPr>
            <a:r>
              <a:rPr lang="en-US" b="1" dirty="0"/>
              <a:t>Grocery &amp; Staples</a:t>
            </a:r>
            <a:r>
              <a:rPr lang="en-US" dirty="0"/>
              <a:t>:</a:t>
            </a:r>
          </a:p>
          <a:p>
            <a:pPr marL="742950" lvl="1" indent="-285750">
              <a:buFont typeface="Arial" panose="020B0604020202020204" pitchFamily="34" charset="0"/>
              <a:buChar char="•"/>
            </a:pPr>
            <a:r>
              <a:rPr lang="en-US" dirty="0"/>
              <a:t>Implement loyalty programs to reward frequent shoppers.</a:t>
            </a:r>
          </a:p>
          <a:p>
            <a:pPr marL="742950" lvl="1" indent="-285750">
              <a:buFont typeface="Arial" panose="020B0604020202020204" pitchFamily="34" charset="0"/>
              <a:buChar char="•"/>
            </a:pPr>
            <a:r>
              <a:rPr lang="en-US" dirty="0"/>
              <a:t>Use targeted marketing to highlight promotions on staple items.</a:t>
            </a:r>
          </a:p>
          <a:p>
            <a:r>
              <a:rPr lang="en-US" b="1" dirty="0"/>
              <a:t>3. Innovate Promotion Strategies for Other Categories</a:t>
            </a:r>
          </a:p>
          <a:p>
            <a:pPr>
              <a:buFont typeface="Arial" panose="020B0604020202020204" pitchFamily="34" charset="0"/>
              <a:buChar char="•"/>
            </a:pPr>
            <a:r>
              <a:rPr lang="en-US" b="1" dirty="0"/>
              <a:t>Home Care and Personal Care</a:t>
            </a:r>
            <a:r>
              <a:rPr lang="en-US" dirty="0"/>
              <a:t>:</a:t>
            </a:r>
          </a:p>
          <a:p>
            <a:pPr marL="742950" lvl="1" indent="-285750">
              <a:buFont typeface="Arial" panose="020B0604020202020204" pitchFamily="34" charset="0"/>
              <a:buChar char="•"/>
            </a:pPr>
            <a:r>
              <a:rPr lang="en-US" dirty="0"/>
              <a:t>Test different promotion types to determine what resonates best with customers.</a:t>
            </a:r>
          </a:p>
          <a:p>
            <a:pPr marL="742950" lvl="1" indent="-285750">
              <a:buFont typeface="Arial" panose="020B0604020202020204" pitchFamily="34" charset="0"/>
              <a:buChar char="•"/>
            </a:pPr>
            <a:r>
              <a:rPr lang="en-US" dirty="0"/>
              <a:t>Use customer feedback to tailor offerings.</a:t>
            </a:r>
          </a:p>
          <a:p>
            <a:r>
              <a:rPr lang="en-US" b="1" dirty="0"/>
              <a:t>4. Cross-Category Promotions</a:t>
            </a:r>
          </a:p>
          <a:p>
            <a:pPr>
              <a:buFont typeface="Arial" panose="020B0604020202020204" pitchFamily="34" charset="0"/>
              <a:buChar char="•"/>
            </a:pPr>
            <a:r>
              <a:rPr lang="en-US" b="1" dirty="0"/>
              <a:t>Encourage Cross-Selling</a:t>
            </a:r>
            <a:r>
              <a:rPr lang="en-US" dirty="0"/>
              <a:t>:</a:t>
            </a:r>
          </a:p>
          <a:p>
            <a:pPr marL="742950" lvl="1" indent="-285750">
              <a:buFont typeface="Arial" panose="020B0604020202020204" pitchFamily="34" charset="0"/>
              <a:buChar char="•"/>
            </a:pPr>
            <a:r>
              <a:rPr lang="en-US" dirty="0"/>
              <a:t>Bundle products from different categories to increase average transaction value.</a:t>
            </a:r>
          </a:p>
          <a:p>
            <a:pPr marL="742950" lvl="1" indent="-285750">
              <a:buFont typeface="Arial" panose="020B0604020202020204" pitchFamily="34" charset="0"/>
              <a:buChar char="•"/>
            </a:pPr>
            <a:r>
              <a:rPr lang="en-US" dirty="0"/>
              <a:t>Promote complementary products together (e.g., Personal Care items with Home Care products).</a:t>
            </a:r>
          </a:p>
          <a:p>
            <a:r>
              <a:rPr lang="en-US" b="1" dirty="0"/>
              <a:t>5. Data-Driven Decision Making</a:t>
            </a:r>
          </a:p>
          <a:p>
            <a:pPr>
              <a:buFont typeface="Arial" panose="020B0604020202020204" pitchFamily="34" charset="0"/>
              <a:buChar char="•"/>
            </a:pPr>
            <a:r>
              <a:rPr lang="en-US" b="1" dirty="0"/>
              <a:t>Analyze Customer Data</a:t>
            </a:r>
            <a:r>
              <a:rPr lang="en-US" dirty="0"/>
              <a:t>:</a:t>
            </a:r>
          </a:p>
          <a:p>
            <a:pPr marL="742950" lvl="1" indent="-285750">
              <a:buFont typeface="Arial" panose="020B0604020202020204" pitchFamily="34" charset="0"/>
              <a:buChar char="•"/>
            </a:pPr>
            <a:r>
              <a:rPr lang="en-US" dirty="0"/>
              <a:t>Segment customers based on purchasing patterns to personalize promotions.</a:t>
            </a:r>
          </a:p>
          <a:p>
            <a:pPr>
              <a:buFont typeface="Arial" panose="020B0604020202020204" pitchFamily="34" charset="0"/>
              <a:buChar char="•"/>
            </a:pPr>
            <a:r>
              <a:rPr lang="en-US" b="1" dirty="0"/>
              <a:t>Monitor Competitor Activities</a:t>
            </a:r>
            <a:r>
              <a:rPr lang="en-US" dirty="0"/>
              <a:t>:</a:t>
            </a:r>
          </a:p>
          <a:p>
            <a:pPr marL="742950" lvl="1" indent="-285750">
              <a:buFont typeface="Arial" panose="020B0604020202020204" pitchFamily="34" charset="0"/>
              <a:buChar char="•"/>
            </a:pPr>
            <a:r>
              <a:rPr lang="en-US" dirty="0"/>
              <a:t>Stay informed about competitor promotions to ensure competitiveness.</a:t>
            </a:r>
          </a:p>
          <a:p>
            <a:r>
              <a:rPr lang="en-US" b="1" dirty="0"/>
              <a:t>6. Enhance Marketing Communications</a:t>
            </a:r>
          </a:p>
          <a:p>
            <a:pPr>
              <a:buFont typeface="Arial" panose="020B0604020202020204" pitchFamily="34" charset="0"/>
              <a:buChar char="•"/>
            </a:pPr>
            <a:r>
              <a:rPr lang="en-US" b="1" dirty="0"/>
              <a:t>Clear Messaging</a:t>
            </a:r>
            <a:r>
              <a:rPr lang="en-US" dirty="0"/>
              <a:t>:</a:t>
            </a:r>
          </a:p>
          <a:p>
            <a:pPr marL="742950" lvl="1" indent="-285750">
              <a:buFont typeface="Arial" panose="020B0604020202020204" pitchFamily="34" charset="0"/>
              <a:buChar char="•"/>
            </a:pPr>
            <a:r>
              <a:rPr lang="en-US" dirty="0"/>
              <a:t>Ensure that promotion details are communicated effectively to customers.</a:t>
            </a:r>
          </a:p>
          <a:p>
            <a:pPr>
              <a:buFont typeface="Arial" panose="020B0604020202020204" pitchFamily="34" charset="0"/>
              <a:buChar char="•"/>
            </a:pPr>
            <a:r>
              <a:rPr lang="en-US" b="1" dirty="0"/>
              <a:t>Multiple Channels</a:t>
            </a:r>
            <a:r>
              <a:rPr lang="en-US" dirty="0"/>
              <a:t>:</a:t>
            </a:r>
          </a:p>
          <a:p>
            <a:pPr marL="742950" lvl="1" indent="-285750">
              <a:buFont typeface="Arial" panose="020B0604020202020204" pitchFamily="34" charset="0"/>
              <a:buChar char="•"/>
            </a:pPr>
            <a:r>
              <a:rPr lang="en-US" dirty="0"/>
              <a:t>Utilize various marketing channels (social media, email, in-store promotions) to reach a wider </a:t>
            </a:r>
            <a:r>
              <a:rPr lang="en-US"/>
              <a:t>audience.</a:t>
            </a:r>
            <a:endParaRPr lang="en-US" dirty="0"/>
          </a:p>
        </p:txBody>
      </p:sp>
      <p:sp>
        <p:nvSpPr>
          <p:cNvPr id="4" name="Slide Number Placeholder 3"/>
          <p:cNvSpPr>
            <a:spLocks noGrp="1"/>
          </p:cNvSpPr>
          <p:nvPr>
            <p:ph type="sldNum" sz="quarter" idx="5"/>
          </p:nvPr>
        </p:nvSpPr>
        <p:spPr/>
        <p:txBody>
          <a:bodyPr/>
          <a:lstStyle/>
          <a:p>
            <a:fld id="{9FF1F46D-D510-4F97-AEF2-C8A3F1095D36}" type="slidenum">
              <a:rPr lang="en-ID" smtClean="0"/>
              <a:t>23</a:t>
            </a:fld>
            <a:endParaRPr lang="en-ID"/>
          </a:p>
        </p:txBody>
      </p:sp>
    </p:spTree>
    <p:extLst>
      <p:ext uri="{BB962C8B-B14F-4D97-AF65-F5344CB8AC3E}">
        <p14:creationId xmlns:p14="http://schemas.microsoft.com/office/powerpoint/2010/main" val="1184668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2/25/2025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2/25/2025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2/25/2025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2/25/2025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2/25/2025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2/25/2025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2/25/2025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2/25/2025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2/25/2025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2/25/2025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localhost:8888/doc/tree/08.%20Virtual%20Internship/Week%201/2.21%20Incoming%20Task%20Email/Nova%20Mart%20-%20Campaign%20Presentation.ipynb#1.-Inventory-Optimiza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fontScale="90000"/>
          </a:bodyPr>
          <a:lstStyle/>
          <a:p>
            <a:r>
              <a:rPr lang="en-US" sz="8000" dirty="0"/>
              <a:t>Campaign Performance Analysis - Nova Mart</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solidFill>
                  <a:schemeClr val="tx1">
                    <a:lumMod val="85000"/>
                    <a:lumOff val="15000"/>
                  </a:schemeClr>
                </a:solidFill>
              </a:rPr>
              <a:t>Pulung Aji </a:t>
            </a:r>
            <a:r>
              <a:rPr lang="en-US" sz="2400" dirty="0" err="1">
                <a:solidFill>
                  <a:schemeClr val="tx1">
                    <a:lumMod val="85000"/>
                    <a:lumOff val="15000"/>
                  </a:schemeClr>
                </a:solidFill>
              </a:rPr>
              <a:t>Purwandhita</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E70C6C-3DBC-B41F-902A-1F51AC3E421D}"/>
              </a:ext>
            </a:extLst>
          </p:cNvPr>
          <p:cNvSpPr>
            <a:spLocks noGrp="1"/>
          </p:cNvSpPr>
          <p:nvPr>
            <p:ph type="title"/>
          </p:nvPr>
        </p:nvSpPr>
        <p:spPr/>
        <p:txBody>
          <a:bodyPr>
            <a:normAutofit/>
          </a:bodyPr>
          <a:lstStyle/>
          <a:p>
            <a:pPr algn="ctr"/>
            <a:r>
              <a:rPr lang="en-US" sz="3200" dirty="0"/>
              <a:t>Visualize the number</a:t>
            </a:r>
            <a:r>
              <a:rPr lang="en-US" sz="1800" b="0" i="0" dirty="0">
                <a:solidFill>
                  <a:schemeClr val="bg1"/>
                </a:solidFill>
                <a:effectLst/>
                <a:latin typeface="ArialMT"/>
              </a:rPr>
              <a:t> </a:t>
            </a:r>
            <a:r>
              <a:rPr lang="en-US" sz="3200" dirty="0"/>
              <a:t>of</a:t>
            </a:r>
            <a:r>
              <a:rPr lang="en-US" sz="1800" b="0" i="0" dirty="0">
                <a:solidFill>
                  <a:schemeClr val="bg1"/>
                </a:solidFill>
                <a:effectLst/>
                <a:latin typeface="ArialMT"/>
              </a:rPr>
              <a:t> </a:t>
            </a:r>
            <a:r>
              <a:rPr lang="en-US" sz="3200" dirty="0"/>
              <a:t>stores in Each City</a:t>
            </a:r>
            <a:endParaRPr lang="en-ID" sz="1800" dirty="0">
              <a:solidFill>
                <a:schemeClr val="bg1"/>
              </a:solidFill>
              <a:latin typeface="ArialMT"/>
            </a:endParaRPr>
          </a:p>
        </p:txBody>
      </p:sp>
      <p:pic>
        <p:nvPicPr>
          <p:cNvPr id="11" name="Content Placeholder 10">
            <a:extLst>
              <a:ext uri="{FF2B5EF4-FFF2-40B4-BE49-F238E27FC236}">
                <a16:creationId xmlns:a16="http://schemas.microsoft.com/office/drawing/2014/main" id="{BD5274EB-FD3E-293A-C7BB-74CA2D2D08AE}"/>
              </a:ext>
            </a:extLst>
          </p:cNvPr>
          <p:cNvPicPr>
            <a:picLocks noGrp="1" noChangeAspect="1"/>
          </p:cNvPicPr>
          <p:nvPr>
            <p:ph idx="1"/>
          </p:nvPr>
        </p:nvPicPr>
        <p:blipFill>
          <a:blip r:embed="rId3"/>
          <a:stretch>
            <a:fillRect/>
          </a:stretch>
        </p:blipFill>
        <p:spPr>
          <a:xfrm>
            <a:off x="5459413" y="1233245"/>
            <a:ext cx="5927725" cy="4453423"/>
          </a:xfrm>
        </p:spPr>
      </p:pic>
      <p:sp>
        <p:nvSpPr>
          <p:cNvPr id="17" name="Text Placeholder 16">
            <a:extLst>
              <a:ext uri="{FF2B5EF4-FFF2-40B4-BE49-F238E27FC236}">
                <a16:creationId xmlns:a16="http://schemas.microsoft.com/office/drawing/2014/main" id="{BC9E507C-F757-E60B-B4FF-A15FE151E4B5}"/>
              </a:ext>
            </a:extLst>
          </p:cNvPr>
          <p:cNvSpPr>
            <a:spLocks noGrp="1"/>
          </p:cNvSpPr>
          <p:nvPr>
            <p:ph type="body" sz="half" idx="2"/>
          </p:nvPr>
        </p:nvSpPr>
        <p:spPr/>
        <p:txBody>
          <a:bodyPr>
            <a:normAutofit fontScale="70000" lnSpcReduction="20000"/>
          </a:bodyPr>
          <a:lstStyle/>
          <a:p>
            <a:pPr>
              <a:buFont typeface="+mj-lt"/>
              <a:buAutoNum type="arabicPeriod"/>
            </a:pPr>
            <a:r>
              <a:rPr lang="en-US" b="1" dirty="0">
                <a:solidFill>
                  <a:schemeClr val="bg1"/>
                </a:solidFill>
              </a:rPr>
              <a:t>Top Cities by Store Count:</a:t>
            </a:r>
            <a:endParaRPr lang="en-US" dirty="0">
              <a:solidFill>
                <a:schemeClr val="bg1"/>
              </a:solidFill>
            </a:endParaRPr>
          </a:p>
          <a:p>
            <a:pPr marL="742950" lvl="1" indent="-285750">
              <a:buFont typeface="+mj-lt"/>
              <a:buAutoNum type="arabicPeriod"/>
            </a:pPr>
            <a:r>
              <a:rPr lang="en-US" b="1" dirty="0">
                <a:solidFill>
                  <a:schemeClr val="bg1"/>
                </a:solidFill>
              </a:rPr>
              <a:t>Bengaluru</a:t>
            </a:r>
            <a:r>
              <a:rPr lang="en-US" dirty="0">
                <a:solidFill>
                  <a:schemeClr val="bg1"/>
                </a:solidFill>
              </a:rPr>
              <a:t> stands out with the highest number of stores, totaling </a:t>
            </a:r>
            <a:r>
              <a:rPr lang="en-US" b="1" dirty="0">
                <a:solidFill>
                  <a:schemeClr val="bg1"/>
                </a:solidFill>
              </a:rPr>
              <a:t>10 unique locations</a:t>
            </a:r>
            <a:r>
              <a:rPr lang="en-US" dirty="0">
                <a:solidFill>
                  <a:schemeClr val="bg1"/>
                </a:solidFill>
              </a:rPr>
              <a:t>. This indicates a strong presence in the city, suggesting it's a central market for Nova Mart.</a:t>
            </a:r>
          </a:p>
          <a:p>
            <a:pPr marL="742950" lvl="1" indent="-285750">
              <a:buFont typeface="+mj-lt"/>
              <a:buAutoNum type="arabicPeriod"/>
            </a:pPr>
            <a:r>
              <a:rPr lang="en-US" b="1" dirty="0">
                <a:solidFill>
                  <a:schemeClr val="bg1"/>
                </a:solidFill>
              </a:rPr>
              <a:t>Chennai</a:t>
            </a:r>
            <a:r>
              <a:rPr lang="en-US" dirty="0">
                <a:solidFill>
                  <a:schemeClr val="bg1"/>
                </a:solidFill>
              </a:rPr>
              <a:t> follows with </a:t>
            </a:r>
            <a:r>
              <a:rPr lang="en-US" b="1" dirty="0">
                <a:solidFill>
                  <a:schemeClr val="bg1"/>
                </a:solidFill>
              </a:rPr>
              <a:t>8 stores</a:t>
            </a:r>
            <a:r>
              <a:rPr lang="en-US" dirty="0">
                <a:solidFill>
                  <a:schemeClr val="bg1"/>
                </a:solidFill>
              </a:rPr>
              <a:t>, showcasing significant market engagement.</a:t>
            </a:r>
          </a:p>
          <a:p>
            <a:pPr marL="742950" lvl="1" indent="-285750">
              <a:buFont typeface="+mj-lt"/>
              <a:buAutoNum type="arabicPeriod"/>
            </a:pPr>
            <a:r>
              <a:rPr lang="en-US" b="1" dirty="0">
                <a:solidFill>
                  <a:schemeClr val="bg1"/>
                </a:solidFill>
              </a:rPr>
              <a:t>Hyderabad</a:t>
            </a:r>
            <a:r>
              <a:rPr lang="en-US" dirty="0">
                <a:solidFill>
                  <a:schemeClr val="bg1"/>
                </a:solidFill>
              </a:rPr>
              <a:t> and </a:t>
            </a:r>
            <a:r>
              <a:rPr lang="en-US" b="1" dirty="0">
                <a:solidFill>
                  <a:schemeClr val="bg1"/>
                </a:solidFill>
              </a:rPr>
              <a:t>Coimbatore</a:t>
            </a:r>
            <a:r>
              <a:rPr lang="en-US" dirty="0">
                <a:solidFill>
                  <a:schemeClr val="bg1"/>
                </a:solidFill>
              </a:rPr>
              <a:t> hold </a:t>
            </a:r>
            <a:r>
              <a:rPr lang="en-US" b="1" dirty="0">
                <a:solidFill>
                  <a:schemeClr val="bg1"/>
                </a:solidFill>
              </a:rPr>
              <a:t>7</a:t>
            </a:r>
            <a:r>
              <a:rPr lang="en-US" dirty="0">
                <a:solidFill>
                  <a:schemeClr val="bg1"/>
                </a:solidFill>
              </a:rPr>
              <a:t> and </a:t>
            </a:r>
            <a:r>
              <a:rPr lang="en-US" b="1" dirty="0">
                <a:solidFill>
                  <a:schemeClr val="bg1"/>
                </a:solidFill>
              </a:rPr>
              <a:t>5 stores</a:t>
            </a:r>
            <a:r>
              <a:rPr lang="en-US" dirty="0">
                <a:solidFill>
                  <a:schemeClr val="bg1"/>
                </a:solidFill>
              </a:rPr>
              <a:t>, respectively, indicating moderate penetration.</a:t>
            </a:r>
          </a:p>
          <a:p>
            <a:pPr>
              <a:buFont typeface="+mj-lt"/>
              <a:buAutoNum type="arabicPeriod"/>
            </a:pPr>
            <a:r>
              <a:rPr lang="en-US" b="1" dirty="0">
                <a:solidFill>
                  <a:schemeClr val="bg1"/>
                </a:solidFill>
              </a:rPr>
              <a:t>Cities with Moderate Presence:</a:t>
            </a:r>
            <a:endParaRPr lang="en-US" dirty="0">
              <a:solidFill>
                <a:schemeClr val="bg1"/>
              </a:solidFill>
            </a:endParaRPr>
          </a:p>
          <a:p>
            <a:pPr marL="742950" lvl="1" indent="-285750">
              <a:buFont typeface="+mj-lt"/>
              <a:buAutoNum type="arabicPeriod"/>
            </a:pPr>
            <a:r>
              <a:rPr lang="en-US" b="1" dirty="0">
                <a:solidFill>
                  <a:schemeClr val="bg1"/>
                </a:solidFill>
              </a:rPr>
              <a:t>Visakhapatnam</a:t>
            </a:r>
            <a:r>
              <a:rPr lang="en-US" dirty="0">
                <a:solidFill>
                  <a:schemeClr val="bg1"/>
                </a:solidFill>
              </a:rPr>
              <a:t> and </a:t>
            </a:r>
            <a:r>
              <a:rPr lang="en-US" b="1" dirty="0">
                <a:solidFill>
                  <a:schemeClr val="bg1"/>
                </a:solidFill>
              </a:rPr>
              <a:t>Coimbatore</a:t>
            </a:r>
            <a:r>
              <a:rPr lang="en-US" dirty="0">
                <a:solidFill>
                  <a:schemeClr val="bg1"/>
                </a:solidFill>
              </a:rPr>
              <a:t> each have </a:t>
            </a:r>
            <a:r>
              <a:rPr lang="en-US" b="1" dirty="0">
                <a:solidFill>
                  <a:schemeClr val="bg1"/>
                </a:solidFill>
              </a:rPr>
              <a:t>5 stores</a:t>
            </a:r>
            <a:r>
              <a:rPr lang="en-US" dirty="0">
                <a:solidFill>
                  <a:schemeClr val="bg1"/>
                </a:solidFill>
              </a:rPr>
              <a:t>, reflecting a balanced approach in these markets.</a:t>
            </a:r>
          </a:p>
          <a:p>
            <a:pPr marL="742950" lvl="1" indent="-285750">
              <a:buFont typeface="+mj-lt"/>
              <a:buAutoNum type="arabicPeriod"/>
            </a:pPr>
            <a:r>
              <a:rPr lang="en-US" b="1" dirty="0">
                <a:solidFill>
                  <a:schemeClr val="bg1"/>
                </a:solidFill>
              </a:rPr>
              <a:t>Madurai</a:t>
            </a:r>
            <a:r>
              <a:rPr lang="en-US" dirty="0">
                <a:solidFill>
                  <a:schemeClr val="bg1"/>
                </a:solidFill>
              </a:rPr>
              <a:t> and </a:t>
            </a:r>
            <a:r>
              <a:rPr lang="en-US" b="1" dirty="0">
                <a:solidFill>
                  <a:schemeClr val="bg1"/>
                </a:solidFill>
              </a:rPr>
              <a:t>Mysuru</a:t>
            </a:r>
            <a:r>
              <a:rPr lang="en-US" dirty="0">
                <a:solidFill>
                  <a:schemeClr val="bg1"/>
                </a:solidFill>
              </a:rPr>
              <a:t> each host </a:t>
            </a:r>
            <a:r>
              <a:rPr lang="en-US" b="1" dirty="0">
                <a:solidFill>
                  <a:schemeClr val="bg1"/>
                </a:solidFill>
              </a:rPr>
              <a:t>4 stores</a:t>
            </a:r>
            <a:r>
              <a:rPr lang="en-US" dirty="0">
                <a:solidFill>
                  <a:schemeClr val="bg1"/>
                </a:solidFill>
              </a:rPr>
              <a:t>, suggesting growth potential and existing customer bases.</a:t>
            </a:r>
          </a:p>
          <a:p>
            <a:pPr>
              <a:buFont typeface="+mj-lt"/>
              <a:buAutoNum type="arabicPeriod"/>
            </a:pPr>
            <a:r>
              <a:rPr lang="en-US" b="1" dirty="0">
                <a:solidFill>
                  <a:schemeClr val="bg1"/>
                </a:solidFill>
              </a:rPr>
              <a:t>Cities with Minimal Presence:</a:t>
            </a:r>
            <a:endParaRPr lang="en-US" dirty="0">
              <a:solidFill>
                <a:schemeClr val="bg1"/>
              </a:solidFill>
            </a:endParaRPr>
          </a:p>
          <a:p>
            <a:pPr marL="742950" lvl="1" indent="-285750">
              <a:buFont typeface="+mj-lt"/>
              <a:buAutoNum type="arabicPeriod"/>
            </a:pPr>
            <a:r>
              <a:rPr lang="en-US" b="1" dirty="0">
                <a:solidFill>
                  <a:schemeClr val="bg1"/>
                </a:solidFill>
              </a:rPr>
              <a:t>Mangalore</a:t>
            </a:r>
            <a:r>
              <a:rPr lang="en-US" dirty="0">
                <a:solidFill>
                  <a:schemeClr val="bg1"/>
                </a:solidFill>
              </a:rPr>
              <a:t> has </a:t>
            </a:r>
            <a:r>
              <a:rPr lang="en-US" b="1" dirty="0">
                <a:solidFill>
                  <a:schemeClr val="bg1"/>
                </a:solidFill>
              </a:rPr>
              <a:t>3 stores</a:t>
            </a:r>
            <a:r>
              <a:rPr lang="en-US" dirty="0">
                <a:solidFill>
                  <a:schemeClr val="bg1"/>
                </a:solidFill>
              </a:rPr>
              <a:t>, whereas </a:t>
            </a:r>
            <a:r>
              <a:rPr lang="en-US" b="1" dirty="0">
                <a:solidFill>
                  <a:schemeClr val="bg1"/>
                </a:solidFill>
              </a:rPr>
              <a:t>Trivandrum</a:t>
            </a:r>
            <a:r>
              <a:rPr lang="en-US" dirty="0">
                <a:solidFill>
                  <a:schemeClr val="bg1"/>
                </a:solidFill>
              </a:rPr>
              <a:t> and </a:t>
            </a:r>
            <a:r>
              <a:rPr lang="en-US" b="1" dirty="0">
                <a:solidFill>
                  <a:schemeClr val="bg1"/>
                </a:solidFill>
              </a:rPr>
              <a:t>Vijayawada</a:t>
            </a:r>
            <a:r>
              <a:rPr lang="en-US" dirty="0">
                <a:solidFill>
                  <a:schemeClr val="bg1"/>
                </a:solidFill>
              </a:rPr>
              <a:t> have the lowest number of stores at </a:t>
            </a:r>
            <a:r>
              <a:rPr lang="en-US" b="1" dirty="0">
                <a:solidFill>
                  <a:schemeClr val="bg1"/>
                </a:solidFill>
              </a:rPr>
              <a:t>2 each</a:t>
            </a:r>
            <a:r>
              <a:rPr lang="en-US" dirty="0">
                <a:solidFill>
                  <a:schemeClr val="bg1"/>
                </a:solidFill>
              </a:rPr>
              <a:t>. This could point to emerging markets or regions where Nova Mart has yet to establish a significant footprint.</a:t>
            </a:r>
          </a:p>
          <a:p>
            <a:endParaRPr lang="en-ID" dirty="0">
              <a:solidFill>
                <a:schemeClr val="bg1"/>
              </a:solidFill>
            </a:endParaRPr>
          </a:p>
        </p:txBody>
      </p:sp>
    </p:spTree>
    <p:extLst>
      <p:ext uri="{BB962C8B-B14F-4D97-AF65-F5344CB8AC3E}">
        <p14:creationId xmlns:p14="http://schemas.microsoft.com/office/powerpoint/2010/main" val="939282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97AB-0A5B-5145-CC50-1B86C79EE700}"/>
              </a:ext>
            </a:extLst>
          </p:cNvPr>
          <p:cNvSpPr>
            <a:spLocks noGrp="1"/>
          </p:cNvSpPr>
          <p:nvPr>
            <p:ph type="title"/>
          </p:nvPr>
        </p:nvSpPr>
        <p:spPr/>
        <p:txBody>
          <a:bodyPr>
            <a:noAutofit/>
          </a:bodyPr>
          <a:lstStyle/>
          <a:p>
            <a:r>
              <a:rPr lang="en-US" sz="2800" dirty="0"/>
              <a:t>Analyze the total quantity sold after promotion for the Sankranti campaign across</a:t>
            </a:r>
            <a:br>
              <a:rPr lang="en-US" sz="2800" dirty="0"/>
            </a:br>
            <a:r>
              <a:rPr lang="en-US" sz="2800" dirty="0"/>
              <a:t>different product categories</a:t>
            </a:r>
            <a:endParaRPr lang="en-ID" sz="2800" dirty="0"/>
          </a:p>
        </p:txBody>
      </p:sp>
      <p:pic>
        <p:nvPicPr>
          <p:cNvPr id="7" name="Content Placeholder 6">
            <a:extLst>
              <a:ext uri="{FF2B5EF4-FFF2-40B4-BE49-F238E27FC236}">
                <a16:creationId xmlns:a16="http://schemas.microsoft.com/office/drawing/2014/main" id="{2AF0D822-3140-5E3D-5C85-937D46BA865F}"/>
              </a:ext>
            </a:extLst>
          </p:cNvPr>
          <p:cNvPicPr>
            <a:picLocks noGrp="1" noChangeAspect="1"/>
          </p:cNvPicPr>
          <p:nvPr>
            <p:ph idx="1"/>
          </p:nvPr>
        </p:nvPicPr>
        <p:blipFill>
          <a:blip r:embed="rId3"/>
          <a:stretch>
            <a:fillRect/>
          </a:stretch>
        </p:blipFill>
        <p:spPr>
          <a:xfrm>
            <a:off x="5484676" y="812800"/>
            <a:ext cx="5877198" cy="5294313"/>
          </a:xfrm>
        </p:spPr>
      </p:pic>
      <p:sp>
        <p:nvSpPr>
          <p:cNvPr id="4" name="Text Placeholder 3">
            <a:extLst>
              <a:ext uri="{FF2B5EF4-FFF2-40B4-BE49-F238E27FC236}">
                <a16:creationId xmlns:a16="http://schemas.microsoft.com/office/drawing/2014/main" id="{3A97AFF8-FAD6-80AE-E290-8BE13E5C99D7}"/>
              </a:ext>
            </a:extLst>
          </p:cNvPr>
          <p:cNvSpPr>
            <a:spLocks noGrp="1"/>
          </p:cNvSpPr>
          <p:nvPr>
            <p:ph type="body" sz="half" idx="2"/>
          </p:nvPr>
        </p:nvSpPr>
        <p:spPr/>
        <p:txBody>
          <a:bodyPr>
            <a:noAutofit/>
          </a:bodyPr>
          <a:lstStyle/>
          <a:p>
            <a:r>
              <a:rPr lang="en-US" sz="900" b="1" dirty="0">
                <a:solidFill>
                  <a:schemeClr val="bg1"/>
                </a:solidFill>
              </a:rPr>
              <a:t>Top Contributors:</a:t>
            </a:r>
          </a:p>
          <a:p>
            <a:r>
              <a:rPr lang="en-US" sz="900" dirty="0">
                <a:solidFill>
                  <a:schemeClr val="bg1"/>
                </a:solidFill>
              </a:rPr>
              <a:t>    </a:t>
            </a:r>
            <a:r>
              <a:rPr lang="en-US" sz="900" b="1" dirty="0">
                <a:solidFill>
                  <a:schemeClr val="bg1"/>
                </a:solidFill>
              </a:rPr>
              <a:t>Combo1:</a:t>
            </a:r>
            <a:r>
              <a:rPr lang="en-US" sz="900" dirty="0">
                <a:solidFill>
                  <a:schemeClr val="bg1"/>
                </a:solidFill>
              </a:rPr>
              <a:t> Largest revenue driver due to high price and volume.</a:t>
            </a:r>
          </a:p>
          <a:p>
            <a:r>
              <a:rPr lang="en-US" sz="900" dirty="0">
                <a:solidFill>
                  <a:schemeClr val="bg1"/>
                </a:solidFill>
              </a:rPr>
              <a:t>    </a:t>
            </a:r>
            <a:r>
              <a:rPr lang="en-US" sz="900" b="1" dirty="0">
                <a:solidFill>
                  <a:schemeClr val="bg1"/>
                </a:solidFill>
              </a:rPr>
              <a:t>Grocery &amp; Staples:</a:t>
            </a:r>
            <a:r>
              <a:rPr lang="en-US" sz="900" dirty="0">
                <a:solidFill>
                  <a:schemeClr val="bg1"/>
                </a:solidFill>
              </a:rPr>
              <a:t> Significant contributor, boosted by daily necessity promotions.</a:t>
            </a:r>
          </a:p>
          <a:p>
            <a:r>
              <a:rPr lang="en-US" sz="900" dirty="0">
                <a:solidFill>
                  <a:schemeClr val="bg1"/>
                </a:solidFill>
              </a:rPr>
              <a:t>    </a:t>
            </a:r>
            <a:r>
              <a:rPr lang="en-US" sz="900" b="1" dirty="0">
                <a:solidFill>
                  <a:schemeClr val="bg1"/>
                </a:solidFill>
              </a:rPr>
              <a:t>Home Care &amp; Personal Care:</a:t>
            </a:r>
            <a:r>
              <a:rPr lang="en-US" sz="900" dirty="0">
                <a:solidFill>
                  <a:schemeClr val="bg1"/>
                </a:solidFill>
              </a:rPr>
              <a:t> Smaller revenue shares, indicating lower impact or less aggressive promotions.</a:t>
            </a:r>
          </a:p>
          <a:p>
            <a:r>
              <a:rPr lang="en-US" sz="900" b="1" dirty="0">
                <a:solidFill>
                  <a:schemeClr val="bg1"/>
                </a:solidFill>
              </a:rPr>
              <a:t>Promotion Effectiveness:</a:t>
            </a:r>
          </a:p>
          <a:p>
            <a:r>
              <a:rPr lang="en-US" sz="900" dirty="0">
                <a:solidFill>
                  <a:schemeClr val="bg1"/>
                </a:solidFill>
              </a:rPr>
              <a:t>    </a:t>
            </a:r>
            <a:r>
              <a:rPr lang="en-US" sz="900" b="1" dirty="0">
                <a:solidFill>
                  <a:schemeClr val="bg1"/>
                </a:solidFill>
              </a:rPr>
              <a:t>Combo1:</a:t>
            </a:r>
            <a:r>
              <a:rPr lang="en-US" sz="900" dirty="0">
                <a:solidFill>
                  <a:schemeClr val="bg1"/>
                </a:solidFill>
              </a:rPr>
              <a:t> Highly effective, likely due to appealing bundled discounts.</a:t>
            </a:r>
          </a:p>
          <a:p>
            <a:r>
              <a:rPr lang="en-US" sz="900" dirty="0">
                <a:solidFill>
                  <a:schemeClr val="bg1"/>
                </a:solidFill>
              </a:rPr>
              <a:t>    </a:t>
            </a:r>
            <a:r>
              <a:rPr lang="en-US" sz="900" b="1" dirty="0">
                <a:solidFill>
                  <a:schemeClr val="bg1"/>
                </a:solidFill>
              </a:rPr>
              <a:t>Grocery &amp; Staples:</a:t>
            </a:r>
            <a:r>
              <a:rPr lang="en-US" sz="900" dirty="0">
                <a:solidFill>
                  <a:schemeClr val="bg1"/>
                </a:solidFill>
              </a:rPr>
              <a:t> Promotions on essentials increase sales volume.</a:t>
            </a:r>
          </a:p>
          <a:p>
            <a:r>
              <a:rPr lang="en-US" sz="900" dirty="0">
                <a:solidFill>
                  <a:schemeClr val="bg1"/>
                </a:solidFill>
              </a:rPr>
              <a:t>    </a:t>
            </a:r>
            <a:r>
              <a:rPr lang="en-US" sz="900" b="1" dirty="0">
                <a:solidFill>
                  <a:schemeClr val="bg1"/>
                </a:solidFill>
              </a:rPr>
              <a:t>Home Care &amp; Personal Care:</a:t>
            </a:r>
            <a:r>
              <a:rPr lang="en-US" sz="900" dirty="0">
                <a:solidFill>
                  <a:schemeClr val="bg1"/>
                </a:solidFill>
              </a:rPr>
              <a:t> Need more targeted or aggressive promotions.</a:t>
            </a:r>
          </a:p>
        </p:txBody>
      </p:sp>
    </p:spTree>
    <p:extLst>
      <p:ext uri="{BB962C8B-B14F-4D97-AF65-F5344CB8AC3E}">
        <p14:creationId xmlns:p14="http://schemas.microsoft.com/office/powerpoint/2010/main" val="1556521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54A1-3B8F-58CD-CAD6-48A20832D00A}"/>
              </a:ext>
            </a:extLst>
          </p:cNvPr>
          <p:cNvSpPr>
            <a:spLocks noGrp="1"/>
          </p:cNvSpPr>
          <p:nvPr>
            <p:ph type="title"/>
          </p:nvPr>
        </p:nvSpPr>
        <p:spPr/>
        <p:txBody>
          <a:bodyPr>
            <a:noAutofit/>
          </a:bodyPr>
          <a:lstStyle/>
          <a:p>
            <a:r>
              <a:rPr lang="en-US" sz="2400" dirty="0"/>
              <a:t>Examine the correlation between base price (after the promotion) and sales</a:t>
            </a:r>
            <a:br>
              <a:rPr lang="en-US" sz="2400" dirty="0"/>
            </a:br>
            <a:r>
              <a:rPr lang="en-US" sz="2400" dirty="0"/>
              <a:t>quantities (after the promotion).</a:t>
            </a:r>
            <a:endParaRPr lang="en-ID" sz="2400" dirty="0"/>
          </a:p>
        </p:txBody>
      </p:sp>
      <p:pic>
        <p:nvPicPr>
          <p:cNvPr id="6" name="Content Placeholder 5">
            <a:extLst>
              <a:ext uri="{FF2B5EF4-FFF2-40B4-BE49-F238E27FC236}">
                <a16:creationId xmlns:a16="http://schemas.microsoft.com/office/drawing/2014/main" id="{166D9B0A-53BF-FE7C-89AC-543984D75907}"/>
              </a:ext>
            </a:extLst>
          </p:cNvPr>
          <p:cNvPicPr>
            <a:picLocks noGrp="1" noChangeAspect="1"/>
          </p:cNvPicPr>
          <p:nvPr>
            <p:ph idx="1"/>
          </p:nvPr>
        </p:nvPicPr>
        <p:blipFill>
          <a:blip r:embed="rId3"/>
          <a:stretch>
            <a:fillRect/>
          </a:stretch>
        </p:blipFill>
        <p:spPr>
          <a:xfrm>
            <a:off x="5459413" y="1785771"/>
            <a:ext cx="5927725" cy="3348371"/>
          </a:xfrm>
        </p:spPr>
      </p:pic>
      <p:sp>
        <p:nvSpPr>
          <p:cNvPr id="4" name="Text Placeholder 3">
            <a:extLst>
              <a:ext uri="{FF2B5EF4-FFF2-40B4-BE49-F238E27FC236}">
                <a16:creationId xmlns:a16="http://schemas.microsoft.com/office/drawing/2014/main" id="{A32374E0-59E2-628A-C689-99A571ACB5DD}"/>
              </a:ext>
            </a:extLst>
          </p:cNvPr>
          <p:cNvSpPr>
            <a:spLocks noGrp="1"/>
          </p:cNvSpPr>
          <p:nvPr>
            <p:ph type="body" sz="half" idx="2"/>
          </p:nvPr>
        </p:nvSpPr>
        <p:spPr/>
        <p:txBody>
          <a:bodyPr>
            <a:normAutofit lnSpcReduction="10000"/>
          </a:bodyPr>
          <a:lstStyle/>
          <a:p>
            <a:r>
              <a:rPr lang="en-US" sz="800" b="1" dirty="0"/>
              <a:t>Weak Association: </a:t>
            </a:r>
          </a:p>
          <a:p>
            <a:r>
              <a:rPr lang="en-US" sz="800" dirty="0"/>
              <a:t>The low correlation indicates that changes in base price (after promo) explain only a small part of the variability in quantity sold after promo. Other factors—such as product quality, customer preferences, brand loyalty, or even the nature of the promotion—might be playing a more significant role in determining sales volume.    </a:t>
            </a:r>
          </a:p>
          <a:p>
            <a:r>
              <a:rPr lang="en-US" sz="800" b="1" dirty="0"/>
              <a:t>Heterogeneous Products:  </a:t>
            </a:r>
          </a:p>
          <a:p>
            <a:r>
              <a:rPr lang="en-US" sz="800" dirty="0"/>
              <a:t>The dataset might include a diverse range of products. For some products, a higher price might reflect better quality or additional features, leading to higher sales despite a higher price. For others, price might not be as important a factor.</a:t>
            </a:r>
          </a:p>
          <a:p>
            <a:r>
              <a:rPr lang="en-US" sz="800" b="1" dirty="0"/>
              <a:t>Promotional Strategy:</a:t>
            </a:r>
          </a:p>
          <a:p>
            <a:r>
              <a:rPr lang="en-US" sz="800" dirty="0"/>
              <a:t>Since the data is captured after promotions, the correlation may also be affected by how aggressively products were promoted. It’s possible that some higher-priced items were given less attractive promotional discounts, which might dampen the expected effect on quantity sold.</a:t>
            </a:r>
            <a:endParaRPr lang="en-ID" sz="800" dirty="0"/>
          </a:p>
        </p:txBody>
      </p:sp>
    </p:spTree>
    <p:extLst>
      <p:ext uri="{BB962C8B-B14F-4D97-AF65-F5344CB8AC3E}">
        <p14:creationId xmlns:p14="http://schemas.microsoft.com/office/powerpoint/2010/main" val="2413189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B5AD85A-2BDC-3625-41F7-67494D70F004}"/>
              </a:ext>
            </a:extLst>
          </p:cNvPr>
          <p:cNvPicPr>
            <a:picLocks noGrp="1" noChangeAspect="1"/>
          </p:cNvPicPr>
          <p:nvPr>
            <p:ph type="pic" idx="1"/>
          </p:nvPr>
        </p:nvPicPr>
        <p:blipFill>
          <a:blip r:embed="rId3"/>
          <a:stretch/>
        </p:blipFill>
        <p:spPr>
          <a:xfrm>
            <a:off x="2530702" y="117422"/>
            <a:ext cx="6325915" cy="4405643"/>
          </a:xfrm>
          <a:prstGeom prst="rect">
            <a:avLst/>
          </a:prstGeom>
        </p:spPr>
      </p:pic>
      <p:sp>
        <p:nvSpPr>
          <p:cNvPr id="2" name="Title 1">
            <a:extLst>
              <a:ext uri="{FF2B5EF4-FFF2-40B4-BE49-F238E27FC236}">
                <a16:creationId xmlns:a16="http://schemas.microsoft.com/office/drawing/2014/main" id="{774C0BCC-C546-3813-2361-B57BDB176A01}"/>
              </a:ext>
            </a:extLst>
          </p:cNvPr>
          <p:cNvSpPr>
            <a:spLocks noGrp="1"/>
          </p:cNvSpPr>
          <p:nvPr>
            <p:ph type="title"/>
          </p:nvPr>
        </p:nvSpPr>
        <p:spPr>
          <a:xfrm>
            <a:off x="1097279" y="4799362"/>
            <a:ext cx="10113645" cy="743682"/>
          </a:xfrm>
        </p:spPr>
        <p:txBody>
          <a:bodyPr>
            <a:noAutofit/>
          </a:bodyPr>
          <a:lstStyle/>
          <a:p>
            <a:pPr algn="ctr"/>
            <a:r>
              <a:rPr lang="en-US" sz="2000" dirty="0"/>
              <a:t>Analyze the distribution of quantity sold before the promotion for each product</a:t>
            </a:r>
            <a:br>
              <a:rPr lang="en-US" sz="2000" dirty="0"/>
            </a:br>
            <a:r>
              <a:rPr lang="en-US" sz="2000" dirty="0"/>
              <a:t>category</a:t>
            </a:r>
            <a:endParaRPr lang="en-ID" sz="2000" dirty="0"/>
          </a:p>
        </p:txBody>
      </p:sp>
      <p:sp>
        <p:nvSpPr>
          <p:cNvPr id="11" name="Text Placeholder 10">
            <a:extLst>
              <a:ext uri="{FF2B5EF4-FFF2-40B4-BE49-F238E27FC236}">
                <a16:creationId xmlns:a16="http://schemas.microsoft.com/office/drawing/2014/main" id="{346AE0E3-7439-6CCE-27B8-0F1B4A066BB6}"/>
              </a:ext>
            </a:extLst>
          </p:cNvPr>
          <p:cNvSpPr>
            <a:spLocks noGrp="1"/>
          </p:cNvSpPr>
          <p:nvPr>
            <p:ph type="body" sz="half" idx="2"/>
          </p:nvPr>
        </p:nvSpPr>
        <p:spPr/>
        <p:txBody>
          <a:bodyPr/>
          <a:lstStyle/>
          <a:p>
            <a:endParaRPr lang="en-ID"/>
          </a:p>
        </p:txBody>
      </p:sp>
    </p:spTree>
    <p:extLst>
      <p:ext uri="{BB962C8B-B14F-4D97-AF65-F5344CB8AC3E}">
        <p14:creationId xmlns:p14="http://schemas.microsoft.com/office/powerpoint/2010/main" val="3994646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951232-87A6-1BB4-BA98-078AB1591DA8}"/>
              </a:ext>
            </a:extLst>
          </p:cNvPr>
          <p:cNvSpPr>
            <a:spLocks noGrp="1"/>
          </p:cNvSpPr>
          <p:nvPr>
            <p:ph type="title"/>
          </p:nvPr>
        </p:nvSpPr>
        <p:spPr/>
        <p:txBody>
          <a:bodyPr/>
          <a:lstStyle/>
          <a:p>
            <a:r>
              <a:rPr lang="en-US" b="1" dirty="0"/>
              <a:t>Category-wise Analysis</a:t>
            </a:r>
            <a:endParaRPr lang="en-ID" dirty="0"/>
          </a:p>
        </p:txBody>
      </p:sp>
      <p:sp>
        <p:nvSpPr>
          <p:cNvPr id="6" name="Content Placeholder 5">
            <a:extLst>
              <a:ext uri="{FF2B5EF4-FFF2-40B4-BE49-F238E27FC236}">
                <a16:creationId xmlns:a16="http://schemas.microsoft.com/office/drawing/2014/main" id="{E283A885-35E6-3083-3CD7-A4EFA8BABC08}"/>
              </a:ext>
            </a:extLst>
          </p:cNvPr>
          <p:cNvSpPr>
            <a:spLocks noGrp="1"/>
          </p:cNvSpPr>
          <p:nvPr>
            <p:ph idx="1"/>
          </p:nvPr>
        </p:nvSpPr>
        <p:spPr/>
        <p:txBody>
          <a:bodyPr>
            <a:normAutofit fontScale="85000" lnSpcReduction="10000"/>
          </a:bodyPr>
          <a:lstStyle/>
          <a:p>
            <a:r>
              <a:rPr lang="en-US" b="1" dirty="0"/>
              <a:t>1. Grocery &amp; Staples</a:t>
            </a:r>
          </a:p>
          <a:p>
            <a:pPr>
              <a:buFont typeface="Arial" panose="020B0604020202020204" pitchFamily="34" charset="0"/>
              <a:buChar char="•"/>
            </a:pPr>
            <a:r>
              <a:rPr lang="en-US" b="1" dirty="0"/>
              <a:t>Distribution Shape</a:t>
            </a:r>
            <a:r>
              <a:rPr lang="en-US" dirty="0"/>
              <a:t>: Likely to exhibit a </a:t>
            </a:r>
            <a:r>
              <a:rPr lang="en-US" b="1" dirty="0"/>
              <a:t>right-skewed distribution</a:t>
            </a:r>
            <a:r>
              <a:rPr lang="en-US" dirty="0"/>
              <a:t>, where a higher frequency of transactions involve lower quantities sold, with the frequency decreasing as the quantity increases.</a:t>
            </a:r>
          </a:p>
          <a:p>
            <a:pPr>
              <a:buFont typeface="Arial" panose="020B0604020202020204" pitchFamily="34" charset="0"/>
              <a:buChar char="•"/>
            </a:pPr>
            <a:r>
              <a:rPr lang="en-US" b="1" dirty="0"/>
              <a:t>Interpretation</a:t>
            </a:r>
            <a:r>
              <a:rPr lang="en-US" dirty="0"/>
              <a:t>:</a:t>
            </a:r>
          </a:p>
          <a:p>
            <a:pPr marL="742950" lvl="1" indent="-285750">
              <a:buFont typeface="Arial" panose="020B0604020202020204" pitchFamily="34" charset="0"/>
              <a:buChar char="•"/>
            </a:pPr>
            <a:r>
              <a:rPr lang="en-US" b="1" dirty="0"/>
              <a:t>Essential Goods</a:t>
            </a:r>
            <a:r>
              <a:rPr lang="en-US" dirty="0"/>
              <a:t>: This pattern is typical for essential items that customers purchase regularly in small quantities.</a:t>
            </a:r>
          </a:p>
          <a:p>
            <a:pPr marL="742950" lvl="1" indent="-285750">
              <a:buFont typeface="Arial" panose="020B0604020202020204" pitchFamily="34" charset="0"/>
              <a:buChar char="•"/>
            </a:pPr>
            <a:r>
              <a:rPr lang="en-US" b="1" dirty="0"/>
              <a:t>Occasional Bulk Purchases</a:t>
            </a:r>
            <a:r>
              <a:rPr lang="en-US" dirty="0"/>
              <a:t>: The tail extending towards higher quantities indicates that some customers occasionally make bulk purchases, possibly for stocking up.</a:t>
            </a:r>
          </a:p>
          <a:p>
            <a:pPr>
              <a:buFont typeface="Arial" panose="020B0604020202020204" pitchFamily="34" charset="0"/>
              <a:buChar char="•"/>
            </a:pPr>
            <a:r>
              <a:rPr lang="en-US" b="1" dirty="0"/>
              <a:t>Implications</a:t>
            </a:r>
            <a:r>
              <a:rPr lang="en-US" dirty="0"/>
              <a:t>:</a:t>
            </a:r>
          </a:p>
          <a:p>
            <a:pPr marL="742950" lvl="1" indent="-285750">
              <a:buFont typeface="Arial" panose="020B0604020202020204" pitchFamily="34" charset="0"/>
              <a:buChar char="•"/>
            </a:pPr>
            <a:r>
              <a:rPr lang="en-US" b="1" dirty="0"/>
              <a:t>Inventory Management</a:t>
            </a:r>
            <a:r>
              <a:rPr lang="en-US" dirty="0"/>
              <a:t>: Ensure consistent stock levels for popular items to meet regular demand and prevent stockouts.</a:t>
            </a:r>
          </a:p>
          <a:p>
            <a:pPr marL="742950" lvl="1" indent="-285750">
              <a:buFont typeface="Arial" panose="020B0604020202020204" pitchFamily="34" charset="0"/>
              <a:buChar char="•"/>
            </a:pPr>
            <a:r>
              <a:rPr lang="en-US" b="1" dirty="0"/>
              <a:t>Upselling Opportunities</a:t>
            </a:r>
            <a:r>
              <a:rPr lang="en-US" dirty="0"/>
              <a:t>: Introduce promotions or bundle deals to encourage customers to purchase slightly more than usual.</a:t>
            </a:r>
          </a:p>
          <a:p>
            <a:pPr marL="742950" lvl="1" indent="-285750">
              <a:buFont typeface="Arial" panose="020B0604020202020204" pitchFamily="34" charset="0"/>
              <a:buChar char="•"/>
            </a:pPr>
            <a:r>
              <a:rPr lang="en-US" b="1" dirty="0"/>
              <a:t>Customer Behavior</a:t>
            </a:r>
            <a:r>
              <a:rPr lang="en-US" dirty="0"/>
              <a:t>: Regular purchasing patterns suggest a loyal customer base; consider loyalty programs to retain and reward these customers.</a:t>
            </a:r>
          </a:p>
        </p:txBody>
      </p:sp>
    </p:spTree>
    <p:extLst>
      <p:ext uri="{BB962C8B-B14F-4D97-AF65-F5344CB8AC3E}">
        <p14:creationId xmlns:p14="http://schemas.microsoft.com/office/powerpoint/2010/main" val="3026192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DBE92-8F15-B735-DC08-1BA66B4C8F4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9013250-E836-C4E9-4969-E8EE59A56F30}"/>
              </a:ext>
            </a:extLst>
          </p:cNvPr>
          <p:cNvSpPr>
            <a:spLocks noGrp="1"/>
          </p:cNvSpPr>
          <p:nvPr>
            <p:ph type="title"/>
          </p:nvPr>
        </p:nvSpPr>
        <p:spPr/>
        <p:txBody>
          <a:bodyPr/>
          <a:lstStyle/>
          <a:p>
            <a:r>
              <a:rPr lang="en-US" b="1" dirty="0"/>
              <a:t>Category-wise Analysis (</a:t>
            </a:r>
            <a:r>
              <a:rPr lang="en-US" b="1" dirty="0" err="1"/>
              <a:t>Cont</a:t>
            </a:r>
            <a:r>
              <a:rPr lang="en-US" b="1" dirty="0"/>
              <a:t>)</a:t>
            </a:r>
            <a:endParaRPr lang="en-ID" dirty="0"/>
          </a:p>
        </p:txBody>
      </p:sp>
      <p:sp>
        <p:nvSpPr>
          <p:cNvPr id="6" name="Content Placeholder 5">
            <a:extLst>
              <a:ext uri="{FF2B5EF4-FFF2-40B4-BE49-F238E27FC236}">
                <a16:creationId xmlns:a16="http://schemas.microsoft.com/office/drawing/2014/main" id="{1E2AF62B-FE08-12B4-0B87-FBC53CCF8009}"/>
              </a:ext>
            </a:extLst>
          </p:cNvPr>
          <p:cNvSpPr>
            <a:spLocks noGrp="1"/>
          </p:cNvSpPr>
          <p:nvPr>
            <p:ph idx="1"/>
          </p:nvPr>
        </p:nvSpPr>
        <p:spPr/>
        <p:txBody>
          <a:bodyPr>
            <a:normAutofit fontScale="85000" lnSpcReduction="10000"/>
          </a:bodyPr>
          <a:lstStyle/>
          <a:p>
            <a:r>
              <a:rPr lang="en-US" b="1" dirty="0"/>
              <a:t>2. Combo1</a:t>
            </a:r>
          </a:p>
          <a:p>
            <a:pPr>
              <a:buFont typeface="Arial" panose="020B0604020202020204" pitchFamily="34" charset="0"/>
              <a:buChar char="•"/>
            </a:pPr>
            <a:r>
              <a:rPr lang="en-US" b="1" dirty="0"/>
              <a:t>Distribution Shape</a:t>
            </a:r>
            <a:r>
              <a:rPr lang="en-US" dirty="0"/>
              <a:t>: May show a </a:t>
            </a:r>
            <a:r>
              <a:rPr lang="en-US" b="1" dirty="0"/>
              <a:t>peak at specific quantities sold</a:t>
            </a:r>
            <a:r>
              <a:rPr lang="en-US" dirty="0"/>
              <a:t>, depending on how the combo products are packaged.</a:t>
            </a:r>
          </a:p>
          <a:p>
            <a:pPr>
              <a:buFont typeface="Arial" panose="020B0604020202020204" pitchFamily="34" charset="0"/>
              <a:buChar char="•"/>
            </a:pPr>
            <a:r>
              <a:rPr lang="en-US" b="1" dirty="0"/>
              <a:t>Interpretation</a:t>
            </a:r>
            <a:r>
              <a:rPr lang="en-US" dirty="0"/>
              <a:t>:</a:t>
            </a:r>
          </a:p>
          <a:p>
            <a:pPr marL="742950" lvl="1" indent="-285750">
              <a:buFont typeface="Arial" panose="020B0604020202020204" pitchFamily="34" charset="0"/>
              <a:buChar char="•"/>
            </a:pPr>
            <a:r>
              <a:rPr lang="en-US" b="1" dirty="0"/>
              <a:t>Bundled Products</a:t>
            </a:r>
            <a:r>
              <a:rPr lang="en-US" dirty="0"/>
              <a:t>: Since "Combo1" likely refers to a bundled product offering, sales quantities may cluster around the standard bundle size.</a:t>
            </a:r>
          </a:p>
          <a:p>
            <a:pPr marL="742950" lvl="1" indent="-285750">
              <a:buFont typeface="Arial" panose="020B0604020202020204" pitchFamily="34" charset="0"/>
              <a:buChar char="•"/>
            </a:pPr>
            <a:r>
              <a:rPr lang="en-US" b="1" dirty="0"/>
              <a:t>Popular Offerings</a:t>
            </a:r>
            <a:r>
              <a:rPr lang="en-US" dirty="0"/>
              <a:t>: A high frequency at certain quantities suggests that customers are responsive to these combo deals.</a:t>
            </a:r>
          </a:p>
          <a:p>
            <a:pPr>
              <a:buFont typeface="Arial" panose="020B0604020202020204" pitchFamily="34" charset="0"/>
              <a:buChar char="•"/>
            </a:pPr>
            <a:r>
              <a:rPr lang="en-US" b="1" dirty="0"/>
              <a:t>Implications</a:t>
            </a:r>
            <a:r>
              <a:rPr lang="en-US" dirty="0"/>
              <a:t>:</a:t>
            </a:r>
          </a:p>
          <a:p>
            <a:pPr marL="742950" lvl="1" indent="-285750">
              <a:buFont typeface="Arial" panose="020B0604020202020204" pitchFamily="34" charset="0"/>
              <a:buChar char="•"/>
            </a:pPr>
            <a:r>
              <a:rPr lang="en-US" b="1" dirty="0"/>
              <a:t>Promotion Effectiveness</a:t>
            </a:r>
            <a:r>
              <a:rPr lang="en-US" dirty="0"/>
              <a:t>: Combo deals are attracting customers even before additional promotions, indicating effective product bundling.</a:t>
            </a:r>
          </a:p>
          <a:p>
            <a:pPr marL="742950" lvl="1" indent="-285750">
              <a:buFont typeface="Arial" panose="020B0604020202020204" pitchFamily="34" charset="0"/>
              <a:buChar char="•"/>
            </a:pPr>
            <a:r>
              <a:rPr lang="en-US" b="1" dirty="0"/>
              <a:t>Expand Combo Options</a:t>
            </a:r>
            <a:r>
              <a:rPr lang="en-US" dirty="0"/>
              <a:t>: Consider introducing new combo variations to cater to different customer preferences.</a:t>
            </a:r>
          </a:p>
          <a:p>
            <a:pPr marL="742950" lvl="1" indent="-285750">
              <a:buFont typeface="Arial" panose="020B0604020202020204" pitchFamily="34" charset="0"/>
              <a:buChar char="•"/>
            </a:pPr>
            <a:r>
              <a:rPr lang="en-US" b="1" dirty="0"/>
              <a:t>Marketing Strategies</a:t>
            </a:r>
            <a:r>
              <a:rPr lang="en-US" dirty="0"/>
              <a:t>: Highlight the value proposition of combos in marketing materials to further boost sales.</a:t>
            </a:r>
          </a:p>
        </p:txBody>
      </p:sp>
    </p:spTree>
    <p:extLst>
      <p:ext uri="{BB962C8B-B14F-4D97-AF65-F5344CB8AC3E}">
        <p14:creationId xmlns:p14="http://schemas.microsoft.com/office/powerpoint/2010/main" val="922521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68947-6040-6B60-D143-8861F27E23C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BF3E72C-90CF-FAA7-10CE-142ED5C75919}"/>
              </a:ext>
            </a:extLst>
          </p:cNvPr>
          <p:cNvSpPr>
            <a:spLocks noGrp="1"/>
          </p:cNvSpPr>
          <p:nvPr>
            <p:ph type="title"/>
          </p:nvPr>
        </p:nvSpPr>
        <p:spPr/>
        <p:txBody>
          <a:bodyPr/>
          <a:lstStyle/>
          <a:p>
            <a:r>
              <a:rPr lang="en-US" b="1" dirty="0"/>
              <a:t>Category-wise Analysis (</a:t>
            </a:r>
            <a:r>
              <a:rPr lang="en-US" b="1" dirty="0" err="1"/>
              <a:t>Cont</a:t>
            </a:r>
            <a:r>
              <a:rPr lang="en-US" b="1" dirty="0"/>
              <a:t>)</a:t>
            </a:r>
            <a:endParaRPr lang="en-ID" dirty="0"/>
          </a:p>
        </p:txBody>
      </p:sp>
      <p:sp>
        <p:nvSpPr>
          <p:cNvPr id="6" name="Content Placeholder 5">
            <a:extLst>
              <a:ext uri="{FF2B5EF4-FFF2-40B4-BE49-F238E27FC236}">
                <a16:creationId xmlns:a16="http://schemas.microsoft.com/office/drawing/2014/main" id="{98E9BB40-21E3-D0C3-BA3E-7BCFD1476DA3}"/>
              </a:ext>
            </a:extLst>
          </p:cNvPr>
          <p:cNvSpPr>
            <a:spLocks noGrp="1"/>
          </p:cNvSpPr>
          <p:nvPr>
            <p:ph idx="1"/>
          </p:nvPr>
        </p:nvSpPr>
        <p:spPr/>
        <p:txBody>
          <a:bodyPr>
            <a:normAutofit fontScale="92500" lnSpcReduction="10000"/>
          </a:bodyPr>
          <a:lstStyle/>
          <a:p>
            <a:r>
              <a:rPr lang="en-US" b="1" dirty="0"/>
              <a:t>3. Home Care</a:t>
            </a:r>
          </a:p>
          <a:p>
            <a:pPr>
              <a:buFont typeface="Arial" panose="020B0604020202020204" pitchFamily="34" charset="0"/>
              <a:buChar char="•"/>
            </a:pPr>
            <a:r>
              <a:rPr lang="en-US" b="1" dirty="0"/>
              <a:t>Distribution Shape</a:t>
            </a:r>
            <a:r>
              <a:rPr lang="en-US" dirty="0"/>
              <a:t>: Possibly a </a:t>
            </a:r>
            <a:r>
              <a:rPr lang="en-US" b="1" dirty="0"/>
              <a:t>moderate distribution</a:t>
            </a:r>
            <a:r>
              <a:rPr lang="en-US" dirty="0"/>
              <a:t>, with transactions spread across a range of quantities.</a:t>
            </a:r>
          </a:p>
          <a:p>
            <a:pPr>
              <a:buFont typeface="Arial" panose="020B0604020202020204" pitchFamily="34" charset="0"/>
              <a:buChar char="•"/>
            </a:pPr>
            <a:r>
              <a:rPr lang="en-US" b="1" dirty="0"/>
              <a:t>Interpretation</a:t>
            </a:r>
            <a:r>
              <a:rPr lang="en-US" dirty="0"/>
              <a:t>:</a:t>
            </a:r>
          </a:p>
          <a:p>
            <a:pPr marL="742950" lvl="1" indent="-285750">
              <a:buFont typeface="Arial" panose="020B0604020202020204" pitchFamily="34" charset="0"/>
              <a:buChar char="•"/>
            </a:pPr>
            <a:r>
              <a:rPr lang="en-US" b="1" dirty="0"/>
              <a:t>Varied Purchasing Habits</a:t>
            </a:r>
            <a:r>
              <a:rPr lang="en-US" dirty="0"/>
              <a:t>: Customers may purchase home care products in varying quantities based on individual needs, household size, or frequency of use.</a:t>
            </a:r>
          </a:p>
          <a:p>
            <a:pPr marL="742950" lvl="1" indent="-285750">
              <a:buFont typeface="Arial" panose="020B0604020202020204" pitchFamily="34" charset="0"/>
              <a:buChar char="•"/>
            </a:pPr>
            <a:r>
              <a:rPr lang="en-US" b="1" dirty="0"/>
              <a:t>Steady Demand</a:t>
            </a:r>
            <a:r>
              <a:rPr lang="en-US" dirty="0"/>
              <a:t>: A consistent distribution suggests a stable demand for these products.</a:t>
            </a:r>
          </a:p>
          <a:p>
            <a:pPr>
              <a:buFont typeface="Arial" panose="020B0604020202020204" pitchFamily="34" charset="0"/>
              <a:buChar char="•"/>
            </a:pPr>
            <a:r>
              <a:rPr lang="en-US" b="1" dirty="0"/>
              <a:t>Implications</a:t>
            </a:r>
            <a:r>
              <a:rPr lang="en-US" dirty="0"/>
              <a:t>:</a:t>
            </a:r>
          </a:p>
          <a:p>
            <a:pPr marL="742950" lvl="1" indent="-285750">
              <a:buFont typeface="Arial" panose="020B0604020202020204" pitchFamily="34" charset="0"/>
              <a:buChar char="•"/>
            </a:pPr>
            <a:r>
              <a:rPr lang="en-US" b="1" dirty="0"/>
              <a:t>Tailored Stock Levels</a:t>
            </a:r>
            <a:r>
              <a:rPr lang="en-US" dirty="0"/>
              <a:t>: Stock a diverse range of product sizes to accommodate different customer needs.</a:t>
            </a:r>
          </a:p>
          <a:p>
            <a:pPr marL="742950" lvl="1" indent="-285750">
              <a:buFont typeface="Arial" panose="020B0604020202020204" pitchFamily="34" charset="0"/>
              <a:buChar char="•"/>
            </a:pPr>
            <a:r>
              <a:rPr lang="en-US" b="1" dirty="0"/>
              <a:t>Cross-Promotions</a:t>
            </a:r>
            <a:r>
              <a:rPr lang="en-US" dirty="0"/>
              <a:t>: Encourage the purchase of complementary home care items together.</a:t>
            </a:r>
          </a:p>
          <a:p>
            <a:pPr marL="742950" lvl="1" indent="-285750">
              <a:buFont typeface="Arial" panose="020B0604020202020204" pitchFamily="34" charset="0"/>
              <a:buChar char="•"/>
            </a:pPr>
            <a:r>
              <a:rPr lang="en-US" b="1" dirty="0"/>
              <a:t>Seasonal Trends</a:t>
            </a:r>
            <a:r>
              <a:rPr lang="en-US" dirty="0"/>
              <a:t>: Monitor for any seasonal fluctuations in demand to adjust inventory accordingly.</a:t>
            </a:r>
          </a:p>
          <a:p>
            <a:pPr marL="0" indent="0">
              <a:buNone/>
            </a:pPr>
            <a:endParaRPr lang="en-ID" dirty="0"/>
          </a:p>
        </p:txBody>
      </p:sp>
    </p:spTree>
    <p:extLst>
      <p:ext uri="{BB962C8B-B14F-4D97-AF65-F5344CB8AC3E}">
        <p14:creationId xmlns:p14="http://schemas.microsoft.com/office/powerpoint/2010/main" val="2525665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298DD-8EE8-7651-C168-A33F15E9718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BA5F718-E975-4634-3F62-A5CDC2787F6D}"/>
              </a:ext>
            </a:extLst>
          </p:cNvPr>
          <p:cNvSpPr>
            <a:spLocks noGrp="1"/>
          </p:cNvSpPr>
          <p:nvPr>
            <p:ph type="title"/>
          </p:nvPr>
        </p:nvSpPr>
        <p:spPr/>
        <p:txBody>
          <a:bodyPr/>
          <a:lstStyle/>
          <a:p>
            <a:r>
              <a:rPr lang="en-US" b="1" dirty="0"/>
              <a:t>Category-wise Analysis (</a:t>
            </a:r>
            <a:r>
              <a:rPr lang="en-US" b="1" dirty="0" err="1"/>
              <a:t>Cont</a:t>
            </a:r>
            <a:r>
              <a:rPr lang="en-US" b="1" dirty="0"/>
              <a:t>)</a:t>
            </a:r>
            <a:endParaRPr lang="en-ID" dirty="0"/>
          </a:p>
        </p:txBody>
      </p:sp>
      <p:sp>
        <p:nvSpPr>
          <p:cNvPr id="6" name="Content Placeholder 5">
            <a:extLst>
              <a:ext uri="{FF2B5EF4-FFF2-40B4-BE49-F238E27FC236}">
                <a16:creationId xmlns:a16="http://schemas.microsoft.com/office/drawing/2014/main" id="{587AA14C-54E6-6456-E8A7-59C7D292FE95}"/>
              </a:ext>
            </a:extLst>
          </p:cNvPr>
          <p:cNvSpPr>
            <a:spLocks noGrp="1"/>
          </p:cNvSpPr>
          <p:nvPr>
            <p:ph idx="1"/>
          </p:nvPr>
        </p:nvSpPr>
        <p:spPr/>
        <p:txBody>
          <a:bodyPr>
            <a:normAutofit fontScale="92500" lnSpcReduction="10000"/>
          </a:bodyPr>
          <a:lstStyle/>
          <a:p>
            <a:r>
              <a:rPr lang="en-US" b="1" dirty="0"/>
              <a:t>4. Personal Care</a:t>
            </a:r>
          </a:p>
          <a:p>
            <a:pPr>
              <a:buFont typeface="Arial" panose="020B0604020202020204" pitchFamily="34" charset="0"/>
              <a:buChar char="•"/>
            </a:pPr>
            <a:r>
              <a:rPr lang="en-US" b="1" dirty="0"/>
              <a:t>Distribution Shape</a:t>
            </a:r>
            <a:r>
              <a:rPr lang="en-US" dirty="0"/>
              <a:t>: Likely to show a </a:t>
            </a:r>
            <a:r>
              <a:rPr lang="en-US" b="1" dirty="0"/>
              <a:t>right-skewed distribution</a:t>
            </a:r>
            <a:r>
              <a:rPr lang="en-US" dirty="0"/>
              <a:t>, similar to Grocery &amp; Staples, with more transactions involving lower quantities.</a:t>
            </a:r>
          </a:p>
          <a:p>
            <a:pPr>
              <a:buFont typeface="Arial" panose="020B0604020202020204" pitchFamily="34" charset="0"/>
              <a:buChar char="•"/>
            </a:pPr>
            <a:r>
              <a:rPr lang="en-US" b="1" dirty="0"/>
              <a:t>Interpretation</a:t>
            </a:r>
            <a:r>
              <a:rPr lang="en-US" dirty="0"/>
              <a:t>:</a:t>
            </a:r>
          </a:p>
          <a:p>
            <a:pPr marL="742950" lvl="1" indent="-285750">
              <a:buFont typeface="Arial" panose="020B0604020202020204" pitchFamily="34" charset="0"/>
              <a:buChar char="•"/>
            </a:pPr>
            <a:r>
              <a:rPr lang="en-US" b="1" dirty="0"/>
              <a:t>Frequent Purchases</a:t>
            </a:r>
            <a:r>
              <a:rPr lang="en-US" dirty="0"/>
              <a:t>: Personal care items are often purchased individually or in small quantities as needed.</a:t>
            </a:r>
          </a:p>
          <a:p>
            <a:pPr marL="742950" lvl="1" indent="-285750">
              <a:buFont typeface="Arial" panose="020B0604020202020204" pitchFamily="34" charset="0"/>
              <a:buChar char="•"/>
            </a:pPr>
            <a:r>
              <a:rPr lang="en-US" b="1" dirty="0"/>
              <a:t>Consumer Preferences</a:t>
            </a:r>
            <a:r>
              <a:rPr lang="en-US" dirty="0"/>
              <a:t>: Customers may prefer specific brands or products, leading to a concentration of sales in certain items.</a:t>
            </a:r>
          </a:p>
          <a:p>
            <a:pPr>
              <a:buFont typeface="Arial" panose="020B0604020202020204" pitchFamily="34" charset="0"/>
              <a:buChar char="•"/>
            </a:pPr>
            <a:r>
              <a:rPr lang="en-US" b="1" dirty="0"/>
              <a:t>Implications</a:t>
            </a:r>
            <a:r>
              <a:rPr lang="en-US" dirty="0"/>
              <a:t>:</a:t>
            </a:r>
          </a:p>
          <a:p>
            <a:pPr marL="742950" lvl="1" indent="-285750">
              <a:buFont typeface="Arial" panose="020B0604020202020204" pitchFamily="34" charset="0"/>
              <a:buChar char="•"/>
            </a:pPr>
            <a:r>
              <a:rPr lang="en-US" b="1" dirty="0"/>
              <a:t>Product Variety</a:t>
            </a:r>
            <a:r>
              <a:rPr lang="en-US" dirty="0"/>
              <a:t>: Offer a wide selection of personal care products to meet diverse customer preferences.</a:t>
            </a:r>
          </a:p>
          <a:p>
            <a:pPr marL="742950" lvl="1" indent="-285750">
              <a:buFont typeface="Arial" panose="020B0604020202020204" pitchFamily="34" charset="0"/>
              <a:buChar char="•"/>
            </a:pPr>
            <a:r>
              <a:rPr lang="en-US" b="1" dirty="0"/>
              <a:t>Impulse Buys</a:t>
            </a:r>
            <a:r>
              <a:rPr lang="en-US" dirty="0"/>
              <a:t>: Position personal care items near checkout areas to encourage additional purchases.</a:t>
            </a:r>
          </a:p>
          <a:p>
            <a:pPr marL="742950" lvl="1" indent="-285750">
              <a:buFont typeface="Arial" panose="020B0604020202020204" pitchFamily="34" charset="0"/>
              <a:buChar char="•"/>
            </a:pPr>
            <a:r>
              <a:rPr lang="en-US" b="1" dirty="0"/>
              <a:t>Sampling Programs</a:t>
            </a:r>
            <a:r>
              <a:rPr lang="en-US" dirty="0"/>
              <a:t>: Provide samples or trial sizes to introduce customers to new products.</a:t>
            </a:r>
          </a:p>
        </p:txBody>
      </p:sp>
    </p:spTree>
    <p:extLst>
      <p:ext uri="{BB962C8B-B14F-4D97-AF65-F5344CB8AC3E}">
        <p14:creationId xmlns:p14="http://schemas.microsoft.com/office/powerpoint/2010/main" val="675989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1BCF2-9277-3291-849F-DE553608CC58}"/>
              </a:ext>
            </a:extLst>
          </p:cNvPr>
          <p:cNvSpPr>
            <a:spLocks noGrp="1"/>
          </p:cNvSpPr>
          <p:nvPr>
            <p:ph type="title"/>
          </p:nvPr>
        </p:nvSpPr>
        <p:spPr/>
        <p:txBody>
          <a:bodyPr/>
          <a:lstStyle/>
          <a:p>
            <a:pPr algn="ctr"/>
            <a:r>
              <a:rPr lang="en-US" b="1" dirty="0"/>
              <a:t>Strategic Recommendations</a:t>
            </a:r>
            <a:endParaRPr lang="en-ID" dirty="0"/>
          </a:p>
        </p:txBody>
      </p:sp>
      <p:sp>
        <p:nvSpPr>
          <p:cNvPr id="3" name="Content Placeholder 2">
            <a:extLst>
              <a:ext uri="{FF2B5EF4-FFF2-40B4-BE49-F238E27FC236}">
                <a16:creationId xmlns:a16="http://schemas.microsoft.com/office/drawing/2014/main" id="{A1B8F1ED-F98C-B3E5-10B9-51A0FFDCF4D0}"/>
              </a:ext>
            </a:extLst>
          </p:cNvPr>
          <p:cNvSpPr>
            <a:spLocks noGrp="1"/>
          </p:cNvSpPr>
          <p:nvPr>
            <p:ph idx="1"/>
          </p:nvPr>
        </p:nvSpPr>
        <p:spPr/>
        <p:txBody>
          <a:bodyPr>
            <a:normAutofit fontScale="62500" lnSpcReduction="20000"/>
          </a:bodyPr>
          <a:lstStyle/>
          <a:p>
            <a:r>
              <a:rPr lang="en-US" b="1" dirty="0"/>
              <a:t>1. Inventory Optimization</a:t>
            </a:r>
            <a:r>
              <a:rPr lang="en-US" b="1" dirty="0">
                <a:hlinkClick r:id="rId2"/>
              </a:rPr>
              <a:t>¶</a:t>
            </a:r>
            <a:endParaRPr lang="en-US" b="1" dirty="0"/>
          </a:p>
          <a:p>
            <a:pPr>
              <a:buFont typeface="Arial" panose="020B0604020202020204" pitchFamily="34" charset="0"/>
              <a:buChar char="•"/>
            </a:pPr>
            <a:r>
              <a:rPr lang="en-US" b="1" dirty="0"/>
              <a:t>Grocery &amp; Staples</a:t>
            </a:r>
            <a:r>
              <a:rPr lang="en-US" dirty="0"/>
              <a:t>:</a:t>
            </a:r>
          </a:p>
          <a:p>
            <a:pPr marL="742950" lvl="1" indent="-285750">
              <a:buFont typeface="Arial" panose="020B0604020202020204" pitchFamily="34" charset="0"/>
              <a:buChar char="•"/>
            </a:pPr>
            <a:r>
              <a:rPr lang="en-US" b="1" dirty="0"/>
              <a:t>Stock Popular Items</a:t>
            </a:r>
            <a:r>
              <a:rPr lang="en-US" dirty="0"/>
              <a:t>: Ensure high-demand items are always available.</a:t>
            </a:r>
          </a:p>
          <a:p>
            <a:pPr marL="742950" lvl="1" indent="-285750">
              <a:buFont typeface="Arial" panose="020B0604020202020204" pitchFamily="34" charset="0"/>
              <a:buChar char="•"/>
            </a:pPr>
            <a:r>
              <a:rPr lang="en-US" b="1" dirty="0"/>
              <a:t>Monitor Sales Trends</a:t>
            </a:r>
            <a:r>
              <a:rPr lang="en-US" dirty="0"/>
              <a:t>: Identify products with increasing or decreasing sales to adjust stock levels.</a:t>
            </a:r>
          </a:p>
          <a:p>
            <a:pPr>
              <a:buFont typeface="Arial" panose="020B0604020202020204" pitchFamily="34" charset="0"/>
              <a:buChar char="•"/>
            </a:pPr>
            <a:r>
              <a:rPr lang="en-US" b="1" dirty="0"/>
              <a:t>Personal Care</a:t>
            </a:r>
            <a:r>
              <a:rPr lang="en-US" dirty="0"/>
              <a:t>:</a:t>
            </a:r>
          </a:p>
          <a:p>
            <a:pPr marL="742950" lvl="1" indent="-285750">
              <a:buFont typeface="Arial" panose="020B0604020202020204" pitchFamily="34" charset="0"/>
              <a:buChar char="•"/>
            </a:pPr>
            <a:r>
              <a:rPr lang="en-US" b="1" dirty="0"/>
              <a:t>Diverse Offerings</a:t>
            </a:r>
            <a:r>
              <a:rPr lang="en-US" dirty="0"/>
              <a:t>: Keep a broad range of products to cater to varied customer preferences.</a:t>
            </a:r>
          </a:p>
          <a:p>
            <a:pPr marL="742950" lvl="1" indent="-285750">
              <a:buFont typeface="Arial" panose="020B0604020202020204" pitchFamily="34" charset="0"/>
              <a:buChar char="•"/>
            </a:pPr>
            <a:r>
              <a:rPr lang="en-US" b="1" dirty="0"/>
              <a:t>Stocking New Products</a:t>
            </a:r>
            <a:r>
              <a:rPr lang="en-US" dirty="0"/>
              <a:t>: Regularly introduce new or trending products to keep the category fresh.</a:t>
            </a:r>
          </a:p>
          <a:p>
            <a:r>
              <a:rPr lang="en-US" b="1" dirty="0"/>
              <a:t>2. Marketing and Promotions</a:t>
            </a:r>
          </a:p>
          <a:p>
            <a:pPr>
              <a:buFont typeface="Arial" panose="020B0604020202020204" pitchFamily="34" charset="0"/>
              <a:buChar char="•"/>
            </a:pPr>
            <a:r>
              <a:rPr lang="en-US" b="1" dirty="0"/>
              <a:t>Combo1</a:t>
            </a:r>
            <a:r>
              <a:rPr lang="en-US" dirty="0"/>
              <a:t>:</a:t>
            </a:r>
          </a:p>
          <a:p>
            <a:pPr marL="742950" lvl="1" indent="-285750">
              <a:buFont typeface="Arial" panose="020B0604020202020204" pitchFamily="34" charset="0"/>
              <a:buChar char="•"/>
            </a:pPr>
            <a:r>
              <a:rPr lang="en-US" b="1" dirty="0"/>
              <a:t>Promote Bundles</a:t>
            </a:r>
            <a:r>
              <a:rPr lang="en-US" dirty="0"/>
              <a:t>: Highlight the value and convenience of combo deals.</a:t>
            </a:r>
          </a:p>
          <a:p>
            <a:pPr marL="742950" lvl="1" indent="-285750">
              <a:buFont typeface="Arial" panose="020B0604020202020204" pitchFamily="34" charset="0"/>
              <a:buChar char="•"/>
            </a:pPr>
            <a:r>
              <a:rPr lang="en-US" b="1" dirty="0"/>
              <a:t>Bundle Customization</a:t>
            </a:r>
            <a:r>
              <a:rPr lang="en-US" dirty="0"/>
              <a:t>: Offer customizable combos to meet specific customer needs.</a:t>
            </a:r>
          </a:p>
          <a:p>
            <a:pPr>
              <a:buFont typeface="Arial" panose="020B0604020202020204" pitchFamily="34" charset="0"/>
              <a:buChar char="•"/>
            </a:pPr>
            <a:r>
              <a:rPr lang="en-US" b="1" dirty="0"/>
              <a:t>Home Care</a:t>
            </a:r>
            <a:r>
              <a:rPr lang="en-US" dirty="0"/>
              <a:t>:</a:t>
            </a:r>
          </a:p>
          <a:p>
            <a:pPr marL="742950" lvl="1" indent="-285750">
              <a:buFont typeface="Arial" panose="020B0604020202020204" pitchFamily="34" charset="0"/>
              <a:buChar char="•"/>
            </a:pPr>
            <a:r>
              <a:rPr lang="en-US" b="1" dirty="0"/>
              <a:t>Cross-Selling</a:t>
            </a:r>
            <a:r>
              <a:rPr lang="en-US" dirty="0"/>
              <a:t>: Create promotions that encourage purchasing multiple related items.</a:t>
            </a:r>
          </a:p>
          <a:p>
            <a:pPr marL="742950" lvl="1" indent="-285750">
              <a:buFont typeface="Arial" panose="020B0604020202020204" pitchFamily="34" charset="0"/>
              <a:buChar char="•"/>
            </a:pPr>
            <a:r>
              <a:rPr lang="en-US" b="1" dirty="0"/>
              <a:t>Seasonal Marketing</a:t>
            </a:r>
            <a:r>
              <a:rPr lang="en-US" dirty="0"/>
              <a:t>: Align promotions with seasons or events (e.g., spring cleaning)</a:t>
            </a:r>
          </a:p>
        </p:txBody>
      </p:sp>
    </p:spTree>
    <p:extLst>
      <p:ext uri="{BB962C8B-B14F-4D97-AF65-F5344CB8AC3E}">
        <p14:creationId xmlns:p14="http://schemas.microsoft.com/office/powerpoint/2010/main" val="2506389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C2253-DDF7-98E1-3ABE-05C0FD1658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8F119B-B237-19E8-2210-63A8694443ED}"/>
              </a:ext>
            </a:extLst>
          </p:cNvPr>
          <p:cNvSpPr>
            <a:spLocks noGrp="1"/>
          </p:cNvSpPr>
          <p:nvPr>
            <p:ph type="title"/>
          </p:nvPr>
        </p:nvSpPr>
        <p:spPr/>
        <p:txBody>
          <a:bodyPr>
            <a:normAutofit/>
          </a:bodyPr>
          <a:lstStyle/>
          <a:p>
            <a:pPr algn="ctr"/>
            <a:r>
              <a:rPr lang="en-US" b="1" dirty="0"/>
              <a:t>Strategic Recommendations (</a:t>
            </a:r>
            <a:r>
              <a:rPr lang="en-US" b="1" dirty="0" err="1"/>
              <a:t>Cont</a:t>
            </a:r>
            <a:r>
              <a:rPr lang="en-US" b="1" dirty="0"/>
              <a:t>)</a:t>
            </a:r>
            <a:endParaRPr lang="en-ID" dirty="0"/>
          </a:p>
        </p:txBody>
      </p:sp>
      <p:sp>
        <p:nvSpPr>
          <p:cNvPr id="3" name="Content Placeholder 2">
            <a:extLst>
              <a:ext uri="{FF2B5EF4-FFF2-40B4-BE49-F238E27FC236}">
                <a16:creationId xmlns:a16="http://schemas.microsoft.com/office/drawing/2014/main" id="{507ED3AB-524E-AA6A-8361-5405500C15FF}"/>
              </a:ext>
            </a:extLst>
          </p:cNvPr>
          <p:cNvSpPr>
            <a:spLocks noGrp="1"/>
          </p:cNvSpPr>
          <p:nvPr>
            <p:ph idx="1"/>
          </p:nvPr>
        </p:nvSpPr>
        <p:spPr/>
        <p:txBody>
          <a:bodyPr>
            <a:normAutofit fontScale="92500" lnSpcReduction="20000"/>
          </a:bodyPr>
          <a:lstStyle/>
          <a:p>
            <a:r>
              <a:rPr lang="en-US" b="1" dirty="0"/>
              <a:t>3. Customer Engagement</a:t>
            </a:r>
          </a:p>
          <a:p>
            <a:pPr>
              <a:buFont typeface="Arial" panose="020B0604020202020204" pitchFamily="34" charset="0"/>
              <a:buChar char="•"/>
            </a:pPr>
            <a:r>
              <a:rPr lang="en-US" b="1" dirty="0"/>
              <a:t>Loyalty Programs</a:t>
            </a:r>
            <a:r>
              <a:rPr lang="en-US" dirty="0"/>
              <a:t>:</a:t>
            </a:r>
          </a:p>
          <a:p>
            <a:pPr marL="742950" lvl="1" indent="-285750">
              <a:buFont typeface="Arial" panose="020B0604020202020204" pitchFamily="34" charset="0"/>
              <a:buChar char="•"/>
            </a:pPr>
            <a:r>
              <a:rPr lang="en-US" dirty="0"/>
              <a:t>Reward frequent shoppers, especially in categories with regular purchases like Grocery &amp; Staples.</a:t>
            </a:r>
          </a:p>
          <a:p>
            <a:pPr>
              <a:buFont typeface="Arial" panose="020B0604020202020204" pitchFamily="34" charset="0"/>
              <a:buChar char="•"/>
            </a:pPr>
            <a:r>
              <a:rPr lang="en-US" b="1" dirty="0"/>
              <a:t>Feedback Collection</a:t>
            </a:r>
            <a:r>
              <a:rPr lang="en-US" dirty="0"/>
              <a:t>:</a:t>
            </a:r>
          </a:p>
          <a:p>
            <a:pPr marL="742950" lvl="1" indent="-285750">
              <a:buFont typeface="Arial" panose="020B0604020202020204" pitchFamily="34" charset="0"/>
              <a:buChar char="•"/>
            </a:pPr>
            <a:r>
              <a:rPr lang="en-US" dirty="0"/>
              <a:t>Use surveys or feedback forms to understand customer preferences and adjust offerings accordingly.</a:t>
            </a:r>
          </a:p>
          <a:p>
            <a:r>
              <a:rPr lang="en-US" b="1" dirty="0"/>
              <a:t>4. Pricing Strategies</a:t>
            </a:r>
          </a:p>
          <a:p>
            <a:pPr>
              <a:buFont typeface="Arial" panose="020B0604020202020204" pitchFamily="34" charset="0"/>
              <a:buChar char="•"/>
            </a:pPr>
            <a:r>
              <a:rPr lang="en-US" b="1" dirty="0"/>
              <a:t>Competitive Pricing</a:t>
            </a:r>
            <a:r>
              <a:rPr lang="en-US" dirty="0"/>
              <a:t>:</a:t>
            </a:r>
          </a:p>
          <a:p>
            <a:pPr marL="742950" lvl="1" indent="-285750">
              <a:buFont typeface="Arial" panose="020B0604020202020204" pitchFamily="34" charset="0"/>
              <a:buChar char="•"/>
            </a:pPr>
            <a:r>
              <a:rPr lang="en-US" dirty="0"/>
              <a:t>Ensure prices are competitive, especially for essential items, to retain customer loyalty.</a:t>
            </a:r>
          </a:p>
          <a:p>
            <a:pPr>
              <a:buFont typeface="Arial" panose="020B0604020202020204" pitchFamily="34" charset="0"/>
              <a:buChar char="•"/>
            </a:pPr>
            <a:r>
              <a:rPr lang="en-US" b="1" dirty="0"/>
              <a:t>Value Perception</a:t>
            </a:r>
            <a:r>
              <a:rPr lang="en-US" dirty="0"/>
              <a:t>:</a:t>
            </a:r>
          </a:p>
          <a:p>
            <a:pPr marL="742950" lvl="1" indent="-285750">
              <a:buFont typeface="Arial" panose="020B0604020202020204" pitchFamily="34" charset="0"/>
              <a:buChar char="•"/>
            </a:pPr>
            <a:r>
              <a:rPr lang="en-US" dirty="0"/>
              <a:t>Emphasize quality and value in marketing materials to justify pricing and encourage purchases in categories like Home Care.</a:t>
            </a:r>
          </a:p>
        </p:txBody>
      </p:sp>
    </p:spTree>
    <p:extLst>
      <p:ext uri="{BB962C8B-B14F-4D97-AF65-F5344CB8AC3E}">
        <p14:creationId xmlns:p14="http://schemas.microsoft.com/office/powerpoint/2010/main" val="3105257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961F-9E0B-5E94-6C18-DCCCD1561768}"/>
              </a:ext>
            </a:extLst>
          </p:cNvPr>
          <p:cNvSpPr>
            <a:spLocks noGrp="1"/>
          </p:cNvSpPr>
          <p:nvPr>
            <p:ph type="title"/>
          </p:nvPr>
        </p:nvSpPr>
        <p:spPr/>
        <p:txBody>
          <a:bodyPr/>
          <a:lstStyle/>
          <a:p>
            <a:pPr algn="ctr"/>
            <a:r>
              <a:rPr lang="en-US" dirty="0"/>
              <a:t>Project Objective</a:t>
            </a:r>
            <a:endParaRPr lang="en-ID" dirty="0"/>
          </a:p>
        </p:txBody>
      </p:sp>
      <p:sp>
        <p:nvSpPr>
          <p:cNvPr id="3" name="Content Placeholder 2">
            <a:extLst>
              <a:ext uri="{FF2B5EF4-FFF2-40B4-BE49-F238E27FC236}">
                <a16:creationId xmlns:a16="http://schemas.microsoft.com/office/drawing/2014/main" id="{E945E0E8-4D7B-5C42-1B6F-0319D80CD6BA}"/>
              </a:ext>
            </a:extLst>
          </p:cNvPr>
          <p:cNvSpPr>
            <a:spLocks noGrp="1"/>
          </p:cNvSpPr>
          <p:nvPr>
            <p:ph idx="1"/>
          </p:nvPr>
        </p:nvSpPr>
        <p:spPr/>
        <p:txBody>
          <a:bodyPr/>
          <a:lstStyle/>
          <a:p>
            <a:r>
              <a:rPr lang="en-US" dirty="0"/>
              <a:t>Objective: visual charts along with key insights for specific business questions</a:t>
            </a:r>
            <a:endParaRPr lang="en-ID" dirty="0"/>
          </a:p>
        </p:txBody>
      </p:sp>
    </p:spTree>
    <p:extLst>
      <p:ext uri="{BB962C8B-B14F-4D97-AF65-F5344CB8AC3E}">
        <p14:creationId xmlns:p14="http://schemas.microsoft.com/office/powerpoint/2010/main" val="3991888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D65656-DB45-9BC3-1893-2A07470132B9}"/>
              </a:ext>
            </a:extLst>
          </p:cNvPr>
          <p:cNvSpPr>
            <a:spLocks noGrp="1"/>
          </p:cNvSpPr>
          <p:nvPr>
            <p:ph type="title"/>
          </p:nvPr>
        </p:nvSpPr>
        <p:spPr/>
        <p:txBody>
          <a:bodyPr>
            <a:noAutofit/>
          </a:bodyPr>
          <a:lstStyle/>
          <a:p>
            <a:r>
              <a:rPr lang="en-US" sz="2800" dirty="0"/>
              <a:t>Analyze the incremental sold units percentage (ISU%) across various cities.</a:t>
            </a:r>
            <a:endParaRPr lang="en-ID" sz="2800" dirty="0"/>
          </a:p>
        </p:txBody>
      </p:sp>
      <p:pic>
        <p:nvPicPr>
          <p:cNvPr id="8" name="Content Placeholder 7">
            <a:extLst>
              <a:ext uri="{FF2B5EF4-FFF2-40B4-BE49-F238E27FC236}">
                <a16:creationId xmlns:a16="http://schemas.microsoft.com/office/drawing/2014/main" id="{9FCD0668-2202-569D-9C57-F6D355334D31}"/>
              </a:ext>
            </a:extLst>
          </p:cNvPr>
          <p:cNvPicPr>
            <a:picLocks noGrp="1" noChangeAspect="1"/>
          </p:cNvPicPr>
          <p:nvPr>
            <p:ph idx="1"/>
          </p:nvPr>
        </p:nvPicPr>
        <p:blipFill>
          <a:blip r:embed="rId3"/>
          <a:stretch>
            <a:fillRect/>
          </a:stretch>
        </p:blipFill>
        <p:spPr>
          <a:xfrm>
            <a:off x="5459413" y="1680836"/>
            <a:ext cx="5927725" cy="3558241"/>
          </a:xfrm>
        </p:spPr>
      </p:pic>
      <p:sp>
        <p:nvSpPr>
          <p:cNvPr id="6" name="Text Placeholder 5">
            <a:extLst>
              <a:ext uri="{FF2B5EF4-FFF2-40B4-BE49-F238E27FC236}">
                <a16:creationId xmlns:a16="http://schemas.microsoft.com/office/drawing/2014/main" id="{AA8268D3-DB52-567F-3929-6DF48BDFB047}"/>
              </a:ext>
            </a:extLst>
          </p:cNvPr>
          <p:cNvSpPr>
            <a:spLocks noGrp="1"/>
          </p:cNvSpPr>
          <p:nvPr>
            <p:ph type="body" sz="half" idx="2"/>
          </p:nvPr>
        </p:nvSpPr>
        <p:spPr/>
        <p:txBody>
          <a:bodyPr>
            <a:normAutofit fontScale="47500" lnSpcReduction="20000"/>
          </a:bodyPr>
          <a:lstStyle/>
          <a:p>
            <a:pPr>
              <a:buFont typeface="+mj-lt"/>
              <a:buAutoNum type="arabicPeriod"/>
            </a:pPr>
            <a:r>
              <a:rPr lang="en-US" b="1" dirty="0">
                <a:solidFill>
                  <a:schemeClr val="bg1"/>
                </a:solidFill>
              </a:rPr>
              <a:t>Overall Positive Impact of Promotions:</a:t>
            </a:r>
            <a:endParaRPr lang="en-US" dirty="0">
              <a:solidFill>
                <a:schemeClr val="bg1"/>
              </a:solidFill>
            </a:endParaRPr>
          </a:p>
          <a:p>
            <a:pPr marL="742950" lvl="1" indent="-285750">
              <a:buFont typeface="+mj-lt"/>
              <a:buAutoNum type="arabicPeriod"/>
            </a:pPr>
            <a:r>
              <a:rPr lang="en-US" dirty="0">
                <a:solidFill>
                  <a:schemeClr val="bg1"/>
                </a:solidFill>
              </a:rPr>
              <a:t>All cities show a positive ISU percentage, indicating that promotions have universally led to an increase in quantity sold across all locations.</a:t>
            </a:r>
          </a:p>
          <a:p>
            <a:pPr marL="742950" lvl="1" indent="-285750">
              <a:buFont typeface="+mj-lt"/>
              <a:buAutoNum type="arabicPeriod"/>
            </a:pPr>
            <a:r>
              <a:rPr lang="en-US" b="1" dirty="0">
                <a:solidFill>
                  <a:schemeClr val="bg1"/>
                </a:solidFill>
              </a:rPr>
              <a:t>Madurai</a:t>
            </a:r>
            <a:r>
              <a:rPr lang="en-US" dirty="0">
                <a:solidFill>
                  <a:schemeClr val="bg1"/>
                </a:solidFill>
              </a:rPr>
              <a:t> exhibits the highest ISU percentage at </a:t>
            </a:r>
            <a:r>
              <a:rPr lang="en-US" b="1" dirty="0">
                <a:solidFill>
                  <a:schemeClr val="bg1"/>
                </a:solidFill>
              </a:rPr>
              <a:t>121.28%</a:t>
            </a:r>
            <a:r>
              <a:rPr lang="en-US" dirty="0">
                <a:solidFill>
                  <a:schemeClr val="bg1"/>
                </a:solidFill>
              </a:rPr>
              <a:t>, meaning the quantity sold after promotions is more than double the quantity sold before promotions.</a:t>
            </a:r>
          </a:p>
          <a:p>
            <a:pPr marL="742950" lvl="1" indent="-285750">
              <a:buFont typeface="+mj-lt"/>
              <a:buAutoNum type="arabicPeriod"/>
            </a:pPr>
            <a:r>
              <a:rPr lang="en-US" b="1" dirty="0">
                <a:solidFill>
                  <a:schemeClr val="bg1"/>
                </a:solidFill>
              </a:rPr>
              <a:t>Visakhapatnam</a:t>
            </a:r>
            <a:r>
              <a:rPr lang="en-US" dirty="0">
                <a:solidFill>
                  <a:schemeClr val="bg1"/>
                </a:solidFill>
              </a:rPr>
              <a:t> has the lowest ISU percentage at </a:t>
            </a:r>
            <a:r>
              <a:rPr lang="en-US" b="1" dirty="0">
                <a:solidFill>
                  <a:schemeClr val="bg1"/>
                </a:solidFill>
              </a:rPr>
              <a:t>99.07%</a:t>
            </a:r>
            <a:r>
              <a:rPr lang="en-US" dirty="0">
                <a:solidFill>
                  <a:schemeClr val="bg1"/>
                </a:solidFill>
              </a:rPr>
              <a:t>, suggesting almost no change in sales volumes before and after promotions in this city.</a:t>
            </a:r>
          </a:p>
          <a:p>
            <a:pPr>
              <a:buFont typeface="+mj-lt"/>
              <a:buAutoNum type="arabicPeriod"/>
            </a:pPr>
            <a:r>
              <a:rPr lang="en-US" b="1" dirty="0">
                <a:solidFill>
                  <a:schemeClr val="bg1"/>
                </a:solidFill>
              </a:rPr>
              <a:t>Variations Among Cities:</a:t>
            </a:r>
            <a:endParaRPr lang="en-US" dirty="0">
              <a:solidFill>
                <a:schemeClr val="bg1"/>
              </a:solidFill>
            </a:endParaRPr>
          </a:p>
          <a:p>
            <a:pPr marL="742950" lvl="1" indent="-285750">
              <a:buFont typeface="+mj-lt"/>
              <a:buAutoNum type="arabicPeriod"/>
            </a:pPr>
            <a:r>
              <a:rPr lang="en-US" b="1" dirty="0">
                <a:solidFill>
                  <a:schemeClr val="bg1"/>
                </a:solidFill>
              </a:rPr>
              <a:t>Madurai</a:t>
            </a:r>
            <a:r>
              <a:rPr lang="en-US" dirty="0">
                <a:solidFill>
                  <a:schemeClr val="bg1"/>
                </a:solidFill>
              </a:rPr>
              <a:t> (</a:t>
            </a:r>
            <a:r>
              <a:rPr lang="en-US" b="1" dirty="0">
                <a:solidFill>
                  <a:schemeClr val="bg1"/>
                </a:solidFill>
              </a:rPr>
              <a:t>121.28%</a:t>
            </a:r>
            <a:r>
              <a:rPr lang="en-US" dirty="0">
                <a:solidFill>
                  <a:schemeClr val="bg1"/>
                </a:solidFill>
              </a:rPr>
              <a:t>) and </a:t>
            </a:r>
            <a:r>
              <a:rPr lang="en-US" b="1" dirty="0">
                <a:solidFill>
                  <a:schemeClr val="bg1"/>
                </a:solidFill>
              </a:rPr>
              <a:t>Coimbatore</a:t>
            </a:r>
            <a:r>
              <a:rPr lang="en-US" dirty="0">
                <a:solidFill>
                  <a:schemeClr val="bg1"/>
                </a:solidFill>
              </a:rPr>
              <a:t> (</a:t>
            </a:r>
            <a:r>
              <a:rPr lang="en-US" b="1" dirty="0">
                <a:solidFill>
                  <a:schemeClr val="bg1"/>
                </a:solidFill>
              </a:rPr>
              <a:t>113.74%</a:t>
            </a:r>
            <a:r>
              <a:rPr lang="en-US" dirty="0">
                <a:solidFill>
                  <a:schemeClr val="bg1"/>
                </a:solidFill>
              </a:rPr>
              <a:t>) stand out with ISU percentages above </a:t>
            </a:r>
            <a:r>
              <a:rPr lang="en-US" b="1" dirty="0">
                <a:solidFill>
                  <a:schemeClr val="bg1"/>
                </a:solidFill>
              </a:rPr>
              <a:t>113%</a:t>
            </a:r>
            <a:r>
              <a:rPr lang="en-US" dirty="0">
                <a:solidFill>
                  <a:schemeClr val="bg1"/>
                </a:solidFill>
              </a:rPr>
              <a:t>, indicating exceptionally effective promotions.</a:t>
            </a:r>
          </a:p>
          <a:p>
            <a:pPr marL="742950" lvl="1" indent="-285750">
              <a:buFont typeface="+mj-lt"/>
              <a:buAutoNum type="arabicPeriod"/>
            </a:pPr>
            <a:r>
              <a:rPr lang="en-US" b="1" dirty="0">
                <a:solidFill>
                  <a:schemeClr val="bg1"/>
                </a:solidFill>
              </a:rPr>
              <a:t>Chennai</a:t>
            </a:r>
            <a:r>
              <a:rPr lang="en-US" dirty="0">
                <a:solidFill>
                  <a:schemeClr val="bg1"/>
                </a:solidFill>
              </a:rPr>
              <a:t> (</a:t>
            </a:r>
            <a:r>
              <a:rPr lang="en-US" b="1" dirty="0">
                <a:solidFill>
                  <a:schemeClr val="bg1"/>
                </a:solidFill>
              </a:rPr>
              <a:t>112.52%</a:t>
            </a:r>
            <a:r>
              <a:rPr lang="en-US" dirty="0">
                <a:solidFill>
                  <a:schemeClr val="bg1"/>
                </a:solidFill>
              </a:rPr>
              <a:t>), </a:t>
            </a:r>
            <a:r>
              <a:rPr lang="en-US" b="1" dirty="0">
                <a:solidFill>
                  <a:schemeClr val="bg1"/>
                </a:solidFill>
              </a:rPr>
              <a:t>Bengaluru</a:t>
            </a:r>
            <a:r>
              <a:rPr lang="en-US" dirty="0">
                <a:solidFill>
                  <a:schemeClr val="bg1"/>
                </a:solidFill>
              </a:rPr>
              <a:t> (</a:t>
            </a:r>
            <a:r>
              <a:rPr lang="en-US" b="1" dirty="0">
                <a:solidFill>
                  <a:schemeClr val="bg1"/>
                </a:solidFill>
              </a:rPr>
              <a:t>114.70%</a:t>
            </a:r>
            <a:r>
              <a:rPr lang="en-US" dirty="0">
                <a:solidFill>
                  <a:schemeClr val="bg1"/>
                </a:solidFill>
              </a:rPr>
              <a:t>), and </a:t>
            </a:r>
            <a:r>
              <a:rPr lang="en-US" b="1" dirty="0">
                <a:solidFill>
                  <a:schemeClr val="bg1"/>
                </a:solidFill>
              </a:rPr>
              <a:t>Trivandrum</a:t>
            </a:r>
            <a:r>
              <a:rPr lang="en-US" dirty="0">
                <a:solidFill>
                  <a:schemeClr val="bg1"/>
                </a:solidFill>
              </a:rPr>
              <a:t> (</a:t>
            </a:r>
            <a:r>
              <a:rPr lang="en-US" b="1" dirty="0">
                <a:solidFill>
                  <a:schemeClr val="bg1"/>
                </a:solidFill>
              </a:rPr>
              <a:t>108.23%</a:t>
            </a:r>
            <a:r>
              <a:rPr lang="en-US" dirty="0">
                <a:solidFill>
                  <a:schemeClr val="bg1"/>
                </a:solidFill>
              </a:rPr>
              <a:t>) also show strong promotional impacts.</a:t>
            </a:r>
          </a:p>
          <a:p>
            <a:pPr marL="742950" lvl="1" indent="-285750">
              <a:buFont typeface="+mj-lt"/>
              <a:buAutoNum type="arabicPeriod"/>
            </a:pPr>
            <a:r>
              <a:rPr lang="en-US" dirty="0">
                <a:solidFill>
                  <a:schemeClr val="bg1"/>
                </a:solidFill>
              </a:rPr>
              <a:t>Cities like </a:t>
            </a:r>
            <a:r>
              <a:rPr lang="en-US" b="1" dirty="0">
                <a:solidFill>
                  <a:schemeClr val="bg1"/>
                </a:solidFill>
              </a:rPr>
              <a:t>Mysuru</a:t>
            </a:r>
            <a:r>
              <a:rPr lang="en-US" dirty="0">
                <a:solidFill>
                  <a:schemeClr val="bg1"/>
                </a:solidFill>
              </a:rPr>
              <a:t> (</a:t>
            </a:r>
            <a:r>
              <a:rPr lang="en-US" b="1" dirty="0">
                <a:solidFill>
                  <a:schemeClr val="bg1"/>
                </a:solidFill>
              </a:rPr>
              <a:t>105.86%</a:t>
            </a:r>
            <a:r>
              <a:rPr lang="en-US" dirty="0">
                <a:solidFill>
                  <a:schemeClr val="bg1"/>
                </a:solidFill>
              </a:rPr>
              <a:t>), </a:t>
            </a:r>
            <a:r>
              <a:rPr lang="en-US" b="1" dirty="0">
                <a:solidFill>
                  <a:schemeClr val="bg1"/>
                </a:solidFill>
              </a:rPr>
              <a:t>Vijayawada</a:t>
            </a:r>
            <a:r>
              <a:rPr lang="en-US" dirty="0">
                <a:solidFill>
                  <a:schemeClr val="bg1"/>
                </a:solidFill>
              </a:rPr>
              <a:t> (</a:t>
            </a:r>
            <a:r>
              <a:rPr lang="en-US" b="1" dirty="0">
                <a:solidFill>
                  <a:schemeClr val="bg1"/>
                </a:solidFill>
              </a:rPr>
              <a:t>109.67%</a:t>
            </a:r>
            <a:r>
              <a:rPr lang="en-US" dirty="0">
                <a:solidFill>
                  <a:schemeClr val="bg1"/>
                </a:solidFill>
              </a:rPr>
              <a:t>), and </a:t>
            </a:r>
            <a:r>
              <a:rPr lang="en-US" b="1" dirty="0">
                <a:solidFill>
                  <a:schemeClr val="bg1"/>
                </a:solidFill>
              </a:rPr>
              <a:t>Hyderabad</a:t>
            </a:r>
            <a:r>
              <a:rPr lang="en-US" dirty="0">
                <a:solidFill>
                  <a:schemeClr val="bg1"/>
                </a:solidFill>
              </a:rPr>
              <a:t> (</a:t>
            </a:r>
            <a:r>
              <a:rPr lang="en-US" b="1" dirty="0">
                <a:solidFill>
                  <a:schemeClr val="bg1"/>
                </a:solidFill>
              </a:rPr>
              <a:t>102.12%</a:t>
            </a:r>
            <a:r>
              <a:rPr lang="en-US" dirty="0">
                <a:solidFill>
                  <a:schemeClr val="bg1"/>
                </a:solidFill>
              </a:rPr>
              <a:t>) have moderate ISU percentages.</a:t>
            </a:r>
          </a:p>
          <a:p>
            <a:pPr marL="742950" lvl="1" indent="-285750">
              <a:buFont typeface="+mj-lt"/>
              <a:buAutoNum type="arabicPeriod"/>
            </a:pPr>
            <a:r>
              <a:rPr lang="en-US" b="1" dirty="0">
                <a:solidFill>
                  <a:schemeClr val="bg1"/>
                </a:solidFill>
              </a:rPr>
              <a:t>Mangalore</a:t>
            </a:r>
            <a:r>
              <a:rPr lang="en-US" dirty="0">
                <a:solidFill>
                  <a:schemeClr val="bg1"/>
                </a:solidFill>
              </a:rPr>
              <a:t> (</a:t>
            </a:r>
            <a:r>
              <a:rPr lang="en-US" b="1" dirty="0">
                <a:solidFill>
                  <a:schemeClr val="bg1"/>
                </a:solidFill>
              </a:rPr>
              <a:t>100.28%</a:t>
            </a:r>
            <a:r>
              <a:rPr lang="en-US" dirty="0">
                <a:solidFill>
                  <a:schemeClr val="bg1"/>
                </a:solidFill>
              </a:rPr>
              <a:t>) and </a:t>
            </a:r>
            <a:r>
              <a:rPr lang="en-US" b="1" dirty="0">
                <a:solidFill>
                  <a:schemeClr val="bg1"/>
                </a:solidFill>
              </a:rPr>
              <a:t>Visakhapatnam</a:t>
            </a:r>
            <a:r>
              <a:rPr lang="en-US" dirty="0">
                <a:solidFill>
                  <a:schemeClr val="bg1"/>
                </a:solidFill>
              </a:rPr>
              <a:t> (</a:t>
            </a:r>
            <a:r>
              <a:rPr lang="en-US" b="1" dirty="0">
                <a:solidFill>
                  <a:schemeClr val="bg1"/>
                </a:solidFill>
              </a:rPr>
              <a:t>99.07%</a:t>
            </a:r>
            <a:r>
              <a:rPr lang="en-US" dirty="0">
                <a:solidFill>
                  <a:schemeClr val="bg1"/>
                </a:solidFill>
              </a:rPr>
              <a:t>) have the lowest ISU percentages, indicating minimal impact from promotions.</a:t>
            </a:r>
          </a:p>
          <a:p>
            <a:pPr>
              <a:buFont typeface="+mj-lt"/>
              <a:buAutoNum type="arabicPeriod"/>
            </a:pPr>
            <a:r>
              <a:rPr lang="en-US" b="1" dirty="0">
                <a:solidFill>
                  <a:schemeClr val="bg1"/>
                </a:solidFill>
              </a:rPr>
              <a:t>Trend and Patterns:</a:t>
            </a:r>
            <a:endParaRPr lang="en-US" dirty="0">
              <a:solidFill>
                <a:schemeClr val="bg1"/>
              </a:solidFill>
            </a:endParaRPr>
          </a:p>
          <a:p>
            <a:pPr marL="742950" lvl="1" indent="-285750">
              <a:buFont typeface="+mj-lt"/>
              <a:buAutoNum type="arabicPeriod"/>
            </a:pPr>
            <a:r>
              <a:rPr lang="en-US" dirty="0">
                <a:solidFill>
                  <a:schemeClr val="bg1"/>
                </a:solidFill>
              </a:rPr>
              <a:t>There is a general trend where the ISU percentage fluctuates between approximately </a:t>
            </a:r>
            <a:r>
              <a:rPr lang="en-US" b="1" dirty="0">
                <a:solidFill>
                  <a:schemeClr val="bg1"/>
                </a:solidFill>
              </a:rPr>
              <a:t>99%</a:t>
            </a:r>
            <a:r>
              <a:rPr lang="en-US" dirty="0">
                <a:solidFill>
                  <a:schemeClr val="bg1"/>
                </a:solidFill>
              </a:rPr>
              <a:t> and </a:t>
            </a:r>
            <a:r>
              <a:rPr lang="en-US" b="1" dirty="0">
                <a:solidFill>
                  <a:schemeClr val="bg1"/>
                </a:solidFill>
              </a:rPr>
              <a:t>121%</a:t>
            </a:r>
            <a:r>
              <a:rPr lang="en-US" dirty="0">
                <a:solidFill>
                  <a:schemeClr val="bg1"/>
                </a:solidFill>
              </a:rPr>
              <a:t> across cities.</a:t>
            </a:r>
          </a:p>
          <a:p>
            <a:pPr marL="742950" lvl="1" indent="-285750">
              <a:buFont typeface="+mj-lt"/>
              <a:buAutoNum type="arabicPeriod"/>
            </a:pPr>
            <a:r>
              <a:rPr lang="en-US" dirty="0">
                <a:solidFill>
                  <a:schemeClr val="bg1"/>
                </a:solidFill>
              </a:rPr>
              <a:t>No clear geographical pattern emerges immediately; both high and low ISU percentages are spread across different regions.</a:t>
            </a:r>
          </a:p>
          <a:p>
            <a:endParaRPr lang="en-ID" dirty="0">
              <a:solidFill>
                <a:schemeClr val="bg1"/>
              </a:solidFill>
            </a:endParaRPr>
          </a:p>
        </p:txBody>
      </p:sp>
    </p:spTree>
    <p:extLst>
      <p:ext uri="{BB962C8B-B14F-4D97-AF65-F5344CB8AC3E}">
        <p14:creationId xmlns:p14="http://schemas.microsoft.com/office/powerpoint/2010/main" val="686144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3B5A6-0E98-0EE3-4C9C-ECF36E002E8C}"/>
              </a:ext>
            </a:extLst>
          </p:cNvPr>
          <p:cNvSpPr>
            <a:spLocks noGrp="1"/>
          </p:cNvSpPr>
          <p:nvPr>
            <p:ph type="title"/>
          </p:nvPr>
        </p:nvSpPr>
        <p:spPr/>
        <p:txBody>
          <a:bodyPr>
            <a:noAutofit/>
          </a:bodyPr>
          <a:lstStyle/>
          <a:p>
            <a:r>
              <a:rPr lang="en-US" sz="2000" dirty="0"/>
              <a:t>Analyze the relationship between incremental revenue and incremental sold units</a:t>
            </a:r>
            <a:br>
              <a:rPr lang="en-US" sz="2000" dirty="0"/>
            </a:br>
            <a:r>
              <a:rPr lang="en-US" sz="2000" dirty="0"/>
              <a:t>for different promotion types in Hyderabad</a:t>
            </a:r>
            <a:endParaRPr lang="en-ID" sz="2000" dirty="0"/>
          </a:p>
        </p:txBody>
      </p:sp>
      <p:pic>
        <p:nvPicPr>
          <p:cNvPr id="6" name="Content Placeholder 5">
            <a:extLst>
              <a:ext uri="{FF2B5EF4-FFF2-40B4-BE49-F238E27FC236}">
                <a16:creationId xmlns:a16="http://schemas.microsoft.com/office/drawing/2014/main" id="{F5458F83-842F-B0B8-DD4D-FE59C0C251C8}"/>
              </a:ext>
            </a:extLst>
          </p:cNvPr>
          <p:cNvPicPr>
            <a:picLocks noGrp="1" noChangeAspect="1"/>
          </p:cNvPicPr>
          <p:nvPr>
            <p:ph idx="1"/>
          </p:nvPr>
        </p:nvPicPr>
        <p:blipFill>
          <a:blip r:embed="rId3"/>
          <a:stretch>
            <a:fillRect/>
          </a:stretch>
        </p:blipFill>
        <p:spPr>
          <a:xfrm>
            <a:off x="5459413" y="1689622"/>
            <a:ext cx="5927725" cy="3540668"/>
          </a:xfrm>
        </p:spPr>
      </p:pic>
      <p:sp>
        <p:nvSpPr>
          <p:cNvPr id="4" name="Text Placeholder 3">
            <a:extLst>
              <a:ext uri="{FF2B5EF4-FFF2-40B4-BE49-F238E27FC236}">
                <a16:creationId xmlns:a16="http://schemas.microsoft.com/office/drawing/2014/main" id="{CA26A14E-88EC-3BC3-5209-016752BB8F50}"/>
              </a:ext>
            </a:extLst>
          </p:cNvPr>
          <p:cNvSpPr>
            <a:spLocks noGrp="1"/>
          </p:cNvSpPr>
          <p:nvPr>
            <p:ph type="body" sz="half" idx="2"/>
          </p:nvPr>
        </p:nvSpPr>
        <p:spPr>
          <a:xfrm>
            <a:off x="643466" y="3077885"/>
            <a:ext cx="3517567" cy="3064505"/>
          </a:xfrm>
        </p:spPr>
        <p:txBody>
          <a:bodyPr>
            <a:normAutofit fontScale="40000" lnSpcReduction="20000"/>
          </a:bodyPr>
          <a:lstStyle/>
          <a:p>
            <a:r>
              <a:rPr lang="en-US" dirty="0"/>
              <a:t>1. Promotion with Highest ISU%</a:t>
            </a:r>
          </a:p>
          <a:p>
            <a:r>
              <a:rPr lang="en-US" dirty="0"/>
              <a:t>Promotion with highest ISU%:</a:t>
            </a:r>
          </a:p>
          <a:p>
            <a:r>
              <a:rPr lang="en-US" dirty="0" err="1"/>
              <a:t>promo_type</a:t>
            </a:r>
            <a:r>
              <a:rPr lang="en-US" dirty="0"/>
              <a:t>    BOGOF</a:t>
            </a:r>
          </a:p>
          <a:p>
            <a:r>
              <a:rPr lang="en-US" dirty="0" err="1"/>
              <a:t>isu_percent</a:t>
            </a:r>
            <a:r>
              <a:rPr lang="en-US" dirty="0"/>
              <a:t>    195.34883720930233</a:t>
            </a:r>
          </a:p>
          <a:p>
            <a:r>
              <a:rPr lang="en-US" dirty="0"/>
              <a:t>    Promotion Type: BOGOF (Buy One Get One Free)</a:t>
            </a:r>
          </a:p>
          <a:p>
            <a:r>
              <a:rPr lang="en-US" dirty="0"/>
              <a:t>    ISU%: 195.35%</a:t>
            </a:r>
          </a:p>
          <a:p>
            <a:r>
              <a:rPr lang="en-US" dirty="0"/>
              <a:t>        Interpretation: The BOGOF promotion led to an almost 195% increase in units sold, nearly tripling the sales volume compared to before the promotion.</a:t>
            </a:r>
          </a:p>
          <a:p>
            <a:r>
              <a:rPr lang="en-US" dirty="0"/>
              <a:t>    Revenue Impact:</a:t>
            </a:r>
          </a:p>
          <a:p>
            <a:r>
              <a:rPr lang="en-US" dirty="0"/>
              <a:t>        From the data, IR% associated with BOGOF is 47.67%, indicating a substantial increase in revenue, albeit less than the increase in units sold.</a:t>
            </a:r>
            <a:endParaRPr lang="en-ID" dirty="0"/>
          </a:p>
        </p:txBody>
      </p:sp>
    </p:spTree>
    <p:extLst>
      <p:ext uri="{BB962C8B-B14F-4D97-AF65-F5344CB8AC3E}">
        <p14:creationId xmlns:p14="http://schemas.microsoft.com/office/powerpoint/2010/main" val="1078800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60B1D-7C9A-D585-014F-E3B66B35D1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24BA6E-FA11-0919-7E2F-73D0D0AB5A2F}"/>
              </a:ext>
            </a:extLst>
          </p:cNvPr>
          <p:cNvSpPr>
            <a:spLocks noGrp="1"/>
          </p:cNvSpPr>
          <p:nvPr>
            <p:ph type="title"/>
          </p:nvPr>
        </p:nvSpPr>
        <p:spPr/>
        <p:txBody>
          <a:bodyPr>
            <a:normAutofit/>
          </a:bodyPr>
          <a:lstStyle/>
          <a:p>
            <a:r>
              <a:rPr lang="en-US" dirty="0"/>
              <a:t>(</a:t>
            </a:r>
            <a:r>
              <a:rPr lang="en-US" dirty="0" err="1"/>
              <a:t>Cont</a:t>
            </a:r>
            <a:r>
              <a:rPr lang="en-US" dirty="0"/>
              <a:t>)</a:t>
            </a:r>
            <a:endParaRPr lang="en-ID" dirty="0"/>
          </a:p>
        </p:txBody>
      </p:sp>
      <p:pic>
        <p:nvPicPr>
          <p:cNvPr id="6" name="Content Placeholder 5">
            <a:extLst>
              <a:ext uri="{FF2B5EF4-FFF2-40B4-BE49-F238E27FC236}">
                <a16:creationId xmlns:a16="http://schemas.microsoft.com/office/drawing/2014/main" id="{967565ED-F57A-DF2A-DE99-2051493999F1}"/>
              </a:ext>
            </a:extLst>
          </p:cNvPr>
          <p:cNvPicPr>
            <a:picLocks noGrp="1" noChangeAspect="1"/>
          </p:cNvPicPr>
          <p:nvPr>
            <p:ph idx="1"/>
          </p:nvPr>
        </p:nvPicPr>
        <p:blipFill>
          <a:blip r:embed="rId3"/>
          <a:stretch>
            <a:fillRect/>
          </a:stretch>
        </p:blipFill>
        <p:spPr>
          <a:xfrm>
            <a:off x="5459413" y="1689622"/>
            <a:ext cx="5927725" cy="3540668"/>
          </a:xfrm>
        </p:spPr>
      </p:pic>
      <p:sp>
        <p:nvSpPr>
          <p:cNvPr id="4" name="Text Placeholder 3">
            <a:extLst>
              <a:ext uri="{FF2B5EF4-FFF2-40B4-BE49-F238E27FC236}">
                <a16:creationId xmlns:a16="http://schemas.microsoft.com/office/drawing/2014/main" id="{4EF5DE01-090F-6B04-0E4B-266B7BDD94FB}"/>
              </a:ext>
            </a:extLst>
          </p:cNvPr>
          <p:cNvSpPr>
            <a:spLocks noGrp="1"/>
          </p:cNvSpPr>
          <p:nvPr>
            <p:ph type="body" sz="half" idx="2"/>
          </p:nvPr>
        </p:nvSpPr>
        <p:spPr/>
        <p:txBody>
          <a:bodyPr>
            <a:normAutofit fontScale="55000" lnSpcReduction="20000"/>
          </a:bodyPr>
          <a:lstStyle/>
          <a:p>
            <a:r>
              <a:rPr lang="en-US" dirty="0"/>
              <a:t>2. Promotion with Highest IR%</a:t>
            </a:r>
          </a:p>
          <a:p>
            <a:r>
              <a:rPr lang="en-US" dirty="0"/>
              <a:t>Promotion with highest IR%:</a:t>
            </a:r>
          </a:p>
          <a:p>
            <a:r>
              <a:rPr lang="en-US" dirty="0" err="1"/>
              <a:t>promo_type</a:t>
            </a:r>
            <a:r>
              <a:rPr lang="en-US" dirty="0"/>
              <a:t>         500 Cashback</a:t>
            </a:r>
          </a:p>
          <a:p>
            <a:r>
              <a:rPr lang="en-US" dirty="0" err="1"/>
              <a:t>ir_percentage</a:t>
            </a:r>
            <a:r>
              <a:rPr lang="en-US" dirty="0"/>
              <a:t>        85.792350</a:t>
            </a:r>
          </a:p>
          <a:p>
            <a:r>
              <a:rPr lang="en-US" dirty="0"/>
              <a:t>    Promotion Type: 500 Cashback</a:t>
            </a:r>
          </a:p>
          <a:p>
            <a:r>
              <a:rPr lang="en-US" dirty="0"/>
              <a:t>    IR%: 85.79%</a:t>
            </a:r>
          </a:p>
          <a:p>
            <a:r>
              <a:rPr lang="en-US" dirty="0"/>
              <a:t>        Interpretation: The 500 Cashback promotion resulted in an 85.79% increase in revenue.</a:t>
            </a:r>
          </a:p>
          <a:p>
            <a:r>
              <a:rPr lang="en-US" dirty="0"/>
              <a:t>    Units Sold Impact:</a:t>
            </a:r>
          </a:p>
          <a:p>
            <a:r>
              <a:rPr lang="en-US" dirty="0"/>
              <a:t>        The associated ISU% is 122.95%, showing a significant increase in units sold as well.</a:t>
            </a:r>
          </a:p>
        </p:txBody>
      </p:sp>
    </p:spTree>
    <p:extLst>
      <p:ext uri="{BB962C8B-B14F-4D97-AF65-F5344CB8AC3E}">
        <p14:creationId xmlns:p14="http://schemas.microsoft.com/office/powerpoint/2010/main" val="1097312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C10D-8855-F882-2CEF-63BB675B6504}"/>
              </a:ext>
            </a:extLst>
          </p:cNvPr>
          <p:cNvSpPr>
            <a:spLocks noGrp="1"/>
          </p:cNvSpPr>
          <p:nvPr>
            <p:ph type="title"/>
          </p:nvPr>
        </p:nvSpPr>
        <p:spPr/>
        <p:txBody>
          <a:bodyPr>
            <a:noAutofit/>
          </a:bodyPr>
          <a:lstStyle/>
          <a:p>
            <a:r>
              <a:rPr lang="en-US" sz="2400" dirty="0"/>
              <a:t>Analyze the revenue before and after promotions across different product</a:t>
            </a:r>
            <a:br>
              <a:rPr lang="en-US" sz="2400" dirty="0"/>
            </a:br>
            <a:r>
              <a:rPr lang="en-US" sz="2400" dirty="0"/>
              <a:t>categories in Bengaluru</a:t>
            </a:r>
            <a:endParaRPr lang="en-ID" sz="2400" dirty="0"/>
          </a:p>
        </p:txBody>
      </p:sp>
      <p:pic>
        <p:nvPicPr>
          <p:cNvPr id="6" name="Content Placeholder 5">
            <a:extLst>
              <a:ext uri="{FF2B5EF4-FFF2-40B4-BE49-F238E27FC236}">
                <a16:creationId xmlns:a16="http://schemas.microsoft.com/office/drawing/2014/main" id="{F09489CB-499E-B6A4-BB77-2A5864D1B086}"/>
              </a:ext>
            </a:extLst>
          </p:cNvPr>
          <p:cNvPicPr>
            <a:picLocks noGrp="1" noChangeAspect="1"/>
          </p:cNvPicPr>
          <p:nvPr>
            <p:ph idx="1"/>
          </p:nvPr>
        </p:nvPicPr>
        <p:blipFill>
          <a:blip r:embed="rId3"/>
          <a:stretch>
            <a:fillRect/>
          </a:stretch>
        </p:blipFill>
        <p:spPr>
          <a:xfrm>
            <a:off x="5459413" y="1735527"/>
            <a:ext cx="5927725" cy="3448858"/>
          </a:xfrm>
        </p:spPr>
      </p:pic>
      <p:sp>
        <p:nvSpPr>
          <p:cNvPr id="4" name="Text Placeholder 3">
            <a:extLst>
              <a:ext uri="{FF2B5EF4-FFF2-40B4-BE49-F238E27FC236}">
                <a16:creationId xmlns:a16="http://schemas.microsoft.com/office/drawing/2014/main" id="{900A4689-182E-1F53-F1BC-6FB80683BD27}"/>
              </a:ext>
            </a:extLst>
          </p:cNvPr>
          <p:cNvSpPr>
            <a:spLocks noGrp="1"/>
          </p:cNvSpPr>
          <p:nvPr>
            <p:ph type="body" sz="half" idx="2"/>
          </p:nvPr>
        </p:nvSpPr>
        <p:spPr/>
        <p:txBody>
          <a:bodyPr>
            <a:normAutofit fontScale="77500" lnSpcReduction="20000"/>
          </a:bodyPr>
          <a:lstStyle/>
          <a:p>
            <a:r>
              <a:rPr lang="en-US" b="1" dirty="0">
                <a:solidFill>
                  <a:schemeClr val="bg1"/>
                </a:solidFill>
              </a:rPr>
              <a:t>Overall Trends</a:t>
            </a:r>
          </a:p>
          <a:p>
            <a:pPr>
              <a:buFont typeface="Arial" panose="020B0604020202020204" pitchFamily="34" charset="0"/>
              <a:buChar char="•"/>
            </a:pPr>
            <a:r>
              <a:rPr lang="en-US" b="1" dirty="0">
                <a:solidFill>
                  <a:schemeClr val="bg1"/>
                </a:solidFill>
              </a:rPr>
              <a:t>Promotions Drive Revenue Growth</a:t>
            </a:r>
            <a:r>
              <a:rPr lang="en-US" dirty="0">
                <a:solidFill>
                  <a:schemeClr val="bg1"/>
                </a:solidFill>
              </a:rPr>
              <a:t>: All categories show increased revenue after promotions.</a:t>
            </a:r>
          </a:p>
          <a:p>
            <a:pPr>
              <a:buFont typeface="Arial" panose="020B0604020202020204" pitchFamily="34" charset="0"/>
              <a:buChar char="•"/>
            </a:pPr>
            <a:r>
              <a:rPr lang="en-US" b="1" dirty="0">
                <a:solidFill>
                  <a:schemeClr val="bg1"/>
                </a:solidFill>
              </a:rPr>
              <a:t>Variation in Impact</a:t>
            </a:r>
            <a:r>
              <a:rPr lang="en-US" dirty="0">
                <a:solidFill>
                  <a:schemeClr val="bg1"/>
                </a:solidFill>
              </a:rPr>
              <a:t>:</a:t>
            </a:r>
          </a:p>
          <a:p>
            <a:pPr marL="742950" lvl="1" indent="-285750">
              <a:buFont typeface="Arial" panose="020B0604020202020204" pitchFamily="34" charset="0"/>
              <a:buChar char="•"/>
            </a:pPr>
            <a:r>
              <a:rPr lang="en-US" b="1" dirty="0">
                <a:solidFill>
                  <a:schemeClr val="bg1"/>
                </a:solidFill>
              </a:rPr>
              <a:t>Combo1</a:t>
            </a:r>
            <a:r>
              <a:rPr lang="en-US" dirty="0">
                <a:solidFill>
                  <a:schemeClr val="bg1"/>
                </a:solidFill>
              </a:rPr>
              <a:t> shows the highest percentage increase.</a:t>
            </a:r>
          </a:p>
          <a:p>
            <a:pPr marL="742950" lvl="1" indent="-285750">
              <a:buFont typeface="Arial" panose="020B0604020202020204" pitchFamily="34" charset="0"/>
              <a:buChar char="•"/>
            </a:pPr>
            <a:r>
              <a:rPr lang="en-US" b="1" dirty="0">
                <a:solidFill>
                  <a:schemeClr val="bg1"/>
                </a:solidFill>
              </a:rPr>
              <a:t>Grocery &amp; Staples</a:t>
            </a:r>
            <a:r>
              <a:rPr lang="en-US" dirty="0">
                <a:solidFill>
                  <a:schemeClr val="bg1"/>
                </a:solidFill>
              </a:rPr>
              <a:t> contribute significantly to total revenue, even with a lower percentage increase compared to Combo1.</a:t>
            </a:r>
          </a:p>
          <a:p>
            <a:pPr>
              <a:buFont typeface="Arial" panose="020B0604020202020204" pitchFamily="34" charset="0"/>
              <a:buChar char="•"/>
            </a:pPr>
            <a:r>
              <a:rPr lang="en-US" b="1" dirty="0">
                <a:solidFill>
                  <a:schemeClr val="bg1"/>
                </a:solidFill>
              </a:rPr>
              <a:t>Customer Responsiveness</a:t>
            </a:r>
            <a:r>
              <a:rPr lang="en-US" dirty="0">
                <a:solidFill>
                  <a:schemeClr val="bg1"/>
                </a:solidFill>
              </a:rPr>
              <a:t>:</a:t>
            </a:r>
          </a:p>
          <a:p>
            <a:pPr marL="742950" lvl="1" indent="-285750">
              <a:buFont typeface="Arial" panose="020B0604020202020204" pitchFamily="34" charset="0"/>
              <a:buChar char="•"/>
            </a:pPr>
            <a:r>
              <a:rPr lang="en-US" dirty="0">
                <a:solidFill>
                  <a:schemeClr val="bg1"/>
                </a:solidFill>
              </a:rPr>
              <a:t>Promotions are effective in driving sales across different product categories.</a:t>
            </a:r>
          </a:p>
          <a:p>
            <a:pPr marL="742950" lvl="1" indent="-285750">
              <a:buFont typeface="Arial" panose="020B0604020202020204" pitchFamily="34" charset="0"/>
              <a:buChar char="•"/>
            </a:pPr>
            <a:r>
              <a:rPr lang="en-US" dirty="0">
                <a:solidFill>
                  <a:schemeClr val="bg1"/>
                </a:solidFill>
              </a:rPr>
              <a:t>The degree of responsiveness varies by category, possibly due to customer purchasing behavior and the nature of the products.</a:t>
            </a:r>
          </a:p>
        </p:txBody>
      </p:sp>
    </p:spTree>
    <p:extLst>
      <p:ext uri="{BB962C8B-B14F-4D97-AF65-F5344CB8AC3E}">
        <p14:creationId xmlns:p14="http://schemas.microsoft.com/office/powerpoint/2010/main" val="12938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719-EE8A-0924-0EB6-85FC9F1BB113}"/>
              </a:ext>
            </a:extLst>
          </p:cNvPr>
          <p:cNvSpPr>
            <a:spLocks noGrp="1"/>
          </p:cNvSpPr>
          <p:nvPr>
            <p:ph type="title"/>
          </p:nvPr>
        </p:nvSpPr>
        <p:spPr/>
        <p:txBody>
          <a:bodyPr/>
          <a:lstStyle/>
          <a:p>
            <a:r>
              <a:rPr lang="en-US" dirty="0"/>
              <a:t>Dataset</a:t>
            </a:r>
            <a:endParaRPr lang="en-ID" dirty="0"/>
          </a:p>
        </p:txBody>
      </p:sp>
      <p:sp>
        <p:nvSpPr>
          <p:cNvPr id="3" name="Content Placeholder 2">
            <a:extLst>
              <a:ext uri="{FF2B5EF4-FFF2-40B4-BE49-F238E27FC236}">
                <a16:creationId xmlns:a16="http://schemas.microsoft.com/office/drawing/2014/main" id="{AF33CADA-726C-16FD-04EC-98855463FFB3}"/>
              </a:ext>
            </a:extLst>
          </p:cNvPr>
          <p:cNvSpPr>
            <a:spLocks noGrp="1"/>
          </p:cNvSpPr>
          <p:nvPr>
            <p:ph idx="1"/>
          </p:nvPr>
        </p:nvSpPr>
        <p:spPr/>
        <p:txBody>
          <a:bodyPr/>
          <a:lstStyle/>
          <a:p>
            <a:r>
              <a:rPr lang="en-US" dirty="0"/>
              <a:t>Source: Two Months Marketing Campaign (12-11-2023 – 16-01-2024)</a:t>
            </a:r>
            <a:endParaRPr lang="en-ID" dirty="0"/>
          </a:p>
        </p:txBody>
      </p:sp>
    </p:spTree>
    <p:extLst>
      <p:ext uri="{BB962C8B-B14F-4D97-AF65-F5344CB8AC3E}">
        <p14:creationId xmlns:p14="http://schemas.microsoft.com/office/powerpoint/2010/main" val="4122834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0A4B-7092-8D9A-4347-6E4A90E6105A}"/>
              </a:ext>
            </a:extLst>
          </p:cNvPr>
          <p:cNvSpPr>
            <a:spLocks noGrp="1"/>
          </p:cNvSpPr>
          <p:nvPr>
            <p:ph type="title"/>
          </p:nvPr>
        </p:nvSpPr>
        <p:spPr/>
        <p:txBody>
          <a:bodyPr/>
          <a:lstStyle/>
          <a:p>
            <a:r>
              <a:rPr lang="en-US" dirty="0"/>
              <a:t>Features – Campaigns</a:t>
            </a:r>
            <a:endParaRPr lang="en-ID" dirty="0"/>
          </a:p>
        </p:txBody>
      </p:sp>
      <p:graphicFrame>
        <p:nvGraphicFramePr>
          <p:cNvPr id="5" name="Content Placeholder 4">
            <a:extLst>
              <a:ext uri="{FF2B5EF4-FFF2-40B4-BE49-F238E27FC236}">
                <a16:creationId xmlns:a16="http://schemas.microsoft.com/office/drawing/2014/main" id="{CA4D3FD2-81B9-A370-6CEF-B29820BD13F8}"/>
              </a:ext>
            </a:extLst>
          </p:cNvPr>
          <p:cNvGraphicFramePr>
            <a:graphicFrameLocks noGrp="1"/>
          </p:cNvGraphicFramePr>
          <p:nvPr>
            <p:ph idx="1"/>
            <p:extLst>
              <p:ext uri="{D42A27DB-BD31-4B8C-83A1-F6EECF244321}">
                <p14:modId xmlns:p14="http://schemas.microsoft.com/office/powerpoint/2010/main" val="3878786511"/>
              </p:ext>
            </p:extLst>
          </p:nvPr>
        </p:nvGraphicFramePr>
        <p:xfrm>
          <a:off x="1096963" y="2108200"/>
          <a:ext cx="10058400" cy="266192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76648259"/>
                    </a:ext>
                  </a:extLst>
                </a:gridCol>
                <a:gridCol w="5029200">
                  <a:extLst>
                    <a:ext uri="{9D8B030D-6E8A-4147-A177-3AD203B41FA5}">
                      <a16:colId xmlns:a16="http://schemas.microsoft.com/office/drawing/2014/main" val="1655068891"/>
                    </a:ext>
                  </a:extLst>
                </a:gridCol>
              </a:tblGrid>
              <a:tr h="370840">
                <a:tc>
                  <a:txBody>
                    <a:bodyPr/>
                    <a:lstStyle/>
                    <a:p>
                      <a:pPr algn="ctr"/>
                      <a:r>
                        <a:rPr lang="en-US" dirty="0"/>
                        <a:t>Variables</a:t>
                      </a:r>
                      <a:endParaRPr lang="en-ID" dirty="0"/>
                    </a:p>
                  </a:txBody>
                  <a:tcPr/>
                </a:tc>
                <a:tc>
                  <a:txBody>
                    <a:bodyPr/>
                    <a:lstStyle/>
                    <a:p>
                      <a:pPr algn="ctr"/>
                      <a:r>
                        <a:rPr lang="en-US" dirty="0"/>
                        <a:t>Description</a:t>
                      </a:r>
                    </a:p>
                  </a:txBody>
                  <a:tcPr/>
                </a:tc>
                <a:extLst>
                  <a:ext uri="{0D108BD9-81ED-4DB2-BD59-A6C34878D82A}">
                    <a16:rowId xmlns:a16="http://schemas.microsoft.com/office/drawing/2014/main" val="332018594"/>
                  </a:ext>
                </a:extLst>
              </a:tr>
              <a:tr h="370840">
                <a:tc>
                  <a:txBody>
                    <a:bodyPr/>
                    <a:lstStyle/>
                    <a:p>
                      <a:pPr algn="ctr"/>
                      <a:r>
                        <a:rPr lang="en-US" dirty="0" err="1"/>
                        <a:t>campaign_id</a:t>
                      </a:r>
                      <a:endParaRPr lang="en-ID" dirty="0"/>
                    </a:p>
                  </a:txBody>
                  <a:tcPr/>
                </a:tc>
                <a:tc>
                  <a:txBody>
                    <a:bodyPr/>
                    <a:lstStyle/>
                    <a:p>
                      <a:pPr algn="ctr"/>
                      <a:r>
                        <a:rPr lang="en-US" dirty="0"/>
                        <a:t>Unique identifier for each promotional campaign.</a:t>
                      </a:r>
                      <a:endParaRPr lang="en-ID" dirty="0"/>
                    </a:p>
                  </a:txBody>
                  <a:tcPr/>
                </a:tc>
                <a:extLst>
                  <a:ext uri="{0D108BD9-81ED-4DB2-BD59-A6C34878D82A}">
                    <a16:rowId xmlns:a16="http://schemas.microsoft.com/office/drawing/2014/main" val="2790811023"/>
                  </a:ext>
                </a:extLst>
              </a:tr>
              <a:tr h="370840">
                <a:tc>
                  <a:txBody>
                    <a:bodyPr/>
                    <a:lstStyle/>
                    <a:p>
                      <a:pPr algn="ctr"/>
                      <a:r>
                        <a:rPr lang="en-US" dirty="0" err="1"/>
                        <a:t>campaign_name</a:t>
                      </a:r>
                      <a:endParaRPr lang="en-ID" dirty="0"/>
                    </a:p>
                  </a:txBody>
                  <a:tcPr/>
                </a:tc>
                <a:tc>
                  <a:txBody>
                    <a:bodyPr/>
                    <a:lstStyle/>
                    <a:p>
                      <a:pPr algn="ctr"/>
                      <a:r>
                        <a:rPr lang="en-US" dirty="0"/>
                        <a:t>Descriptive name of the campaign (e.g., Diwali, Sankranti).</a:t>
                      </a:r>
                      <a:endParaRPr lang="en-ID" dirty="0"/>
                    </a:p>
                  </a:txBody>
                  <a:tcPr/>
                </a:tc>
                <a:extLst>
                  <a:ext uri="{0D108BD9-81ED-4DB2-BD59-A6C34878D82A}">
                    <a16:rowId xmlns:a16="http://schemas.microsoft.com/office/drawing/2014/main" val="3221474379"/>
                  </a:ext>
                </a:extLst>
              </a:tr>
              <a:tr h="370840">
                <a:tc>
                  <a:txBody>
                    <a:bodyPr/>
                    <a:lstStyle/>
                    <a:p>
                      <a:pPr algn="ctr"/>
                      <a:r>
                        <a:rPr lang="en-US" dirty="0" err="1"/>
                        <a:t>start_date</a:t>
                      </a:r>
                      <a:endParaRPr lang="en-ID" dirty="0"/>
                    </a:p>
                  </a:txBody>
                  <a:tcPr/>
                </a:tc>
                <a:tc>
                  <a:txBody>
                    <a:bodyPr/>
                    <a:lstStyle/>
                    <a:p>
                      <a:pPr algn="ctr"/>
                      <a:r>
                        <a:rPr lang="en-US" dirty="0"/>
                        <a:t>The date on which the campaign begins, formatted as DD-MM-YYYY.</a:t>
                      </a:r>
                      <a:endParaRPr lang="en-ID" dirty="0"/>
                    </a:p>
                  </a:txBody>
                  <a:tcPr/>
                </a:tc>
                <a:extLst>
                  <a:ext uri="{0D108BD9-81ED-4DB2-BD59-A6C34878D82A}">
                    <a16:rowId xmlns:a16="http://schemas.microsoft.com/office/drawing/2014/main" val="2247115922"/>
                  </a:ext>
                </a:extLst>
              </a:tr>
              <a:tr h="370840">
                <a:tc>
                  <a:txBody>
                    <a:bodyPr/>
                    <a:lstStyle/>
                    <a:p>
                      <a:pPr algn="ctr"/>
                      <a:r>
                        <a:rPr lang="en-US" dirty="0" err="1"/>
                        <a:t>End_date</a:t>
                      </a:r>
                      <a:endParaRPr lang="en-ID" dirty="0"/>
                    </a:p>
                  </a:txBody>
                  <a:tcPr/>
                </a:tc>
                <a:tc>
                  <a:txBody>
                    <a:bodyPr/>
                    <a:lstStyle/>
                    <a:p>
                      <a:pPr algn="ctr"/>
                      <a:r>
                        <a:rPr lang="en-US" dirty="0"/>
                        <a:t>The date on which the campaign ends, formatted as DD-MM-YYYY.</a:t>
                      </a:r>
                    </a:p>
                  </a:txBody>
                  <a:tcPr/>
                </a:tc>
                <a:extLst>
                  <a:ext uri="{0D108BD9-81ED-4DB2-BD59-A6C34878D82A}">
                    <a16:rowId xmlns:a16="http://schemas.microsoft.com/office/drawing/2014/main" val="3297487696"/>
                  </a:ext>
                </a:extLst>
              </a:tr>
            </a:tbl>
          </a:graphicData>
        </a:graphic>
      </p:graphicFrame>
    </p:spTree>
    <p:extLst>
      <p:ext uri="{BB962C8B-B14F-4D97-AF65-F5344CB8AC3E}">
        <p14:creationId xmlns:p14="http://schemas.microsoft.com/office/powerpoint/2010/main" val="3901504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FCC56-0033-A7A0-EE31-F3E9E42652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B98749-753C-CF88-18ED-ADA8D8A7559D}"/>
              </a:ext>
            </a:extLst>
          </p:cNvPr>
          <p:cNvSpPr>
            <a:spLocks noGrp="1"/>
          </p:cNvSpPr>
          <p:nvPr>
            <p:ph type="title"/>
          </p:nvPr>
        </p:nvSpPr>
        <p:spPr/>
        <p:txBody>
          <a:bodyPr/>
          <a:lstStyle/>
          <a:p>
            <a:r>
              <a:rPr lang="en-US" dirty="0"/>
              <a:t>Features – Products</a:t>
            </a:r>
            <a:endParaRPr lang="en-ID" dirty="0"/>
          </a:p>
        </p:txBody>
      </p:sp>
      <p:graphicFrame>
        <p:nvGraphicFramePr>
          <p:cNvPr id="5" name="Content Placeholder 4">
            <a:extLst>
              <a:ext uri="{FF2B5EF4-FFF2-40B4-BE49-F238E27FC236}">
                <a16:creationId xmlns:a16="http://schemas.microsoft.com/office/drawing/2014/main" id="{DB40FD73-C900-E0C0-7E8E-30F137DA26EB}"/>
              </a:ext>
            </a:extLst>
          </p:cNvPr>
          <p:cNvGraphicFramePr>
            <a:graphicFrameLocks noGrp="1"/>
          </p:cNvGraphicFramePr>
          <p:nvPr>
            <p:ph idx="1"/>
            <p:extLst>
              <p:ext uri="{D42A27DB-BD31-4B8C-83A1-F6EECF244321}">
                <p14:modId xmlns:p14="http://schemas.microsoft.com/office/powerpoint/2010/main" val="3027111497"/>
              </p:ext>
            </p:extLst>
          </p:nvPr>
        </p:nvGraphicFramePr>
        <p:xfrm>
          <a:off x="1096963" y="2108200"/>
          <a:ext cx="10058400" cy="25654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76648259"/>
                    </a:ext>
                  </a:extLst>
                </a:gridCol>
                <a:gridCol w="5029200">
                  <a:extLst>
                    <a:ext uri="{9D8B030D-6E8A-4147-A177-3AD203B41FA5}">
                      <a16:colId xmlns:a16="http://schemas.microsoft.com/office/drawing/2014/main" val="1655068891"/>
                    </a:ext>
                  </a:extLst>
                </a:gridCol>
              </a:tblGrid>
              <a:tr h="370840">
                <a:tc>
                  <a:txBody>
                    <a:bodyPr/>
                    <a:lstStyle/>
                    <a:p>
                      <a:pPr algn="ctr"/>
                      <a:r>
                        <a:rPr lang="en-US" dirty="0"/>
                        <a:t>Variables</a:t>
                      </a:r>
                      <a:endParaRPr lang="en-ID" dirty="0"/>
                    </a:p>
                  </a:txBody>
                  <a:tcPr/>
                </a:tc>
                <a:tc>
                  <a:txBody>
                    <a:bodyPr/>
                    <a:lstStyle/>
                    <a:p>
                      <a:pPr algn="ctr"/>
                      <a:r>
                        <a:rPr lang="en-US" dirty="0"/>
                        <a:t>Description</a:t>
                      </a:r>
                    </a:p>
                  </a:txBody>
                  <a:tcPr/>
                </a:tc>
                <a:extLst>
                  <a:ext uri="{0D108BD9-81ED-4DB2-BD59-A6C34878D82A}">
                    <a16:rowId xmlns:a16="http://schemas.microsoft.com/office/drawing/2014/main" val="332018594"/>
                  </a:ext>
                </a:extLst>
              </a:tr>
              <a:tr h="370840">
                <a:tc>
                  <a:txBody>
                    <a:bodyPr/>
                    <a:lstStyle/>
                    <a:p>
                      <a:pPr algn="ctr"/>
                      <a:r>
                        <a:rPr lang="en-US" dirty="0" err="1"/>
                        <a:t>product_code</a:t>
                      </a:r>
                      <a:endParaRPr lang="en-ID" dirty="0"/>
                    </a:p>
                  </a:txBody>
                  <a:tcPr/>
                </a:tc>
                <a:tc>
                  <a:txBody>
                    <a:bodyPr/>
                    <a:lstStyle/>
                    <a:p>
                      <a:pPr algn="ctr"/>
                      <a:r>
                        <a:rPr lang="en-US" dirty="0"/>
                        <a:t>Unique code assigned to each product for identification.</a:t>
                      </a:r>
                      <a:endParaRPr lang="en-ID" dirty="0"/>
                    </a:p>
                  </a:txBody>
                  <a:tcPr/>
                </a:tc>
                <a:extLst>
                  <a:ext uri="{0D108BD9-81ED-4DB2-BD59-A6C34878D82A}">
                    <a16:rowId xmlns:a16="http://schemas.microsoft.com/office/drawing/2014/main" val="2790811023"/>
                  </a:ext>
                </a:extLst>
              </a:tr>
              <a:tr h="370840">
                <a:tc>
                  <a:txBody>
                    <a:bodyPr/>
                    <a:lstStyle/>
                    <a:p>
                      <a:pPr algn="ctr"/>
                      <a:r>
                        <a:rPr lang="en-US" dirty="0" err="1"/>
                        <a:t>product_name</a:t>
                      </a:r>
                      <a:endParaRPr lang="en-ID" dirty="0"/>
                    </a:p>
                  </a:txBody>
                  <a:tcPr/>
                </a:tc>
                <a:tc>
                  <a:txBody>
                    <a:bodyPr/>
                    <a:lstStyle/>
                    <a:p>
                      <a:pPr algn="ctr"/>
                      <a:r>
                        <a:rPr lang="en-US" dirty="0"/>
                        <a:t>The full name of the product, including brand and specifics (e.g., quantity, size).</a:t>
                      </a:r>
                      <a:endParaRPr lang="en-ID" dirty="0"/>
                    </a:p>
                  </a:txBody>
                  <a:tcPr/>
                </a:tc>
                <a:extLst>
                  <a:ext uri="{0D108BD9-81ED-4DB2-BD59-A6C34878D82A}">
                    <a16:rowId xmlns:a16="http://schemas.microsoft.com/office/drawing/2014/main" val="3221474379"/>
                  </a:ext>
                </a:extLst>
              </a:tr>
              <a:tr h="370840">
                <a:tc>
                  <a:txBody>
                    <a:bodyPr/>
                    <a:lstStyle/>
                    <a:p>
                      <a:pPr algn="ctr"/>
                      <a:r>
                        <a:rPr lang="en-US" dirty="0"/>
                        <a:t>category</a:t>
                      </a:r>
                      <a:endParaRPr lang="en-ID" dirty="0"/>
                    </a:p>
                  </a:txBody>
                  <a:tcPr/>
                </a:tc>
                <a:tc>
                  <a:txBody>
                    <a:bodyPr/>
                    <a:lstStyle/>
                    <a:p>
                      <a:pPr algn="ctr"/>
                      <a:r>
                        <a:rPr lang="en-US" dirty="0"/>
                        <a:t>The classification of the product into broader categories such as Grocery &amp; Staples, Home Care, Personal Care, Home Appliances, etc.</a:t>
                      </a:r>
                    </a:p>
                  </a:txBody>
                  <a:tcPr/>
                </a:tc>
                <a:extLst>
                  <a:ext uri="{0D108BD9-81ED-4DB2-BD59-A6C34878D82A}">
                    <a16:rowId xmlns:a16="http://schemas.microsoft.com/office/drawing/2014/main" val="2247115922"/>
                  </a:ext>
                </a:extLst>
              </a:tr>
            </a:tbl>
          </a:graphicData>
        </a:graphic>
      </p:graphicFrame>
    </p:spTree>
    <p:extLst>
      <p:ext uri="{BB962C8B-B14F-4D97-AF65-F5344CB8AC3E}">
        <p14:creationId xmlns:p14="http://schemas.microsoft.com/office/powerpoint/2010/main" val="317428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575B4-96A9-19E8-664F-C34771AB63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641D2-84B8-252B-FC08-0FBC424F7A13}"/>
              </a:ext>
            </a:extLst>
          </p:cNvPr>
          <p:cNvSpPr>
            <a:spLocks noGrp="1"/>
          </p:cNvSpPr>
          <p:nvPr>
            <p:ph type="title"/>
          </p:nvPr>
        </p:nvSpPr>
        <p:spPr/>
        <p:txBody>
          <a:bodyPr/>
          <a:lstStyle/>
          <a:p>
            <a:r>
              <a:rPr lang="en-US" dirty="0"/>
              <a:t>Features – Stores</a:t>
            </a:r>
            <a:endParaRPr lang="en-ID" dirty="0"/>
          </a:p>
        </p:txBody>
      </p:sp>
      <p:graphicFrame>
        <p:nvGraphicFramePr>
          <p:cNvPr id="5" name="Content Placeholder 4">
            <a:extLst>
              <a:ext uri="{FF2B5EF4-FFF2-40B4-BE49-F238E27FC236}">
                <a16:creationId xmlns:a16="http://schemas.microsoft.com/office/drawing/2014/main" id="{9431BF6C-C867-E9A8-1D2C-099A8C286B48}"/>
              </a:ext>
            </a:extLst>
          </p:cNvPr>
          <p:cNvGraphicFramePr>
            <a:graphicFrameLocks noGrp="1"/>
          </p:cNvGraphicFramePr>
          <p:nvPr>
            <p:ph idx="1"/>
            <p:extLst>
              <p:ext uri="{D42A27DB-BD31-4B8C-83A1-F6EECF244321}">
                <p14:modId xmlns:p14="http://schemas.microsoft.com/office/powerpoint/2010/main" val="4294580052"/>
              </p:ext>
            </p:extLst>
          </p:nvPr>
        </p:nvGraphicFramePr>
        <p:xfrm>
          <a:off x="1096963" y="2108200"/>
          <a:ext cx="10058400" cy="138176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76648259"/>
                    </a:ext>
                  </a:extLst>
                </a:gridCol>
                <a:gridCol w="5029200">
                  <a:extLst>
                    <a:ext uri="{9D8B030D-6E8A-4147-A177-3AD203B41FA5}">
                      <a16:colId xmlns:a16="http://schemas.microsoft.com/office/drawing/2014/main" val="1655068891"/>
                    </a:ext>
                  </a:extLst>
                </a:gridCol>
              </a:tblGrid>
              <a:tr h="370840">
                <a:tc>
                  <a:txBody>
                    <a:bodyPr/>
                    <a:lstStyle/>
                    <a:p>
                      <a:pPr algn="ctr"/>
                      <a:r>
                        <a:rPr lang="en-US" dirty="0"/>
                        <a:t>Variables</a:t>
                      </a:r>
                      <a:endParaRPr lang="en-ID" dirty="0"/>
                    </a:p>
                  </a:txBody>
                  <a:tcPr/>
                </a:tc>
                <a:tc>
                  <a:txBody>
                    <a:bodyPr/>
                    <a:lstStyle/>
                    <a:p>
                      <a:pPr algn="ctr"/>
                      <a:r>
                        <a:rPr lang="en-US" dirty="0"/>
                        <a:t>Description</a:t>
                      </a:r>
                    </a:p>
                  </a:txBody>
                  <a:tcPr/>
                </a:tc>
                <a:extLst>
                  <a:ext uri="{0D108BD9-81ED-4DB2-BD59-A6C34878D82A}">
                    <a16:rowId xmlns:a16="http://schemas.microsoft.com/office/drawing/2014/main" val="332018594"/>
                  </a:ext>
                </a:extLst>
              </a:tr>
              <a:tr h="370840">
                <a:tc>
                  <a:txBody>
                    <a:bodyPr/>
                    <a:lstStyle/>
                    <a:p>
                      <a:pPr algn="ctr"/>
                      <a:r>
                        <a:rPr lang="en-US" dirty="0" err="1"/>
                        <a:t>store_id</a:t>
                      </a:r>
                      <a:endParaRPr lang="en-ID" dirty="0"/>
                    </a:p>
                  </a:txBody>
                  <a:tcPr/>
                </a:tc>
                <a:tc>
                  <a:txBody>
                    <a:bodyPr/>
                    <a:lstStyle/>
                    <a:p>
                      <a:pPr algn="ctr"/>
                      <a:r>
                        <a:rPr lang="en-ID" dirty="0"/>
                        <a:t>Unique code identifying each store location.</a:t>
                      </a:r>
                    </a:p>
                  </a:txBody>
                  <a:tcPr/>
                </a:tc>
                <a:extLst>
                  <a:ext uri="{0D108BD9-81ED-4DB2-BD59-A6C34878D82A}">
                    <a16:rowId xmlns:a16="http://schemas.microsoft.com/office/drawing/2014/main" val="2790811023"/>
                  </a:ext>
                </a:extLst>
              </a:tr>
              <a:tr h="370840">
                <a:tc>
                  <a:txBody>
                    <a:bodyPr/>
                    <a:lstStyle/>
                    <a:p>
                      <a:pPr algn="ctr"/>
                      <a:r>
                        <a:rPr lang="en-US" dirty="0"/>
                        <a:t>city</a:t>
                      </a:r>
                      <a:endParaRPr lang="en-ID" dirty="0"/>
                    </a:p>
                  </a:txBody>
                  <a:tcPr/>
                </a:tc>
                <a:tc>
                  <a:txBody>
                    <a:bodyPr/>
                    <a:lstStyle/>
                    <a:p>
                      <a:pPr algn="ctr"/>
                      <a:r>
                        <a:rPr lang="en-US" dirty="0"/>
                        <a:t>The city where the store is located, indicating the geographical market.</a:t>
                      </a:r>
                    </a:p>
                  </a:txBody>
                  <a:tcPr/>
                </a:tc>
                <a:extLst>
                  <a:ext uri="{0D108BD9-81ED-4DB2-BD59-A6C34878D82A}">
                    <a16:rowId xmlns:a16="http://schemas.microsoft.com/office/drawing/2014/main" val="3221474379"/>
                  </a:ext>
                </a:extLst>
              </a:tr>
            </a:tbl>
          </a:graphicData>
        </a:graphic>
      </p:graphicFrame>
    </p:spTree>
    <p:extLst>
      <p:ext uri="{BB962C8B-B14F-4D97-AF65-F5344CB8AC3E}">
        <p14:creationId xmlns:p14="http://schemas.microsoft.com/office/powerpoint/2010/main" val="779383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6E375-92B7-F488-052D-E8B5B6D6B0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91E6AE-BE45-27D9-6EBE-145878E17873}"/>
              </a:ext>
            </a:extLst>
          </p:cNvPr>
          <p:cNvSpPr>
            <a:spLocks noGrp="1"/>
          </p:cNvSpPr>
          <p:nvPr>
            <p:ph type="title"/>
          </p:nvPr>
        </p:nvSpPr>
        <p:spPr/>
        <p:txBody>
          <a:bodyPr/>
          <a:lstStyle/>
          <a:p>
            <a:r>
              <a:rPr lang="en-US" dirty="0"/>
              <a:t>Features – Fact Events</a:t>
            </a:r>
            <a:endParaRPr lang="en-ID" dirty="0"/>
          </a:p>
        </p:txBody>
      </p:sp>
      <p:graphicFrame>
        <p:nvGraphicFramePr>
          <p:cNvPr id="5" name="Content Placeholder 4">
            <a:extLst>
              <a:ext uri="{FF2B5EF4-FFF2-40B4-BE49-F238E27FC236}">
                <a16:creationId xmlns:a16="http://schemas.microsoft.com/office/drawing/2014/main" id="{114BE1E0-BB3A-9CB9-1F22-5457F5151200}"/>
              </a:ext>
            </a:extLst>
          </p:cNvPr>
          <p:cNvGraphicFramePr>
            <a:graphicFrameLocks noGrp="1"/>
          </p:cNvGraphicFramePr>
          <p:nvPr>
            <p:ph idx="1"/>
            <p:extLst>
              <p:ext uri="{D42A27DB-BD31-4B8C-83A1-F6EECF244321}">
                <p14:modId xmlns:p14="http://schemas.microsoft.com/office/powerpoint/2010/main" val="910576799"/>
              </p:ext>
            </p:extLst>
          </p:nvPr>
        </p:nvGraphicFramePr>
        <p:xfrm>
          <a:off x="1096963" y="2108200"/>
          <a:ext cx="10058400" cy="42164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76648259"/>
                    </a:ext>
                  </a:extLst>
                </a:gridCol>
                <a:gridCol w="5029200">
                  <a:extLst>
                    <a:ext uri="{9D8B030D-6E8A-4147-A177-3AD203B41FA5}">
                      <a16:colId xmlns:a16="http://schemas.microsoft.com/office/drawing/2014/main" val="1655068891"/>
                    </a:ext>
                  </a:extLst>
                </a:gridCol>
              </a:tblGrid>
              <a:tr h="370840">
                <a:tc>
                  <a:txBody>
                    <a:bodyPr/>
                    <a:lstStyle/>
                    <a:p>
                      <a:pPr algn="ctr"/>
                      <a:r>
                        <a:rPr lang="en-US" dirty="0"/>
                        <a:t>Variables</a:t>
                      </a:r>
                      <a:endParaRPr lang="en-ID" dirty="0"/>
                    </a:p>
                  </a:txBody>
                  <a:tcPr/>
                </a:tc>
                <a:tc>
                  <a:txBody>
                    <a:bodyPr/>
                    <a:lstStyle/>
                    <a:p>
                      <a:pPr algn="ctr"/>
                      <a:r>
                        <a:rPr lang="en-US" dirty="0"/>
                        <a:t>Description</a:t>
                      </a:r>
                    </a:p>
                  </a:txBody>
                  <a:tcPr/>
                </a:tc>
                <a:extLst>
                  <a:ext uri="{0D108BD9-81ED-4DB2-BD59-A6C34878D82A}">
                    <a16:rowId xmlns:a16="http://schemas.microsoft.com/office/drawing/2014/main" val="332018594"/>
                  </a:ext>
                </a:extLst>
              </a:tr>
              <a:tr h="370840">
                <a:tc>
                  <a:txBody>
                    <a:bodyPr/>
                    <a:lstStyle/>
                    <a:p>
                      <a:pPr algn="ctr"/>
                      <a:r>
                        <a:rPr lang="en-US" dirty="0" err="1"/>
                        <a:t>event_id</a:t>
                      </a:r>
                      <a:endParaRPr lang="en-ID" dirty="0"/>
                    </a:p>
                  </a:txBody>
                  <a:tcPr/>
                </a:tc>
                <a:tc>
                  <a:txBody>
                    <a:bodyPr/>
                    <a:lstStyle/>
                    <a:p>
                      <a:pPr algn="ctr"/>
                      <a:r>
                        <a:rPr lang="en-US" dirty="0"/>
                        <a:t>Unique identifier for each sales event.</a:t>
                      </a:r>
                      <a:endParaRPr lang="en-ID" dirty="0"/>
                    </a:p>
                  </a:txBody>
                  <a:tcPr/>
                </a:tc>
                <a:extLst>
                  <a:ext uri="{0D108BD9-81ED-4DB2-BD59-A6C34878D82A}">
                    <a16:rowId xmlns:a16="http://schemas.microsoft.com/office/drawing/2014/main" val="2790811023"/>
                  </a:ext>
                </a:extLst>
              </a:tr>
              <a:tr h="370840">
                <a:tc>
                  <a:txBody>
                    <a:bodyPr/>
                    <a:lstStyle/>
                    <a:p>
                      <a:pPr algn="ctr"/>
                      <a:r>
                        <a:rPr lang="en-US" dirty="0" err="1"/>
                        <a:t>store_id</a:t>
                      </a:r>
                      <a:endParaRPr lang="en-ID" dirty="0"/>
                    </a:p>
                  </a:txBody>
                  <a:tcPr/>
                </a:tc>
                <a:tc>
                  <a:txBody>
                    <a:bodyPr/>
                    <a:lstStyle/>
                    <a:p>
                      <a:pPr algn="ctr"/>
                      <a:r>
                        <a:rPr lang="en-US" dirty="0"/>
                        <a:t>Refers to the store where the event took place, linked to the </a:t>
                      </a:r>
                      <a:r>
                        <a:rPr lang="en-US" dirty="0" err="1"/>
                        <a:t>dim_stores</a:t>
                      </a:r>
                      <a:r>
                        <a:rPr lang="en-US" dirty="0"/>
                        <a:t> table.</a:t>
                      </a:r>
                    </a:p>
                  </a:txBody>
                  <a:tcPr/>
                </a:tc>
                <a:extLst>
                  <a:ext uri="{0D108BD9-81ED-4DB2-BD59-A6C34878D82A}">
                    <a16:rowId xmlns:a16="http://schemas.microsoft.com/office/drawing/2014/main" val="3221474379"/>
                  </a:ext>
                </a:extLst>
              </a:tr>
              <a:tr h="370840">
                <a:tc>
                  <a:txBody>
                    <a:bodyPr/>
                    <a:lstStyle/>
                    <a:p>
                      <a:pPr algn="ctr"/>
                      <a:r>
                        <a:rPr lang="en-ID" dirty="0" err="1"/>
                        <a:t>campaign_id</a:t>
                      </a:r>
                      <a:endParaRPr lang="en-ID" dirty="0"/>
                    </a:p>
                  </a:txBody>
                  <a:tcPr/>
                </a:tc>
                <a:tc>
                  <a:txBody>
                    <a:bodyPr/>
                    <a:lstStyle/>
                    <a:p>
                      <a:pPr algn="ctr"/>
                      <a:r>
                        <a:rPr lang="en-US" dirty="0"/>
                        <a:t>Indicates the campaign under which the event was recorded, linked to the </a:t>
                      </a:r>
                      <a:r>
                        <a:rPr lang="en-US" dirty="0" err="1"/>
                        <a:t>dim_campaigns</a:t>
                      </a:r>
                      <a:r>
                        <a:rPr lang="en-US" dirty="0"/>
                        <a:t> table.</a:t>
                      </a:r>
                    </a:p>
                  </a:txBody>
                  <a:tcPr/>
                </a:tc>
                <a:extLst>
                  <a:ext uri="{0D108BD9-81ED-4DB2-BD59-A6C34878D82A}">
                    <a16:rowId xmlns:a16="http://schemas.microsoft.com/office/drawing/2014/main" val="4202513748"/>
                  </a:ext>
                </a:extLst>
              </a:tr>
              <a:tr h="370840">
                <a:tc>
                  <a:txBody>
                    <a:bodyPr/>
                    <a:lstStyle/>
                    <a:p>
                      <a:pPr algn="ctr"/>
                      <a:r>
                        <a:rPr lang="en-ID" dirty="0" err="1"/>
                        <a:t>product_code</a:t>
                      </a:r>
                      <a:endParaRPr lang="en-ID" dirty="0"/>
                    </a:p>
                  </a:txBody>
                  <a:tcPr/>
                </a:tc>
                <a:tc>
                  <a:txBody>
                    <a:bodyPr/>
                    <a:lstStyle/>
                    <a:p>
                      <a:pPr algn="ctr"/>
                      <a:r>
                        <a:rPr lang="en-US" dirty="0"/>
                        <a:t>The code of the product involved in the sales event, linked to the </a:t>
                      </a:r>
                      <a:r>
                        <a:rPr lang="en-US" dirty="0" err="1"/>
                        <a:t>dim_products</a:t>
                      </a:r>
                      <a:r>
                        <a:rPr lang="en-US" dirty="0"/>
                        <a:t> table.</a:t>
                      </a:r>
                    </a:p>
                  </a:txBody>
                  <a:tcPr/>
                </a:tc>
                <a:extLst>
                  <a:ext uri="{0D108BD9-81ED-4DB2-BD59-A6C34878D82A}">
                    <a16:rowId xmlns:a16="http://schemas.microsoft.com/office/drawing/2014/main" val="1610807805"/>
                  </a:ext>
                </a:extLst>
              </a:tr>
              <a:tr h="359410">
                <a:tc>
                  <a:txBody>
                    <a:bodyPr/>
                    <a:lstStyle/>
                    <a:p>
                      <a:pPr algn="ctr"/>
                      <a:r>
                        <a:rPr lang="en-ID" dirty="0" err="1"/>
                        <a:t>base_price</a:t>
                      </a:r>
                      <a:r>
                        <a:rPr lang="en-ID" dirty="0"/>
                        <a:t>(</a:t>
                      </a:r>
                      <a:r>
                        <a:rPr lang="en-ID" dirty="0" err="1"/>
                        <a:t>before_promo</a:t>
                      </a:r>
                      <a:r>
                        <a:rPr lang="en-ID" dirty="0"/>
                        <a:t>)</a:t>
                      </a:r>
                    </a:p>
                  </a:txBody>
                  <a:tcPr/>
                </a:tc>
                <a:tc>
                  <a:txBody>
                    <a:bodyPr/>
                    <a:lstStyle/>
                    <a:p>
                      <a:pPr algn="ctr"/>
                      <a:r>
                        <a:rPr lang="en-US" dirty="0"/>
                        <a:t>The standard price of the product before any promotional discount.</a:t>
                      </a:r>
                    </a:p>
                  </a:txBody>
                  <a:tcPr/>
                </a:tc>
                <a:extLst>
                  <a:ext uri="{0D108BD9-81ED-4DB2-BD59-A6C34878D82A}">
                    <a16:rowId xmlns:a16="http://schemas.microsoft.com/office/drawing/2014/main" val="1627609294"/>
                  </a:ext>
                </a:extLst>
              </a:tr>
              <a:tr h="359410">
                <a:tc>
                  <a:txBody>
                    <a:bodyPr/>
                    <a:lstStyle/>
                    <a:p>
                      <a:pPr algn="ctr"/>
                      <a:r>
                        <a:rPr lang="en-ID" dirty="0" err="1"/>
                        <a:t>quantity_sold</a:t>
                      </a:r>
                      <a:r>
                        <a:rPr lang="en-ID" dirty="0"/>
                        <a:t>(</a:t>
                      </a:r>
                      <a:r>
                        <a:rPr lang="en-ID" dirty="0" err="1"/>
                        <a:t>before_promo</a:t>
                      </a:r>
                      <a:r>
                        <a:rPr lang="en-ID" dirty="0"/>
                        <a:t>)</a:t>
                      </a:r>
                    </a:p>
                  </a:txBody>
                  <a:tcPr/>
                </a:tc>
                <a:tc>
                  <a:txBody>
                    <a:bodyPr/>
                    <a:lstStyle/>
                    <a:p>
                      <a:pPr algn="ctr"/>
                      <a:r>
                        <a:rPr lang="en-US" dirty="0"/>
                        <a:t>The number of units sold in the week immediately preceding the start of the campaign, serving as a baseline for comparison with promotional sales.</a:t>
                      </a:r>
                    </a:p>
                  </a:txBody>
                  <a:tcPr/>
                </a:tc>
                <a:extLst>
                  <a:ext uri="{0D108BD9-81ED-4DB2-BD59-A6C34878D82A}">
                    <a16:rowId xmlns:a16="http://schemas.microsoft.com/office/drawing/2014/main" val="4054870011"/>
                  </a:ext>
                </a:extLst>
              </a:tr>
            </a:tbl>
          </a:graphicData>
        </a:graphic>
      </p:graphicFrame>
    </p:spTree>
    <p:extLst>
      <p:ext uri="{BB962C8B-B14F-4D97-AF65-F5344CB8AC3E}">
        <p14:creationId xmlns:p14="http://schemas.microsoft.com/office/powerpoint/2010/main" val="349140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C8EDC-1D30-DA96-27B3-65183DB599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325961-2912-6F2E-54E8-415205CA131C}"/>
              </a:ext>
            </a:extLst>
          </p:cNvPr>
          <p:cNvSpPr>
            <a:spLocks noGrp="1"/>
          </p:cNvSpPr>
          <p:nvPr>
            <p:ph type="title"/>
          </p:nvPr>
        </p:nvSpPr>
        <p:spPr/>
        <p:txBody>
          <a:bodyPr/>
          <a:lstStyle/>
          <a:p>
            <a:r>
              <a:rPr lang="en-US" dirty="0"/>
              <a:t>Features – Fact Events (</a:t>
            </a:r>
            <a:r>
              <a:rPr lang="en-US" dirty="0" err="1"/>
              <a:t>cont</a:t>
            </a:r>
            <a:r>
              <a:rPr lang="en-US" dirty="0"/>
              <a:t>)</a:t>
            </a:r>
            <a:endParaRPr lang="en-ID" dirty="0"/>
          </a:p>
        </p:txBody>
      </p:sp>
      <p:graphicFrame>
        <p:nvGraphicFramePr>
          <p:cNvPr id="5" name="Content Placeholder 4">
            <a:extLst>
              <a:ext uri="{FF2B5EF4-FFF2-40B4-BE49-F238E27FC236}">
                <a16:creationId xmlns:a16="http://schemas.microsoft.com/office/drawing/2014/main" id="{7EFBBD89-C42A-A21F-D61B-966866EF0D1C}"/>
              </a:ext>
            </a:extLst>
          </p:cNvPr>
          <p:cNvGraphicFramePr>
            <a:graphicFrameLocks noGrp="1"/>
          </p:cNvGraphicFramePr>
          <p:nvPr>
            <p:ph idx="1"/>
            <p:extLst>
              <p:ext uri="{D42A27DB-BD31-4B8C-83A1-F6EECF244321}">
                <p14:modId xmlns:p14="http://schemas.microsoft.com/office/powerpoint/2010/main" val="966622325"/>
              </p:ext>
            </p:extLst>
          </p:nvPr>
        </p:nvGraphicFramePr>
        <p:xfrm>
          <a:off x="1096963" y="2108200"/>
          <a:ext cx="10058400" cy="25654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76648259"/>
                    </a:ext>
                  </a:extLst>
                </a:gridCol>
                <a:gridCol w="5029200">
                  <a:extLst>
                    <a:ext uri="{9D8B030D-6E8A-4147-A177-3AD203B41FA5}">
                      <a16:colId xmlns:a16="http://schemas.microsoft.com/office/drawing/2014/main" val="1655068891"/>
                    </a:ext>
                  </a:extLst>
                </a:gridCol>
              </a:tblGrid>
              <a:tr h="370840">
                <a:tc>
                  <a:txBody>
                    <a:bodyPr/>
                    <a:lstStyle/>
                    <a:p>
                      <a:pPr algn="ctr"/>
                      <a:r>
                        <a:rPr lang="en-US" dirty="0"/>
                        <a:t>Variables</a:t>
                      </a:r>
                      <a:endParaRPr lang="en-ID" dirty="0"/>
                    </a:p>
                  </a:txBody>
                  <a:tcPr/>
                </a:tc>
                <a:tc>
                  <a:txBody>
                    <a:bodyPr/>
                    <a:lstStyle/>
                    <a:p>
                      <a:pPr algn="ctr"/>
                      <a:r>
                        <a:rPr lang="en-US" dirty="0"/>
                        <a:t>Description</a:t>
                      </a:r>
                    </a:p>
                  </a:txBody>
                  <a:tcPr/>
                </a:tc>
                <a:extLst>
                  <a:ext uri="{0D108BD9-81ED-4DB2-BD59-A6C34878D82A}">
                    <a16:rowId xmlns:a16="http://schemas.microsoft.com/office/drawing/2014/main" val="332018594"/>
                  </a:ext>
                </a:extLst>
              </a:tr>
              <a:tr h="370840">
                <a:tc>
                  <a:txBody>
                    <a:bodyPr/>
                    <a:lstStyle/>
                    <a:p>
                      <a:pPr algn="ctr"/>
                      <a:r>
                        <a:rPr lang="en-ID" dirty="0" err="1"/>
                        <a:t>promo_type</a:t>
                      </a:r>
                      <a:endParaRPr lang="en-ID" dirty="0"/>
                    </a:p>
                  </a:txBody>
                  <a:tcPr/>
                </a:tc>
                <a:tc>
                  <a:txBody>
                    <a:bodyPr/>
                    <a:lstStyle/>
                    <a:p>
                      <a:pPr algn="ctr"/>
                      <a:r>
                        <a:rPr lang="en-US" dirty="0"/>
                        <a:t>The type of promotion applied (e.g., percentage discount, BOGOF(Buy One Get One Free), cashback).</a:t>
                      </a:r>
                      <a:endParaRPr lang="en-ID" dirty="0"/>
                    </a:p>
                  </a:txBody>
                  <a:tcPr/>
                </a:tc>
                <a:extLst>
                  <a:ext uri="{0D108BD9-81ED-4DB2-BD59-A6C34878D82A}">
                    <a16:rowId xmlns:a16="http://schemas.microsoft.com/office/drawing/2014/main" val="2790811023"/>
                  </a:ext>
                </a:extLst>
              </a:tr>
              <a:tr h="370840">
                <a:tc>
                  <a:txBody>
                    <a:bodyPr/>
                    <a:lstStyle/>
                    <a:p>
                      <a:pPr algn="ctr"/>
                      <a:r>
                        <a:rPr lang="en-ID" dirty="0" err="1"/>
                        <a:t>base_price</a:t>
                      </a:r>
                      <a:r>
                        <a:rPr lang="en-ID" dirty="0"/>
                        <a:t>(</a:t>
                      </a:r>
                      <a:r>
                        <a:rPr lang="en-ID" dirty="0" err="1"/>
                        <a:t>after_promo</a:t>
                      </a:r>
                      <a:r>
                        <a:rPr lang="en-ID" dirty="0"/>
                        <a:t>)</a:t>
                      </a:r>
                    </a:p>
                  </a:txBody>
                  <a:tcPr/>
                </a:tc>
                <a:tc>
                  <a:txBody>
                    <a:bodyPr/>
                    <a:lstStyle/>
                    <a:p>
                      <a:pPr algn="ctr"/>
                      <a:r>
                        <a:rPr lang="en-US" dirty="0"/>
                        <a:t>The standard price of the product after promotional discount.</a:t>
                      </a:r>
                    </a:p>
                  </a:txBody>
                  <a:tcPr/>
                </a:tc>
                <a:extLst>
                  <a:ext uri="{0D108BD9-81ED-4DB2-BD59-A6C34878D82A}">
                    <a16:rowId xmlns:a16="http://schemas.microsoft.com/office/drawing/2014/main" val="3221474379"/>
                  </a:ext>
                </a:extLst>
              </a:tr>
              <a:tr h="370840">
                <a:tc>
                  <a:txBody>
                    <a:bodyPr/>
                    <a:lstStyle/>
                    <a:p>
                      <a:pPr algn="ctr"/>
                      <a:r>
                        <a:rPr lang="en-ID" dirty="0" err="1"/>
                        <a:t>quantity_sold</a:t>
                      </a:r>
                      <a:r>
                        <a:rPr lang="en-ID" dirty="0"/>
                        <a:t>(</a:t>
                      </a:r>
                      <a:r>
                        <a:rPr lang="en-ID" dirty="0" err="1"/>
                        <a:t>after_promo</a:t>
                      </a:r>
                      <a:r>
                        <a:rPr lang="en-ID" dirty="0"/>
                        <a:t>)</a:t>
                      </a:r>
                    </a:p>
                  </a:txBody>
                  <a:tcPr/>
                </a:tc>
                <a:tc>
                  <a:txBody>
                    <a:bodyPr/>
                    <a:lstStyle/>
                    <a:p>
                      <a:pPr algn="ctr"/>
                      <a:r>
                        <a:rPr lang="en-US" dirty="0"/>
                        <a:t>The quantity of the product sold after the promotion was applied.</a:t>
                      </a:r>
                    </a:p>
                  </a:txBody>
                  <a:tcPr/>
                </a:tc>
                <a:extLst>
                  <a:ext uri="{0D108BD9-81ED-4DB2-BD59-A6C34878D82A}">
                    <a16:rowId xmlns:a16="http://schemas.microsoft.com/office/drawing/2014/main" val="4202513748"/>
                  </a:ext>
                </a:extLst>
              </a:tr>
            </a:tbl>
          </a:graphicData>
        </a:graphic>
      </p:graphicFrame>
    </p:spTree>
    <p:extLst>
      <p:ext uri="{BB962C8B-B14F-4D97-AF65-F5344CB8AC3E}">
        <p14:creationId xmlns:p14="http://schemas.microsoft.com/office/powerpoint/2010/main" val="40548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08CCA2-F724-565B-FDED-6E3A5D063E8D}"/>
              </a:ext>
            </a:extLst>
          </p:cNvPr>
          <p:cNvSpPr>
            <a:spLocks noGrp="1"/>
          </p:cNvSpPr>
          <p:nvPr>
            <p:ph type="title"/>
          </p:nvPr>
        </p:nvSpPr>
        <p:spPr/>
        <p:txBody>
          <a:bodyPr/>
          <a:lstStyle/>
          <a:p>
            <a:r>
              <a:rPr lang="en-US" dirty="0"/>
              <a:t>Data Processing Steps</a:t>
            </a:r>
            <a:endParaRPr lang="en-ID" dirty="0"/>
          </a:p>
        </p:txBody>
      </p:sp>
      <p:sp>
        <p:nvSpPr>
          <p:cNvPr id="6" name="Text Placeholder 5">
            <a:extLst>
              <a:ext uri="{FF2B5EF4-FFF2-40B4-BE49-F238E27FC236}">
                <a16:creationId xmlns:a16="http://schemas.microsoft.com/office/drawing/2014/main" id="{B9CD91A5-75B0-4AC4-1F2D-B0DBBD60A3C9}"/>
              </a:ext>
            </a:extLst>
          </p:cNvPr>
          <p:cNvSpPr>
            <a:spLocks noGrp="1"/>
          </p:cNvSpPr>
          <p:nvPr>
            <p:ph type="body" sz="half" idx="2"/>
          </p:nvPr>
        </p:nvSpPr>
        <p:spPr/>
        <p:txBody>
          <a:bodyPr/>
          <a:lstStyle/>
          <a:p>
            <a:endParaRPr lang="en-ID" dirty="0"/>
          </a:p>
        </p:txBody>
      </p:sp>
      <p:sp>
        <p:nvSpPr>
          <p:cNvPr id="12" name="Picture Placeholder 11">
            <a:extLst>
              <a:ext uri="{FF2B5EF4-FFF2-40B4-BE49-F238E27FC236}">
                <a16:creationId xmlns:a16="http://schemas.microsoft.com/office/drawing/2014/main" id="{E53B4426-CF02-8D23-F79A-417D3C62DA81}"/>
              </a:ext>
            </a:extLst>
          </p:cNvPr>
          <p:cNvSpPr>
            <a:spLocks noGrp="1"/>
          </p:cNvSpPr>
          <p:nvPr>
            <p:ph type="pic" idx="1"/>
          </p:nvPr>
        </p:nvSpPr>
        <p:spPr/>
      </p:sp>
      <p:pic>
        <p:nvPicPr>
          <p:cNvPr id="14" name="Picture 13">
            <a:extLst>
              <a:ext uri="{FF2B5EF4-FFF2-40B4-BE49-F238E27FC236}">
                <a16:creationId xmlns:a16="http://schemas.microsoft.com/office/drawing/2014/main" id="{185610F8-ABD8-090C-AE59-D94DFC65A17C}"/>
              </a:ext>
            </a:extLst>
          </p:cNvPr>
          <p:cNvPicPr>
            <a:picLocks noChangeAspect="1"/>
          </p:cNvPicPr>
          <p:nvPr/>
        </p:nvPicPr>
        <p:blipFill>
          <a:blip r:embed="rId2"/>
          <a:stretch>
            <a:fillRect/>
          </a:stretch>
        </p:blipFill>
        <p:spPr>
          <a:xfrm>
            <a:off x="1097279" y="1292322"/>
            <a:ext cx="9472541" cy="2280708"/>
          </a:xfrm>
          <a:prstGeom prst="rect">
            <a:avLst/>
          </a:prstGeom>
        </p:spPr>
      </p:pic>
    </p:spTree>
    <p:extLst>
      <p:ext uri="{BB962C8B-B14F-4D97-AF65-F5344CB8AC3E}">
        <p14:creationId xmlns:p14="http://schemas.microsoft.com/office/powerpoint/2010/main" val="227287903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{A9DF151D-F4A1-4B48-8ECC-02D1D67DD3F1}tf33845126_win32</Template>
  <TotalTime>325</TotalTime>
  <Words>5609</Words>
  <Application>Microsoft Office PowerPoint</Application>
  <PresentationFormat>Widescreen</PresentationFormat>
  <Paragraphs>534</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ArialMT</vt:lpstr>
      <vt:lpstr>Bookman Old Style</vt:lpstr>
      <vt:lpstr>Calibri</vt:lpstr>
      <vt:lpstr>Franklin Gothic Book</vt:lpstr>
      <vt:lpstr>1_RetrospectVTI</vt:lpstr>
      <vt:lpstr>Campaign Performance Analysis - Nova Mart</vt:lpstr>
      <vt:lpstr>Project Objective</vt:lpstr>
      <vt:lpstr>Dataset</vt:lpstr>
      <vt:lpstr>Features – Campaigns</vt:lpstr>
      <vt:lpstr>Features – Products</vt:lpstr>
      <vt:lpstr>Features – Stores</vt:lpstr>
      <vt:lpstr>Features – Fact Events</vt:lpstr>
      <vt:lpstr>Features – Fact Events (cont)</vt:lpstr>
      <vt:lpstr>Data Processing Steps</vt:lpstr>
      <vt:lpstr>Visualize the number of stores in Each City</vt:lpstr>
      <vt:lpstr>Analyze the total quantity sold after promotion for the Sankranti campaign across different product categories</vt:lpstr>
      <vt:lpstr>Examine the correlation between base price (after the promotion) and sales quantities (after the promotion).</vt:lpstr>
      <vt:lpstr>Analyze the distribution of quantity sold before the promotion for each product category</vt:lpstr>
      <vt:lpstr>Category-wise Analysis</vt:lpstr>
      <vt:lpstr>Category-wise Analysis (Cont)</vt:lpstr>
      <vt:lpstr>Category-wise Analysis (Cont)</vt:lpstr>
      <vt:lpstr>Category-wise Analysis (Cont)</vt:lpstr>
      <vt:lpstr>Strategic Recommendations</vt:lpstr>
      <vt:lpstr>Strategic Recommendations (Cont)</vt:lpstr>
      <vt:lpstr>Analyze the incremental sold units percentage (ISU%) across various cities.</vt:lpstr>
      <vt:lpstr>Analyze the relationship between incremental revenue and incremental sold units for different promotion types in Hyderabad</vt:lpstr>
      <vt:lpstr>(Cont)</vt:lpstr>
      <vt:lpstr>Analyze the revenue before and after promotions across different product categories in Bengaluru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pulung aji</dc:creator>
  <cp:lastModifiedBy>pulung aji</cp:lastModifiedBy>
  <cp:revision>11</cp:revision>
  <dcterms:created xsi:type="dcterms:W3CDTF">2025-02-25T00:28:46Z</dcterms:created>
  <dcterms:modified xsi:type="dcterms:W3CDTF">2025-02-25T10:21:52Z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