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D5FC"/>
    <a:srgbClr val="EFD1D3"/>
    <a:srgbClr val="D6F1D2"/>
    <a:srgbClr val="B7F2AE"/>
    <a:srgbClr val="D1EEFE"/>
    <a:srgbClr val="0534A6"/>
    <a:srgbClr val="EBE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A3CD-E3A6-4320-91F1-8D4349A31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8CE77-2854-4794-8ECF-9EB8E76DD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A2094-FB66-4A6C-A63F-4D4AD337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C7F3-6251-4005-934F-5FEB796F4037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6F7A6-56FA-445F-8359-759666B0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92CFB-57AD-4403-B3CF-8E054687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9264-D9CF-4111-8C8D-4C16AD8FB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3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B05B2-ED34-49BC-BEDD-AC057753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E33C9-D5BD-49F9-8971-D2413D4EE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92F84-A421-491B-92A5-AFC19F0E4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C7F3-6251-4005-934F-5FEB796F4037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E32E6-F8C6-401A-BBA4-A4E5497D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5A23F-25B2-48DE-A23C-B3BBBEC7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9264-D9CF-4111-8C8D-4C16AD8FB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6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8F721-B042-47FD-B164-01ACB375A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7BC1D-427D-4B14-A6C7-D337603E8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B6879-CBDB-4A9A-B758-FAB6E553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C7F3-6251-4005-934F-5FEB796F4037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32F1D-D817-4969-BE6F-C2964B0D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6CD36-C823-4C01-95CA-9A9042EF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9264-D9CF-4111-8C8D-4C16AD8FB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7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755FA-C685-4FD3-9F69-7D655D03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3A7BE-6381-4677-809F-AB79CB55C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8D65-C8A4-4DFE-BD07-A7A8F304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C7F3-6251-4005-934F-5FEB796F4037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1F4F7-EC8A-4882-8072-9D0A1C03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E8234-7589-4F93-A67E-2C88ABC6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9264-D9CF-4111-8C8D-4C16AD8FB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9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CDE3-5A78-4CAB-B622-D7529126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6EA77-23FA-4CBC-A260-62B757E92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093BC-1F13-44D3-AB2E-9B308661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C7F3-6251-4005-934F-5FEB796F4037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0455F-BFB7-4135-A5FD-CE4A04D0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97926-6D2E-4330-80DA-71071E4D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9264-D9CF-4111-8C8D-4C16AD8FB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5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82585-F790-4F26-9837-E6D3C6BB2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994A6-9126-41FE-8FF3-0E147F150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62FF3-78DF-4AB0-A4CA-0E1A1434D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186EB-4B40-4486-A8F1-1E04E1BEE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C7F3-6251-4005-934F-5FEB796F4037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7B82C-1B25-4206-B71F-AA40FAF6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4976A-8ED7-4782-B507-279CE0DE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9264-D9CF-4111-8C8D-4C16AD8FB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0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064AB-01CF-479A-97E9-F80454A9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0F96A-9C2D-4E4F-B23B-72CAE54ED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8E525-88E1-4124-A826-124BC4491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EB37C8-8B70-4F94-857D-33076C75A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60D8A-B7A8-420D-ACC2-981E04749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9D69F6-1994-4E6C-99B8-2B70ABCEB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C7F3-6251-4005-934F-5FEB796F4037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CC5A0C-B9C6-462B-A753-9DC26CB8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809194-A585-4637-B4FA-985E2C95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9264-D9CF-4111-8C8D-4C16AD8FB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1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BE4E0-5F30-4389-A8F4-45A981D29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785FDA-0681-4D4F-BCC1-DF4D96AE9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C7F3-6251-4005-934F-5FEB796F4037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B81EA-0FE4-4C4A-8BF9-378F84341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2E8A6-FC12-40A0-A660-726B3623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9264-D9CF-4111-8C8D-4C16AD8FB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9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B660D-C9BE-4433-8583-0AE911A37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C7F3-6251-4005-934F-5FEB796F4037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91916-268E-4121-8688-0D26E7C3F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0555D-5197-4A54-9FF3-26FC9C2C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9264-D9CF-4111-8C8D-4C16AD8FB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44C1-5DB4-4AE1-B5C7-A0830B568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1DF43-2FC3-4FAB-93F7-EA100589C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FAEBF-DBC0-4E19-8B35-775819CD4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24971-CFF8-430E-926E-B2DDC65E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C7F3-6251-4005-934F-5FEB796F4037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8E966-8DD2-4C12-890E-931EBF648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CC910-62A3-47A5-8D03-2CC1BF19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9264-D9CF-4111-8C8D-4C16AD8FB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6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0D9F-B16A-4768-B2D3-5D16027CB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9B5AB-4511-413D-A4DC-5B3B17653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A33FD-0BDB-421B-B7E0-1AF00C99B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AA0EA-D965-4943-AD42-E2847866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C7F3-6251-4005-934F-5FEB796F4037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019B9-AB43-42AF-A29A-F9F992BC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E090A-E700-45C0-BED4-0A6E5A4A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9264-D9CF-4111-8C8D-4C16AD8FB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50CB2A-2206-41A1-9318-81C705DD4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42E1D-F72C-4191-8446-FC914C4B4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2EC49-3DF0-4DE2-853A-4E772363E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7C7F3-6251-4005-934F-5FEB796F4037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BD847-5998-46EC-A9F8-5E02D85E0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B0436-F070-4600-A7E6-05BE827F4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F9264-D9CF-4111-8C8D-4C16AD8FB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0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681C26A-FD78-4752-8109-FB6CA8C26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2E80D1-EE2C-444B-8576-2AB926BA7412}"/>
              </a:ext>
            </a:extLst>
          </p:cNvPr>
          <p:cNvSpPr/>
          <p:nvPr/>
        </p:nvSpPr>
        <p:spPr>
          <a:xfrm>
            <a:off x="1440381" y="195865"/>
            <a:ext cx="631180" cy="292181"/>
          </a:xfrm>
          <a:prstGeom prst="rect">
            <a:avLst/>
          </a:prstGeom>
          <a:solidFill>
            <a:srgbClr val="053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B36E1E9-2C1E-4099-AAA3-3F59F2BBD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52" y="-52445"/>
            <a:ext cx="21640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ld English Text MT" panose="03040902040508030806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OLLY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BUKKY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6865FA-0E8C-4C62-ADED-27727DD33A4B}"/>
              </a:ext>
            </a:extLst>
          </p:cNvPr>
          <p:cNvSpPr/>
          <p:nvPr/>
        </p:nvSpPr>
        <p:spPr>
          <a:xfrm>
            <a:off x="3873500" y="106229"/>
            <a:ext cx="4592320" cy="45720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33BC3A-742A-4794-B6B9-99E928F5FF7A}"/>
              </a:ext>
            </a:extLst>
          </p:cNvPr>
          <p:cNvSpPr txBox="1"/>
          <p:nvPr/>
        </p:nvSpPr>
        <p:spPr>
          <a:xfrm>
            <a:off x="5519095" y="159385"/>
            <a:ext cx="1243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Baskerville Old Face" panose="02020602080505020303" pitchFamily="18" charset="0"/>
              </a:rPr>
              <a:t>Profit &amp; Cost</a:t>
            </a:r>
            <a:endParaRPr lang="en-US" sz="1600" dirty="0">
              <a:latin typeface="Baskerville Old Face" panose="020206020805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58D0E7-F754-4E5C-8EA1-84C8014D60A8}"/>
              </a:ext>
            </a:extLst>
          </p:cNvPr>
          <p:cNvSpPr txBox="1"/>
          <p:nvPr/>
        </p:nvSpPr>
        <p:spPr>
          <a:xfrm>
            <a:off x="6974190" y="171590"/>
            <a:ext cx="1106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Baskerville Old Face" panose="02020602080505020303" pitchFamily="18" charset="0"/>
              </a:rPr>
              <a:t>Operations</a:t>
            </a:r>
            <a:endParaRPr lang="en-US" sz="1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D2EACE-429F-4BE8-80A7-77C80F266BF1}"/>
              </a:ext>
            </a:extLst>
          </p:cNvPr>
          <p:cNvSpPr txBox="1"/>
          <p:nvPr/>
        </p:nvSpPr>
        <p:spPr>
          <a:xfrm>
            <a:off x="541655" y="556260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Baskerville Old Face" panose="02020602080505020303" pitchFamily="18" charset="0"/>
              </a:rPr>
              <a:t>Overview Dashboard</a:t>
            </a:r>
            <a:endParaRPr lang="en-US" sz="2000" dirty="0">
              <a:latin typeface="Baskerville Old Face" panose="02020602080505020303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AB7D03-7E7C-4B08-AA18-EDF08AD9EAE2}"/>
              </a:ext>
            </a:extLst>
          </p:cNvPr>
          <p:cNvSpPr/>
          <p:nvPr/>
        </p:nvSpPr>
        <p:spPr>
          <a:xfrm>
            <a:off x="553100" y="1024583"/>
            <a:ext cx="1676400" cy="782320"/>
          </a:xfrm>
          <a:prstGeom prst="roundRect">
            <a:avLst/>
          </a:prstGeom>
          <a:solidFill>
            <a:srgbClr val="0534A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4B7309C-3C51-4120-8DB7-B889CB04F3CA}"/>
              </a:ext>
            </a:extLst>
          </p:cNvPr>
          <p:cNvSpPr/>
          <p:nvPr/>
        </p:nvSpPr>
        <p:spPr>
          <a:xfrm>
            <a:off x="2350135" y="1024583"/>
            <a:ext cx="1676400" cy="782320"/>
          </a:xfrm>
          <a:prstGeom prst="roundRect">
            <a:avLst/>
          </a:prstGeom>
          <a:solidFill>
            <a:srgbClr val="D1EEFE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8F75EC2-67A2-4F25-A1DC-B4820BD84295}"/>
              </a:ext>
            </a:extLst>
          </p:cNvPr>
          <p:cNvSpPr/>
          <p:nvPr/>
        </p:nvSpPr>
        <p:spPr>
          <a:xfrm>
            <a:off x="4158615" y="1024583"/>
            <a:ext cx="1676400" cy="782320"/>
          </a:xfrm>
          <a:prstGeom prst="roundRect">
            <a:avLst/>
          </a:prstGeom>
          <a:solidFill>
            <a:srgbClr val="D6F1D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B778095-2ECC-48EC-AA5B-1BCB850E4294}"/>
              </a:ext>
            </a:extLst>
          </p:cNvPr>
          <p:cNvSpPr/>
          <p:nvPr/>
        </p:nvSpPr>
        <p:spPr>
          <a:xfrm>
            <a:off x="5967095" y="1024583"/>
            <a:ext cx="1676400" cy="782320"/>
          </a:xfrm>
          <a:prstGeom prst="roundRect">
            <a:avLst/>
          </a:prstGeom>
          <a:solidFill>
            <a:srgbClr val="EFD1D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16BE56A-D7BC-4B90-90C2-FF8082C71AD9}"/>
              </a:ext>
            </a:extLst>
          </p:cNvPr>
          <p:cNvSpPr/>
          <p:nvPr/>
        </p:nvSpPr>
        <p:spPr>
          <a:xfrm>
            <a:off x="7775575" y="1024583"/>
            <a:ext cx="1676400" cy="782320"/>
          </a:xfrm>
          <a:prstGeom prst="roundRect">
            <a:avLst/>
          </a:prstGeom>
          <a:solidFill>
            <a:srgbClr val="CDD5F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C085670-3204-426E-BA7C-CB95D53D0C9F}"/>
              </a:ext>
            </a:extLst>
          </p:cNvPr>
          <p:cNvSpPr/>
          <p:nvPr/>
        </p:nvSpPr>
        <p:spPr>
          <a:xfrm>
            <a:off x="541655" y="1999942"/>
            <a:ext cx="5425440" cy="2602538"/>
          </a:xfrm>
          <a:prstGeom prst="roundRect">
            <a:avLst>
              <a:gd name="adj" fmla="val 7201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2B1FA1B-4393-4A47-83F8-77B6CFF75DB7}"/>
              </a:ext>
            </a:extLst>
          </p:cNvPr>
          <p:cNvSpPr/>
          <p:nvPr/>
        </p:nvSpPr>
        <p:spPr>
          <a:xfrm>
            <a:off x="6204585" y="1999942"/>
            <a:ext cx="5445760" cy="2602538"/>
          </a:xfrm>
          <a:prstGeom prst="roundRect">
            <a:avLst>
              <a:gd name="adj" fmla="val 7201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FD6F9AD-A845-4EDE-9623-991EF0D2AA74}"/>
              </a:ext>
            </a:extLst>
          </p:cNvPr>
          <p:cNvSpPr/>
          <p:nvPr/>
        </p:nvSpPr>
        <p:spPr>
          <a:xfrm>
            <a:off x="541656" y="4795518"/>
            <a:ext cx="3616960" cy="1920381"/>
          </a:xfrm>
          <a:prstGeom prst="roundRect">
            <a:avLst>
              <a:gd name="adj" fmla="val 7201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2B784A7-DB4F-423E-9B8F-F766C8C01812}"/>
              </a:ext>
            </a:extLst>
          </p:cNvPr>
          <p:cNvSpPr/>
          <p:nvPr/>
        </p:nvSpPr>
        <p:spPr>
          <a:xfrm>
            <a:off x="4361180" y="4790439"/>
            <a:ext cx="3616960" cy="1920381"/>
          </a:xfrm>
          <a:prstGeom prst="roundRect">
            <a:avLst>
              <a:gd name="adj" fmla="val 7201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0701A06-6BC3-4BA7-918D-DEB5065340A6}"/>
              </a:ext>
            </a:extLst>
          </p:cNvPr>
          <p:cNvSpPr/>
          <p:nvPr/>
        </p:nvSpPr>
        <p:spPr>
          <a:xfrm>
            <a:off x="8180704" y="4785360"/>
            <a:ext cx="3469640" cy="1920381"/>
          </a:xfrm>
          <a:prstGeom prst="roundRect">
            <a:avLst>
              <a:gd name="adj" fmla="val 7201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9F20EAE-136A-48B8-818B-03B088FDB6C4}"/>
              </a:ext>
            </a:extLst>
          </p:cNvPr>
          <p:cNvSpPr/>
          <p:nvPr/>
        </p:nvSpPr>
        <p:spPr>
          <a:xfrm>
            <a:off x="3861145" y="105227"/>
            <a:ext cx="1405632" cy="457200"/>
          </a:xfrm>
          <a:prstGeom prst="roundRect">
            <a:avLst/>
          </a:prstGeom>
          <a:solidFill>
            <a:srgbClr val="0534A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18F28-C112-44D8-9CE8-EE29A5DEF1B4}"/>
              </a:ext>
            </a:extLst>
          </p:cNvPr>
          <p:cNvSpPr txBox="1"/>
          <p:nvPr/>
        </p:nvSpPr>
        <p:spPr>
          <a:xfrm>
            <a:off x="4124960" y="147180"/>
            <a:ext cx="977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Overview</a:t>
            </a:r>
            <a:endParaRPr lang="en-US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B3F54E9-B4D0-4432-88F6-6F5BE852D449}"/>
              </a:ext>
            </a:extLst>
          </p:cNvPr>
          <p:cNvSpPr/>
          <p:nvPr/>
        </p:nvSpPr>
        <p:spPr>
          <a:xfrm>
            <a:off x="9681224" y="147180"/>
            <a:ext cx="1969120" cy="45720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0300B27-3896-47E8-B082-41B2C84833CE}"/>
              </a:ext>
            </a:extLst>
          </p:cNvPr>
          <p:cNvSpPr/>
          <p:nvPr/>
        </p:nvSpPr>
        <p:spPr>
          <a:xfrm>
            <a:off x="9681224" y="1024582"/>
            <a:ext cx="1969120" cy="78232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9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294BD5E-87E3-4AC6-ABA5-B82322865D45}"/>
              </a:ext>
            </a:extLst>
          </p:cNvPr>
          <p:cNvSpPr/>
          <p:nvPr/>
        </p:nvSpPr>
        <p:spPr>
          <a:xfrm>
            <a:off x="1408013" y="195865"/>
            <a:ext cx="631180" cy="292181"/>
          </a:xfrm>
          <a:prstGeom prst="rect">
            <a:avLst/>
          </a:prstGeom>
          <a:solidFill>
            <a:srgbClr val="053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681C26A-FD78-4752-8109-FB6CA8C26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B36E1E9-2C1E-4099-AAA3-3F59F2BBD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" y="-47565"/>
            <a:ext cx="21640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ld English Text MT" panose="03040902040508030806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OLLY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BUKKY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6865FA-0E8C-4C62-ADED-27727DD33A4B}"/>
              </a:ext>
            </a:extLst>
          </p:cNvPr>
          <p:cNvSpPr/>
          <p:nvPr/>
        </p:nvSpPr>
        <p:spPr>
          <a:xfrm>
            <a:off x="3873500" y="106229"/>
            <a:ext cx="4592320" cy="45720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58D0E7-F754-4E5C-8EA1-84C8014D60A8}"/>
              </a:ext>
            </a:extLst>
          </p:cNvPr>
          <p:cNvSpPr txBox="1"/>
          <p:nvPr/>
        </p:nvSpPr>
        <p:spPr>
          <a:xfrm>
            <a:off x="6974190" y="171590"/>
            <a:ext cx="1106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Baskerville Old Face" panose="02020602080505020303" pitchFamily="18" charset="0"/>
              </a:rPr>
              <a:t>Operations</a:t>
            </a:r>
            <a:endParaRPr lang="en-US" sz="1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D2EACE-429F-4BE8-80A7-77C80F266BF1}"/>
              </a:ext>
            </a:extLst>
          </p:cNvPr>
          <p:cNvSpPr txBox="1"/>
          <p:nvPr/>
        </p:nvSpPr>
        <p:spPr>
          <a:xfrm>
            <a:off x="541655" y="566420"/>
            <a:ext cx="2419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Baskerville Old Face" panose="02020602080505020303" pitchFamily="18" charset="0"/>
              </a:rPr>
              <a:t>Profit &amp; Cost Analysis</a:t>
            </a:r>
            <a:endParaRPr lang="en-US" sz="2000" dirty="0">
              <a:latin typeface="Baskerville Old Face" panose="02020602080505020303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AB7D03-7E7C-4B08-AA18-EDF08AD9EAE2}"/>
              </a:ext>
            </a:extLst>
          </p:cNvPr>
          <p:cNvSpPr/>
          <p:nvPr/>
        </p:nvSpPr>
        <p:spPr>
          <a:xfrm>
            <a:off x="553100" y="1024583"/>
            <a:ext cx="1676400" cy="782320"/>
          </a:xfrm>
          <a:prstGeom prst="roundRect">
            <a:avLst/>
          </a:prstGeom>
          <a:solidFill>
            <a:srgbClr val="0534A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4B7309C-3C51-4120-8DB7-B889CB04F3CA}"/>
              </a:ext>
            </a:extLst>
          </p:cNvPr>
          <p:cNvSpPr/>
          <p:nvPr/>
        </p:nvSpPr>
        <p:spPr>
          <a:xfrm>
            <a:off x="2350135" y="1024583"/>
            <a:ext cx="1676400" cy="782320"/>
          </a:xfrm>
          <a:prstGeom prst="roundRect">
            <a:avLst/>
          </a:prstGeom>
          <a:solidFill>
            <a:srgbClr val="D1EEFE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8F75EC2-67A2-4F25-A1DC-B4820BD84295}"/>
              </a:ext>
            </a:extLst>
          </p:cNvPr>
          <p:cNvSpPr/>
          <p:nvPr/>
        </p:nvSpPr>
        <p:spPr>
          <a:xfrm>
            <a:off x="4158615" y="1024583"/>
            <a:ext cx="1676400" cy="782320"/>
          </a:xfrm>
          <a:prstGeom prst="roundRect">
            <a:avLst/>
          </a:prstGeom>
          <a:solidFill>
            <a:srgbClr val="D6F1D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B778095-2ECC-48EC-AA5B-1BCB850E4294}"/>
              </a:ext>
            </a:extLst>
          </p:cNvPr>
          <p:cNvSpPr/>
          <p:nvPr/>
        </p:nvSpPr>
        <p:spPr>
          <a:xfrm>
            <a:off x="5967095" y="1024583"/>
            <a:ext cx="1676400" cy="782320"/>
          </a:xfrm>
          <a:prstGeom prst="roundRect">
            <a:avLst/>
          </a:prstGeom>
          <a:solidFill>
            <a:srgbClr val="EFD1D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C085670-3204-426E-BA7C-CB95D53D0C9F}"/>
              </a:ext>
            </a:extLst>
          </p:cNvPr>
          <p:cNvSpPr/>
          <p:nvPr/>
        </p:nvSpPr>
        <p:spPr>
          <a:xfrm>
            <a:off x="541655" y="4058160"/>
            <a:ext cx="7101840" cy="2602538"/>
          </a:xfrm>
          <a:prstGeom prst="roundRect">
            <a:avLst>
              <a:gd name="adj" fmla="val 7201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2B1FA1B-4393-4A47-83F8-77B6CFF75DB7}"/>
              </a:ext>
            </a:extLst>
          </p:cNvPr>
          <p:cNvSpPr/>
          <p:nvPr/>
        </p:nvSpPr>
        <p:spPr>
          <a:xfrm>
            <a:off x="7894320" y="1020390"/>
            <a:ext cx="3756023" cy="2408609"/>
          </a:xfrm>
          <a:prstGeom prst="roundRect">
            <a:avLst>
              <a:gd name="adj" fmla="val 7201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FD6F9AD-A845-4EDE-9623-991EF0D2AA74}"/>
              </a:ext>
            </a:extLst>
          </p:cNvPr>
          <p:cNvSpPr/>
          <p:nvPr/>
        </p:nvSpPr>
        <p:spPr>
          <a:xfrm>
            <a:off x="541655" y="1972341"/>
            <a:ext cx="3454400" cy="1920381"/>
          </a:xfrm>
          <a:prstGeom prst="roundRect">
            <a:avLst>
              <a:gd name="adj" fmla="val 7201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0701A06-6BC3-4BA7-918D-DEB5065340A6}"/>
              </a:ext>
            </a:extLst>
          </p:cNvPr>
          <p:cNvSpPr/>
          <p:nvPr/>
        </p:nvSpPr>
        <p:spPr>
          <a:xfrm>
            <a:off x="7894319" y="3586480"/>
            <a:ext cx="3756023" cy="3074218"/>
          </a:xfrm>
          <a:prstGeom prst="roundRect">
            <a:avLst>
              <a:gd name="adj" fmla="val 7201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18F28-C112-44D8-9CE8-EE29A5DEF1B4}"/>
              </a:ext>
            </a:extLst>
          </p:cNvPr>
          <p:cNvSpPr txBox="1"/>
          <p:nvPr/>
        </p:nvSpPr>
        <p:spPr>
          <a:xfrm>
            <a:off x="4124960" y="147180"/>
            <a:ext cx="977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Baskerville Old Face" panose="02020602080505020303" pitchFamily="18" charset="0"/>
              </a:rPr>
              <a:t>Overview</a:t>
            </a:r>
            <a:endParaRPr lang="en-US" sz="1600" dirty="0">
              <a:latin typeface="Baskerville Old Face" panose="02020602080505020303" pitchFamily="18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B3F54E9-B4D0-4432-88F6-6F5BE852D449}"/>
              </a:ext>
            </a:extLst>
          </p:cNvPr>
          <p:cNvSpPr/>
          <p:nvPr/>
        </p:nvSpPr>
        <p:spPr>
          <a:xfrm>
            <a:off x="9681224" y="147180"/>
            <a:ext cx="1969120" cy="45720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5BBF664-8D1E-49B7-9AE4-0C215F9B0677}"/>
              </a:ext>
            </a:extLst>
          </p:cNvPr>
          <p:cNvSpPr/>
          <p:nvPr/>
        </p:nvSpPr>
        <p:spPr>
          <a:xfrm>
            <a:off x="5437987" y="105104"/>
            <a:ext cx="1405632" cy="457200"/>
          </a:xfrm>
          <a:prstGeom prst="roundRect">
            <a:avLst/>
          </a:prstGeom>
          <a:solidFill>
            <a:srgbClr val="0534A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33BC3A-742A-4794-B6B9-99E928F5FF7A}"/>
              </a:ext>
            </a:extLst>
          </p:cNvPr>
          <p:cNvSpPr txBox="1"/>
          <p:nvPr/>
        </p:nvSpPr>
        <p:spPr>
          <a:xfrm>
            <a:off x="5519095" y="159385"/>
            <a:ext cx="1243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Profit &amp; Cost</a:t>
            </a:r>
            <a:endParaRPr lang="en-US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781B4E1-BA59-4F2B-AA78-0EDC6E2EE14C}"/>
              </a:ext>
            </a:extLst>
          </p:cNvPr>
          <p:cNvSpPr/>
          <p:nvPr/>
        </p:nvSpPr>
        <p:spPr>
          <a:xfrm>
            <a:off x="4199254" y="2006044"/>
            <a:ext cx="3444241" cy="1920381"/>
          </a:xfrm>
          <a:prstGeom prst="roundRect">
            <a:avLst>
              <a:gd name="adj" fmla="val 7201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5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366233B-69E4-4BA9-BAA6-062ACFDB6AA5}"/>
              </a:ext>
            </a:extLst>
          </p:cNvPr>
          <p:cNvSpPr/>
          <p:nvPr/>
        </p:nvSpPr>
        <p:spPr>
          <a:xfrm>
            <a:off x="1408013" y="195865"/>
            <a:ext cx="631180" cy="292181"/>
          </a:xfrm>
          <a:prstGeom prst="rect">
            <a:avLst/>
          </a:prstGeom>
          <a:solidFill>
            <a:srgbClr val="053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681C26A-FD78-4752-8109-FB6CA8C26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B36E1E9-2C1E-4099-AAA3-3F59F2BBD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" y="-47565"/>
            <a:ext cx="21640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ld English Text MT" panose="03040902040508030806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OLLY</a:t>
            </a: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OCR A Extended" panose="02010509020102010303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BUKKY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6865FA-0E8C-4C62-ADED-27727DD33A4B}"/>
              </a:ext>
            </a:extLst>
          </p:cNvPr>
          <p:cNvSpPr/>
          <p:nvPr/>
        </p:nvSpPr>
        <p:spPr>
          <a:xfrm>
            <a:off x="3873500" y="106229"/>
            <a:ext cx="4592320" cy="45720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D2EACE-429F-4BE8-80A7-77C80F266BF1}"/>
              </a:ext>
            </a:extLst>
          </p:cNvPr>
          <p:cNvSpPr txBox="1"/>
          <p:nvPr/>
        </p:nvSpPr>
        <p:spPr>
          <a:xfrm>
            <a:off x="541655" y="566420"/>
            <a:ext cx="2472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Baskerville Old Face" panose="02020602080505020303" pitchFamily="18" charset="0"/>
              </a:rPr>
              <a:t>Operational Efficiency</a:t>
            </a:r>
            <a:endParaRPr lang="en-US" sz="2000" dirty="0">
              <a:latin typeface="Baskerville Old Face" panose="02020602080505020303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AB7D03-7E7C-4B08-AA18-EDF08AD9EAE2}"/>
              </a:ext>
            </a:extLst>
          </p:cNvPr>
          <p:cNvSpPr/>
          <p:nvPr/>
        </p:nvSpPr>
        <p:spPr>
          <a:xfrm>
            <a:off x="553100" y="1024582"/>
            <a:ext cx="1676400" cy="1180137"/>
          </a:xfrm>
          <a:prstGeom prst="roundRect">
            <a:avLst/>
          </a:prstGeom>
          <a:solidFill>
            <a:srgbClr val="0534A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4B7309C-3C51-4120-8DB7-B889CB04F3CA}"/>
              </a:ext>
            </a:extLst>
          </p:cNvPr>
          <p:cNvSpPr/>
          <p:nvPr/>
        </p:nvSpPr>
        <p:spPr>
          <a:xfrm>
            <a:off x="2350135" y="1024583"/>
            <a:ext cx="1676400" cy="1180136"/>
          </a:xfrm>
          <a:prstGeom prst="roundRect">
            <a:avLst/>
          </a:prstGeom>
          <a:solidFill>
            <a:srgbClr val="D1EEFE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8F75EC2-67A2-4F25-A1DC-B4820BD84295}"/>
              </a:ext>
            </a:extLst>
          </p:cNvPr>
          <p:cNvSpPr/>
          <p:nvPr/>
        </p:nvSpPr>
        <p:spPr>
          <a:xfrm>
            <a:off x="4158615" y="1024582"/>
            <a:ext cx="1676400" cy="1180135"/>
          </a:xfrm>
          <a:prstGeom prst="roundRect">
            <a:avLst/>
          </a:prstGeom>
          <a:solidFill>
            <a:srgbClr val="D6F1D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B778095-2ECC-48EC-AA5B-1BCB850E4294}"/>
              </a:ext>
            </a:extLst>
          </p:cNvPr>
          <p:cNvSpPr/>
          <p:nvPr/>
        </p:nvSpPr>
        <p:spPr>
          <a:xfrm>
            <a:off x="5967095" y="1024583"/>
            <a:ext cx="1676400" cy="1180134"/>
          </a:xfrm>
          <a:prstGeom prst="roundRect">
            <a:avLst/>
          </a:prstGeom>
          <a:solidFill>
            <a:srgbClr val="EFD1D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2B1FA1B-4393-4A47-83F8-77B6CFF75DB7}"/>
              </a:ext>
            </a:extLst>
          </p:cNvPr>
          <p:cNvSpPr/>
          <p:nvPr/>
        </p:nvSpPr>
        <p:spPr>
          <a:xfrm>
            <a:off x="7884160" y="1024583"/>
            <a:ext cx="3766184" cy="2673658"/>
          </a:xfrm>
          <a:prstGeom prst="roundRect">
            <a:avLst>
              <a:gd name="adj" fmla="val 7201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FD6F9AD-A845-4EDE-9623-991EF0D2AA74}"/>
              </a:ext>
            </a:extLst>
          </p:cNvPr>
          <p:cNvSpPr/>
          <p:nvPr/>
        </p:nvSpPr>
        <p:spPr>
          <a:xfrm>
            <a:off x="541656" y="2418080"/>
            <a:ext cx="3484879" cy="4196219"/>
          </a:xfrm>
          <a:prstGeom prst="roundRect">
            <a:avLst>
              <a:gd name="adj" fmla="val 7201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18F28-C112-44D8-9CE8-EE29A5DEF1B4}"/>
              </a:ext>
            </a:extLst>
          </p:cNvPr>
          <p:cNvSpPr txBox="1"/>
          <p:nvPr/>
        </p:nvSpPr>
        <p:spPr>
          <a:xfrm>
            <a:off x="4124960" y="147180"/>
            <a:ext cx="977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Baskerville Old Face" panose="02020602080505020303" pitchFamily="18" charset="0"/>
              </a:rPr>
              <a:t>Overview</a:t>
            </a:r>
            <a:endParaRPr lang="en-US" sz="1600" dirty="0">
              <a:latin typeface="Baskerville Old Face" panose="02020602080505020303" pitchFamily="18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B3F54E9-B4D0-4432-88F6-6F5BE852D449}"/>
              </a:ext>
            </a:extLst>
          </p:cNvPr>
          <p:cNvSpPr/>
          <p:nvPr/>
        </p:nvSpPr>
        <p:spPr>
          <a:xfrm>
            <a:off x="9103360" y="147180"/>
            <a:ext cx="2546984" cy="45720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33BC3A-742A-4794-B6B9-99E928F5FF7A}"/>
              </a:ext>
            </a:extLst>
          </p:cNvPr>
          <p:cNvSpPr txBox="1"/>
          <p:nvPr/>
        </p:nvSpPr>
        <p:spPr>
          <a:xfrm>
            <a:off x="5519095" y="159385"/>
            <a:ext cx="1243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Baskerville Old Face" panose="02020602080505020303" pitchFamily="18" charset="0"/>
              </a:rPr>
              <a:t>Profit &amp; Cost</a:t>
            </a:r>
            <a:endParaRPr lang="en-US" sz="1600" dirty="0">
              <a:latin typeface="Baskerville Old Face" panose="02020602080505020303" pitchFamily="18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422B046-23F0-4303-BB95-09A63F16FAEA}"/>
              </a:ext>
            </a:extLst>
          </p:cNvPr>
          <p:cNvSpPr/>
          <p:nvPr/>
        </p:nvSpPr>
        <p:spPr>
          <a:xfrm>
            <a:off x="6858001" y="98202"/>
            <a:ext cx="1607820" cy="457200"/>
          </a:xfrm>
          <a:prstGeom prst="roundRect">
            <a:avLst/>
          </a:prstGeom>
          <a:solidFill>
            <a:srgbClr val="0534A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58D0E7-F754-4E5C-8EA1-84C8014D60A8}"/>
              </a:ext>
            </a:extLst>
          </p:cNvPr>
          <p:cNvSpPr txBox="1"/>
          <p:nvPr/>
        </p:nvSpPr>
        <p:spPr>
          <a:xfrm>
            <a:off x="7055470" y="151270"/>
            <a:ext cx="1106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Operations</a:t>
            </a:r>
            <a:endParaRPr lang="en-US" sz="16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89E9DF2-EF5D-4175-A829-A7F661F1E32A}"/>
              </a:ext>
            </a:extLst>
          </p:cNvPr>
          <p:cNvSpPr/>
          <p:nvPr/>
        </p:nvSpPr>
        <p:spPr>
          <a:xfrm>
            <a:off x="4267200" y="2418080"/>
            <a:ext cx="3394711" cy="4196219"/>
          </a:xfrm>
          <a:prstGeom prst="roundRect">
            <a:avLst>
              <a:gd name="adj" fmla="val 7201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B3908DE-8C84-46A2-B80D-62D1DCAC7E85}"/>
              </a:ext>
            </a:extLst>
          </p:cNvPr>
          <p:cNvSpPr/>
          <p:nvPr/>
        </p:nvSpPr>
        <p:spPr>
          <a:xfrm>
            <a:off x="7884160" y="3940641"/>
            <a:ext cx="3766184" cy="2673658"/>
          </a:xfrm>
          <a:prstGeom prst="roundRect">
            <a:avLst>
              <a:gd name="adj" fmla="val 7201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17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26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Baskerville Old Face</vt:lpstr>
      <vt:lpstr>Calibri</vt:lpstr>
      <vt:lpstr>Calibri Light</vt:lpstr>
      <vt:lpstr>OCR A Extended</vt:lpstr>
      <vt:lpstr>Old English Text MT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oluwatobi</dc:creator>
  <cp:lastModifiedBy>samuel oluwatobi</cp:lastModifiedBy>
  <cp:revision>12</cp:revision>
  <dcterms:created xsi:type="dcterms:W3CDTF">2025-07-07T18:42:37Z</dcterms:created>
  <dcterms:modified xsi:type="dcterms:W3CDTF">2025-07-07T20:32:51Z</dcterms:modified>
</cp:coreProperties>
</file>