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57" r:id="rId5"/>
    <p:sldId id="271" r:id="rId6"/>
    <p:sldId id="268" r:id="rId7"/>
    <p:sldId id="273" r:id="rId8"/>
    <p:sldId id="275" r:id="rId9"/>
    <p:sldId id="274" r:id="rId10"/>
    <p:sldId id="277" r:id="rId11"/>
    <p:sldId id="278" r:id="rId12"/>
    <p:sldId id="281" r:id="rId13"/>
    <p:sldId id="279" r:id="rId14"/>
    <p:sldId id="282" r:id="rId15"/>
    <p:sldId id="283" r:id="rId16"/>
    <p:sldId id="284" r:id="rId17"/>
    <p:sldId id="285" r:id="rId18"/>
    <p:sldId id="286" r:id="rId19"/>
    <p:sldId id="287" r:id="rId20"/>
    <p:sldId id="289" r:id="rId21"/>
    <p:sldId id="290" r:id="rId22"/>
    <p:sldId id="291" r:id="rId23"/>
    <p:sldId id="292" r:id="rId24"/>
    <p:sldId id="293" r:id="rId25"/>
    <p:sldId id="294" r:id="rId26"/>
    <p:sldId id="295" r:id="rId27"/>
    <p:sldId id="296" r:id="rId28"/>
    <p:sldId id="272" r:id="rId2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89" d="100"/>
          <a:sy n="89" d="100"/>
        </p:scale>
        <p:origin x="62" y="7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11/5/2018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11/5/2018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11/5/2018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11/5/2018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11/5/2018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11/5/2018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11/5/2018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11/5/2018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11/5/2018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11/5/2018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11/5/2018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11/5/2018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11/5/2018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11/5/2018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kiranbandi.github.io/d3-exampl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GIT &amp; GITHUB	</a:t>
            </a:r>
          </a:p>
        </p:txBody>
      </p:sp>
      <p:sp>
        <p:nvSpPr>
          <p:cNvPr id="5" name="Subtitle 4"/>
          <p:cNvSpPr>
            <a:spLocks noGrp="1"/>
          </p:cNvSpPr>
          <p:nvPr>
            <p:ph type="subTitle" idx="1"/>
          </p:nvPr>
        </p:nvSpPr>
        <p:spPr>
          <a:xfrm>
            <a:off x="1625175" y="2708920"/>
            <a:ext cx="8735325" cy="1752600"/>
          </a:xfrm>
        </p:spPr>
        <p:txBody>
          <a:bodyPr/>
          <a:lstStyle/>
          <a:p>
            <a:r>
              <a:rPr lang="en-US" dirty="0"/>
              <a:t>VENKAT BANDI</a:t>
            </a:r>
          </a:p>
          <a:p>
            <a:endParaRPr lang="en-US" dirty="0"/>
          </a:p>
        </p:txBody>
      </p:sp>
      <p:pic>
        <p:nvPicPr>
          <p:cNvPr id="1028" name="Picture 4" descr="Image result for git">
            <a:extLst>
              <a:ext uri="{FF2B5EF4-FFF2-40B4-BE49-F238E27FC236}">
                <a16:creationId xmlns:a16="http://schemas.microsoft.com/office/drawing/2014/main" id="{18CB8705-E3EA-4CB0-8DDD-88B10FEAF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340" y="314096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github">
            <a:extLst>
              <a:ext uri="{FF2B5EF4-FFF2-40B4-BE49-F238E27FC236}">
                <a16:creationId xmlns:a16="http://schemas.microsoft.com/office/drawing/2014/main" id="{926EA846-1BF5-43C7-8A3D-B0D926F4A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6620" y="3140968"/>
            <a:ext cx="2286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8197" y="31356"/>
            <a:ext cx="10360501" cy="1223963"/>
          </a:xfrm>
        </p:spPr>
        <p:txBody>
          <a:bodyPr/>
          <a:lstStyle/>
          <a:p>
            <a:r>
              <a:rPr lang="en-US" dirty="0"/>
              <a:t>GITHUB</a:t>
            </a:r>
          </a:p>
        </p:txBody>
      </p:sp>
      <p:sp>
        <p:nvSpPr>
          <p:cNvPr id="2" name="TextBox 1">
            <a:extLst>
              <a:ext uri="{FF2B5EF4-FFF2-40B4-BE49-F238E27FC236}">
                <a16:creationId xmlns:a16="http://schemas.microsoft.com/office/drawing/2014/main" id="{D03A5713-FCE5-4904-8A16-C726EA24808C}"/>
              </a:ext>
            </a:extLst>
          </p:cNvPr>
          <p:cNvSpPr txBox="1"/>
          <p:nvPr/>
        </p:nvSpPr>
        <p:spPr>
          <a:xfrm>
            <a:off x="1238196" y="1407883"/>
            <a:ext cx="10256815" cy="3970318"/>
          </a:xfrm>
          <a:prstGeom prst="rect">
            <a:avLst/>
          </a:prstGeom>
          <a:noFill/>
        </p:spPr>
        <p:txBody>
          <a:bodyPr wrap="square" rtlCol="0">
            <a:spAutoFit/>
          </a:bodyPr>
          <a:lstStyle/>
          <a:p>
            <a:r>
              <a:rPr lang="en-CA" sz="2800" dirty="0"/>
              <a:t>It offers a cloud based git repository hosting service for free.</a:t>
            </a:r>
          </a:p>
          <a:p>
            <a:endParaRPr lang="en-CA" sz="2800" dirty="0"/>
          </a:p>
          <a:p>
            <a:r>
              <a:rPr lang="en-CA" sz="2800" dirty="0"/>
              <a:t>Meaning you can create a software project and store your code on their servers with the caveat that your code is open source and so can be seen and also used by other developers (open source much !!!) unless of course you want to pay.</a:t>
            </a:r>
          </a:p>
          <a:p>
            <a:endParaRPr lang="en-CA" sz="2800" dirty="0"/>
          </a:p>
          <a:p>
            <a:r>
              <a:rPr lang="en-CA" sz="2800" dirty="0"/>
              <a:t>They also offer free web hosting which is why it is extremely popular with open source projects.</a:t>
            </a:r>
          </a:p>
        </p:txBody>
      </p:sp>
    </p:spTree>
    <p:extLst>
      <p:ext uri="{BB962C8B-B14F-4D97-AF65-F5344CB8AC3E}">
        <p14:creationId xmlns:p14="http://schemas.microsoft.com/office/powerpoint/2010/main" val="410775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E1869-ACC4-4BAB-9F38-FB8174A7DAE0}"/>
              </a:ext>
            </a:extLst>
          </p:cNvPr>
          <p:cNvSpPr>
            <a:spLocks noGrp="1"/>
          </p:cNvSpPr>
          <p:nvPr>
            <p:ph type="title"/>
          </p:nvPr>
        </p:nvSpPr>
        <p:spPr/>
        <p:txBody>
          <a:bodyPr/>
          <a:lstStyle/>
          <a:p>
            <a:r>
              <a:rPr lang="en-CA" dirty="0"/>
              <a:t>Login to GitHub </a:t>
            </a:r>
          </a:p>
        </p:txBody>
      </p:sp>
      <p:sp>
        <p:nvSpPr>
          <p:cNvPr id="3" name="Content Placeholder 2">
            <a:extLst>
              <a:ext uri="{FF2B5EF4-FFF2-40B4-BE49-F238E27FC236}">
                <a16:creationId xmlns:a16="http://schemas.microsoft.com/office/drawing/2014/main" id="{17CC9079-B039-4488-BB11-7277F564B3A9}"/>
              </a:ext>
            </a:extLst>
          </p:cNvPr>
          <p:cNvSpPr>
            <a:spLocks noGrp="1"/>
          </p:cNvSpPr>
          <p:nvPr>
            <p:ph idx="1"/>
          </p:nvPr>
        </p:nvSpPr>
        <p:spPr/>
        <p:txBody>
          <a:bodyPr/>
          <a:lstStyle/>
          <a:p>
            <a:r>
              <a:rPr lang="en-CA" dirty="0"/>
              <a:t>Visit </a:t>
            </a:r>
            <a:r>
              <a:rPr lang="en-CA" dirty="0">
                <a:hlinkClick r:id="rId2"/>
              </a:rPr>
              <a:t>https://github.com/</a:t>
            </a:r>
            <a:endParaRPr lang="en-CA" dirty="0"/>
          </a:p>
          <a:p>
            <a:r>
              <a:rPr lang="en-CA" dirty="0"/>
              <a:t>Sign in with your credentials</a:t>
            </a:r>
          </a:p>
        </p:txBody>
      </p:sp>
      <p:pic>
        <p:nvPicPr>
          <p:cNvPr id="6" name="Picture 5">
            <a:extLst>
              <a:ext uri="{FF2B5EF4-FFF2-40B4-BE49-F238E27FC236}">
                <a16:creationId xmlns:a16="http://schemas.microsoft.com/office/drawing/2014/main" id="{D0452A08-98A4-48E9-B7B1-06566A4AAA30}"/>
              </a:ext>
            </a:extLst>
          </p:cNvPr>
          <p:cNvPicPr>
            <a:picLocks noChangeAspect="1"/>
          </p:cNvPicPr>
          <p:nvPr/>
        </p:nvPicPr>
        <p:blipFill>
          <a:blip r:embed="rId3"/>
          <a:stretch>
            <a:fillRect/>
          </a:stretch>
        </p:blipFill>
        <p:spPr>
          <a:xfrm>
            <a:off x="6624302" y="548680"/>
            <a:ext cx="4933950" cy="5924550"/>
          </a:xfrm>
          <a:prstGeom prst="rect">
            <a:avLst/>
          </a:prstGeom>
        </p:spPr>
      </p:pic>
    </p:spTree>
    <p:extLst>
      <p:ext uri="{BB962C8B-B14F-4D97-AF65-F5344CB8AC3E}">
        <p14:creationId xmlns:p14="http://schemas.microsoft.com/office/powerpoint/2010/main" val="54006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6D87-49DF-4533-BB4C-6AE7181DFEA2}"/>
              </a:ext>
            </a:extLst>
          </p:cNvPr>
          <p:cNvSpPr>
            <a:spLocks noGrp="1"/>
          </p:cNvSpPr>
          <p:nvPr>
            <p:ph type="title"/>
          </p:nvPr>
        </p:nvSpPr>
        <p:spPr>
          <a:xfrm>
            <a:off x="1218883" y="-99392"/>
            <a:ext cx="10360501" cy="1223963"/>
          </a:xfrm>
        </p:spPr>
        <p:txBody>
          <a:bodyPr/>
          <a:lstStyle/>
          <a:p>
            <a:r>
              <a:rPr lang="en-CA" dirty="0"/>
              <a:t>Create a new repository </a:t>
            </a:r>
          </a:p>
        </p:txBody>
      </p:sp>
      <p:sp>
        <p:nvSpPr>
          <p:cNvPr id="3" name="Content Placeholder 2">
            <a:extLst>
              <a:ext uri="{FF2B5EF4-FFF2-40B4-BE49-F238E27FC236}">
                <a16:creationId xmlns:a16="http://schemas.microsoft.com/office/drawing/2014/main" id="{088A29C3-FF15-468F-843B-9007F68A7803}"/>
              </a:ext>
            </a:extLst>
          </p:cNvPr>
          <p:cNvSpPr>
            <a:spLocks noGrp="1"/>
          </p:cNvSpPr>
          <p:nvPr>
            <p:ph idx="1"/>
          </p:nvPr>
        </p:nvSpPr>
        <p:spPr>
          <a:xfrm>
            <a:off x="1218883" y="1197864"/>
            <a:ext cx="10360501" cy="4462272"/>
          </a:xfrm>
        </p:spPr>
        <p:txBody>
          <a:bodyPr/>
          <a:lstStyle/>
          <a:p>
            <a:r>
              <a:rPr lang="en-CA" dirty="0"/>
              <a:t>Click on the + icon in the top right corner and select  </a:t>
            </a:r>
            <a:r>
              <a:rPr lang="en-CA" b="1" dirty="0"/>
              <a:t>New Repository</a:t>
            </a:r>
          </a:p>
          <a:p>
            <a:r>
              <a:rPr lang="en-CA" dirty="0"/>
              <a:t>Fill in the details on the next page and select create</a:t>
            </a:r>
          </a:p>
          <a:p>
            <a:endParaRPr lang="en-CA" dirty="0"/>
          </a:p>
          <a:p>
            <a:endParaRPr lang="en-CA" dirty="0"/>
          </a:p>
          <a:p>
            <a:endParaRPr lang="en-CA" dirty="0"/>
          </a:p>
          <a:p>
            <a:pPr marL="0" indent="0">
              <a:buNone/>
            </a:pPr>
            <a:endParaRPr lang="en-CA" dirty="0"/>
          </a:p>
        </p:txBody>
      </p:sp>
      <p:pic>
        <p:nvPicPr>
          <p:cNvPr id="7" name="Picture 6">
            <a:extLst>
              <a:ext uri="{FF2B5EF4-FFF2-40B4-BE49-F238E27FC236}">
                <a16:creationId xmlns:a16="http://schemas.microsoft.com/office/drawing/2014/main" id="{F1DF713E-8DC0-493B-94F8-E7B6F8D9FA20}"/>
              </a:ext>
            </a:extLst>
          </p:cNvPr>
          <p:cNvPicPr>
            <a:picLocks noChangeAspect="1"/>
          </p:cNvPicPr>
          <p:nvPr/>
        </p:nvPicPr>
        <p:blipFill rotWithShape="1">
          <a:blip r:embed="rId2"/>
          <a:srcRect l="89206" b="64624"/>
          <a:stretch/>
        </p:blipFill>
        <p:spPr>
          <a:xfrm>
            <a:off x="1557908" y="3212976"/>
            <a:ext cx="3456384" cy="3215594"/>
          </a:xfrm>
          <a:prstGeom prst="rect">
            <a:avLst/>
          </a:prstGeom>
        </p:spPr>
      </p:pic>
      <p:pic>
        <p:nvPicPr>
          <p:cNvPr id="8" name="Picture 7">
            <a:extLst>
              <a:ext uri="{FF2B5EF4-FFF2-40B4-BE49-F238E27FC236}">
                <a16:creationId xmlns:a16="http://schemas.microsoft.com/office/drawing/2014/main" id="{D060950F-E968-494B-9DA6-DF6A3564F123}"/>
              </a:ext>
            </a:extLst>
          </p:cNvPr>
          <p:cNvPicPr>
            <a:picLocks noChangeAspect="1"/>
          </p:cNvPicPr>
          <p:nvPr/>
        </p:nvPicPr>
        <p:blipFill>
          <a:blip r:embed="rId3"/>
          <a:stretch>
            <a:fillRect/>
          </a:stretch>
        </p:blipFill>
        <p:spPr>
          <a:xfrm>
            <a:off x="6022404" y="2780928"/>
            <a:ext cx="5124623" cy="3823131"/>
          </a:xfrm>
          <a:prstGeom prst="rect">
            <a:avLst/>
          </a:prstGeom>
        </p:spPr>
      </p:pic>
    </p:spTree>
    <p:extLst>
      <p:ext uri="{BB962C8B-B14F-4D97-AF65-F5344CB8AC3E}">
        <p14:creationId xmlns:p14="http://schemas.microsoft.com/office/powerpoint/2010/main" val="197217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9E1F3-2D69-4317-9362-167D381918CA}"/>
              </a:ext>
            </a:extLst>
          </p:cNvPr>
          <p:cNvSpPr>
            <a:spLocks noGrp="1"/>
          </p:cNvSpPr>
          <p:nvPr>
            <p:ph type="title"/>
          </p:nvPr>
        </p:nvSpPr>
        <p:spPr/>
        <p:txBody>
          <a:bodyPr/>
          <a:lstStyle/>
          <a:p>
            <a:r>
              <a:rPr lang="en-CA" dirty="0"/>
              <a:t>You should see a page like this </a:t>
            </a:r>
          </a:p>
        </p:txBody>
      </p:sp>
      <p:pic>
        <p:nvPicPr>
          <p:cNvPr id="4" name="Picture 3">
            <a:extLst>
              <a:ext uri="{FF2B5EF4-FFF2-40B4-BE49-F238E27FC236}">
                <a16:creationId xmlns:a16="http://schemas.microsoft.com/office/drawing/2014/main" id="{062093AD-5CCE-455F-AB77-059E72DF6FE3}"/>
              </a:ext>
            </a:extLst>
          </p:cNvPr>
          <p:cNvPicPr>
            <a:picLocks noChangeAspect="1"/>
          </p:cNvPicPr>
          <p:nvPr/>
        </p:nvPicPr>
        <p:blipFill>
          <a:blip r:embed="rId2"/>
          <a:stretch>
            <a:fillRect/>
          </a:stretch>
        </p:blipFill>
        <p:spPr>
          <a:xfrm>
            <a:off x="2897986" y="1700808"/>
            <a:ext cx="6392852" cy="4802435"/>
          </a:xfrm>
          <a:prstGeom prst="rect">
            <a:avLst/>
          </a:prstGeom>
        </p:spPr>
      </p:pic>
    </p:spTree>
    <p:extLst>
      <p:ext uri="{BB962C8B-B14F-4D97-AF65-F5344CB8AC3E}">
        <p14:creationId xmlns:p14="http://schemas.microsoft.com/office/powerpoint/2010/main" val="319267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D80DCC-7309-4E94-A29D-8A42BC63EE30}"/>
              </a:ext>
            </a:extLst>
          </p:cNvPr>
          <p:cNvSpPr>
            <a:spLocks noGrp="1"/>
          </p:cNvSpPr>
          <p:nvPr>
            <p:ph idx="1"/>
          </p:nvPr>
        </p:nvSpPr>
        <p:spPr>
          <a:xfrm>
            <a:off x="1197868" y="548680"/>
            <a:ext cx="10360501" cy="4462272"/>
          </a:xfrm>
        </p:spPr>
        <p:txBody>
          <a:bodyPr/>
          <a:lstStyle/>
          <a:p>
            <a:pPr marL="0" indent="0">
              <a:buNone/>
            </a:pPr>
            <a:r>
              <a:rPr lang="en-CA" dirty="0"/>
              <a:t>Now clone this repository to your computer.</a:t>
            </a:r>
          </a:p>
          <a:p>
            <a:pPr marL="0" indent="0">
              <a:buNone/>
            </a:pPr>
            <a:r>
              <a:rPr lang="en-CA" dirty="0"/>
              <a:t>But before doing that ensure that git is installed if not install it and then proceed.</a:t>
            </a:r>
          </a:p>
          <a:p>
            <a:pPr marL="0" indent="0">
              <a:buNone/>
            </a:pPr>
            <a:r>
              <a:rPr lang="en-CA" dirty="0"/>
              <a:t>If you are installing git for the first time you might also want to set your details in your machine. </a:t>
            </a:r>
          </a:p>
        </p:txBody>
      </p:sp>
      <p:pic>
        <p:nvPicPr>
          <p:cNvPr id="4" name="Picture 3">
            <a:extLst>
              <a:ext uri="{FF2B5EF4-FFF2-40B4-BE49-F238E27FC236}">
                <a16:creationId xmlns:a16="http://schemas.microsoft.com/office/drawing/2014/main" id="{BCE6B17D-8669-4C5E-A817-4864141AE7EF}"/>
              </a:ext>
            </a:extLst>
          </p:cNvPr>
          <p:cNvPicPr>
            <a:picLocks noChangeAspect="1"/>
          </p:cNvPicPr>
          <p:nvPr/>
        </p:nvPicPr>
        <p:blipFill>
          <a:blip r:embed="rId2"/>
          <a:stretch>
            <a:fillRect/>
          </a:stretch>
        </p:blipFill>
        <p:spPr>
          <a:xfrm>
            <a:off x="1715221" y="3752165"/>
            <a:ext cx="3955794" cy="1872208"/>
          </a:xfrm>
          <a:prstGeom prst="rect">
            <a:avLst/>
          </a:prstGeom>
        </p:spPr>
      </p:pic>
      <p:sp>
        <p:nvSpPr>
          <p:cNvPr id="5" name="TextBox 4">
            <a:extLst>
              <a:ext uri="{FF2B5EF4-FFF2-40B4-BE49-F238E27FC236}">
                <a16:creationId xmlns:a16="http://schemas.microsoft.com/office/drawing/2014/main" id="{18D28AFD-044F-4098-9699-FF750A78BDEC}"/>
              </a:ext>
            </a:extLst>
          </p:cNvPr>
          <p:cNvSpPr txBox="1"/>
          <p:nvPr/>
        </p:nvSpPr>
        <p:spPr>
          <a:xfrm>
            <a:off x="6094412" y="4365104"/>
            <a:ext cx="5040560" cy="646331"/>
          </a:xfrm>
          <a:prstGeom prst="rect">
            <a:avLst/>
          </a:prstGeom>
          <a:noFill/>
        </p:spPr>
        <p:txBody>
          <a:bodyPr wrap="square" rtlCol="0">
            <a:spAutoFit/>
          </a:bodyPr>
          <a:lstStyle/>
          <a:p>
            <a:r>
              <a:rPr lang="en-CA" sz="1800" dirty="0"/>
              <a:t>Check to see if git is installed , if it is you should see a version after you run this command</a:t>
            </a:r>
          </a:p>
        </p:txBody>
      </p:sp>
    </p:spTree>
    <p:extLst>
      <p:ext uri="{BB962C8B-B14F-4D97-AF65-F5344CB8AC3E}">
        <p14:creationId xmlns:p14="http://schemas.microsoft.com/office/powerpoint/2010/main" val="131407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28DD9-F0B7-4352-ACF1-2FACDAE52E7F}"/>
              </a:ext>
            </a:extLst>
          </p:cNvPr>
          <p:cNvSpPr>
            <a:spLocks noGrp="1"/>
          </p:cNvSpPr>
          <p:nvPr>
            <p:ph type="title"/>
          </p:nvPr>
        </p:nvSpPr>
        <p:spPr/>
        <p:txBody>
          <a:bodyPr/>
          <a:lstStyle/>
          <a:p>
            <a:r>
              <a:rPr lang="en-CA" dirty="0"/>
              <a:t>Configuring Git for the first time after installation</a:t>
            </a:r>
          </a:p>
        </p:txBody>
      </p:sp>
      <p:pic>
        <p:nvPicPr>
          <p:cNvPr id="4" name="Picture 3">
            <a:extLst>
              <a:ext uri="{FF2B5EF4-FFF2-40B4-BE49-F238E27FC236}">
                <a16:creationId xmlns:a16="http://schemas.microsoft.com/office/drawing/2014/main" id="{A1A4993C-82C1-43B1-936F-17AE18486AAA}"/>
              </a:ext>
            </a:extLst>
          </p:cNvPr>
          <p:cNvPicPr>
            <a:picLocks noChangeAspect="1"/>
          </p:cNvPicPr>
          <p:nvPr/>
        </p:nvPicPr>
        <p:blipFill>
          <a:blip r:embed="rId2"/>
          <a:stretch>
            <a:fillRect/>
          </a:stretch>
        </p:blipFill>
        <p:spPr>
          <a:xfrm>
            <a:off x="2913062" y="1844824"/>
            <a:ext cx="6362700" cy="1914525"/>
          </a:xfrm>
          <a:prstGeom prst="rect">
            <a:avLst/>
          </a:prstGeom>
        </p:spPr>
      </p:pic>
    </p:spTree>
    <p:extLst>
      <p:ext uri="{BB962C8B-B14F-4D97-AF65-F5344CB8AC3E}">
        <p14:creationId xmlns:p14="http://schemas.microsoft.com/office/powerpoint/2010/main" val="205062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E607B-B4FE-4F13-8F78-99F5AEE67DED}"/>
              </a:ext>
            </a:extLst>
          </p:cNvPr>
          <p:cNvSpPr>
            <a:spLocks noGrp="1"/>
          </p:cNvSpPr>
          <p:nvPr>
            <p:ph type="title"/>
          </p:nvPr>
        </p:nvSpPr>
        <p:spPr/>
        <p:txBody>
          <a:bodyPr/>
          <a:lstStyle/>
          <a:p>
            <a:r>
              <a:rPr lang="en-CA" dirty="0"/>
              <a:t>Cloning Repository </a:t>
            </a:r>
          </a:p>
        </p:txBody>
      </p:sp>
      <p:sp>
        <p:nvSpPr>
          <p:cNvPr id="3" name="Content Placeholder 2">
            <a:extLst>
              <a:ext uri="{FF2B5EF4-FFF2-40B4-BE49-F238E27FC236}">
                <a16:creationId xmlns:a16="http://schemas.microsoft.com/office/drawing/2014/main" id="{10736C7E-6E88-4CF8-A0BE-86F6FA09F5CE}"/>
              </a:ext>
            </a:extLst>
          </p:cNvPr>
          <p:cNvSpPr>
            <a:spLocks noGrp="1"/>
          </p:cNvSpPr>
          <p:nvPr>
            <p:ph idx="1"/>
          </p:nvPr>
        </p:nvSpPr>
        <p:spPr/>
        <p:txBody>
          <a:bodyPr/>
          <a:lstStyle/>
          <a:p>
            <a:r>
              <a:rPr lang="en-CA" dirty="0"/>
              <a:t>Navigate into the path where you want your project to exist</a:t>
            </a:r>
          </a:p>
          <a:p>
            <a:r>
              <a:rPr lang="en-CA" dirty="0"/>
              <a:t>Then run the following command for your repository URL</a:t>
            </a:r>
          </a:p>
          <a:p>
            <a:r>
              <a:rPr lang="en-CA" dirty="0"/>
              <a:t>You can get the URL link from the GitHub page for your repository.</a:t>
            </a:r>
          </a:p>
        </p:txBody>
      </p:sp>
      <p:pic>
        <p:nvPicPr>
          <p:cNvPr id="4" name="Picture 3">
            <a:extLst>
              <a:ext uri="{FF2B5EF4-FFF2-40B4-BE49-F238E27FC236}">
                <a16:creationId xmlns:a16="http://schemas.microsoft.com/office/drawing/2014/main" id="{07050128-98BC-4D03-A8D8-7E316BFEBB41}"/>
              </a:ext>
            </a:extLst>
          </p:cNvPr>
          <p:cNvPicPr>
            <a:picLocks noChangeAspect="1"/>
          </p:cNvPicPr>
          <p:nvPr/>
        </p:nvPicPr>
        <p:blipFill>
          <a:blip r:embed="rId2"/>
          <a:stretch>
            <a:fillRect/>
          </a:stretch>
        </p:blipFill>
        <p:spPr>
          <a:xfrm>
            <a:off x="2494012" y="3775656"/>
            <a:ext cx="7467600" cy="476250"/>
          </a:xfrm>
          <a:prstGeom prst="rect">
            <a:avLst/>
          </a:prstGeom>
        </p:spPr>
      </p:pic>
      <p:pic>
        <p:nvPicPr>
          <p:cNvPr id="5" name="Picture 4">
            <a:extLst>
              <a:ext uri="{FF2B5EF4-FFF2-40B4-BE49-F238E27FC236}">
                <a16:creationId xmlns:a16="http://schemas.microsoft.com/office/drawing/2014/main" id="{02ED9F6B-43AA-47BB-B384-B1166A119AC4}"/>
              </a:ext>
            </a:extLst>
          </p:cNvPr>
          <p:cNvPicPr>
            <a:picLocks noChangeAspect="1"/>
          </p:cNvPicPr>
          <p:nvPr/>
        </p:nvPicPr>
        <p:blipFill>
          <a:blip r:embed="rId3"/>
          <a:stretch>
            <a:fillRect/>
          </a:stretch>
        </p:blipFill>
        <p:spPr>
          <a:xfrm>
            <a:off x="1684337" y="4581128"/>
            <a:ext cx="8820150" cy="1905000"/>
          </a:xfrm>
          <a:prstGeom prst="rect">
            <a:avLst/>
          </a:prstGeom>
        </p:spPr>
      </p:pic>
    </p:spTree>
    <p:extLst>
      <p:ext uri="{BB962C8B-B14F-4D97-AF65-F5344CB8AC3E}">
        <p14:creationId xmlns:p14="http://schemas.microsoft.com/office/powerpoint/2010/main" val="415545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D2CF6-95C4-4EAC-A46B-04F8FD6F015F}"/>
              </a:ext>
            </a:extLst>
          </p:cNvPr>
          <p:cNvSpPr>
            <a:spLocks noGrp="1"/>
          </p:cNvSpPr>
          <p:nvPr>
            <p:ph type="title"/>
          </p:nvPr>
        </p:nvSpPr>
        <p:spPr>
          <a:xfrm>
            <a:off x="1053852" y="3429000"/>
            <a:ext cx="3456384" cy="1223963"/>
          </a:xfrm>
        </p:spPr>
        <p:txBody>
          <a:bodyPr>
            <a:noAutofit/>
          </a:bodyPr>
          <a:lstStyle/>
          <a:p>
            <a:pPr algn="ctr"/>
            <a:r>
              <a:rPr lang="en-CA" sz="2000" dirty="0"/>
              <a:t>Adding Files </a:t>
            </a:r>
            <a:br>
              <a:rPr lang="en-CA" sz="2000" dirty="0"/>
            </a:br>
            <a:r>
              <a:rPr lang="en-CA" sz="2000" dirty="0"/>
              <a:t>to Repository</a:t>
            </a:r>
            <a:br>
              <a:rPr lang="en-CA" sz="2000" dirty="0"/>
            </a:br>
            <a:br>
              <a:rPr lang="en-CA" sz="2000" dirty="0"/>
            </a:br>
            <a:br>
              <a:rPr lang="en-CA" sz="2000" dirty="0"/>
            </a:br>
            <a:r>
              <a:rPr lang="en-CA" sz="2000" dirty="0"/>
              <a:t>For this simply copy all the files inside the folder called “Sample D3 Files” and paste them in the newly created git folder</a:t>
            </a:r>
            <a:br>
              <a:rPr lang="en-CA" sz="2000" dirty="0"/>
            </a:br>
            <a:endParaRPr lang="en-CA" sz="2000" dirty="0"/>
          </a:p>
        </p:txBody>
      </p:sp>
      <p:pic>
        <p:nvPicPr>
          <p:cNvPr id="4" name="Picture 3">
            <a:extLst>
              <a:ext uri="{FF2B5EF4-FFF2-40B4-BE49-F238E27FC236}">
                <a16:creationId xmlns:a16="http://schemas.microsoft.com/office/drawing/2014/main" id="{E30F8F56-3D10-4973-9D73-AE86F9948A4C}"/>
              </a:ext>
            </a:extLst>
          </p:cNvPr>
          <p:cNvPicPr>
            <a:picLocks noChangeAspect="1"/>
          </p:cNvPicPr>
          <p:nvPr/>
        </p:nvPicPr>
        <p:blipFill>
          <a:blip r:embed="rId2"/>
          <a:stretch>
            <a:fillRect/>
          </a:stretch>
        </p:blipFill>
        <p:spPr>
          <a:xfrm>
            <a:off x="4942284" y="476672"/>
            <a:ext cx="6743700" cy="6048375"/>
          </a:xfrm>
          <a:prstGeom prst="rect">
            <a:avLst/>
          </a:prstGeom>
        </p:spPr>
      </p:pic>
    </p:spTree>
    <p:extLst>
      <p:ext uri="{BB962C8B-B14F-4D97-AF65-F5344CB8AC3E}">
        <p14:creationId xmlns:p14="http://schemas.microsoft.com/office/powerpoint/2010/main" val="52429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4FB5-165F-4426-A94C-B4A123273FA1}"/>
              </a:ext>
            </a:extLst>
          </p:cNvPr>
          <p:cNvSpPr>
            <a:spLocks noGrp="1"/>
          </p:cNvSpPr>
          <p:nvPr>
            <p:ph type="title"/>
          </p:nvPr>
        </p:nvSpPr>
        <p:spPr/>
        <p:txBody>
          <a:bodyPr/>
          <a:lstStyle/>
          <a:p>
            <a:r>
              <a:rPr lang="en-CA" dirty="0"/>
              <a:t>Commit the Files and Push to the Cloud</a:t>
            </a:r>
          </a:p>
        </p:txBody>
      </p:sp>
      <p:pic>
        <p:nvPicPr>
          <p:cNvPr id="4" name="Picture 3">
            <a:extLst>
              <a:ext uri="{FF2B5EF4-FFF2-40B4-BE49-F238E27FC236}">
                <a16:creationId xmlns:a16="http://schemas.microsoft.com/office/drawing/2014/main" id="{D82BF98B-EF56-40E8-B0E4-370B4516A122}"/>
              </a:ext>
            </a:extLst>
          </p:cNvPr>
          <p:cNvPicPr>
            <a:picLocks noChangeAspect="1"/>
          </p:cNvPicPr>
          <p:nvPr/>
        </p:nvPicPr>
        <p:blipFill>
          <a:blip r:embed="rId2"/>
          <a:stretch>
            <a:fillRect/>
          </a:stretch>
        </p:blipFill>
        <p:spPr>
          <a:xfrm>
            <a:off x="1413892" y="1988840"/>
            <a:ext cx="4733925" cy="1333500"/>
          </a:xfrm>
          <a:prstGeom prst="rect">
            <a:avLst/>
          </a:prstGeom>
        </p:spPr>
      </p:pic>
      <p:pic>
        <p:nvPicPr>
          <p:cNvPr id="5" name="Picture 4">
            <a:extLst>
              <a:ext uri="{FF2B5EF4-FFF2-40B4-BE49-F238E27FC236}">
                <a16:creationId xmlns:a16="http://schemas.microsoft.com/office/drawing/2014/main" id="{5E865320-1AAF-44BA-8E8C-2ED75D61DBC8}"/>
              </a:ext>
            </a:extLst>
          </p:cNvPr>
          <p:cNvPicPr>
            <a:picLocks noChangeAspect="1"/>
          </p:cNvPicPr>
          <p:nvPr/>
        </p:nvPicPr>
        <p:blipFill>
          <a:blip r:embed="rId3"/>
          <a:stretch>
            <a:fillRect/>
          </a:stretch>
        </p:blipFill>
        <p:spPr>
          <a:xfrm>
            <a:off x="1218883" y="4869160"/>
            <a:ext cx="2886075" cy="714375"/>
          </a:xfrm>
          <a:prstGeom prst="rect">
            <a:avLst/>
          </a:prstGeom>
        </p:spPr>
      </p:pic>
      <p:sp>
        <p:nvSpPr>
          <p:cNvPr id="6" name="TextBox 5">
            <a:extLst>
              <a:ext uri="{FF2B5EF4-FFF2-40B4-BE49-F238E27FC236}">
                <a16:creationId xmlns:a16="http://schemas.microsoft.com/office/drawing/2014/main" id="{685D5C44-79EE-49F0-969E-B206BBD32A3A}"/>
              </a:ext>
            </a:extLst>
          </p:cNvPr>
          <p:cNvSpPr txBox="1"/>
          <p:nvPr/>
        </p:nvSpPr>
        <p:spPr>
          <a:xfrm>
            <a:off x="6598468" y="2276872"/>
            <a:ext cx="4392488" cy="523220"/>
          </a:xfrm>
          <a:prstGeom prst="rect">
            <a:avLst/>
          </a:prstGeom>
          <a:noFill/>
        </p:spPr>
        <p:txBody>
          <a:bodyPr wrap="square" rtlCol="0">
            <a:spAutoFit/>
          </a:bodyPr>
          <a:lstStyle/>
          <a:p>
            <a:r>
              <a:rPr lang="en-CA" sz="2800" dirty="0"/>
              <a:t>Create a commit</a:t>
            </a:r>
          </a:p>
        </p:txBody>
      </p:sp>
      <p:sp>
        <p:nvSpPr>
          <p:cNvPr id="7" name="TextBox 6">
            <a:extLst>
              <a:ext uri="{FF2B5EF4-FFF2-40B4-BE49-F238E27FC236}">
                <a16:creationId xmlns:a16="http://schemas.microsoft.com/office/drawing/2014/main" id="{BEBAD4B7-F99C-477B-94E4-3AA879A8B741}"/>
              </a:ext>
            </a:extLst>
          </p:cNvPr>
          <p:cNvSpPr txBox="1"/>
          <p:nvPr/>
        </p:nvSpPr>
        <p:spPr>
          <a:xfrm>
            <a:off x="1417957" y="3645024"/>
            <a:ext cx="8996936" cy="584775"/>
          </a:xfrm>
          <a:prstGeom prst="rect">
            <a:avLst/>
          </a:prstGeom>
          <a:noFill/>
        </p:spPr>
        <p:txBody>
          <a:bodyPr wrap="square" rtlCol="0">
            <a:spAutoFit/>
          </a:bodyPr>
          <a:lstStyle/>
          <a:p>
            <a:r>
              <a:rPr lang="en-CA" sz="1600" dirty="0"/>
              <a:t>Then push the commit to the origin which is GitHub for this project , this normally triggers you to re enter your GitHub credentials either on the terminal or through a GUI </a:t>
            </a:r>
          </a:p>
        </p:txBody>
      </p:sp>
      <p:pic>
        <p:nvPicPr>
          <p:cNvPr id="8" name="Picture 7">
            <a:extLst>
              <a:ext uri="{FF2B5EF4-FFF2-40B4-BE49-F238E27FC236}">
                <a16:creationId xmlns:a16="http://schemas.microsoft.com/office/drawing/2014/main" id="{8F25D1AA-65C8-44B7-9E8C-17BA9F309CC3}"/>
              </a:ext>
            </a:extLst>
          </p:cNvPr>
          <p:cNvPicPr>
            <a:picLocks noChangeAspect="1"/>
          </p:cNvPicPr>
          <p:nvPr/>
        </p:nvPicPr>
        <p:blipFill>
          <a:blip r:embed="rId4"/>
          <a:stretch>
            <a:fillRect/>
          </a:stretch>
        </p:blipFill>
        <p:spPr>
          <a:xfrm>
            <a:off x="4278232" y="4345083"/>
            <a:ext cx="2055673" cy="2055673"/>
          </a:xfrm>
          <a:prstGeom prst="rect">
            <a:avLst/>
          </a:prstGeom>
        </p:spPr>
      </p:pic>
      <p:pic>
        <p:nvPicPr>
          <p:cNvPr id="9" name="Picture 8">
            <a:extLst>
              <a:ext uri="{FF2B5EF4-FFF2-40B4-BE49-F238E27FC236}">
                <a16:creationId xmlns:a16="http://schemas.microsoft.com/office/drawing/2014/main" id="{AD695C14-679A-4B6C-8BF9-AE9C44E8ABCF}"/>
              </a:ext>
            </a:extLst>
          </p:cNvPr>
          <p:cNvPicPr>
            <a:picLocks noChangeAspect="1"/>
          </p:cNvPicPr>
          <p:nvPr/>
        </p:nvPicPr>
        <p:blipFill>
          <a:blip r:embed="rId5"/>
          <a:stretch>
            <a:fillRect/>
          </a:stretch>
        </p:blipFill>
        <p:spPr>
          <a:xfrm>
            <a:off x="6507179" y="4453462"/>
            <a:ext cx="4537716" cy="1922761"/>
          </a:xfrm>
          <a:prstGeom prst="rect">
            <a:avLst/>
          </a:prstGeom>
        </p:spPr>
      </p:pic>
    </p:spTree>
    <p:extLst>
      <p:ext uri="{BB962C8B-B14F-4D97-AF65-F5344CB8AC3E}">
        <p14:creationId xmlns:p14="http://schemas.microsoft.com/office/powerpoint/2010/main" val="199878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176E-8BBF-4B96-88F2-F7B4D99FF4AF}"/>
              </a:ext>
            </a:extLst>
          </p:cNvPr>
          <p:cNvSpPr>
            <a:spLocks noGrp="1"/>
          </p:cNvSpPr>
          <p:nvPr>
            <p:ph type="title"/>
          </p:nvPr>
        </p:nvSpPr>
        <p:spPr/>
        <p:txBody>
          <a:bodyPr>
            <a:normAutofit/>
          </a:bodyPr>
          <a:lstStyle/>
          <a:p>
            <a:r>
              <a:rPr lang="en-CA" sz="2000" dirty="0"/>
              <a:t>Now go back to the GitHub Repo site and refresh the page , you should see the files you have pushed</a:t>
            </a:r>
          </a:p>
        </p:txBody>
      </p:sp>
      <p:pic>
        <p:nvPicPr>
          <p:cNvPr id="4" name="Picture 3">
            <a:extLst>
              <a:ext uri="{FF2B5EF4-FFF2-40B4-BE49-F238E27FC236}">
                <a16:creationId xmlns:a16="http://schemas.microsoft.com/office/drawing/2014/main" id="{96B52659-1F80-4FEC-AEE8-2B6EDB9DAB9D}"/>
              </a:ext>
            </a:extLst>
          </p:cNvPr>
          <p:cNvPicPr>
            <a:picLocks noChangeAspect="1"/>
          </p:cNvPicPr>
          <p:nvPr/>
        </p:nvPicPr>
        <p:blipFill>
          <a:blip r:embed="rId2"/>
          <a:stretch>
            <a:fillRect/>
          </a:stretch>
        </p:blipFill>
        <p:spPr>
          <a:xfrm>
            <a:off x="1485900" y="1700808"/>
            <a:ext cx="9504981" cy="4623080"/>
          </a:xfrm>
          <a:prstGeom prst="rect">
            <a:avLst/>
          </a:prstGeom>
        </p:spPr>
      </p:pic>
    </p:spTree>
    <p:extLst>
      <p:ext uri="{BB962C8B-B14F-4D97-AF65-F5344CB8AC3E}">
        <p14:creationId xmlns:p14="http://schemas.microsoft.com/office/powerpoint/2010/main" val="258138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8D80-8543-4262-8805-DB7BEF0DE6AE}"/>
              </a:ext>
            </a:extLst>
          </p:cNvPr>
          <p:cNvSpPr>
            <a:spLocks noGrp="1"/>
          </p:cNvSpPr>
          <p:nvPr>
            <p:ph type="title"/>
          </p:nvPr>
        </p:nvSpPr>
        <p:spPr/>
        <p:txBody>
          <a:bodyPr/>
          <a:lstStyle/>
          <a:p>
            <a:r>
              <a:rPr lang="en-CA" dirty="0"/>
              <a:t>What is GIT ?</a:t>
            </a:r>
          </a:p>
        </p:txBody>
      </p:sp>
      <p:sp>
        <p:nvSpPr>
          <p:cNvPr id="3" name="Content Placeholder 2">
            <a:extLst>
              <a:ext uri="{FF2B5EF4-FFF2-40B4-BE49-F238E27FC236}">
                <a16:creationId xmlns:a16="http://schemas.microsoft.com/office/drawing/2014/main" id="{CEE4ADB7-E780-4B39-A640-D955635B6193}"/>
              </a:ext>
            </a:extLst>
          </p:cNvPr>
          <p:cNvSpPr>
            <a:spLocks noGrp="1"/>
          </p:cNvSpPr>
          <p:nvPr>
            <p:ph idx="1"/>
          </p:nvPr>
        </p:nvSpPr>
        <p:spPr/>
        <p:txBody>
          <a:bodyPr/>
          <a:lstStyle/>
          <a:p>
            <a:r>
              <a:rPr lang="en-CA" dirty="0"/>
              <a:t>It is a </a:t>
            </a:r>
            <a:r>
              <a:rPr lang="en-CA" b="1" dirty="0"/>
              <a:t>Distributed</a:t>
            </a:r>
            <a:r>
              <a:rPr lang="en-CA" dirty="0"/>
              <a:t> </a:t>
            </a:r>
            <a:r>
              <a:rPr lang="en-CA" b="1" dirty="0"/>
              <a:t>Version Control System.</a:t>
            </a:r>
          </a:p>
          <a:p>
            <a:r>
              <a:rPr lang="en-CA" dirty="0"/>
              <a:t>It helps in </a:t>
            </a:r>
            <a:r>
              <a:rPr lang="en-CA" b="1" dirty="0"/>
              <a:t>tracking changes</a:t>
            </a:r>
            <a:r>
              <a:rPr lang="en-CA" dirty="0"/>
              <a:t> in files and coordinating work among multiple collaborators.</a:t>
            </a:r>
          </a:p>
        </p:txBody>
      </p:sp>
      <p:pic>
        <p:nvPicPr>
          <p:cNvPr id="2052" name="Picture 4" descr="Image result for linux">
            <a:extLst>
              <a:ext uri="{FF2B5EF4-FFF2-40B4-BE49-F238E27FC236}">
                <a16:creationId xmlns:a16="http://schemas.microsoft.com/office/drawing/2014/main" id="{BC2A939F-8C92-4CCB-8A5E-FB0C669A39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0356" y="3779615"/>
            <a:ext cx="1944216" cy="22910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linus torvalds">
            <a:extLst>
              <a:ext uri="{FF2B5EF4-FFF2-40B4-BE49-F238E27FC236}">
                <a16:creationId xmlns:a16="http://schemas.microsoft.com/office/drawing/2014/main" id="{29FA3EAD-17F8-4827-9A59-EA87C6183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2724" y="3853581"/>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git">
            <a:extLst>
              <a:ext uri="{FF2B5EF4-FFF2-40B4-BE49-F238E27FC236}">
                <a16:creationId xmlns:a16="http://schemas.microsoft.com/office/drawing/2014/main" id="{907B78C9-1115-4488-837C-CF92428686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924" y="4125043"/>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97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312F-4883-4E13-820E-9688054FFC2A}"/>
              </a:ext>
            </a:extLst>
          </p:cNvPr>
          <p:cNvSpPr>
            <a:spLocks noGrp="1"/>
          </p:cNvSpPr>
          <p:nvPr>
            <p:ph type="title"/>
          </p:nvPr>
        </p:nvSpPr>
        <p:spPr/>
        <p:txBody>
          <a:bodyPr>
            <a:normAutofit/>
          </a:bodyPr>
          <a:lstStyle/>
          <a:p>
            <a:r>
              <a:rPr lang="en-CA" sz="2800" dirty="0"/>
              <a:t>There are two ways to publish files on the GitHub Servers</a:t>
            </a:r>
          </a:p>
        </p:txBody>
      </p:sp>
      <p:sp>
        <p:nvSpPr>
          <p:cNvPr id="3" name="Content Placeholder 2">
            <a:extLst>
              <a:ext uri="{FF2B5EF4-FFF2-40B4-BE49-F238E27FC236}">
                <a16:creationId xmlns:a16="http://schemas.microsoft.com/office/drawing/2014/main" id="{4600981F-275B-4B64-988B-726BF5E3F53D}"/>
              </a:ext>
            </a:extLst>
          </p:cNvPr>
          <p:cNvSpPr>
            <a:spLocks noGrp="1"/>
          </p:cNvSpPr>
          <p:nvPr>
            <p:ph idx="1"/>
          </p:nvPr>
        </p:nvSpPr>
        <p:spPr/>
        <p:txBody>
          <a:bodyPr/>
          <a:lstStyle/>
          <a:p>
            <a:r>
              <a:rPr lang="en-CA" dirty="0"/>
              <a:t>You can create a new branch called </a:t>
            </a:r>
            <a:r>
              <a:rPr lang="en-CA" dirty="0" err="1"/>
              <a:t>gh</a:t>
            </a:r>
            <a:r>
              <a:rPr lang="en-CA" dirty="0"/>
              <a:t>-pages add in all the code that you want to be published and push this branch to the origin</a:t>
            </a:r>
          </a:p>
          <a:p>
            <a:r>
              <a:rPr lang="en-CA" dirty="0"/>
              <a:t>Or you can configure GitHub to host files from your master branch, we will use the second option for the purpose of the demo.</a:t>
            </a:r>
          </a:p>
        </p:txBody>
      </p:sp>
    </p:spTree>
    <p:extLst>
      <p:ext uri="{BB962C8B-B14F-4D97-AF65-F5344CB8AC3E}">
        <p14:creationId xmlns:p14="http://schemas.microsoft.com/office/powerpoint/2010/main" val="61990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1208-CE13-4DB1-A875-39E9370FF958}"/>
              </a:ext>
            </a:extLst>
          </p:cNvPr>
          <p:cNvSpPr>
            <a:spLocks noGrp="1"/>
          </p:cNvSpPr>
          <p:nvPr>
            <p:ph type="title"/>
          </p:nvPr>
        </p:nvSpPr>
        <p:spPr/>
        <p:txBody>
          <a:bodyPr/>
          <a:lstStyle/>
          <a:p>
            <a:r>
              <a:rPr lang="en-CA" dirty="0"/>
              <a:t>Configure GH-Pages for Master Branch</a:t>
            </a:r>
          </a:p>
        </p:txBody>
      </p:sp>
      <p:sp>
        <p:nvSpPr>
          <p:cNvPr id="3" name="Content Placeholder 2">
            <a:extLst>
              <a:ext uri="{FF2B5EF4-FFF2-40B4-BE49-F238E27FC236}">
                <a16:creationId xmlns:a16="http://schemas.microsoft.com/office/drawing/2014/main" id="{C7B30FD2-E5D4-48FA-84D7-22749D993ABC}"/>
              </a:ext>
            </a:extLst>
          </p:cNvPr>
          <p:cNvSpPr>
            <a:spLocks noGrp="1"/>
          </p:cNvSpPr>
          <p:nvPr>
            <p:ph idx="1"/>
          </p:nvPr>
        </p:nvSpPr>
        <p:spPr/>
        <p:txBody>
          <a:bodyPr/>
          <a:lstStyle/>
          <a:p>
            <a:r>
              <a:rPr lang="en-CA" dirty="0"/>
              <a:t>Click on Settings</a:t>
            </a:r>
          </a:p>
          <a:p>
            <a:endParaRPr lang="en-CA" dirty="0"/>
          </a:p>
          <a:p>
            <a:endParaRPr lang="en-CA" dirty="0"/>
          </a:p>
          <a:p>
            <a:r>
              <a:rPr lang="en-CA" dirty="0"/>
              <a:t>Scroll down to the GitHub Pages section and set the source to master branch and save it. </a:t>
            </a:r>
          </a:p>
        </p:txBody>
      </p:sp>
      <p:pic>
        <p:nvPicPr>
          <p:cNvPr id="4" name="Picture 3">
            <a:extLst>
              <a:ext uri="{FF2B5EF4-FFF2-40B4-BE49-F238E27FC236}">
                <a16:creationId xmlns:a16="http://schemas.microsoft.com/office/drawing/2014/main" id="{9A64D34A-9228-4DAD-89AC-F0C109A8CBDC}"/>
              </a:ext>
            </a:extLst>
          </p:cNvPr>
          <p:cNvPicPr>
            <a:picLocks noChangeAspect="1"/>
          </p:cNvPicPr>
          <p:nvPr/>
        </p:nvPicPr>
        <p:blipFill>
          <a:blip r:embed="rId2"/>
          <a:stretch>
            <a:fillRect/>
          </a:stretch>
        </p:blipFill>
        <p:spPr>
          <a:xfrm>
            <a:off x="1089024" y="2348880"/>
            <a:ext cx="10010775" cy="885825"/>
          </a:xfrm>
          <a:prstGeom prst="rect">
            <a:avLst/>
          </a:prstGeom>
        </p:spPr>
      </p:pic>
      <p:pic>
        <p:nvPicPr>
          <p:cNvPr id="6" name="Picture 5">
            <a:extLst>
              <a:ext uri="{FF2B5EF4-FFF2-40B4-BE49-F238E27FC236}">
                <a16:creationId xmlns:a16="http://schemas.microsoft.com/office/drawing/2014/main" id="{48469279-9427-4870-9CE6-2F55B70F106C}"/>
              </a:ext>
            </a:extLst>
          </p:cNvPr>
          <p:cNvPicPr>
            <a:picLocks noChangeAspect="1"/>
          </p:cNvPicPr>
          <p:nvPr/>
        </p:nvPicPr>
        <p:blipFill>
          <a:blip r:embed="rId3"/>
          <a:stretch>
            <a:fillRect/>
          </a:stretch>
        </p:blipFill>
        <p:spPr>
          <a:xfrm>
            <a:off x="3574132" y="4415763"/>
            <a:ext cx="4689004" cy="2034736"/>
          </a:xfrm>
          <a:prstGeom prst="rect">
            <a:avLst/>
          </a:prstGeom>
        </p:spPr>
      </p:pic>
    </p:spTree>
    <p:extLst>
      <p:ext uri="{BB962C8B-B14F-4D97-AF65-F5344CB8AC3E}">
        <p14:creationId xmlns:p14="http://schemas.microsoft.com/office/powerpoint/2010/main" val="383915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5FC5C-D583-46D8-B6EF-2F8991EF24A0}"/>
              </a:ext>
            </a:extLst>
          </p:cNvPr>
          <p:cNvSpPr>
            <a:spLocks noGrp="1"/>
          </p:cNvSpPr>
          <p:nvPr>
            <p:ph type="title"/>
          </p:nvPr>
        </p:nvSpPr>
        <p:spPr/>
        <p:txBody>
          <a:bodyPr>
            <a:normAutofit/>
          </a:bodyPr>
          <a:lstStyle/>
          <a:p>
            <a:r>
              <a:rPr lang="en-CA" sz="2800" dirty="0"/>
              <a:t>Wait for GitHub to deploy your Site , this can take anywhere from 5 secs to almost a full minute.</a:t>
            </a:r>
          </a:p>
        </p:txBody>
      </p:sp>
      <p:sp>
        <p:nvSpPr>
          <p:cNvPr id="3" name="Content Placeholder 2">
            <a:extLst>
              <a:ext uri="{FF2B5EF4-FFF2-40B4-BE49-F238E27FC236}">
                <a16:creationId xmlns:a16="http://schemas.microsoft.com/office/drawing/2014/main" id="{DC7E85B8-B594-496E-9441-226227C052E5}"/>
              </a:ext>
            </a:extLst>
          </p:cNvPr>
          <p:cNvSpPr>
            <a:spLocks noGrp="1"/>
          </p:cNvSpPr>
          <p:nvPr>
            <p:ph idx="1"/>
          </p:nvPr>
        </p:nvSpPr>
        <p:spPr/>
        <p:txBody>
          <a:bodyPr/>
          <a:lstStyle/>
          <a:p>
            <a:pPr marL="0" indent="0">
              <a:buNone/>
            </a:pPr>
            <a:r>
              <a:rPr lang="en-CA" dirty="0"/>
              <a:t>You should see a green tick next to your commits indicating that files for that commit have been published.</a:t>
            </a:r>
          </a:p>
          <a:p>
            <a:pPr marL="0" indent="0">
              <a:buNone/>
            </a:pPr>
            <a:r>
              <a:rPr lang="en-CA" dirty="0"/>
              <a:t>Clicking on the tick should take you to the published site.</a:t>
            </a:r>
          </a:p>
          <a:p>
            <a:pPr marL="0" indent="0">
              <a:buNone/>
            </a:pPr>
            <a:endParaRPr lang="en-CA" dirty="0"/>
          </a:p>
        </p:txBody>
      </p:sp>
      <p:pic>
        <p:nvPicPr>
          <p:cNvPr id="4" name="Picture 3">
            <a:extLst>
              <a:ext uri="{FF2B5EF4-FFF2-40B4-BE49-F238E27FC236}">
                <a16:creationId xmlns:a16="http://schemas.microsoft.com/office/drawing/2014/main" id="{4F4125A8-DA1B-4D9D-B8B5-8848CD1D4C22}"/>
              </a:ext>
            </a:extLst>
          </p:cNvPr>
          <p:cNvPicPr>
            <a:picLocks noChangeAspect="1"/>
          </p:cNvPicPr>
          <p:nvPr/>
        </p:nvPicPr>
        <p:blipFill rotWithShape="1">
          <a:blip r:embed="rId2"/>
          <a:srcRect l="60850" t="14570" r="9612" b="50050"/>
          <a:stretch/>
        </p:blipFill>
        <p:spPr>
          <a:xfrm>
            <a:off x="2904627" y="3645024"/>
            <a:ext cx="6989011" cy="2376263"/>
          </a:xfrm>
          <a:prstGeom prst="rect">
            <a:avLst/>
          </a:prstGeom>
        </p:spPr>
      </p:pic>
    </p:spTree>
    <p:extLst>
      <p:ext uri="{BB962C8B-B14F-4D97-AF65-F5344CB8AC3E}">
        <p14:creationId xmlns:p14="http://schemas.microsoft.com/office/powerpoint/2010/main" val="392879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5C533-2AC9-415E-9699-6A6E4520B3B7}"/>
              </a:ext>
            </a:extLst>
          </p:cNvPr>
          <p:cNvSpPr>
            <a:spLocks noGrp="1"/>
          </p:cNvSpPr>
          <p:nvPr>
            <p:ph idx="1"/>
          </p:nvPr>
        </p:nvSpPr>
        <p:spPr>
          <a:xfrm>
            <a:off x="1125860" y="836712"/>
            <a:ext cx="10504517" cy="5184576"/>
          </a:xfrm>
        </p:spPr>
        <p:txBody>
          <a:bodyPr>
            <a:normAutofit fontScale="92500" lnSpcReduction="10000"/>
          </a:bodyPr>
          <a:lstStyle/>
          <a:p>
            <a:pPr marL="0" indent="0">
              <a:buNone/>
            </a:pPr>
            <a:r>
              <a:rPr lang="en-CA" dirty="0"/>
              <a:t>The published URL for the site is based on your username and the repository name.</a:t>
            </a:r>
          </a:p>
          <a:p>
            <a:pPr marL="0" indent="0">
              <a:buNone/>
            </a:pPr>
            <a:r>
              <a:rPr lang="en-CA" dirty="0"/>
              <a:t>	</a:t>
            </a:r>
            <a:r>
              <a:rPr lang="en-CA" dirty="0">
                <a:hlinkClick r:id="rId2"/>
              </a:rPr>
              <a:t>https://kiranbandi.github.io/d3-example/</a:t>
            </a:r>
            <a:endParaRPr lang="en-CA" dirty="0"/>
          </a:p>
          <a:p>
            <a:pPr marL="0" indent="0">
              <a:buNone/>
            </a:pPr>
            <a:r>
              <a:rPr lang="en-CA" sz="2100" dirty="0"/>
              <a:t>Username - </a:t>
            </a:r>
            <a:r>
              <a:rPr lang="en-CA" sz="2100" dirty="0" err="1"/>
              <a:t>kiranbandi</a:t>
            </a:r>
            <a:r>
              <a:rPr lang="en-CA" sz="2100" dirty="0"/>
              <a:t>  , Repository Name - d3-example </a:t>
            </a:r>
          </a:p>
          <a:p>
            <a:pPr marL="0" indent="0">
              <a:buNone/>
            </a:pPr>
            <a:endParaRPr lang="en-CA" sz="2100" dirty="0"/>
          </a:p>
          <a:p>
            <a:pPr marL="0" indent="0">
              <a:buNone/>
            </a:pPr>
            <a:r>
              <a:rPr lang="en-CA" sz="2100" dirty="0"/>
              <a:t>GitHub also lets each user create one personal webpage , so if you create a repository called </a:t>
            </a:r>
          </a:p>
          <a:p>
            <a:pPr marL="0" indent="0">
              <a:buNone/>
            </a:pPr>
            <a:r>
              <a:rPr lang="en-CA" sz="2100" dirty="0"/>
              <a:t>kiranbandi.github.io  or in your case your_github_username.github.io </a:t>
            </a:r>
          </a:p>
          <a:p>
            <a:pPr marL="0" indent="0">
              <a:buNone/>
            </a:pPr>
            <a:r>
              <a:rPr lang="en-CA" sz="2100" dirty="0"/>
              <a:t>Then all the files that repository will be directly served at the URL – </a:t>
            </a:r>
          </a:p>
          <a:p>
            <a:pPr marL="0" indent="0">
              <a:buNone/>
            </a:pPr>
            <a:r>
              <a:rPr lang="en-CA" sz="2100" dirty="0"/>
              <a:t>kiranbandi.github.io  or your_github_username.github.io </a:t>
            </a:r>
          </a:p>
          <a:p>
            <a:pPr marL="0" indent="0">
              <a:buNone/>
            </a:pPr>
            <a:endParaRPr lang="en-CA" sz="2100" dirty="0"/>
          </a:p>
          <a:p>
            <a:pPr marL="0" indent="0">
              <a:buNone/>
            </a:pPr>
            <a:r>
              <a:rPr lang="en-CA" sz="2100" dirty="0"/>
              <a:t>This feature is used by a lot of open source web developers to create their own personal websites and blogs hosted through GitHub for free.</a:t>
            </a:r>
          </a:p>
          <a:p>
            <a:pPr marL="0" indent="0">
              <a:buNone/>
            </a:pPr>
            <a:endParaRPr lang="en-CA" sz="2100" dirty="0"/>
          </a:p>
          <a:p>
            <a:pPr marL="0" indent="0">
              <a:buNone/>
            </a:pPr>
            <a:endParaRPr lang="en-CA" sz="1800" dirty="0"/>
          </a:p>
          <a:p>
            <a:pPr marL="0" indent="0">
              <a:buNone/>
            </a:pPr>
            <a:endParaRPr lang="en-CA" sz="1800" dirty="0"/>
          </a:p>
          <a:p>
            <a:pPr marL="0" indent="0">
              <a:buNone/>
            </a:pPr>
            <a:endParaRPr lang="en-CA" sz="1800" dirty="0"/>
          </a:p>
        </p:txBody>
      </p:sp>
    </p:spTree>
    <p:extLst>
      <p:ext uri="{BB962C8B-B14F-4D97-AF65-F5344CB8AC3E}">
        <p14:creationId xmlns:p14="http://schemas.microsoft.com/office/powerpoint/2010/main" val="83936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EDC4-1820-4BBB-AC76-02930F3E39C0}"/>
              </a:ext>
            </a:extLst>
          </p:cNvPr>
          <p:cNvSpPr>
            <a:spLocks noGrp="1"/>
          </p:cNvSpPr>
          <p:nvPr>
            <p:ph type="title"/>
          </p:nvPr>
        </p:nvSpPr>
        <p:spPr/>
        <p:txBody>
          <a:bodyPr/>
          <a:lstStyle/>
          <a:p>
            <a:r>
              <a:rPr lang="en-CA" dirty="0"/>
              <a:t>Personal Website </a:t>
            </a:r>
          </a:p>
        </p:txBody>
      </p:sp>
      <p:sp>
        <p:nvSpPr>
          <p:cNvPr id="3" name="Content Placeholder 2">
            <a:extLst>
              <a:ext uri="{FF2B5EF4-FFF2-40B4-BE49-F238E27FC236}">
                <a16:creationId xmlns:a16="http://schemas.microsoft.com/office/drawing/2014/main" id="{CF1B0B04-2285-4FD1-A2D8-2E2E6A00BD76}"/>
              </a:ext>
            </a:extLst>
          </p:cNvPr>
          <p:cNvSpPr>
            <a:spLocks noGrp="1"/>
          </p:cNvSpPr>
          <p:nvPr>
            <p:ph idx="1"/>
          </p:nvPr>
        </p:nvSpPr>
        <p:spPr/>
        <p:txBody>
          <a:bodyPr/>
          <a:lstStyle/>
          <a:p>
            <a:r>
              <a:rPr lang="en-CA" dirty="0"/>
              <a:t>Try creating a new repository called Resume </a:t>
            </a:r>
          </a:p>
          <a:p>
            <a:r>
              <a:rPr lang="en-CA" dirty="0"/>
              <a:t>This time use the files in the folder called “Sample Resume Files”</a:t>
            </a:r>
          </a:p>
          <a:p>
            <a:r>
              <a:rPr lang="en-CA" dirty="0"/>
              <a:t>The files have been modified from an existing open source project available here - https://codepen.io/ttdinh/pen/PNqYYE </a:t>
            </a:r>
          </a:p>
          <a:p>
            <a:r>
              <a:rPr lang="en-CA" dirty="0"/>
              <a:t>Modify the files with your own information and repeat all the previous steps and publish the site.</a:t>
            </a:r>
          </a:p>
          <a:p>
            <a:r>
              <a:rPr lang="en-CA" dirty="0"/>
              <a:t>If  published successfully you should have your own website with a link that you can share to people , and even provide on LinkedIn or on your CV.</a:t>
            </a:r>
          </a:p>
        </p:txBody>
      </p:sp>
    </p:spTree>
    <p:extLst>
      <p:ext uri="{BB962C8B-B14F-4D97-AF65-F5344CB8AC3E}">
        <p14:creationId xmlns:p14="http://schemas.microsoft.com/office/powerpoint/2010/main" val="34115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git meme">
            <a:extLst>
              <a:ext uri="{FF2B5EF4-FFF2-40B4-BE49-F238E27FC236}">
                <a16:creationId xmlns:a16="http://schemas.microsoft.com/office/drawing/2014/main" id="{5B913831-989D-481C-8E82-5FFB1DB2D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6580" y="188640"/>
            <a:ext cx="4320480" cy="62581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3EFC99B-D7F8-46A2-AF97-679079183850}"/>
              </a:ext>
            </a:extLst>
          </p:cNvPr>
          <p:cNvSpPr txBox="1"/>
          <p:nvPr/>
        </p:nvSpPr>
        <p:spPr>
          <a:xfrm>
            <a:off x="1413892" y="2708920"/>
            <a:ext cx="5400600" cy="954107"/>
          </a:xfrm>
          <a:prstGeom prst="rect">
            <a:avLst/>
          </a:prstGeom>
          <a:noFill/>
        </p:spPr>
        <p:txBody>
          <a:bodyPr wrap="square" rtlCol="0">
            <a:spAutoFit/>
          </a:bodyPr>
          <a:lstStyle/>
          <a:p>
            <a:r>
              <a:rPr lang="en-CA" sz="2800" dirty="0"/>
              <a:t>Use Git and GitHub to host and share your projects for free</a:t>
            </a:r>
          </a:p>
        </p:txBody>
      </p:sp>
      <p:sp>
        <p:nvSpPr>
          <p:cNvPr id="7" name="TextBox 6">
            <a:extLst>
              <a:ext uri="{FF2B5EF4-FFF2-40B4-BE49-F238E27FC236}">
                <a16:creationId xmlns:a16="http://schemas.microsoft.com/office/drawing/2014/main" id="{C0618CDA-E841-4B8F-AE99-3580FF26167F}"/>
              </a:ext>
            </a:extLst>
          </p:cNvPr>
          <p:cNvSpPr txBox="1"/>
          <p:nvPr/>
        </p:nvSpPr>
        <p:spPr>
          <a:xfrm>
            <a:off x="10270876" y="6425049"/>
            <a:ext cx="4104456" cy="276999"/>
          </a:xfrm>
          <a:prstGeom prst="rect">
            <a:avLst/>
          </a:prstGeom>
          <a:noFill/>
        </p:spPr>
        <p:txBody>
          <a:bodyPr wrap="square" rtlCol="0">
            <a:spAutoFit/>
          </a:bodyPr>
          <a:lstStyle/>
          <a:p>
            <a:r>
              <a:rPr lang="en-CA" sz="1200" dirty="0"/>
              <a:t>Reference - XKCD Comics</a:t>
            </a:r>
          </a:p>
        </p:txBody>
      </p:sp>
    </p:spTree>
    <p:extLst>
      <p:ext uri="{BB962C8B-B14F-4D97-AF65-F5344CB8AC3E}">
        <p14:creationId xmlns:p14="http://schemas.microsoft.com/office/powerpoint/2010/main" val="89981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a Version Control System ?</a:t>
            </a:r>
          </a:p>
        </p:txBody>
      </p:sp>
      <p:pic>
        <p:nvPicPr>
          <p:cNvPr id="4098" name="Picture 2" descr="Image result for version control system meme">
            <a:extLst>
              <a:ext uri="{FF2B5EF4-FFF2-40B4-BE49-F238E27FC236}">
                <a16:creationId xmlns:a16="http://schemas.microsoft.com/office/drawing/2014/main" id="{53B25B7E-7DBC-4BB4-8F19-B18E126CC8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74738" r="56632" b="4210"/>
          <a:stretch/>
        </p:blipFill>
        <p:spPr bwMode="auto">
          <a:xfrm>
            <a:off x="3358108" y="3558209"/>
            <a:ext cx="5688632" cy="25922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03A5713-FCE5-4904-8A16-C726EA24808C}"/>
              </a:ext>
            </a:extLst>
          </p:cNvPr>
          <p:cNvSpPr txBox="1"/>
          <p:nvPr/>
        </p:nvSpPr>
        <p:spPr>
          <a:xfrm>
            <a:off x="1413892" y="1765144"/>
            <a:ext cx="10009112" cy="1569660"/>
          </a:xfrm>
          <a:prstGeom prst="rect">
            <a:avLst/>
          </a:prstGeom>
          <a:noFill/>
        </p:spPr>
        <p:txBody>
          <a:bodyPr wrap="square" rtlCol="0">
            <a:spAutoFit/>
          </a:bodyPr>
          <a:lstStyle/>
          <a:p>
            <a:r>
              <a:rPr lang="en-US" dirty="0"/>
              <a:t>Version control systems keep track of every modification to source code in a special kind of database. </a:t>
            </a:r>
          </a:p>
          <a:p>
            <a:r>
              <a:rPr lang="en-US" dirty="0"/>
              <a:t>They offer ways to go back to earlier revisions and compare code snippets to isolate breaking changes.</a:t>
            </a:r>
            <a:endParaRPr lang="en-CA" sz="2800"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C486-A7A9-4C68-8BED-C2D0533B96CB}"/>
              </a:ext>
            </a:extLst>
          </p:cNvPr>
          <p:cNvSpPr>
            <a:spLocks noGrp="1"/>
          </p:cNvSpPr>
          <p:nvPr>
            <p:ph type="title"/>
          </p:nvPr>
        </p:nvSpPr>
        <p:spPr>
          <a:xfrm>
            <a:off x="1218883" y="-127599"/>
            <a:ext cx="10360501" cy="1223963"/>
          </a:xfrm>
        </p:spPr>
        <p:txBody>
          <a:bodyPr/>
          <a:lstStyle/>
          <a:p>
            <a:r>
              <a:rPr lang="en-CA" dirty="0"/>
              <a:t>Advantages of using a VCS </a:t>
            </a:r>
          </a:p>
        </p:txBody>
      </p:sp>
      <p:sp>
        <p:nvSpPr>
          <p:cNvPr id="3" name="Content Placeholder 2">
            <a:extLst>
              <a:ext uri="{FF2B5EF4-FFF2-40B4-BE49-F238E27FC236}">
                <a16:creationId xmlns:a16="http://schemas.microsoft.com/office/drawing/2014/main" id="{4AC0FFAA-363B-4B30-9DC1-B6F43E23BF2A}"/>
              </a:ext>
            </a:extLst>
          </p:cNvPr>
          <p:cNvSpPr>
            <a:spLocks noGrp="1"/>
          </p:cNvSpPr>
          <p:nvPr>
            <p:ph idx="1"/>
          </p:nvPr>
        </p:nvSpPr>
        <p:spPr>
          <a:xfrm>
            <a:off x="1218882" y="1268760"/>
            <a:ext cx="10360501" cy="4462272"/>
          </a:xfrm>
        </p:spPr>
        <p:txBody>
          <a:bodyPr/>
          <a:lstStyle/>
          <a:p>
            <a:r>
              <a:rPr lang="en-CA" dirty="0"/>
              <a:t>A complete history of every file - Who made what change , when and why ?</a:t>
            </a:r>
          </a:p>
        </p:txBody>
      </p:sp>
      <p:pic>
        <p:nvPicPr>
          <p:cNvPr id="5" name="Picture 4">
            <a:extLst>
              <a:ext uri="{FF2B5EF4-FFF2-40B4-BE49-F238E27FC236}">
                <a16:creationId xmlns:a16="http://schemas.microsoft.com/office/drawing/2014/main" id="{83658970-3C2B-4DD9-97AF-90EBCA3020B4}"/>
              </a:ext>
            </a:extLst>
          </p:cNvPr>
          <p:cNvPicPr>
            <a:picLocks noChangeAspect="1"/>
          </p:cNvPicPr>
          <p:nvPr/>
        </p:nvPicPr>
        <p:blipFill>
          <a:blip r:embed="rId2"/>
          <a:stretch>
            <a:fillRect/>
          </a:stretch>
        </p:blipFill>
        <p:spPr>
          <a:xfrm>
            <a:off x="2710036" y="2204864"/>
            <a:ext cx="7861235" cy="4248901"/>
          </a:xfrm>
          <a:prstGeom prst="rect">
            <a:avLst/>
          </a:prstGeom>
        </p:spPr>
      </p:pic>
    </p:spTree>
    <p:extLst>
      <p:ext uri="{BB962C8B-B14F-4D97-AF65-F5344CB8AC3E}">
        <p14:creationId xmlns:p14="http://schemas.microsoft.com/office/powerpoint/2010/main" val="184673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4296-C434-41CB-816A-A599624EB44E}"/>
              </a:ext>
            </a:extLst>
          </p:cNvPr>
          <p:cNvSpPr>
            <a:spLocks noGrp="1"/>
          </p:cNvSpPr>
          <p:nvPr>
            <p:ph type="title"/>
          </p:nvPr>
        </p:nvSpPr>
        <p:spPr>
          <a:xfrm>
            <a:off x="1218883" y="-171400"/>
            <a:ext cx="10360501" cy="1223963"/>
          </a:xfrm>
        </p:spPr>
        <p:txBody>
          <a:bodyPr/>
          <a:lstStyle/>
          <a:p>
            <a:r>
              <a:rPr lang="en-CA" dirty="0"/>
              <a:t>Track Changes </a:t>
            </a:r>
          </a:p>
        </p:txBody>
      </p:sp>
      <p:pic>
        <p:nvPicPr>
          <p:cNvPr id="4" name="Picture 3">
            <a:extLst>
              <a:ext uri="{FF2B5EF4-FFF2-40B4-BE49-F238E27FC236}">
                <a16:creationId xmlns:a16="http://schemas.microsoft.com/office/drawing/2014/main" id="{5E09A91E-DE21-4A51-B4F1-B91B492B1F5C}"/>
              </a:ext>
            </a:extLst>
          </p:cNvPr>
          <p:cNvPicPr>
            <a:picLocks noChangeAspect="1"/>
          </p:cNvPicPr>
          <p:nvPr/>
        </p:nvPicPr>
        <p:blipFill>
          <a:blip r:embed="rId2"/>
          <a:stretch>
            <a:fillRect/>
          </a:stretch>
        </p:blipFill>
        <p:spPr>
          <a:xfrm>
            <a:off x="2349996" y="1196752"/>
            <a:ext cx="7430988" cy="5207543"/>
          </a:xfrm>
          <a:prstGeom prst="rect">
            <a:avLst/>
          </a:prstGeom>
        </p:spPr>
      </p:pic>
    </p:spTree>
    <p:extLst>
      <p:ext uri="{BB962C8B-B14F-4D97-AF65-F5344CB8AC3E}">
        <p14:creationId xmlns:p14="http://schemas.microsoft.com/office/powerpoint/2010/main" val="101398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C486-A7A9-4C68-8BED-C2D0533B96CB}"/>
              </a:ext>
            </a:extLst>
          </p:cNvPr>
          <p:cNvSpPr>
            <a:spLocks noGrp="1"/>
          </p:cNvSpPr>
          <p:nvPr>
            <p:ph type="title"/>
          </p:nvPr>
        </p:nvSpPr>
        <p:spPr>
          <a:xfrm>
            <a:off x="1218883" y="274637"/>
            <a:ext cx="10360501" cy="1223963"/>
          </a:xfrm>
        </p:spPr>
        <p:txBody>
          <a:bodyPr/>
          <a:lstStyle/>
          <a:p>
            <a:r>
              <a:rPr lang="en-CA" dirty="0"/>
              <a:t>Advantages of using a VCS </a:t>
            </a:r>
          </a:p>
        </p:txBody>
      </p:sp>
      <p:sp>
        <p:nvSpPr>
          <p:cNvPr id="3" name="Content Placeholder 2">
            <a:extLst>
              <a:ext uri="{FF2B5EF4-FFF2-40B4-BE49-F238E27FC236}">
                <a16:creationId xmlns:a16="http://schemas.microsoft.com/office/drawing/2014/main" id="{4AC0FFAA-363B-4B30-9DC1-B6F43E23BF2A}"/>
              </a:ext>
            </a:extLst>
          </p:cNvPr>
          <p:cNvSpPr>
            <a:spLocks noGrp="1"/>
          </p:cNvSpPr>
          <p:nvPr>
            <p:ph idx="1"/>
          </p:nvPr>
        </p:nvSpPr>
        <p:spPr>
          <a:xfrm>
            <a:off x="1218883" y="1701797"/>
            <a:ext cx="6459705" cy="4462272"/>
          </a:xfrm>
        </p:spPr>
        <p:txBody>
          <a:bodyPr/>
          <a:lstStyle/>
          <a:p>
            <a:r>
              <a:rPr lang="en-CA" dirty="0"/>
              <a:t>Branching and Merging - Multiple streams of work on the same codebase without conflicts</a:t>
            </a:r>
          </a:p>
          <a:p>
            <a:r>
              <a:rPr lang="en-CA" dirty="0"/>
              <a:t>Traceability - Facilitate long term design of the project by creating snapshots of major changes and releases. </a:t>
            </a:r>
          </a:p>
        </p:txBody>
      </p:sp>
      <p:pic>
        <p:nvPicPr>
          <p:cNvPr id="5132" name="Picture 12" descr="Image result for git branch">
            <a:extLst>
              <a:ext uri="{FF2B5EF4-FFF2-40B4-BE49-F238E27FC236}">
                <a16:creationId xmlns:a16="http://schemas.microsoft.com/office/drawing/2014/main" id="{E038637F-7DB7-46B3-ACF2-ECA74BBAA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996" y="4602953"/>
            <a:ext cx="4417575" cy="187097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version control meme">
            <a:extLst>
              <a:ext uri="{FF2B5EF4-FFF2-40B4-BE49-F238E27FC236}">
                <a16:creationId xmlns:a16="http://schemas.microsoft.com/office/drawing/2014/main" id="{801B8EF1-696D-4B07-9148-CB4FCEA81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199" y="1791370"/>
            <a:ext cx="3275260" cy="3275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99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8197" y="31356"/>
            <a:ext cx="10360501" cy="1223963"/>
          </a:xfrm>
        </p:spPr>
        <p:txBody>
          <a:bodyPr/>
          <a:lstStyle/>
          <a:p>
            <a:r>
              <a:rPr lang="en-US" dirty="0"/>
              <a:t>Basic Git Workflow ?</a:t>
            </a:r>
          </a:p>
        </p:txBody>
      </p:sp>
      <p:sp>
        <p:nvSpPr>
          <p:cNvPr id="2" name="TextBox 1">
            <a:extLst>
              <a:ext uri="{FF2B5EF4-FFF2-40B4-BE49-F238E27FC236}">
                <a16:creationId xmlns:a16="http://schemas.microsoft.com/office/drawing/2014/main" id="{D03A5713-FCE5-4904-8A16-C726EA24808C}"/>
              </a:ext>
            </a:extLst>
          </p:cNvPr>
          <p:cNvSpPr txBox="1"/>
          <p:nvPr/>
        </p:nvSpPr>
        <p:spPr>
          <a:xfrm>
            <a:off x="1238197" y="1407883"/>
            <a:ext cx="10009112" cy="2677656"/>
          </a:xfrm>
          <a:prstGeom prst="rect">
            <a:avLst/>
          </a:prstGeom>
          <a:noFill/>
        </p:spPr>
        <p:txBody>
          <a:bodyPr wrap="square" rtlCol="0">
            <a:spAutoFit/>
          </a:bodyPr>
          <a:lstStyle/>
          <a:p>
            <a:r>
              <a:rPr lang="en-CA" sz="2800" dirty="0"/>
              <a:t>Change : You modify files in working tree.</a:t>
            </a:r>
          </a:p>
          <a:p>
            <a:r>
              <a:rPr lang="en-CA" sz="2800" dirty="0"/>
              <a:t>Stage : You selectively stages just those changes you want to be part of your next commit.</a:t>
            </a:r>
          </a:p>
          <a:p>
            <a:r>
              <a:rPr lang="en-CA" sz="2800" dirty="0"/>
              <a:t>Commit : You perform a commit which takes files in the staging area and stores them permanently as a snapshot to your git directory.</a:t>
            </a:r>
          </a:p>
          <a:p>
            <a:endParaRPr lang="en-CA" sz="2800" dirty="0"/>
          </a:p>
        </p:txBody>
      </p:sp>
      <p:pic>
        <p:nvPicPr>
          <p:cNvPr id="3" name="Picture 2">
            <a:extLst>
              <a:ext uri="{FF2B5EF4-FFF2-40B4-BE49-F238E27FC236}">
                <a16:creationId xmlns:a16="http://schemas.microsoft.com/office/drawing/2014/main" id="{925B9E2C-B2BE-4DE8-8B8F-2BC3FDF97BA6}"/>
              </a:ext>
            </a:extLst>
          </p:cNvPr>
          <p:cNvPicPr>
            <a:picLocks noChangeAspect="1"/>
          </p:cNvPicPr>
          <p:nvPr/>
        </p:nvPicPr>
        <p:blipFill>
          <a:blip r:embed="rId2"/>
          <a:stretch>
            <a:fillRect/>
          </a:stretch>
        </p:blipFill>
        <p:spPr>
          <a:xfrm>
            <a:off x="3923481" y="4083502"/>
            <a:ext cx="4341862" cy="2307390"/>
          </a:xfrm>
          <a:prstGeom prst="rect">
            <a:avLst/>
          </a:prstGeom>
        </p:spPr>
      </p:pic>
    </p:spTree>
    <p:extLst>
      <p:ext uri="{BB962C8B-B14F-4D97-AF65-F5344CB8AC3E}">
        <p14:creationId xmlns:p14="http://schemas.microsoft.com/office/powerpoint/2010/main" val="219803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8D80-8543-4262-8805-DB7BEF0DE6AE}"/>
              </a:ext>
            </a:extLst>
          </p:cNvPr>
          <p:cNvSpPr>
            <a:spLocks noGrp="1"/>
          </p:cNvSpPr>
          <p:nvPr>
            <p:ph type="title"/>
          </p:nvPr>
        </p:nvSpPr>
        <p:spPr>
          <a:xfrm>
            <a:off x="1382213" y="17367"/>
            <a:ext cx="10360501" cy="1223963"/>
          </a:xfrm>
        </p:spPr>
        <p:txBody>
          <a:bodyPr/>
          <a:lstStyle/>
          <a:p>
            <a:r>
              <a:rPr lang="en-CA" dirty="0"/>
              <a:t>So what then is GITHUB ?</a:t>
            </a:r>
          </a:p>
        </p:txBody>
      </p:sp>
      <p:pic>
        <p:nvPicPr>
          <p:cNvPr id="7170" name="Picture 2" descr="The GitHub homepage">
            <a:extLst>
              <a:ext uri="{FF2B5EF4-FFF2-40B4-BE49-F238E27FC236}">
                <a16:creationId xmlns:a16="http://schemas.microsoft.com/office/drawing/2014/main" id="{9DC1986B-BFA1-418E-97FD-D03E7B8F4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157" y="1628800"/>
            <a:ext cx="8266509" cy="4632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99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F977-F658-49A5-9A83-AE4E3759F2F1}"/>
              </a:ext>
            </a:extLst>
          </p:cNvPr>
          <p:cNvSpPr>
            <a:spLocks noGrp="1"/>
          </p:cNvSpPr>
          <p:nvPr>
            <p:ph type="title"/>
          </p:nvPr>
        </p:nvSpPr>
        <p:spPr/>
        <p:txBody>
          <a:bodyPr/>
          <a:lstStyle/>
          <a:p>
            <a:r>
              <a:rPr lang="en-CA" dirty="0"/>
              <a:t>Cloud based Git Repository </a:t>
            </a:r>
          </a:p>
        </p:txBody>
      </p:sp>
      <p:pic>
        <p:nvPicPr>
          <p:cNvPr id="12290" name="Picture 2" descr="Image result for dr evil cloud meme">
            <a:extLst>
              <a:ext uri="{FF2B5EF4-FFF2-40B4-BE49-F238E27FC236}">
                <a16:creationId xmlns:a16="http://schemas.microsoft.com/office/drawing/2014/main" id="{219E6E2C-558D-4AE8-861E-70918B714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244" y="1746846"/>
            <a:ext cx="3456384" cy="33643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bitbucket">
            <a:extLst>
              <a:ext uri="{FF2B5EF4-FFF2-40B4-BE49-F238E27FC236}">
                <a16:creationId xmlns:a16="http://schemas.microsoft.com/office/drawing/2014/main" id="{98AC909C-3C2E-446F-BD63-A66C87FCE0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812" y="5575249"/>
            <a:ext cx="1986429" cy="10081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mage result for gitlab">
            <a:extLst>
              <a:ext uri="{FF2B5EF4-FFF2-40B4-BE49-F238E27FC236}">
                <a16:creationId xmlns:a16="http://schemas.microsoft.com/office/drawing/2014/main" id="{FCA2B2FA-D947-47F5-A053-11586DC394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8286" y="5575249"/>
            <a:ext cx="1008112" cy="10081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Related image">
            <a:extLst>
              <a:ext uri="{FF2B5EF4-FFF2-40B4-BE49-F238E27FC236}">
                <a16:creationId xmlns:a16="http://schemas.microsoft.com/office/drawing/2014/main" id="{7EEEB29B-0C95-46DE-B232-6B322670276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9977" y="5592819"/>
            <a:ext cx="1512167" cy="1008111"/>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Image result for github">
            <a:extLst>
              <a:ext uri="{FF2B5EF4-FFF2-40B4-BE49-F238E27FC236}">
                <a16:creationId xmlns:a16="http://schemas.microsoft.com/office/drawing/2014/main" id="{94605FBD-DEB4-4A77-A9B7-AFD7DDDDF7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9073" y="5592818"/>
            <a:ext cx="1946113" cy="1008111"/>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Image result for sourceforge">
            <a:extLst>
              <a:ext uri="{FF2B5EF4-FFF2-40B4-BE49-F238E27FC236}">
                <a16:creationId xmlns:a16="http://schemas.microsoft.com/office/drawing/2014/main" id="{594A999A-F5A3-4376-A665-85703AE3BD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72115" y="5877272"/>
            <a:ext cx="3456384" cy="534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74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190</TotalTime>
  <Words>775</Words>
  <Application>Microsoft Office PowerPoint</Application>
  <PresentationFormat>Custom</PresentationFormat>
  <Paragraphs>80</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Tech 16x9</vt:lpstr>
      <vt:lpstr>GIT &amp; GITHUB </vt:lpstr>
      <vt:lpstr>What is GIT ?</vt:lpstr>
      <vt:lpstr>What is a Version Control System ?</vt:lpstr>
      <vt:lpstr>Advantages of using a VCS </vt:lpstr>
      <vt:lpstr>Track Changes </vt:lpstr>
      <vt:lpstr>Advantages of using a VCS </vt:lpstr>
      <vt:lpstr>Basic Git Workflow ?</vt:lpstr>
      <vt:lpstr>So what then is GITHUB ?</vt:lpstr>
      <vt:lpstr>Cloud based Git Repository </vt:lpstr>
      <vt:lpstr>GITHUB</vt:lpstr>
      <vt:lpstr>Login to GitHub </vt:lpstr>
      <vt:lpstr>Create a new repository </vt:lpstr>
      <vt:lpstr>You should see a page like this </vt:lpstr>
      <vt:lpstr>PowerPoint Presentation</vt:lpstr>
      <vt:lpstr>Configuring Git for the first time after installation</vt:lpstr>
      <vt:lpstr>Cloning Repository </vt:lpstr>
      <vt:lpstr>Adding Files  to Repository   For this simply copy all the files inside the folder called “Sample D3 Files” and paste them in the newly created git folder </vt:lpstr>
      <vt:lpstr>Commit the Files and Push to the Cloud</vt:lpstr>
      <vt:lpstr>Now go back to the GitHub Repo site and refresh the page , you should see the files you have pushed</vt:lpstr>
      <vt:lpstr>There are two ways to publish files on the GitHub Servers</vt:lpstr>
      <vt:lpstr>Configure GH-Pages for Master Branch</vt:lpstr>
      <vt:lpstr>Wait for GitHub to deploy your Site , this can take anywhere from 5 secs to almost a full minute.</vt:lpstr>
      <vt:lpstr>PowerPoint Presentation</vt:lpstr>
      <vt:lpstr>Personal Website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Venkat Bandi</dc:creator>
  <cp:lastModifiedBy>Venkat Bandi</cp:lastModifiedBy>
  <cp:revision>20</cp:revision>
  <dcterms:created xsi:type="dcterms:W3CDTF">2018-11-05T06:34:39Z</dcterms:created>
  <dcterms:modified xsi:type="dcterms:W3CDTF">2018-11-05T09:44:49Z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