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2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82" r:id="rId17"/>
    <p:sldId id="284" r:id="rId18"/>
    <p:sldId id="285" r:id="rId19"/>
    <p:sldId id="275" r:id="rId20"/>
    <p:sldId id="277" r:id="rId21"/>
    <p:sldId id="286" r:id="rId22"/>
    <p:sldId id="280" r:id="rId23"/>
    <p:sldId id="278" r:id="rId24"/>
    <p:sldId id="281" r:id="rId25"/>
    <p:sldId id="288" r:id="rId26"/>
    <p:sldId id="289" r:id="rId27"/>
    <p:sldId id="291" r:id="rId28"/>
    <p:sldId id="292" r:id="rId29"/>
    <p:sldId id="294" r:id="rId30"/>
    <p:sldId id="295" r:id="rId31"/>
    <p:sldId id="297" r:id="rId32"/>
    <p:sldId id="314" r:id="rId33"/>
    <p:sldId id="317" r:id="rId34"/>
    <p:sldId id="316" r:id="rId35"/>
    <p:sldId id="320" r:id="rId36"/>
    <p:sldId id="298" r:id="rId37"/>
    <p:sldId id="299" r:id="rId38"/>
    <p:sldId id="260" r:id="rId39"/>
    <p:sldId id="300" r:id="rId40"/>
    <p:sldId id="301" r:id="rId41"/>
    <p:sldId id="263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272" r:id="rId51"/>
    <p:sldId id="273" r:id="rId52"/>
    <p:sldId id="310" r:id="rId53"/>
    <p:sldId id="311" r:id="rId54"/>
    <p:sldId id="276" r:id="rId55"/>
    <p:sldId id="312" r:id="rId56"/>
    <p:sldId id="313" r:id="rId57"/>
    <p:sldId id="279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3" autoAdjust="0"/>
    <p:restoredTop sz="93955"/>
  </p:normalViewPr>
  <p:slideViewPr>
    <p:cSldViewPr snapToGrid="0">
      <p:cViewPr varScale="1">
        <p:scale>
          <a:sx n="138" d="100"/>
          <a:sy n="138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CBA77-1534-6E41-836E-C37C0D18E779}" type="datetimeFigureOut">
              <a:rPr kumimoji="1" lang="ko-KR" altLang="en-US" smtClean="0"/>
              <a:t>2024. 12. 11.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637C6-D907-6F4C-A78A-A5A1E0B5DC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0696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105cfdbe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32105cfdbe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10859426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3210859426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10859426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3210859426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210859426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3210859426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10859426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3210859426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10859426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3210859426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2108594268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3210859426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210859426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3210859426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2108594268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3210859426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210859426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3210859426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210859426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3210859426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2108594268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32108594268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105cfdbe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32105cfdbe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105cfdbe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g32105cfdbe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105cfdbe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32105cfdbe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105cfdbe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32105cfdbe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105cfdbe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32105cfdbe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105cfdbe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32105cfdbe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105cfdbe1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32105cfdbe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9E592-015D-5BFA-63BA-3C635941D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F069D7-CC1C-5D12-0796-831A86DFF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46CEF6-713B-F13E-73B2-C4EB76554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09FD-5284-4BBB-A724-2C2EF400E0F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C6B7B-5018-40EB-C83F-37C373C8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CACD4-2E9A-F3B7-FA4F-185939B5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3F12-F88B-4FF9-94C7-7B679897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3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2ABC9-68DE-B1D0-08BA-F8B68636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52ADEC-278D-B8C7-2B62-08C59A94E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7E9B2E-62AB-1A14-87C7-6612A8297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09FD-5284-4BBB-A724-2C2EF400E0F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BA6535-E191-F61E-D3EE-B8D25E64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BFBD6-FDF7-57E3-AA4C-C82F3265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3F12-F88B-4FF9-94C7-7B679897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8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216B05-EDC9-FA09-AAE2-C8709EAF74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2E1308-B2D4-951E-26D5-13E8968AB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7D537-94F7-E651-4731-EA97D32E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09FD-5284-4BBB-A724-2C2EF400E0F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02110-438B-FF25-E3FC-2481023F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9A8DA-9525-6DD5-BA26-CD139C5E1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3F12-F88B-4FF9-94C7-7B679897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C68BD-8BAC-2C71-D6AA-9350C2AB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6ED087-C8FB-7200-543C-6679E51A6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9AC044-A368-1412-9EC6-0EE01BA2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09FD-5284-4BBB-A724-2C2EF400E0F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17149-48CE-683C-1BCF-E9F5BF2D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0CA652-1876-0E85-4D0B-F1B16A29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3F12-F88B-4FF9-94C7-7B679897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4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DBD6E-A91C-D9B7-2EDE-64BDDF02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84B7B-4359-F569-A16A-65BA6F19A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FE9172-2819-4D55-7556-DCCA08EF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09FD-5284-4BBB-A724-2C2EF400E0F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B79A83-BC79-F7A5-46F6-25C573E8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9C151-E478-AAD9-C88E-41233912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3F12-F88B-4FF9-94C7-7B679897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9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2DBB1-70E8-3867-3170-989D08CA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447F15-9983-0663-5D31-B9F67B462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E7280B-64C1-C8F3-C28F-FEED9696E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34D76A-57C5-2520-F5F3-28A715C5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09FD-5284-4BBB-A724-2C2EF400E0F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CC4FC1-2795-6903-42F5-8B2D4A26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7F658E-8EB6-DF1D-46A4-E2183EDA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3F12-F88B-4FF9-94C7-7B679897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6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E8E79-55B2-3D9D-7565-328CBF0D9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BF8461-50A0-480E-E01F-96FF9AF2C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6EA8BE-9FEA-CB47-32DE-015F82D32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AFB1B4-5A7C-11C4-3CC0-65F4D6DA6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A2325D-E447-4D91-FA4C-9D2BCA9CB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136F77-4C67-12D8-BF3C-FAAABE37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09FD-5284-4BBB-A724-2C2EF400E0F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6D7241-F96C-AC51-7113-82DE1711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22AB4B-497F-4368-2578-B7C7B290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3F12-F88B-4FF9-94C7-7B679897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7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4E9C7-5EFB-782E-BED1-74727A5E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ED513C-E54E-C28E-35AF-F44721062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09FD-5284-4BBB-A724-2C2EF400E0F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43245C-97AC-E7D3-80A0-1C15F409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55776D-C0F7-A92E-5619-63C56043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3F12-F88B-4FF9-94C7-7B679897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3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9851C4-CBD5-3A26-DE2D-80173708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09FD-5284-4BBB-A724-2C2EF400E0F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F781D8-7AAC-8902-AF9F-F7A55B36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99783C-25E6-EEE2-B2D0-A64C9EB7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3F12-F88B-4FF9-94C7-7B679897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6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F6A6F-1E50-9C6B-0878-2F28871FD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559565-F6F5-02FA-0608-DD972CA20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41E6F7-4F25-6813-F7F6-F8ACB87EB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FF0F98-741A-0279-D7DB-A95AF4ED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09FD-5284-4BBB-A724-2C2EF400E0F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448A1B-1F31-D663-7ABD-016AE86A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DC5FDC-3AD6-BE9F-F979-A93BB21F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3F12-F88B-4FF9-94C7-7B679897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E2B8D-DCD6-F68D-1325-499D3F1E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B247B4-1B79-8F8C-F517-7860386F0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6776FA-6F1D-CD3E-4160-F2D3F146A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0BAB09-7F63-00EF-2B09-83CEA69B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09FD-5284-4BBB-A724-2C2EF400E0F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7F6626-FC97-FC4F-090C-5650D025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A3923A-28D7-E9AC-5343-38CCE314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3F12-F88B-4FF9-94C7-7B679897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4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7F2454-6D24-0E13-9CCF-59D154493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9225B1-E67B-9913-F9A2-C4FD47C51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B5BA5-C16F-EE1A-C2C8-6F821BBC2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8D09FD-5284-4BBB-A724-2C2EF400E0F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6A1DE0-BB65-CA08-A876-32F5053FB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A372A3-3CD8-77D4-DE45-D889591AA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B53F12-F88B-4FF9-94C7-7B679897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7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9EA6F-D56C-6E5F-624E-1D3819B38D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전자제조분석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Final project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95A28E-67C7-8C55-85A1-23DCF1E6D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8012"/>
            <a:ext cx="9144000" cy="2014991"/>
          </a:xfrm>
        </p:spPr>
        <p:txBody>
          <a:bodyPr>
            <a:normAutofit/>
          </a:bodyPr>
          <a:lstStyle/>
          <a:p>
            <a:r>
              <a:rPr 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2024. 12. 12 </a:t>
            </a:r>
          </a:p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사람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사람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사람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244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281A6-3171-8207-DDB4-333BFED6D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AAA74-960D-E0D1-6B75-BAA02638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변수 분석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35411C-E2A0-773C-7754-C7F090F65611}"/>
              </a:ext>
            </a:extLst>
          </p:cNvPr>
          <p:cNvSpPr txBox="1">
            <a:spLocks/>
          </p:cNvSpPr>
          <p:nvPr/>
        </p:nvSpPr>
        <p:spPr>
          <a:xfrm>
            <a:off x="176546" y="16402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Duration</a:t>
            </a: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경매 진행 기간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카테고리형 변수입니다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</a:p>
          <a:p>
            <a:pPr lvl="3"/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5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개의 항목으로 구성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</a:p>
          <a:p>
            <a:pPr marL="914400" lvl="2" indent="0">
              <a:buNone/>
            </a:pP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marL="914400" lvl="2" indent="0">
              <a:buNone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3FDC51-8500-B63D-C8AD-2E54F211A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806" y="956057"/>
            <a:ext cx="5692749" cy="49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02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12EC7-5ABB-8C15-AACE-C8F40A196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03F1E-BA93-F682-4986-D155207E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변수 분석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871A4C2-2C38-FA17-A9E1-CA71AA2F37BE}"/>
              </a:ext>
            </a:extLst>
          </p:cNvPr>
          <p:cNvSpPr txBox="1">
            <a:spLocks/>
          </p:cNvSpPr>
          <p:nvPr/>
        </p:nvSpPr>
        <p:spPr>
          <a:xfrm>
            <a:off x="176546" y="16402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EndDay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경매가 끝난 요일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카테고리형 변수 입니다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</a:p>
          <a:p>
            <a:pPr lvl="3"/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7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개의 항목으로 구성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marL="914400" lvl="2" indent="0">
              <a:buNone/>
            </a:pP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marL="914400" lvl="2" indent="0">
              <a:buNone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883EC6-C06E-7B47-B913-1ED0EB284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865" y="1133839"/>
            <a:ext cx="5677698" cy="479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32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C7C14-6812-915A-71A6-5C2D64632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2D260-F303-9BBD-1E24-BE97B99F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변수 분석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9474256-41A3-2117-F22C-E532FE62DBA5}"/>
              </a:ext>
            </a:extLst>
          </p:cNvPr>
          <p:cNvSpPr txBox="1">
            <a:spLocks/>
          </p:cNvSpPr>
          <p:nvPr/>
        </p:nvSpPr>
        <p:spPr>
          <a:xfrm>
            <a:off x="176546" y="16402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ClosePrice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낙찰가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연속형 변수입니다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</a:p>
          <a:p>
            <a:pPr marL="914400" lvl="2" indent="0">
              <a:buNone/>
            </a:pP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marL="914400" lvl="2" indent="0">
              <a:buNone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68A492-15B5-15C9-70DA-8F276F7AA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04" y="1027906"/>
            <a:ext cx="6084634" cy="52331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355C0F-965F-CB52-618A-013487942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096" y="3041547"/>
            <a:ext cx="3510158" cy="27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8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3A48F-EAB6-F26F-FC67-96AE010E8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53592-A3ED-3C39-8CEE-BDDFE18B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변수 분석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946867B-CB92-8513-28E2-FF76E2CE14FD}"/>
              </a:ext>
            </a:extLst>
          </p:cNvPr>
          <p:cNvSpPr txBox="1">
            <a:spLocks/>
          </p:cNvSpPr>
          <p:nvPr/>
        </p:nvSpPr>
        <p:spPr>
          <a:xfrm>
            <a:off x="176546" y="16402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OpenPrice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ko-KR" altLang="en-US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시작가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연속형 변수입니다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</a:p>
          <a:p>
            <a:pPr marL="914400" lvl="2" indent="0">
              <a:buNone/>
            </a:pP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marL="914400" lvl="2" indent="0">
              <a:buNone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64F8AF-910E-9BA8-E91F-98C8090C5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783" y="1027906"/>
            <a:ext cx="5983052" cy="51530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2B89F2-BF0B-BF5E-3D04-AEA5B4B14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64" y="2965780"/>
            <a:ext cx="3149751" cy="275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48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56091-007B-0C71-0BF9-118C2701D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32AC5-A7C2-13A2-C5E3-A85AA1A0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변수 분석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1AABD94-5CC5-766F-3949-D15592C71DF8}"/>
              </a:ext>
            </a:extLst>
          </p:cNvPr>
          <p:cNvSpPr txBox="1">
            <a:spLocks/>
          </p:cNvSpPr>
          <p:nvPr/>
        </p:nvSpPr>
        <p:spPr>
          <a:xfrm>
            <a:off x="176546" y="16402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Competitive (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예측 대상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)</a:t>
            </a: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입찰이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2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회 이상 일어난 경매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0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과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1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로 이루어진 카테고리형 변수입니다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</a:p>
          <a:p>
            <a:pPr marL="914400" lvl="2" indent="0">
              <a:buNone/>
            </a:pP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marL="914400" lvl="2" indent="0">
              <a:buNone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37B955-9642-220E-21CE-19A3C2519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056" y="1180786"/>
            <a:ext cx="5153744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71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3D71B-A68D-3800-F514-C88A079B4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84972-04D0-4A78-6AF1-5601F651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목차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93DD82-7E42-7008-6DB1-33AED1FCD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프로젝트 설명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개요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프로젝트 문제 풀이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결론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CEA9449C-EFBF-6AC0-DB7A-AA6F64704FE3}"/>
              </a:ext>
            </a:extLst>
          </p:cNvPr>
          <p:cNvSpPr/>
          <p:nvPr/>
        </p:nvSpPr>
        <p:spPr>
          <a:xfrm>
            <a:off x="211282" y="3844430"/>
            <a:ext cx="439387" cy="49876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657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9D905-B25D-61CF-5C1E-9B282875D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B1D37-A0C4-A179-ED4D-9C93F1F9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문제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1.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</a:t>
            </a:r>
            <a:r>
              <a:rPr lang="ko-KR" altLang="en-US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전처리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-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더미변수 생성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3783314-3A69-E768-B045-F5707FB6F6BE}"/>
              </a:ext>
            </a:extLst>
          </p:cNvPr>
          <p:cNvSpPr txBox="1">
            <a:spLocks/>
          </p:cNvSpPr>
          <p:nvPr/>
        </p:nvSpPr>
        <p:spPr>
          <a:xfrm>
            <a:off x="176546" y="16402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C9F2F-0E57-60DC-7F10-C701F7FB8567}"/>
              </a:ext>
            </a:extLst>
          </p:cNvPr>
          <p:cNvSpPr txBox="1"/>
          <p:nvPr/>
        </p:nvSpPr>
        <p:spPr>
          <a:xfrm>
            <a:off x="3230090" y="2293917"/>
            <a:ext cx="6483926" cy="2465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4D4D4D"/>
              </a:buClr>
              <a:buSzTx/>
              <a:tabLst/>
              <a:defRPr/>
            </a:pPr>
            <a:r>
              <a:rPr kumimoji="0" lang="ko-KR" altLang="en-US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범주형 예측 변수들에 대해서 더미 변수를 </a:t>
            </a:r>
            <a:r>
              <a:rPr kumimoji="0" lang="ko-KR" altLang="en-US" sz="24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생성하시오</a:t>
            </a:r>
            <a:r>
              <a:rPr kumimoji="0"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  <a:br>
              <a:rPr kumimoji="0"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r>
              <a:rPr kumimoji="0" lang="ko-KR" altLang="en-US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범주형 변수에는 물품 항목</a:t>
            </a:r>
            <a:r>
              <a:rPr kumimoji="0"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(Category: 18</a:t>
            </a:r>
            <a:r>
              <a:rPr kumimoji="0" lang="ko-KR" altLang="en-US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개 범주</a:t>
            </a:r>
            <a:r>
              <a:rPr kumimoji="0"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), </a:t>
            </a:r>
            <a:br>
              <a:rPr kumimoji="0"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r>
              <a:rPr kumimoji="0" lang="ko-KR" altLang="en-US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화폐 단위</a:t>
            </a:r>
            <a:r>
              <a:rPr kumimoji="0"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(currency: US, GBP, EUR), </a:t>
            </a:r>
            <a:br>
              <a:rPr kumimoji="0"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r>
              <a:rPr kumimoji="0" lang="ko-KR" altLang="en-US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경매 종료일</a:t>
            </a:r>
            <a:r>
              <a:rPr kumimoji="0"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(</a:t>
            </a:r>
            <a:r>
              <a:rPr lang="en-US" altLang="ko-KR" sz="24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e</a:t>
            </a:r>
            <a:r>
              <a:rPr kumimoji="0" lang="en-US" altLang="ko-KR" sz="24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ndDay</a:t>
            </a:r>
            <a:r>
              <a:rPr kumimoji="0"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: </a:t>
            </a:r>
            <a:r>
              <a:rPr kumimoji="0" lang="ko-KR" altLang="en-US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월요일</a:t>
            </a:r>
            <a:r>
              <a:rPr kumimoji="0"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~</a:t>
            </a:r>
            <a:r>
              <a:rPr kumimoji="0" lang="ko-KR" altLang="en-US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일요일</a:t>
            </a:r>
            <a:r>
              <a:rPr kumimoji="0"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), </a:t>
            </a:r>
            <a:br>
              <a:rPr kumimoji="0"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r>
              <a:rPr kumimoji="0" lang="ko-KR" altLang="en-US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경매 기간</a:t>
            </a:r>
            <a:r>
              <a:rPr kumimoji="0"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(Duration: 1, 3, 5, 7, 10</a:t>
            </a:r>
            <a:r>
              <a:rPr kumimoji="0" lang="ko-KR" altLang="en-US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일</a:t>
            </a:r>
            <a:r>
              <a:rPr kumimoji="0"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)</a:t>
            </a:r>
            <a:r>
              <a:rPr kumimoji="0" lang="ko-KR" altLang="en-US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이 포함된다</a:t>
            </a:r>
            <a:r>
              <a:rPr kumimoji="0"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4922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89256-D3E5-BB8D-6561-CC3664347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FA761-F2BB-AD0E-E5E9-48B0B7B1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문제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1.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</a:t>
            </a:r>
            <a:r>
              <a:rPr lang="ko-KR" altLang="en-US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전처리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-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더미변수 생성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6DD547C-2707-82AB-E90E-C0BC244030BD}"/>
              </a:ext>
            </a:extLst>
          </p:cNvPr>
          <p:cNvSpPr txBox="1">
            <a:spLocks/>
          </p:cNvSpPr>
          <p:nvPr/>
        </p:nvSpPr>
        <p:spPr>
          <a:xfrm>
            <a:off x="176546" y="16402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BDE22E-1246-FE7F-51F0-D929B0D9A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181" y="1903708"/>
            <a:ext cx="8551094" cy="396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90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B4BA5-C3EB-D165-BF0C-96D71FE99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547BE-3215-38DF-3C4C-BC920CD7B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문제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1.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</a:t>
            </a:r>
            <a:r>
              <a:rPr lang="ko-KR" altLang="en-US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전처리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-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더미변수 생성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5E7302A-F842-C165-B4FE-ED69223F9520}"/>
              </a:ext>
            </a:extLst>
          </p:cNvPr>
          <p:cNvSpPr txBox="1">
            <a:spLocks/>
          </p:cNvSpPr>
          <p:nvPr/>
        </p:nvSpPr>
        <p:spPr>
          <a:xfrm>
            <a:off x="176546" y="16402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A93DF0-04E3-7DAF-6322-B4B7CF613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047" y="1805219"/>
            <a:ext cx="8922650" cy="398994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3A63C29-2E9B-779B-BFB1-FD70B31FAD4B}"/>
              </a:ext>
            </a:extLst>
          </p:cNvPr>
          <p:cNvSpPr/>
          <p:nvPr/>
        </p:nvSpPr>
        <p:spPr>
          <a:xfrm>
            <a:off x="2137558" y="2125683"/>
            <a:ext cx="748146" cy="3657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5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A0E1B-0DD5-55FA-60DD-0C7FD7902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2999A-59FD-D8A4-5B84-5B574A36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문제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2.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카테고리 변수 개수 축소하기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C8FD7B6-40C8-0B99-19CF-84D4F65E3FA7}"/>
              </a:ext>
            </a:extLst>
          </p:cNvPr>
          <p:cNvSpPr txBox="1">
            <a:spLocks/>
          </p:cNvSpPr>
          <p:nvPr/>
        </p:nvSpPr>
        <p:spPr>
          <a:xfrm>
            <a:off x="176546" y="16402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DC315D-C6A4-5B8A-0897-662076BCFE0A}"/>
              </a:ext>
            </a:extLst>
          </p:cNvPr>
          <p:cNvSpPr txBox="1"/>
          <p:nvPr/>
        </p:nvSpPr>
        <p:spPr>
          <a:xfrm>
            <a:off x="1448789" y="2436420"/>
            <a:ext cx="10248405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4D4D4D"/>
              </a:buClr>
              <a:buSzTx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다양한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범주형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변수들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더미 변수가 아닌 원래 변수 사용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의 함수로서 이진형 결과 변수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경쟁적인 경매 여부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의 평균을 구하기 위해 피벗 테이블을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작성하시오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  <a:br>
              <a:rPr kumimoji="0" lang="en-US" altLang="ko-KR" sz="24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모델에서 사용될 더미 변수의 개수를 줄이기 위해서 피벗 테이블의 정보를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활용하시오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  <a:br>
              <a:rPr kumimoji="0" lang="en-US" altLang="ko-KR" sz="24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예를 들어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경쟁적인 경매의 분포가 유사한 범주는 합칠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  <a:endParaRPr kumimoji="0" lang="ko-KR" altLang="en-US" sz="24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779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0F7D9-3587-924C-C0A3-8A2FEFA0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목차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5E428-115E-3B21-DE23-29FD84414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프로젝트 설명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개요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프로젝트 문제 풀이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결론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5502A19-B860-D47C-F197-1E4F475AB384}"/>
              </a:ext>
            </a:extLst>
          </p:cNvPr>
          <p:cNvSpPr/>
          <p:nvPr/>
        </p:nvSpPr>
        <p:spPr>
          <a:xfrm>
            <a:off x="341910" y="1825625"/>
            <a:ext cx="439387" cy="49876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548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83325-4A8C-DEDC-C7C7-4ECC06222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B06FC-5800-BF44-E3A7-CCA571687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문제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2.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카테고리 변수 개수 축소하기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43DD32-02F0-98D5-AC6C-0C85EC60D79F}"/>
              </a:ext>
            </a:extLst>
          </p:cNvPr>
          <p:cNvSpPr txBox="1"/>
          <p:nvPr/>
        </p:nvSpPr>
        <p:spPr>
          <a:xfrm>
            <a:off x="2858105" y="2284454"/>
            <a:ext cx="231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Category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04206AC-7B49-8EB5-D119-1AA644595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697" y="1595686"/>
            <a:ext cx="3648474" cy="512173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C729212-9091-810F-64A8-848ADB0FB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82" y="2849337"/>
            <a:ext cx="6524883" cy="222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8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A3D52-2F2A-731F-4D77-48B244565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FDFC0090-B2C1-8CFB-403A-D0F2077F5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574904"/>
            <a:ext cx="10944225" cy="44767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123BE3E-8BF3-D0A0-7278-11C9615F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문제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2.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카테고리 변수 개수 축소하기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12FDFA-EE78-9F18-61CE-6B79C521936F}"/>
              </a:ext>
            </a:extLst>
          </p:cNvPr>
          <p:cNvSpPr/>
          <p:nvPr/>
        </p:nvSpPr>
        <p:spPr>
          <a:xfrm>
            <a:off x="1706089" y="3813279"/>
            <a:ext cx="5961413" cy="308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921758-1E8C-1F5C-AB78-151A4893348C}"/>
              </a:ext>
            </a:extLst>
          </p:cNvPr>
          <p:cNvSpPr txBox="1"/>
          <p:nvPr/>
        </p:nvSpPr>
        <p:spPr>
          <a:xfrm>
            <a:off x="5173684" y="3690659"/>
            <a:ext cx="26363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 err="1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Books+Clothing</a:t>
            </a:r>
            <a:r>
              <a:rPr lang="en-US" sz="10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/</a:t>
            </a:r>
            <a:r>
              <a:rPr lang="en-US" sz="1000" b="0" i="0" dirty="0" err="1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Accessories+Toys</a:t>
            </a:r>
            <a:r>
              <a:rPr lang="en-US" sz="10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/Hobbies</a:t>
            </a:r>
            <a:br>
              <a:rPr lang="en-US" sz="10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r>
              <a:rPr lang="en-US" sz="10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Antique/Art/Craft</a:t>
            </a:r>
            <a:br>
              <a:rPr lang="en-US" sz="10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r>
              <a:rPr lang="en-US" sz="1000" b="0" i="0" dirty="0" err="1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Collectibles+Music</a:t>
            </a:r>
            <a:r>
              <a:rPr lang="en-US" sz="10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/Movie/Game</a:t>
            </a:r>
            <a:endParaRPr lang="en-US" sz="1000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1BA2089-E234-B8CB-8B33-82D20CFBB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2463"/>
            <a:ext cx="4636555" cy="34774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D1C67ED-12EC-D01D-CAF6-35302758EFE7}"/>
              </a:ext>
            </a:extLst>
          </p:cNvPr>
          <p:cNvSpPr txBox="1"/>
          <p:nvPr/>
        </p:nvSpPr>
        <p:spPr>
          <a:xfrm>
            <a:off x="2157461" y="1813308"/>
            <a:ext cx="231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Category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191F21-AB83-71A9-CD6F-3537E7AAEEC9}"/>
              </a:ext>
            </a:extLst>
          </p:cNvPr>
          <p:cNvSpPr txBox="1"/>
          <p:nvPr/>
        </p:nvSpPr>
        <p:spPr>
          <a:xfrm>
            <a:off x="9447687" y="1628642"/>
            <a:ext cx="231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Category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530676-4434-EC74-59D0-E522E7F651AB}"/>
              </a:ext>
            </a:extLst>
          </p:cNvPr>
          <p:cNvSpPr/>
          <p:nvPr/>
        </p:nvSpPr>
        <p:spPr>
          <a:xfrm>
            <a:off x="285008" y="2900467"/>
            <a:ext cx="2600696" cy="400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8F355FD-0288-5266-8802-DDEBE43CA9EA}"/>
              </a:ext>
            </a:extLst>
          </p:cNvPr>
          <p:cNvSpPr/>
          <p:nvPr/>
        </p:nvSpPr>
        <p:spPr>
          <a:xfrm>
            <a:off x="0" y="3318914"/>
            <a:ext cx="3503221" cy="925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EBB1991-5441-523F-B646-9F13750FF075}"/>
              </a:ext>
            </a:extLst>
          </p:cNvPr>
          <p:cNvSpPr/>
          <p:nvPr/>
        </p:nvSpPr>
        <p:spPr>
          <a:xfrm>
            <a:off x="405850" y="4868945"/>
            <a:ext cx="3964269" cy="414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40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A0045-6680-890C-1EFD-45B82F732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38920-7543-5389-3577-BB476BF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문제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2.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카테고리 변수 개수 축소하기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00C341A-5217-C6FB-7A86-3A96455B8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1821"/>
            <a:ext cx="4919764" cy="404724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6D23444-55B1-76FB-EE6B-EED70F5CF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785" y="2906875"/>
            <a:ext cx="4031896" cy="16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54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C1521-269F-9C85-9A03-3DA62E1C1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C86F5-6F89-2EC1-889C-0146EB6C1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문제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2.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카테고리 변수 개수 축소하기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425B66-195A-0AE5-2050-9223B12B53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79"/>
          <a:stretch/>
        </p:blipFill>
        <p:spPr>
          <a:xfrm>
            <a:off x="595247" y="1690688"/>
            <a:ext cx="5500753" cy="43701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23D604D-9C18-DDA4-8398-D63FC28C5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655" y="2487268"/>
            <a:ext cx="4372179" cy="270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16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12A1A-CC0F-876D-D644-26CA3BBA5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37C30-BA30-9329-A9CD-877B5C445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문제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2.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카테고리 변수 개수 축소하기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37ED455-0721-A349-9B2F-E9B112819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190" y="1685725"/>
            <a:ext cx="4468810" cy="333387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21B8892-C84B-CD03-809A-B3589B4CF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504" y="5019599"/>
            <a:ext cx="2521080" cy="147327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D259F82-3AB4-8BD5-6CC3-421734354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723" y="1685725"/>
            <a:ext cx="4468810" cy="333387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6FC13FF-D839-A7AF-9774-FF9796986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673" y="5019599"/>
            <a:ext cx="1809843" cy="1778091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B4DC603E-0B95-365B-8BAE-BC5AD30A39DB}"/>
              </a:ext>
            </a:extLst>
          </p:cNvPr>
          <p:cNvSpPr/>
          <p:nvPr/>
        </p:nvSpPr>
        <p:spPr>
          <a:xfrm>
            <a:off x="2493818" y="2268187"/>
            <a:ext cx="1809843" cy="2751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40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9AAC7-B24D-2AB3-D562-104249CEC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176A0-1CE8-EE83-9864-59F84EDF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문제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3.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분할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/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로지스틱 회귀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66EAA30-4962-F2A5-EABC-09C3678C96DC}"/>
              </a:ext>
            </a:extLst>
          </p:cNvPr>
          <p:cNvSpPr txBox="1">
            <a:spLocks/>
          </p:cNvSpPr>
          <p:nvPr/>
        </p:nvSpPr>
        <p:spPr>
          <a:xfrm>
            <a:off x="176546" y="16402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46875-FBFB-1892-BFDB-DC2E44514EB8}"/>
              </a:ext>
            </a:extLst>
          </p:cNvPr>
          <p:cNvSpPr txBox="1"/>
          <p:nvPr/>
        </p:nvSpPr>
        <p:spPr>
          <a:xfrm>
            <a:off x="1767049" y="2840181"/>
            <a:ext cx="102484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데이터를 학습 데이터셋</a:t>
            </a:r>
            <a:r>
              <a:rPr lang="en-US" altLang="ko-KR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(60%)</a:t>
            </a:r>
            <a:r>
              <a:rPr lang="ko-KR" altLang="en-US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과 검증 데이터셋</a:t>
            </a:r>
            <a:r>
              <a:rPr lang="en-US" altLang="ko-KR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(40%)</a:t>
            </a:r>
            <a:r>
              <a:rPr lang="ko-KR" altLang="en-US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으로 분할한다</a:t>
            </a:r>
            <a:r>
              <a:rPr lang="en-US" altLang="ko-KR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  <a:br>
              <a:rPr lang="en-US" altLang="ko-KR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r>
              <a:rPr lang="ko-KR" altLang="en-US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컷오프 값을 </a:t>
            </a:r>
            <a:r>
              <a:rPr lang="en-US" altLang="ko-KR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0.5</a:t>
            </a:r>
            <a:r>
              <a:rPr lang="ko-KR" altLang="en-US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로 하여 모든 예측 변수들을 사용한 로지스틱 모델을 </a:t>
            </a:r>
            <a:r>
              <a:rPr lang="ko-KR" altLang="en-US" sz="2400" b="0" i="0" dirty="0" err="1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실행하시오</a:t>
            </a:r>
            <a:r>
              <a:rPr lang="en-US" altLang="ko-KR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685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95E61-A5CF-976B-841F-3BD7AEFAF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101E5-0434-A360-0980-757731549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문제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3.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분할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/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로지스틱 회귀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DC60A1D-27AA-DFBC-810A-285B821978FB}"/>
              </a:ext>
            </a:extLst>
          </p:cNvPr>
          <p:cNvSpPr txBox="1">
            <a:spLocks/>
          </p:cNvSpPr>
          <p:nvPr/>
        </p:nvSpPr>
        <p:spPr>
          <a:xfrm>
            <a:off x="176546" y="16402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1F674-0B2C-2D1D-3EFA-F72D1526FF4F}"/>
              </a:ext>
            </a:extLst>
          </p:cNvPr>
          <p:cNvSpPr txBox="1">
            <a:spLocks/>
          </p:cNvSpPr>
          <p:nvPr/>
        </p:nvSpPr>
        <p:spPr>
          <a:xfrm>
            <a:off x="328946" y="17926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분할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marL="914400" lvl="2" indent="0">
              <a:buNone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947BF9-4FA4-ACBF-7BDF-C5D9DED31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96" y="2443266"/>
            <a:ext cx="11447458" cy="8365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13C0413-BCB4-8476-6CAF-330843F33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322" y="3578149"/>
            <a:ext cx="7219963" cy="29075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034577-5782-0FB5-F895-A61A3907FDB8}"/>
              </a:ext>
            </a:extLst>
          </p:cNvPr>
          <p:cNvSpPr txBox="1"/>
          <p:nvPr/>
        </p:nvSpPr>
        <p:spPr>
          <a:xfrm>
            <a:off x="2584706" y="4984530"/>
            <a:ext cx="388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6:4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비율로 분할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4070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68FDA-E66F-B013-1837-419D8AD99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57265-9CCA-FA6B-5F7E-E8B79854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문제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3.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분할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/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로지스틱 회귀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963CE33-F467-7E66-1F32-F67DF267EF41}"/>
              </a:ext>
            </a:extLst>
          </p:cNvPr>
          <p:cNvSpPr txBox="1">
            <a:spLocks/>
          </p:cNvSpPr>
          <p:nvPr/>
        </p:nvSpPr>
        <p:spPr>
          <a:xfrm>
            <a:off x="176546" y="16402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F92A0-EBAE-E343-35C9-E41125B0EFFF}"/>
              </a:ext>
            </a:extLst>
          </p:cNvPr>
          <p:cNvSpPr txBox="1">
            <a:spLocks/>
          </p:cNvSpPr>
          <p:nvPr/>
        </p:nvSpPr>
        <p:spPr>
          <a:xfrm>
            <a:off x="328946" y="17926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로지스틱 회귀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C0AC5E-AA27-5E25-01A0-52FE1E1F5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51" y="3252044"/>
            <a:ext cx="5618881" cy="19657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ECDB41-3EBA-EAB8-1E7F-7C631CC9B24D}"/>
              </a:ext>
            </a:extLst>
          </p:cNvPr>
          <p:cNvSpPr txBox="1"/>
          <p:nvPr/>
        </p:nvSpPr>
        <p:spPr>
          <a:xfrm>
            <a:off x="7172695" y="3555601"/>
            <a:ext cx="4346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Penalty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는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L2 Norm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을 적용하였으며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scikit-learn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의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logistic regression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을 이용하였습니다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252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1F00F-AD1A-8A76-24E3-0DE530E1F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D0D21-3524-FDF6-BD73-76CEE03A4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문제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3.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분할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/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로지스틱 회귀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243345B-75C1-3CE8-A8AA-B4D40B7CA9FB}"/>
              </a:ext>
            </a:extLst>
          </p:cNvPr>
          <p:cNvSpPr txBox="1">
            <a:spLocks/>
          </p:cNvSpPr>
          <p:nvPr/>
        </p:nvSpPr>
        <p:spPr>
          <a:xfrm>
            <a:off x="176546" y="16402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C75CFA-B8FA-ACF9-EACE-D8C75F38FDC9}"/>
              </a:ext>
            </a:extLst>
          </p:cNvPr>
          <p:cNvSpPr txBox="1">
            <a:spLocks/>
          </p:cNvSpPr>
          <p:nvPr/>
        </p:nvSpPr>
        <p:spPr>
          <a:xfrm>
            <a:off x="328946" y="17926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로지스틱 회귀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상관계수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평가점수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3"/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Train                                                              Validation</a:t>
            </a:r>
          </a:p>
          <a:p>
            <a:pPr lvl="3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3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3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3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3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6E5BBE7-9910-29A2-167E-9671C37A3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346981"/>
              </p:ext>
            </p:extLst>
          </p:nvPr>
        </p:nvGraphicFramePr>
        <p:xfrm>
          <a:off x="2095699" y="2687320"/>
          <a:ext cx="8608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003">
                  <a:extLst>
                    <a:ext uri="{9D8B030D-6E8A-4147-A177-3AD203B41FA5}">
                      <a16:colId xmlns:a16="http://schemas.microsoft.com/office/drawing/2014/main" val="2126629047"/>
                    </a:ext>
                  </a:extLst>
                </a:gridCol>
                <a:gridCol w="1076003">
                  <a:extLst>
                    <a:ext uri="{9D8B030D-6E8A-4147-A177-3AD203B41FA5}">
                      <a16:colId xmlns:a16="http://schemas.microsoft.com/office/drawing/2014/main" val="3875887923"/>
                    </a:ext>
                  </a:extLst>
                </a:gridCol>
                <a:gridCol w="1076003">
                  <a:extLst>
                    <a:ext uri="{9D8B030D-6E8A-4147-A177-3AD203B41FA5}">
                      <a16:colId xmlns:a16="http://schemas.microsoft.com/office/drawing/2014/main" val="1078913528"/>
                    </a:ext>
                  </a:extLst>
                </a:gridCol>
                <a:gridCol w="1076003">
                  <a:extLst>
                    <a:ext uri="{9D8B030D-6E8A-4147-A177-3AD203B41FA5}">
                      <a16:colId xmlns:a16="http://schemas.microsoft.com/office/drawing/2014/main" val="266115936"/>
                    </a:ext>
                  </a:extLst>
                </a:gridCol>
                <a:gridCol w="1076003">
                  <a:extLst>
                    <a:ext uri="{9D8B030D-6E8A-4147-A177-3AD203B41FA5}">
                      <a16:colId xmlns:a16="http://schemas.microsoft.com/office/drawing/2014/main" val="387394426"/>
                    </a:ext>
                  </a:extLst>
                </a:gridCol>
                <a:gridCol w="1076003">
                  <a:extLst>
                    <a:ext uri="{9D8B030D-6E8A-4147-A177-3AD203B41FA5}">
                      <a16:colId xmlns:a16="http://schemas.microsoft.com/office/drawing/2014/main" val="3641801093"/>
                    </a:ext>
                  </a:extLst>
                </a:gridCol>
                <a:gridCol w="1076003">
                  <a:extLst>
                    <a:ext uri="{9D8B030D-6E8A-4147-A177-3AD203B41FA5}">
                      <a16:colId xmlns:a16="http://schemas.microsoft.com/office/drawing/2014/main" val="1189532624"/>
                    </a:ext>
                  </a:extLst>
                </a:gridCol>
                <a:gridCol w="1076003">
                  <a:extLst>
                    <a:ext uri="{9D8B030D-6E8A-4147-A177-3AD203B41FA5}">
                      <a16:colId xmlns:a16="http://schemas.microsoft.com/office/drawing/2014/main" val="2571275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변수</a:t>
                      </a:r>
                      <a:endParaRPr lang="en-US" sz="1200" dirty="0">
                        <a:solidFill>
                          <a:schemeClr val="tx1"/>
                        </a:solidFill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currency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SellerRating</a:t>
                      </a:r>
                      <a:endParaRPr lang="en-US" sz="1200" dirty="0">
                        <a:solidFill>
                          <a:schemeClr val="tx1"/>
                        </a:solidFill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Duration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ClosePrice</a:t>
                      </a:r>
                      <a:endParaRPr lang="en-US" sz="1200" dirty="0">
                        <a:solidFill>
                          <a:schemeClr val="tx1"/>
                        </a:solidFill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openPrice</a:t>
                      </a:r>
                      <a:endParaRPr lang="en-US" sz="1200" dirty="0">
                        <a:solidFill>
                          <a:schemeClr val="tx1"/>
                        </a:solidFill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endday</a:t>
                      </a:r>
                      <a:endParaRPr lang="en-US" sz="1200" dirty="0">
                        <a:solidFill>
                          <a:schemeClr val="tx1"/>
                        </a:solidFill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211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상관계수</a:t>
                      </a:r>
                      <a:endParaRPr lang="en-US" sz="1200" dirty="0">
                        <a:solidFill>
                          <a:schemeClr val="tx1"/>
                        </a:solidFill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0.183455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-0.000025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-0.097935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0.087315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-0.107493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-0.076194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0.051781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705744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75166057-D7A6-9869-DBF3-733673939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221" y="4131877"/>
            <a:ext cx="2730640" cy="10859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641B850-4969-A05B-B736-95FA0C3E9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042" y="4131877"/>
            <a:ext cx="2609984" cy="11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7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3BD5F-54F1-55EF-5A34-DA9A2B829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4442F-ED00-323E-5B5B-3E22F22FB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문제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4.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사용할 수 없는 변수 제거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분석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DA17F4B-F7B6-33D2-3A1E-02ED039B6C2B}"/>
              </a:ext>
            </a:extLst>
          </p:cNvPr>
          <p:cNvSpPr txBox="1">
            <a:spLocks/>
          </p:cNvSpPr>
          <p:nvPr/>
        </p:nvSpPr>
        <p:spPr>
          <a:xfrm>
            <a:off x="176546" y="16402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D1495-0E23-486A-019C-97F5A24D6625}"/>
              </a:ext>
            </a:extLst>
          </p:cNvPr>
          <p:cNvSpPr txBox="1"/>
          <p:nvPr/>
        </p:nvSpPr>
        <p:spPr>
          <a:xfrm>
            <a:off x="1199408" y="2965780"/>
            <a:ext cx="1062604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경매가 경쟁적인 경매인지 아닌지를 경매 시작 시점에서 예측하길 원한다면 </a:t>
            </a:r>
            <a:br>
              <a:rPr lang="en-US" altLang="ko-KR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r>
              <a:rPr lang="ko-KR" altLang="en-US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경매 종가에 대한 정보를 사용할 수 없다</a:t>
            </a:r>
            <a:r>
              <a:rPr lang="en-US" altLang="ko-KR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  <a:br>
              <a:rPr lang="en-US" altLang="ko-KR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r>
              <a:rPr lang="ko-KR" altLang="en-US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경매 종가를 제외한 모든 예측변수를 이용해 </a:t>
            </a:r>
            <a:r>
              <a:rPr lang="ko-KR" altLang="en-US" sz="2400" b="0" i="0" dirty="0" err="1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앞에서와</a:t>
            </a:r>
            <a:r>
              <a:rPr lang="ko-KR" altLang="en-US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같이 로지스틱 모델을 </a:t>
            </a:r>
            <a:r>
              <a:rPr lang="ko-KR" altLang="en-US" sz="2400" b="0" i="0" dirty="0" err="1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실행하시오</a:t>
            </a:r>
            <a:r>
              <a:rPr lang="en-US" altLang="ko-KR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  <a:r>
              <a:rPr lang="ko-KR" altLang="en-US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이러한 모델은 예측 정확도 관점에서 모든 예측변수를 사용한 모델과 어떻게 비교되는가</a:t>
            </a:r>
            <a:r>
              <a:rPr lang="en-US" altLang="ko-KR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2836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C3383-4BA2-6721-1287-6A7566889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프로젝트 설명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A1953-6A7A-D92F-FDE0-2AC44230E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목표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1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경매 정보를 바탕으로 모델을 구축하여 </a:t>
            </a:r>
            <a:r>
              <a:rPr lang="ko-KR" altLang="en-US" dirty="0">
                <a:solidFill>
                  <a:srgbClr val="FF0000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경쟁적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인 경매와 </a:t>
            </a:r>
            <a:r>
              <a:rPr lang="ko-KR" alt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비경쟁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적 경매를 구분하기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</a:p>
          <a:p>
            <a:pPr lvl="1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분석 대상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1"/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2004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년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5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월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6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월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eBay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에서 거래된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1972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건의 경매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용어 설명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1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경쟁적 경매 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최소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2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개 이상의 입찰이 있는 경매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4321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1445A-BCB3-853B-D6E8-3D0D2F7BC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895BC-B545-656E-C0B4-C4EA1F63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문제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4.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사용할 수 없는 변수 제거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분석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98EA14C-5C87-8608-7017-C590AAF5C369}"/>
              </a:ext>
            </a:extLst>
          </p:cNvPr>
          <p:cNvSpPr txBox="1">
            <a:spLocks/>
          </p:cNvSpPr>
          <p:nvPr/>
        </p:nvSpPr>
        <p:spPr>
          <a:xfrm>
            <a:off x="176546" y="16402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4FCC9E6-BB0C-2994-7474-5410FC8B10A1}"/>
              </a:ext>
            </a:extLst>
          </p:cNvPr>
          <p:cNvSpPr txBox="1">
            <a:spLocks/>
          </p:cNvSpPr>
          <p:nvPr/>
        </p:nvSpPr>
        <p:spPr>
          <a:xfrm>
            <a:off x="328946" y="17926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로지스틱 회귀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상관계수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평가점수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3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3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3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3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3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EDF6133-FA31-E41F-7F52-A6D44B505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712004"/>
              </p:ext>
            </p:extLst>
          </p:nvPr>
        </p:nvGraphicFramePr>
        <p:xfrm>
          <a:off x="1943299" y="2594940"/>
          <a:ext cx="8608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003">
                  <a:extLst>
                    <a:ext uri="{9D8B030D-6E8A-4147-A177-3AD203B41FA5}">
                      <a16:colId xmlns:a16="http://schemas.microsoft.com/office/drawing/2014/main" val="2126629047"/>
                    </a:ext>
                  </a:extLst>
                </a:gridCol>
                <a:gridCol w="1076003">
                  <a:extLst>
                    <a:ext uri="{9D8B030D-6E8A-4147-A177-3AD203B41FA5}">
                      <a16:colId xmlns:a16="http://schemas.microsoft.com/office/drawing/2014/main" val="3875887923"/>
                    </a:ext>
                  </a:extLst>
                </a:gridCol>
                <a:gridCol w="1076003">
                  <a:extLst>
                    <a:ext uri="{9D8B030D-6E8A-4147-A177-3AD203B41FA5}">
                      <a16:colId xmlns:a16="http://schemas.microsoft.com/office/drawing/2014/main" val="1078913528"/>
                    </a:ext>
                  </a:extLst>
                </a:gridCol>
                <a:gridCol w="1076003">
                  <a:extLst>
                    <a:ext uri="{9D8B030D-6E8A-4147-A177-3AD203B41FA5}">
                      <a16:colId xmlns:a16="http://schemas.microsoft.com/office/drawing/2014/main" val="266115936"/>
                    </a:ext>
                  </a:extLst>
                </a:gridCol>
                <a:gridCol w="1076003">
                  <a:extLst>
                    <a:ext uri="{9D8B030D-6E8A-4147-A177-3AD203B41FA5}">
                      <a16:colId xmlns:a16="http://schemas.microsoft.com/office/drawing/2014/main" val="387394426"/>
                    </a:ext>
                  </a:extLst>
                </a:gridCol>
                <a:gridCol w="1076003">
                  <a:extLst>
                    <a:ext uri="{9D8B030D-6E8A-4147-A177-3AD203B41FA5}">
                      <a16:colId xmlns:a16="http://schemas.microsoft.com/office/drawing/2014/main" val="3641801093"/>
                    </a:ext>
                  </a:extLst>
                </a:gridCol>
                <a:gridCol w="1076003">
                  <a:extLst>
                    <a:ext uri="{9D8B030D-6E8A-4147-A177-3AD203B41FA5}">
                      <a16:colId xmlns:a16="http://schemas.microsoft.com/office/drawing/2014/main" val="1189532624"/>
                    </a:ext>
                  </a:extLst>
                </a:gridCol>
                <a:gridCol w="1076003">
                  <a:extLst>
                    <a:ext uri="{9D8B030D-6E8A-4147-A177-3AD203B41FA5}">
                      <a16:colId xmlns:a16="http://schemas.microsoft.com/office/drawing/2014/main" val="2571275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변수</a:t>
                      </a:r>
                      <a:endParaRPr lang="en-US" sz="1200" dirty="0">
                        <a:solidFill>
                          <a:schemeClr val="tx1"/>
                        </a:solidFill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currency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SellerRating</a:t>
                      </a:r>
                      <a:endParaRPr lang="en-US" sz="1200" dirty="0">
                        <a:solidFill>
                          <a:schemeClr val="tx1"/>
                        </a:solidFill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Duration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ClosePrice</a:t>
                      </a:r>
                      <a:endParaRPr lang="en-US" sz="1200" dirty="0">
                        <a:solidFill>
                          <a:schemeClr val="tx1"/>
                        </a:solidFill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openPrice</a:t>
                      </a:r>
                      <a:endParaRPr lang="en-US" sz="1200" dirty="0">
                        <a:solidFill>
                          <a:schemeClr val="tx1"/>
                        </a:solidFill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endday</a:t>
                      </a:r>
                      <a:endParaRPr lang="en-US" sz="1200" dirty="0">
                        <a:solidFill>
                          <a:schemeClr val="tx1"/>
                        </a:solidFill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211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상관계수</a:t>
                      </a:r>
                      <a:endParaRPr lang="en-US" sz="1200" dirty="0">
                        <a:solidFill>
                          <a:schemeClr val="tx1"/>
                        </a:solidFill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0.183455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-0.000025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-0.097935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0.087315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-0.107493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-0.076194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0.051781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70574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F163659-D037-CBBD-BEC1-1DDD1F4E8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117426"/>
              </p:ext>
            </p:extLst>
          </p:nvPr>
        </p:nvGraphicFramePr>
        <p:xfrm>
          <a:off x="1943299" y="3542806"/>
          <a:ext cx="8608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003">
                  <a:extLst>
                    <a:ext uri="{9D8B030D-6E8A-4147-A177-3AD203B41FA5}">
                      <a16:colId xmlns:a16="http://schemas.microsoft.com/office/drawing/2014/main" val="2126629047"/>
                    </a:ext>
                  </a:extLst>
                </a:gridCol>
                <a:gridCol w="1076003">
                  <a:extLst>
                    <a:ext uri="{9D8B030D-6E8A-4147-A177-3AD203B41FA5}">
                      <a16:colId xmlns:a16="http://schemas.microsoft.com/office/drawing/2014/main" val="3875887923"/>
                    </a:ext>
                  </a:extLst>
                </a:gridCol>
                <a:gridCol w="1076003">
                  <a:extLst>
                    <a:ext uri="{9D8B030D-6E8A-4147-A177-3AD203B41FA5}">
                      <a16:colId xmlns:a16="http://schemas.microsoft.com/office/drawing/2014/main" val="1078913528"/>
                    </a:ext>
                  </a:extLst>
                </a:gridCol>
                <a:gridCol w="1076003">
                  <a:extLst>
                    <a:ext uri="{9D8B030D-6E8A-4147-A177-3AD203B41FA5}">
                      <a16:colId xmlns:a16="http://schemas.microsoft.com/office/drawing/2014/main" val="266115936"/>
                    </a:ext>
                  </a:extLst>
                </a:gridCol>
                <a:gridCol w="1076003">
                  <a:extLst>
                    <a:ext uri="{9D8B030D-6E8A-4147-A177-3AD203B41FA5}">
                      <a16:colId xmlns:a16="http://schemas.microsoft.com/office/drawing/2014/main" val="387394426"/>
                    </a:ext>
                  </a:extLst>
                </a:gridCol>
                <a:gridCol w="1076003">
                  <a:extLst>
                    <a:ext uri="{9D8B030D-6E8A-4147-A177-3AD203B41FA5}">
                      <a16:colId xmlns:a16="http://schemas.microsoft.com/office/drawing/2014/main" val="3641801093"/>
                    </a:ext>
                  </a:extLst>
                </a:gridCol>
                <a:gridCol w="1076003">
                  <a:extLst>
                    <a:ext uri="{9D8B030D-6E8A-4147-A177-3AD203B41FA5}">
                      <a16:colId xmlns:a16="http://schemas.microsoft.com/office/drawing/2014/main" val="1189532624"/>
                    </a:ext>
                  </a:extLst>
                </a:gridCol>
                <a:gridCol w="1076003">
                  <a:extLst>
                    <a:ext uri="{9D8B030D-6E8A-4147-A177-3AD203B41FA5}">
                      <a16:colId xmlns:a16="http://schemas.microsoft.com/office/drawing/2014/main" val="2571275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변수</a:t>
                      </a:r>
                      <a:endParaRPr lang="en-US" sz="1200" dirty="0">
                        <a:solidFill>
                          <a:schemeClr val="tx1"/>
                        </a:solidFill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currency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SellerRating</a:t>
                      </a:r>
                      <a:endParaRPr lang="en-US" sz="1200" dirty="0">
                        <a:solidFill>
                          <a:schemeClr val="tx1"/>
                        </a:solidFill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Duration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ClosePrice</a:t>
                      </a:r>
                      <a:endParaRPr lang="en-US" sz="1200" dirty="0">
                        <a:solidFill>
                          <a:schemeClr val="tx1"/>
                        </a:solidFill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openPrice</a:t>
                      </a:r>
                      <a:endParaRPr lang="en-US" sz="1200" dirty="0">
                        <a:solidFill>
                          <a:schemeClr val="tx1"/>
                        </a:solidFill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endday</a:t>
                      </a:r>
                      <a:endParaRPr lang="en-US" sz="1200" dirty="0">
                        <a:solidFill>
                          <a:schemeClr val="tx1"/>
                        </a:solidFill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211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상관계수</a:t>
                      </a:r>
                      <a:endParaRPr lang="en-US" sz="1200" dirty="0">
                        <a:solidFill>
                          <a:schemeClr val="tx1"/>
                        </a:solidFill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-0.032349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3.236894e-07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-0.12461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0.087315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-0.010525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-0.011638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0.04112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705744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DB605E60-379B-FFD0-D057-BB5DAB088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361" y="4521032"/>
            <a:ext cx="2781443" cy="229246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99B54E9-4133-C0E6-BBD9-B5493C7F2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784" y="4578185"/>
            <a:ext cx="2711589" cy="2178162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20DF7EB-D9C3-61A7-523C-B9668C2FAB04}"/>
              </a:ext>
            </a:extLst>
          </p:cNvPr>
          <p:cNvSpPr/>
          <p:nvPr/>
        </p:nvSpPr>
        <p:spPr>
          <a:xfrm>
            <a:off x="6082715" y="5386505"/>
            <a:ext cx="447304" cy="5700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C8A81C-D933-B3C6-2993-001CF1BEF38D}"/>
              </a:ext>
            </a:extLst>
          </p:cNvPr>
          <p:cNvSpPr txBox="1"/>
          <p:nvPr/>
        </p:nvSpPr>
        <p:spPr>
          <a:xfrm>
            <a:off x="4413435" y="5137565"/>
            <a:ext cx="63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E7C529-5B4E-EA00-7507-27D7E7DF7391}"/>
              </a:ext>
            </a:extLst>
          </p:cNvPr>
          <p:cNvSpPr txBox="1"/>
          <p:nvPr/>
        </p:nvSpPr>
        <p:spPr>
          <a:xfrm>
            <a:off x="4295450" y="6146783"/>
            <a:ext cx="65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20A2EA-8578-D9EE-F7C0-3A17297EE0DD}"/>
              </a:ext>
            </a:extLst>
          </p:cNvPr>
          <p:cNvSpPr txBox="1"/>
          <p:nvPr/>
        </p:nvSpPr>
        <p:spPr>
          <a:xfrm>
            <a:off x="8196880" y="5153956"/>
            <a:ext cx="63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DA56C9-B3A1-FFDE-6E01-027CA0FC3865}"/>
              </a:ext>
            </a:extLst>
          </p:cNvPr>
          <p:cNvSpPr txBox="1"/>
          <p:nvPr/>
        </p:nvSpPr>
        <p:spPr>
          <a:xfrm>
            <a:off x="8226082" y="6279313"/>
            <a:ext cx="65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valid</a:t>
            </a: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8F6C34A9-6853-CC8E-2336-DB609B9111D0}"/>
              </a:ext>
            </a:extLst>
          </p:cNvPr>
          <p:cNvSpPr/>
          <p:nvPr/>
        </p:nvSpPr>
        <p:spPr>
          <a:xfrm>
            <a:off x="6082715" y="3336620"/>
            <a:ext cx="270584" cy="1847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76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69A87-02BD-DD47-A106-A8FCCD5EC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1D04E-40E0-8639-D576-F6170481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문제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4.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사용할 수 없는 변수 제거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분석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DCE6FCD-8D24-18A0-6EDE-CC5F5788E04B}"/>
              </a:ext>
            </a:extLst>
          </p:cNvPr>
          <p:cNvSpPr txBox="1">
            <a:spLocks/>
          </p:cNvSpPr>
          <p:nvPr/>
        </p:nvSpPr>
        <p:spPr>
          <a:xfrm>
            <a:off x="176546" y="16402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325FB7-5D88-0C61-0910-43F1D9847A81}"/>
              </a:ext>
            </a:extLst>
          </p:cNvPr>
          <p:cNvSpPr txBox="1"/>
          <p:nvPr/>
        </p:nvSpPr>
        <p:spPr>
          <a:xfrm>
            <a:off x="1092530" y="2180950"/>
            <a:ext cx="1062604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경매가 경쟁적인 경매인지 아닌지를 경매 시작 시점에서 예측하길 원한다면 </a:t>
            </a:r>
            <a:br>
              <a:rPr lang="en-US" altLang="ko-KR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r>
              <a:rPr lang="ko-KR" altLang="en-US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경매 종가에 대한 정보를 사용할 수 없다</a:t>
            </a:r>
            <a:r>
              <a:rPr lang="en-US" altLang="ko-KR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  <a:br>
              <a:rPr lang="en-US" altLang="ko-KR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r>
              <a:rPr lang="ko-KR" altLang="en-US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경매 종가를 제외한 모든 예측변수를 이용해 </a:t>
            </a:r>
            <a:r>
              <a:rPr lang="ko-KR" altLang="en-US" sz="2400" b="0" i="0" dirty="0" err="1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앞에서와</a:t>
            </a:r>
            <a:r>
              <a:rPr lang="ko-KR" altLang="en-US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같이 로지스틱 모델을 </a:t>
            </a:r>
            <a:r>
              <a:rPr lang="ko-KR" altLang="en-US" sz="2400" b="0" i="0" dirty="0" err="1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실행하시오</a:t>
            </a:r>
            <a:r>
              <a:rPr lang="en-US" altLang="ko-KR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  <a:r>
              <a:rPr lang="ko-KR" altLang="en-US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이러한 모델은 예측 정확도 관점에서 모든 예측변수를 사용한 모델과 어떻게 비교되는가</a:t>
            </a:r>
            <a:r>
              <a:rPr lang="en-US" altLang="ko-KR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?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DBF09E6D-9605-CC19-717C-03E47F9F71DA}"/>
              </a:ext>
            </a:extLst>
          </p:cNvPr>
          <p:cNvSpPr/>
          <p:nvPr/>
        </p:nvSpPr>
        <p:spPr>
          <a:xfrm>
            <a:off x="688769" y="4671518"/>
            <a:ext cx="819398" cy="11162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F49405-8D2C-5435-047D-363440AEF58F}"/>
              </a:ext>
            </a:extLst>
          </p:cNvPr>
          <p:cNvSpPr txBox="1"/>
          <p:nvPr/>
        </p:nvSpPr>
        <p:spPr>
          <a:xfrm>
            <a:off x="1840675" y="5025702"/>
            <a:ext cx="3552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성능이 크게 감소한다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특히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False Negative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확률이 크게 증가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7FFF3A-71A5-D3C8-118E-2D7351D2C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277" y="4183719"/>
            <a:ext cx="2781443" cy="22924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D0F07E8-C4B1-523E-66D3-7BCDF826C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700" y="4240872"/>
            <a:ext cx="2711589" cy="2178162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6DB7959-DED3-6071-B757-C73CCAD107AD}"/>
              </a:ext>
            </a:extLst>
          </p:cNvPr>
          <p:cNvSpPr/>
          <p:nvPr/>
        </p:nvSpPr>
        <p:spPr>
          <a:xfrm>
            <a:off x="8459631" y="5049192"/>
            <a:ext cx="447304" cy="5700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5522B5-58B7-E689-A6B5-637FEF9D610E}"/>
              </a:ext>
            </a:extLst>
          </p:cNvPr>
          <p:cNvSpPr/>
          <p:nvPr/>
        </p:nvSpPr>
        <p:spPr>
          <a:xfrm>
            <a:off x="6258296" y="4880758"/>
            <a:ext cx="403761" cy="337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C25F61-B744-2089-6468-5CE00F1942C6}"/>
              </a:ext>
            </a:extLst>
          </p:cNvPr>
          <p:cNvSpPr/>
          <p:nvPr/>
        </p:nvSpPr>
        <p:spPr>
          <a:xfrm>
            <a:off x="6258296" y="5857669"/>
            <a:ext cx="403761" cy="337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4DC7D6-E1E2-E911-2344-314C325E6801}"/>
              </a:ext>
            </a:extLst>
          </p:cNvPr>
          <p:cNvSpPr/>
          <p:nvPr/>
        </p:nvSpPr>
        <p:spPr>
          <a:xfrm>
            <a:off x="9964923" y="4857189"/>
            <a:ext cx="403761" cy="337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6BD2C1E-1566-2F79-304E-5EF5FCA4999F}"/>
              </a:ext>
            </a:extLst>
          </p:cNvPr>
          <p:cNvSpPr/>
          <p:nvPr/>
        </p:nvSpPr>
        <p:spPr>
          <a:xfrm>
            <a:off x="9964923" y="5950183"/>
            <a:ext cx="403761" cy="337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92DFA4-5513-FFD5-FDF8-AE9ADD8F1014}"/>
              </a:ext>
            </a:extLst>
          </p:cNvPr>
          <p:cNvSpPr txBox="1"/>
          <p:nvPr/>
        </p:nvSpPr>
        <p:spPr>
          <a:xfrm>
            <a:off x="7085384" y="4848451"/>
            <a:ext cx="63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1ACD53-983D-6A58-503D-FA1D63C1B5EE}"/>
              </a:ext>
            </a:extLst>
          </p:cNvPr>
          <p:cNvSpPr txBox="1"/>
          <p:nvPr/>
        </p:nvSpPr>
        <p:spPr>
          <a:xfrm>
            <a:off x="10486669" y="4824882"/>
            <a:ext cx="63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F7ACF6-EBE9-C101-B516-317FFD40BF45}"/>
              </a:ext>
            </a:extLst>
          </p:cNvPr>
          <p:cNvSpPr txBox="1"/>
          <p:nvPr/>
        </p:nvSpPr>
        <p:spPr>
          <a:xfrm>
            <a:off x="6967399" y="5857669"/>
            <a:ext cx="65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4BE8B5-5014-2106-5622-ED5C2BD2B696}"/>
              </a:ext>
            </a:extLst>
          </p:cNvPr>
          <p:cNvSpPr txBox="1"/>
          <p:nvPr/>
        </p:nvSpPr>
        <p:spPr>
          <a:xfrm>
            <a:off x="10486669" y="5917876"/>
            <a:ext cx="65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535094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2F416-F03D-5716-CB67-DEAF3484B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DD0DE-8C40-5892-A41B-99B4AC41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문제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5.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경매 종가에 대한 회귀 계수 분석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362D04-A921-7745-1CEB-5C3A53615645}"/>
              </a:ext>
            </a:extLst>
          </p:cNvPr>
          <p:cNvSpPr txBox="1">
            <a:spLocks/>
          </p:cNvSpPr>
          <p:nvPr/>
        </p:nvSpPr>
        <p:spPr>
          <a:xfrm>
            <a:off x="176546" y="16402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CC5E76-74F1-4A2C-CE8D-F1D597B0C8AD}"/>
              </a:ext>
            </a:extLst>
          </p:cNvPr>
          <p:cNvSpPr txBox="1"/>
          <p:nvPr/>
        </p:nvSpPr>
        <p:spPr>
          <a:xfrm>
            <a:off x="1815343" y="2294162"/>
            <a:ext cx="9113916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4D4D4D"/>
              </a:buClr>
              <a:buSzTx/>
              <a:tabLst/>
              <a:defRPr/>
            </a:pPr>
            <a:r>
              <a:rPr lang="ko-KR" altLang="en-US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경매 종가에 대한 회귀 계수의 의미를 </a:t>
            </a:r>
            <a:r>
              <a:rPr lang="ko-KR" altLang="en-US" sz="24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해석하시오</a:t>
            </a:r>
            <a:r>
              <a:rPr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 </a:t>
            </a:r>
            <a:br>
              <a:rPr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ko-KR" altLang="en-US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경매 종가는 실질적인 의미가 있는가</a:t>
            </a:r>
            <a:r>
              <a:rPr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? </a:t>
            </a:r>
            <a:br>
              <a:rPr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ko-KR" altLang="en-US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경매 종가를 이용해 경쟁적인 경매를 예측하는 것이 통계적으로 의미가 있는가</a:t>
            </a:r>
            <a:r>
              <a:rPr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? </a:t>
            </a:r>
            <a:br>
              <a:rPr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lang="ko-KR" altLang="en-US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유의수준 </a:t>
            </a:r>
            <a:r>
              <a:rPr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10% </a:t>
            </a:r>
            <a:r>
              <a:rPr lang="ko-KR" altLang="en-US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사용 </a:t>
            </a:r>
            <a:r>
              <a:rPr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= P-value 0.1)</a:t>
            </a:r>
          </a:p>
        </p:txBody>
      </p:sp>
    </p:spTree>
    <p:extLst>
      <p:ext uri="{BB962C8B-B14F-4D97-AF65-F5344CB8AC3E}">
        <p14:creationId xmlns:p14="http://schemas.microsoft.com/office/powerpoint/2010/main" val="3340539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9F190-D690-FAAB-9A28-C5141665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2B6C2EF-C173-E102-106D-D9447D9D9A19}"/>
              </a:ext>
            </a:extLst>
          </p:cNvPr>
          <p:cNvSpPr txBox="1">
            <a:spLocks/>
          </p:cNvSpPr>
          <p:nvPr/>
        </p:nvSpPr>
        <p:spPr>
          <a:xfrm>
            <a:off x="176546" y="16402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ClosePrice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==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경매 종가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낙찰가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연속형 변수입니다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</a:p>
          <a:p>
            <a:pPr marL="914400" lvl="2" indent="0">
              <a:buNone/>
            </a:pP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marL="914400" lvl="2" indent="0">
              <a:buNone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32CE28-E5AA-62B0-175E-26B2CB978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072" y="1730805"/>
            <a:ext cx="5267365" cy="45302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DD32D6-24BA-BC50-38DB-D44C41E0F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096" y="3041547"/>
            <a:ext cx="3510158" cy="2770383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33D7116E-9EA3-00DB-445F-CF89FCE8BAB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문제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5.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경매 종가에 대한 회귀 계수 분석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8106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4968B-3E59-E403-B26B-7F076BA3E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074CE-968D-08A4-ED84-C208CE84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문제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5.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경매 종가에 대한 회귀 계수 분석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2203F18-8441-1052-A5C1-8319C59A1432}"/>
              </a:ext>
            </a:extLst>
          </p:cNvPr>
          <p:cNvSpPr txBox="1">
            <a:spLocks/>
          </p:cNvSpPr>
          <p:nvPr/>
        </p:nvSpPr>
        <p:spPr>
          <a:xfrm>
            <a:off x="176546" y="16402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4649AE-732C-A943-696A-1D7520D3215C}"/>
              </a:ext>
            </a:extLst>
          </p:cNvPr>
          <p:cNvSpPr txBox="1">
            <a:spLocks/>
          </p:cNvSpPr>
          <p:nvPr/>
        </p:nvSpPr>
        <p:spPr>
          <a:xfrm>
            <a:off x="328946" y="17926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경매 종가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en-US" altLang="ko-KR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ClosePrice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의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t –values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와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p-values</a:t>
            </a:r>
            <a:r>
              <a:rPr lang="ko-KR" altLang="en-US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를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비교해 본 결과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t –values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가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537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정도로 제일 높고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p-values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는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0.000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정도로 유의미한 변수입니다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</a:p>
          <a:p>
            <a:pPr lvl="2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3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3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3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3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3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7DAD02-6FA7-357F-2A72-67E0C73CF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749" y="3177311"/>
            <a:ext cx="7258942" cy="300181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5D12C98-EC1B-E733-496F-4993CE0C52FB}"/>
              </a:ext>
            </a:extLst>
          </p:cNvPr>
          <p:cNvSpPr/>
          <p:nvPr/>
        </p:nvSpPr>
        <p:spPr>
          <a:xfrm>
            <a:off x="2340749" y="5116183"/>
            <a:ext cx="7258942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1912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D5DBD-1C53-2A04-CC6D-D4E15C0BE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F48C3-5D4A-FEDC-7121-27B283A7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문제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5.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경매 종가에 대한 회귀 계수 분석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8BD565E-8573-5555-CC5F-659D8D28F4FA}"/>
              </a:ext>
            </a:extLst>
          </p:cNvPr>
          <p:cNvSpPr txBox="1">
            <a:spLocks/>
          </p:cNvSpPr>
          <p:nvPr/>
        </p:nvSpPr>
        <p:spPr>
          <a:xfrm>
            <a:off x="176546" y="16402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18F1B-909C-0EFA-7A29-C650D31F2F02}"/>
              </a:ext>
            </a:extLst>
          </p:cNvPr>
          <p:cNvSpPr txBox="1">
            <a:spLocks/>
          </p:cNvSpPr>
          <p:nvPr/>
        </p:nvSpPr>
        <p:spPr>
          <a:xfrm>
            <a:off x="328946" y="17926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경매 종가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실제로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Closed price</a:t>
            </a:r>
            <a:r>
              <a:rPr lang="ko-KR" altLang="en-US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를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제거 한 결과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t-values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들의 값의 차이가 줄어든 것을 확인할 수 있습니다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또한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Value data</a:t>
            </a:r>
            <a:r>
              <a:rPr lang="ko-KR" altLang="en-US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에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대한 평가에서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AUC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기준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0.8048 -&gt; 0.5817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로 변경된 것을 확인할 수 있습니다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위 두가지 결과는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Closed price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가 모델 성능에 큰 영향을 끼친다는 것을 의미합니다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</a:p>
          <a:p>
            <a:pPr lvl="3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3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3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3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3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6A635D-2B93-1896-BCA9-2BA8F32E3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685" y="3859006"/>
            <a:ext cx="5488629" cy="209434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DC80575-32AF-AFE2-8C09-21C24DDFB18C}"/>
              </a:ext>
            </a:extLst>
          </p:cNvPr>
          <p:cNvSpPr/>
          <p:nvPr/>
        </p:nvSpPr>
        <p:spPr>
          <a:xfrm>
            <a:off x="7151255" y="3859006"/>
            <a:ext cx="902854" cy="2094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8415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e/f. 단계적 회귀</a:t>
            </a:r>
            <a:endParaRPr>
              <a:latin typeface="BM JUA OTF" panose="02020603020101020101" pitchFamily="18" charset="-127"/>
              <a:ea typeface="BM JUA OTF" panose="02020603020101020101" pitchFamily="18" charset="-127"/>
              <a:cs typeface="Arial"/>
              <a:sym typeface="Arial"/>
            </a:endParaRPr>
          </a:p>
        </p:txBody>
      </p:sp>
      <p:sp>
        <p:nvSpPr>
          <p:cNvPr id="98" name="Google Shape;9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e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. [6장 다중선형회귀]에서 설명한 대로 단계적 회귀(</a:t>
            </a: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stepwise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 </a:t>
            </a: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regression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)</a:t>
            </a: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를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 사용해 </a:t>
            </a:r>
            <a:r>
              <a:rPr lang="ko-KR" dirty="0">
                <a:solidFill>
                  <a:srgbClr val="4892DC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학습 데이터 셋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에 가장 잘 </a:t>
            </a: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적합된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(정확도가 가장 높은 모델을 </a:t>
            </a: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찾으시오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. 어떤 예측변수가 사용되는가?</a:t>
            </a:r>
            <a:endParaRPr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BM JUA OTF" panose="02020603020101020101" pitchFamily="18" charset="-127"/>
              <a:ea typeface="BM JUA OTF" panose="02020603020101020101" pitchFamily="18" charset="-127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f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. </a:t>
            </a:r>
            <a:r>
              <a:rPr lang="ko-KR" dirty="0">
                <a:solidFill>
                  <a:srgbClr val="4892DC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검증 데이터셋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에서 가장 정확도가 높은 모델을 찾기 위해 단계적 회귀(</a:t>
            </a: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stepwise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 </a:t>
            </a: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regression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)</a:t>
            </a: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를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 </a:t>
            </a: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사용하시오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. 어떤 예측변수가 사용되는가?</a:t>
            </a:r>
            <a:endParaRPr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>
              <a:latin typeface="BM JUA OTF" panose="02020603020101020101" pitchFamily="18" charset="-127"/>
              <a:ea typeface="BM JUA OTF" panose="02020603020101020101" pitchFamily="18" charset="-127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e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/</a:t>
            </a: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f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. 단계적 회귀 - 문제 풀이</a:t>
            </a:r>
            <a:endParaRPr dirty="0">
              <a:latin typeface="BM JUA OTF" panose="02020603020101020101" pitchFamily="18" charset="-127"/>
              <a:ea typeface="BM JUA OTF" panose="02020603020101020101" pitchFamily="18" charset="-127"/>
              <a:cs typeface="Arial"/>
              <a:sym typeface="Arial"/>
            </a:endParaRPr>
          </a:p>
        </p:txBody>
      </p:sp>
      <p:pic>
        <p:nvPicPr>
          <p:cNvPr id="104" name="Google Shape;10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625" y="1690700"/>
            <a:ext cx="7719550" cy="4976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"/>
          <p:cNvSpPr/>
          <p:nvPr/>
        </p:nvSpPr>
        <p:spPr>
          <a:xfrm>
            <a:off x="916975" y="2864600"/>
            <a:ext cx="7664700" cy="5943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941825" y="5179700"/>
            <a:ext cx="5726400" cy="1487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105cfdbe1_0_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e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/</a:t>
            </a: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f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. 단계적 회귀 - 문제 풀이</a:t>
            </a:r>
            <a:endParaRPr dirty="0">
              <a:latin typeface="BM JUA OTF" panose="02020603020101020101" pitchFamily="18" charset="-127"/>
              <a:ea typeface="BM JUA OTF" panose="02020603020101020101" pitchFamily="18" charset="-127"/>
              <a:cs typeface="Arial"/>
              <a:sym typeface="Arial"/>
            </a:endParaRPr>
          </a:p>
        </p:txBody>
      </p:sp>
      <p:pic>
        <p:nvPicPr>
          <p:cNvPr id="112" name="Google Shape;112;g32105cfdbe1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605225"/>
            <a:ext cx="10515600" cy="2107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g32105cfdbe1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2013038"/>
            <a:ext cx="12192001" cy="404830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32105cfdbe1_0_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e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/</a:t>
            </a: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f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. 단계적 회귀 - 문제 풀이</a:t>
            </a:r>
            <a:endParaRPr dirty="0">
              <a:latin typeface="BM JUA OTF" panose="02020603020101020101" pitchFamily="18" charset="-127"/>
              <a:ea typeface="BM JUA OTF" panose="02020603020101020101" pitchFamily="18" charset="-127"/>
              <a:cs typeface="Arial"/>
              <a:sym typeface="Arial"/>
            </a:endParaRPr>
          </a:p>
        </p:txBody>
      </p:sp>
      <p:sp>
        <p:nvSpPr>
          <p:cNvPr id="119" name="Google Shape;119;g32105cfdbe1_0_3"/>
          <p:cNvSpPr/>
          <p:nvPr/>
        </p:nvSpPr>
        <p:spPr>
          <a:xfrm>
            <a:off x="-1" y="3042617"/>
            <a:ext cx="10301700" cy="11823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DABB4-67AB-4BFF-00FB-7D6F83187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615CB-D04D-E216-CB13-7D9BA8F5E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목차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7B407-FAB8-4D87-20C6-3B1D7FAA1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프로젝트 설명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개요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분석 및 예측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결론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98469DB-D70A-E130-C58D-14571A02DA02}"/>
              </a:ext>
            </a:extLst>
          </p:cNvPr>
          <p:cNvSpPr/>
          <p:nvPr/>
        </p:nvSpPr>
        <p:spPr>
          <a:xfrm>
            <a:off x="258783" y="2835028"/>
            <a:ext cx="439387" cy="49876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3801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105cfdbe1_0_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e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/</a:t>
            </a: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f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. 단계적 회귀 - 문제 풀이</a:t>
            </a:r>
            <a:endParaRPr dirty="0">
              <a:latin typeface="BM JUA OTF" panose="02020603020101020101" pitchFamily="18" charset="-127"/>
              <a:ea typeface="BM JUA OTF" panose="02020603020101020101" pitchFamily="18" charset="-127"/>
              <a:cs typeface="Arial"/>
              <a:sym typeface="Arial"/>
            </a:endParaRPr>
          </a:p>
        </p:txBody>
      </p:sp>
      <p:sp>
        <p:nvSpPr>
          <p:cNvPr id="125" name="Google Shape;125;g32105cfdbe1_0_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e. </a:t>
            </a:r>
            <a:r>
              <a:rPr lang="ko-KR">
                <a:latin typeface="BM JUA OTF" panose="02020603020101020101" pitchFamily="18" charset="-127"/>
                <a:ea typeface="BM JUA OTF" panose="02020603020101020101" pitchFamily="18" charset="-127"/>
              </a:rPr>
              <a:t>학습 데이터 셋에 잘 적합할 경우 선택된 변수는</a:t>
            </a:r>
            <a:endParaRPr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685800" lvl="1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ko-KR" sz="2300">
                <a:latin typeface="BM JUA OTF" panose="02020603020101020101" pitchFamily="18" charset="-127"/>
                <a:ea typeface="BM JUA OTF" panose="02020603020101020101" pitchFamily="18" charset="-127"/>
              </a:rPr>
              <a:t>ClosePrice </a:t>
            </a:r>
            <a:r>
              <a:rPr lang="ko-KR" sz="2300" b="1">
                <a:latin typeface="BM JUA OTF" panose="02020603020101020101" pitchFamily="18" charset="-127"/>
                <a:ea typeface="BM JUA OTF" panose="02020603020101020101" pitchFamily="18" charset="-127"/>
              </a:rPr>
              <a:t>(0.082)</a:t>
            </a:r>
            <a:endParaRPr sz="2300" b="1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685800" lvl="1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ko-KR" sz="2300">
                <a:latin typeface="BM JUA OTF" panose="02020603020101020101" pitchFamily="18" charset="-127"/>
                <a:ea typeface="BM JUA OTF" panose="02020603020101020101" pitchFamily="18" charset="-127"/>
              </a:rPr>
              <a:t>OpenPrice </a:t>
            </a:r>
            <a:r>
              <a:rPr lang="ko-KR" sz="2300" b="1">
                <a:latin typeface="BM JUA OTF" panose="02020603020101020101" pitchFamily="18" charset="-127"/>
                <a:ea typeface="BM JUA OTF" panose="02020603020101020101" pitchFamily="18" charset="-127"/>
              </a:rPr>
              <a:t>(-0.098)</a:t>
            </a:r>
            <a:endParaRPr sz="2300" b="1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685800" lvl="1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ko-KR" sz="2300">
                <a:latin typeface="BM JUA OTF" panose="02020603020101020101" pitchFamily="18" charset="-127"/>
                <a:ea typeface="BM JUA OTF" panose="02020603020101020101" pitchFamily="18" charset="-127"/>
              </a:rPr>
              <a:t>MergedCategory_Books+Clothing/Accessories+Toys/Hobbies+Antique/Art/Craft+Collectibles+Music/Movie/Game</a:t>
            </a:r>
            <a:r>
              <a:rPr lang="ko-KR" sz="2300" b="1">
                <a:latin typeface="BM JUA OTF" panose="02020603020101020101" pitchFamily="18" charset="-127"/>
                <a:ea typeface="BM JUA OTF" panose="02020603020101020101" pitchFamily="18" charset="-127"/>
              </a:rPr>
              <a:t> (0.528)</a:t>
            </a:r>
            <a:endParaRPr sz="2300" b="1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685800" lvl="1" indent="-222250" algn="l" rtl="0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ko-KR" sz="2300">
                <a:latin typeface="BM JUA OTF" panose="02020603020101020101" pitchFamily="18" charset="-127"/>
                <a:ea typeface="BM JUA OTF" panose="02020603020101020101" pitchFamily="18" charset="-127"/>
              </a:rPr>
              <a:t>MergedCategory_SportingGoods </a:t>
            </a:r>
            <a:r>
              <a:rPr lang="ko-KR" sz="2300" b="1">
                <a:latin typeface="BM JUA OTF" panose="02020603020101020101" pitchFamily="18" charset="-127"/>
                <a:ea typeface="BM JUA OTF" panose="02020603020101020101" pitchFamily="18" charset="-127"/>
              </a:rPr>
              <a:t>(0.214)</a:t>
            </a:r>
            <a:endParaRPr sz="2300" b="1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685800" lvl="1" indent="-222250" algn="l" rtl="0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ko-KR" sz="2300">
                <a:solidFill>
                  <a:srgbClr val="4A86E8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Merged_endDay_Fri+Wed+Sun</a:t>
            </a:r>
            <a:r>
              <a:rPr lang="ko-KR" sz="230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sz="2300" b="1">
                <a:latin typeface="BM JUA OTF" panose="02020603020101020101" pitchFamily="18" charset="-127"/>
                <a:ea typeface="BM JUA OTF" panose="02020603020101020101" pitchFamily="18" charset="-127"/>
              </a:rPr>
              <a:t>(-0.398)</a:t>
            </a:r>
            <a:endParaRPr sz="2300" b="1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685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92DC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ko-KR">
                <a:latin typeface="BM JUA OTF" panose="02020603020101020101" pitchFamily="18" charset="-127"/>
                <a:ea typeface="BM JUA OTF" panose="02020603020101020101" pitchFamily="18" charset="-127"/>
              </a:rPr>
              <a:t>Validation AIC score : 900.00</a:t>
            </a:r>
            <a:endParaRPr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32105cfdbe1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90825"/>
            <a:ext cx="9446174" cy="457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32105cfdbe1_0_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e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/</a:t>
            </a: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f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. 단계적 회귀 - 문제 풀이</a:t>
            </a:r>
            <a:endParaRPr dirty="0">
              <a:latin typeface="BM JUA OTF" panose="02020603020101020101" pitchFamily="18" charset="-127"/>
              <a:ea typeface="BM JUA OTF" panose="02020603020101020101" pitchFamily="18" charset="-127"/>
              <a:cs typeface="Arial"/>
              <a:sym typeface="Arial"/>
            </a:endParaRPr>
          </a:p>
        </p:txBody>
      </p:sp>
      <p:sp>
        <p:nvSpPr>
          <p:cNvPr id="132" name="Google Shape;132;g32105cfdbe1_0_35"/>
          <p:cNvSpPr/>
          <p:nvPr/>
        </p:nvSpPr>
        <p:spPr>
          <a:xfrm>
            <a:off x="838200" y="1690825"/>
            <a:ext cx="9446100" cy="20589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105cfdbe1_0_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e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/</a:t>
            </a: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f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. 단계적 회귀 - 문제 풀이</a:t>
            </a:r>
            <a:endParaRPr dirty="0">
              <a:latin typeface="BM JUA OTF" panose="02020603020101020101" pitchFamily="18" charset="-127"/>
              <a:ea typeface="BM JUA OTF" panose="02020603020101020101" pitchFamily="18" charset="-127"/>
              <a:cs typeface="Arial"/>
              <a:sym typeface="Arial"/>
            </a:endParaRPr>
          </a:p>
        </p:txBody>
      </p:sp>
      <p:sp>
        <p:nvSpPr>
          <p:cNvPr id="138" name="Google Shape;138;g32105cfdbe1_0_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f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. 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검증 데이터 셋에 잘 적합할 경우 선택된 변수는</a:t>
            </a:r>
            <a:endParaRPr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685800" lvl="1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ko-KR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ClosePrice</a:t>
            </a:r>
            <a:r>
              <a:rPr 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sz="23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(0.075)</a:t>
            </a:r>
            <a:endParaRPr sz="2300" b="1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685800" lvl="1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ko-KR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OpenPrice</a:t>
            </a:r>
            <a:r>
              <a:rPr 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sz="23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(-0.091)</a:t>
            </a:r>
            <a:endParaRPr sz="2300" b="1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685800" lvl="1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ko-KR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MergedCategory_Books+Clothing</a:t>
            </a:r>
            <a:r>
              <a:rPr 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Accessories+Toys</a:t>
            </a:r>
            <a:r>
              <a:rPr 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Hobbies+Antique</a:t>
            </a:r>
            <a:r>
              <a:rPr 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Art</a:t>
            </a:r>
            <a:r>
              <a:rPr 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Craft+Collectibles+Music</a:t>
            </a:r>
            <a:r>
              <a:rPr 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Movie</a:t>
            </a:r>
            <a:r>
              <a:rPr 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Game</a:t>
            </a:r>
            <a:r>
              <a:rPr lang="ko-KR" sz="23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 (0.819)</a:t>
            </a:r>
            <a:endParaRPr sz="2300" b="1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685800" lvl="1" indent="-222250" algn="l" rtl="0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ko-KR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MergedCategory_SportingGoods</a:t>
            </a:r>
            <a:r>
              <a:rPr 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sz="23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(0.575)</a:t>
            </a:r>
            <a:endParaRPr sz="2300" b="1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685800" lvl="1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ko-KR" sz="2300" dirty="0" err="1">
                <a:solidFill>
                  <a:srgbClr val="4A86E8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MergedCategory_Home</a:t>
            </a:r>
            <a:r>
              <a:rPr lang="ko-KR" sz="2300" dirty="0">
                <a:solidFill>
                  <a:srgbClr val="4A86E8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sz="2300" dirty="0" err="1">
                <a:solidFill>
                  <a:srgbClr val="4A86E8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Garden+Computer+Business</a:t>
            </a:r>
            <a:r>
              <a:rPr lang="ko-KR" sz="2300" dirty="0">
                <a:solidFill>
                  <a:srgbClr val="4A86E8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sz="2300" dirty="0" err="1">
                <a:solidFill>
                  <a:srgbClr val="4A86E8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Industrial</a:t>
            </a:r>
            <a:r>
              <a:rPr lang="ko-KR" sz="2300" dirty="0">
                <a:solidFill>
                  <a:srgbClr val="4A86E8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sz="23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(0.851)</a:t>
            </a:r>
            <a:endParaRPr sz="2300" b="1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685800" lvl="1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ko-KR" sz="2300" dirty="0" err="1">
                <a:solidFill>
                  <a:srgbClr val="4A86E8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MergedCategory_Health</a:t>
            </a:r>
            <a:r>
              <a:rPr lang="ko-KR" sz="2300" dirty="0">
                <a:solidFill>
                  <a:srgbClr val="4A86E8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sz="2300" dirty="0" err="1">
                <a:solidFill>
                  <a:srgbClr val="4A86E8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Beauty</a:t>
            </a:r>
            <a:r>
              <a:rPr lang="ko-KR" sz="2300" dirty="0">
                <a:solidFill>
                  <a:srgbClr val="4A86E8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sz="23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(-1.057)</a:t>
            </a:r>
            <a:endParaRPr sz="2300" b="1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685800" lvl="1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ko-KR" sz="2300" dirty="0" err="1">
                <a:solidFill>
                  <a:srgbClr val="4A86E8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MergedCategory_Electronics+Photography</a:t>
            </a:r>
            <a:r>
              <a:rPr 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sz="23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(1.245)</a:t>
            </a:r>
            <a:endParaRPr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685800" lvl="1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ko-KR" sz="2300" dirty="0" err="1">
                <a:solidFill>
                  <a:srgbClr val="4A86E8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Merged_endDay_Sat</a:t>
            </a:r>
            <a:r>
              <a:rPr lang="ko-KR" sz="2300" b="1" dirty="0">
                <a:solidFill>
                  <a:srgbClr val="4A86E8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sz="23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(-0.507)</a:t>
            </a:r>
            <a:endParaRPr sz="2300" b="1" dirty="0">
              <a:solidFill>
                <a:srgbClr val="4892DC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685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92DC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28600" lvl="0" indent="-2921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Validation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 AIC </a:t>
            </a: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score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 : 836.34</a:t>
            </a:r>
            <a:endParaRPr dirty="0">
              <a:solidFill>
                <a:srgbClr val="4A86E8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105cfdbe1_0_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e/f. 단계적 회귀 - 결과 분석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105cfdbe1_0_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i. L1 벌점화 비교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32105cfdbe1_0_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학습 데이터셋에 </a:t>
            </a:r>
            <a:r>
              <a:rPr lang="ko-KR">
                <a:solidFill>
                  <a:srgbClr val="4A86E8"/>
                </a:solidFill>
              </a:rPr>
              <a:t>L1 페널티가 있는 벌점화(regularized) 로지스틱 회귀</a:t>
            </a:r>
            <a:r>
              <a:rPr lang="ko-KR"/>
              <a:t>를 사용한다. 이 결과(예측변수와 분류 성능)를, </a:t>
            </a:r>
            <a:r>
              <a:rPr lang="ko-KR">
                <a:solidFill>
                  <a:srgbClr val="4A86E8"/>
                </a:solidFill>
              </a:rPr>
              <a:t>가장 잘 적합한 모델 및 가장 잘 예측한 모델</a:t>
            </a:r>
            <a:r>
              <a:rPr lang="ko-KR"/>
              <a:t>의 결과와 비교하시오.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105cfdbe1_0_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i. L1 벌점화 비교 - 문제 풀이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g32105cfdbe1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90825"/>
            <a:ext cx="8440673" cy="48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32105cfdbe1_0_61"/>
          <p:cNvSpPr/>
          <p:nvPr/>
        </p:nvSpPr>
        <p:spPr>
          <a:xfrm>
            <a:off x="4296175" y="2189875"/>
            <a:ext cx="1274100" cy="282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32105cfdbe1_0_61"/>
          <p:cNvSpPr/>
          <p:nvPr/>
        </p:nvSpPr>
        <p:spPr>
          <a:xfrm>
            <a:off x="838200" y="3347125"/>
            <a:ext cx="1844400" cy="282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32105cfdbe1_0_61"/>
          <p:cNvSpPr txBox="1"/>
          <p:nvPr/>
        </p:nvSpPr>
        <p:spPr>
          <a:xfrm>
            <a:off x="6407800" y="3184513"/>
            <a:ext cx="3000000" cy="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ko-KR" sz="2800">
                <a:solidFill>
                  <a:schemeClr val="lt1"/>
                </a:solidFill>
              </a:rPr>
              <a:t>Validation AIC score : 836.34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108594268_0_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i. L1 벌점화 비교 - 문제 풀이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g32108594268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90825"/>
            <a:ext cx="7429500" cy="45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32108594268_0_1"/>
          <p:cNvSpPr/>
          <p:nvPr/>
        </p:nvSpPr>
        <p:spPr>
          <a:xfrm>
            <a:off x="838200" y="3116775"/>
            <a:ext cx="5326200" cy="330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108594268_0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i. L1 벌점화 비교 - 문제 풀이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g32108594268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050" y="4147950"/>
            <a:ext cx="3619500" cy="2394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32108594268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3725" y="2209800"/>
            <a:ext cx="4410075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32108594268_0_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105600" cy="22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Best 모델과 비교하여</a:t>
            </a:r>
            <a:endParaRPr/>
          </a:p>
          <a:p>
            <a:pPr marL="685800" lvl="1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True Negative 1 증가</a:t>
            </a:r>
            <a:endParaRPr/>
          </a:p>
          <a:p>
            <a:pPr marL="685800" lvl="1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False Negative 8 증가</a:t>
            </a:r>
            <a:endParaRPr/>
          </a:p>
          <a:p>
            <a:pPr marL="685800" lvl="1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AIC 836 -&gt; 878로 증가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108594268_0_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i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. L1 벌점화 비교 - 결과 분석 </a:t>
            </a:r>
            <a:endParaRPr dirty="0">
              <a:latin typeface="BM JUA OTF" panose="02020603020101020101" pitchFamily="18" charset="-127"/>
              <a:ea typeface="BM JUA OTF" panose="02020603020101020101" pitchFamily="18" charset="-127"/>
              <a:cs typeface="Arial"/>
              <a:sym typeface="Arial"/>
            </a:endParaRPr>
          </a:p>
        </p:txBody>
      </p:sp>
      <p:graphicFrame>
        <p:nvGraphicFramePr>
          <p:cNvPr id="179" name="Google Shape;179;g32108594268_0_45"/>
          <p:cNvGraphicFramePr/>
          <p:nvPr>
            <p:extLst>
              <p:ext uri="{D42A27DB-BD31-4B8C-83A1-F6EECF244321}">
                <p14:modId xmlns:p14="http://schemas.microsoft.com/office/powerpoint/2010/main" val="4033429938"/>
              </p:ext>
            </p:extLst>
          </p:nvPr>
        </p:nvGraphicFramePr>
        <p:xfrm>
          <a:off x="6777300" y="2225825"/>
          <a:ext cx="5338550" cy="4267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9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Best </a:t>
                      </a:r>
                      <a:r>
                        <a:rPr lang="ko-KR" sz="1200" dirty="0" err="1"/>
                        <a:t>Model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L2-Regularized Model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L1-Regularized Model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 err="1"/>
                        <a:t>OpenPrice</a:t>
                      </a:r>
                      <a:endParaRPr sz="1200"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-0.091</a:t>
                      </a:r>
                      <a:endParaRPr sz="1200"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-0.092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-0.092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 err="1"/>
                        <a:t>ClosedPrice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0.075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0.076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0.076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Merged</a:t>
                      </a:r>
                      <a:r>
                        <a:rPr lang="ko-KR" sz="1200"/>
                        <a:t>Category_Books…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0.819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0.716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0.668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MergedCategory_</a:t>
                      </a:r>
                      <a:r>
                        <a:rPr lang="ko-KR" sz="1200"/>
                        <a:t>Home…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0.851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0.703</a:t>
                      </a:r>
                      <a:endParaRPr sz="12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0.648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MergedCategory_Health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-1.057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-0.974</a:t>
                      </a:r>
                      <a:endParaRPr sz="12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-0.992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Merged</a:t>
                      </a:r>
                      <a:r>
                        <a:rPr lang="ko-KR" sz="1200"/>
                        <a:t>Category_Electr…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1.245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0.943</a:t>
                      </a:r>
                      <a:endParaRPr sz="12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0.893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MergedCategory_Sport…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0.575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0.417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0.306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Merged_endDat_Sat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-0.507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-0.493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-0.417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0" name="Google Shape;180;g32108594268_0_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939100" cy="44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L1-Regularized </a:t>
            </a:r>
            <a:r>
              <a:rPr lang="ko-KR" sz="2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model의</a:t>
            </a:r>
            <a:r>
              <a:rPr 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sz="2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coefficient의</a:t>
            </a:r>
            <a:r>
              <a:rPr 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크기가 전반적으로 감소함.</a:t>
            </a:r>
            <a:endParaRPr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특히 양수 파라미터가 크게 감소</a:t>
            </a:r>
            <a:endParaRPr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이로 인해 </a:t>
            </a:r>
            <a:r>
              <a:rPr lang="ko-KR" sz="2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negative로</a:t>
            </a:r>
            <a:r>
              <a:rPr 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예측된 데이터 포인트들이 증가</a:t>
            </a:r>
            <a:endParaRPr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2108594268_0_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j. 최적의 컷오프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32108594268_0_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모델 분석의 주목적이 정확한 분류라고 한다면, 어떤 </a:t>
            </a:r>
            <a:r>
              <a:rPr lang="ko-KR">
                <a:solidFill>
                  <a:srgbClr val="4892DC"/>
                </a:solidFill>
              </a:rPr>
              <a:t>컷오프</a:t>
            </a:r>
            <a:r>
              <a:rPr lang="ko-KR"/>
              <a:t> 값이 사용되어야 하는가?</a:t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0F7F3-1A7B-A9B7-64E0-0810A3D61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EABDE-3643-9C29-89A8-5889ABE8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개요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8BF16A-C0E4-F3F3-6232-0F0370317B7C}"/>
              </a:ext>
            </a:extLst>
          </p:cNvPr>
          <p:cNvSpPr txBox="1">
            <a:spLocks/>
          </p:cNvSpPr>
          <p:nvPr/>
        </p:nvSpPr>
        <p:spPr>
          <a:xfrm>
            <a:off x="660070" y="2139061"/>
            <a:ext cx="9350828" cy="3442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EF9AD11-309B-1BC8-8C3A-323A459F89B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행 개수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1"/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1972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개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속성 개수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1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총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7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개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Type</a:t>
            </a:r>
          </a:p>
          <a:p>
            <a:pPr lvl="1"/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Tabular data</a:t>
            </a:r>
          </a:p>
          <a:p>
            <a:r>
              <a:rPr lang="ko-KR" altLang="en-US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결측값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1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존재하지 않음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B12D797-5D5F-A7DC-8721-4593752FA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108" y="1027906"/>
            <a:ext cx="5772956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326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108594268_0_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j. 최적의 컷오프 - 문제풀이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32108594268_0_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5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모델 분석의 주목적이 정확한 분류라고 한다면, 어떤 </a:t>
            </a:r>
            <a:r>
              <a:rPr lang="ko-KR">
                <a:solidFill>
                  <a:srgbClr val="4892DC"/>
                </a:solidFill>
              </a:rPr>
              <a:t>컷오프</a:t>
            </a:r>
            <a:r>
              <a:rPr lang="ko-KR"/>
              <a:t> 값이 사용되어야 하는가?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-&gt; 라벨의 비율이 </a:t>
            </a:r>
            <a:r>
              <a:rPr lang="ko-KR">
                <a:solidFill>
                  <a:srgbClr val="CC4125"/>
                </a:solidFill>
              </a:rPr>
              <a:t>906:1066</a:t>
            </a:r>
            <a:r>
              <a:rPr lang="ko-KR"/>
              <a:t> 으로 완벽하게 균일하지 않음</a:t>
            </a:r>
            <a:br>
              <a:rPr lang="ko-KR"/>
            </a:br>
            <a:r>
              <a:rPr lang="ko-KR"/>
              <a:t>     </a:t>
            </a:r>
            <a:r>
              <a:rPr lang="ko-KR">
                <a:solidFill>
                  <a:srgbClr val="CC4125"/>
                </a:solidFill>
              </a:rPr>
              <a:t>Accuracy</a:t>
            </a:r>
            <a:r>
              <a:rPr lang="ko-KR"/>
              <a:t>와 </a:t>
            </a:r>
            <a:r>
              <a:rPr lang="ko-KR">
                <a:solidFill>
                  <a:srgbClr val="CC4125"/>
                </a:solidFill>
              </a:rPr>
              <a:t>F1-score</a:t>
            </a:r>
            <a:r>
              <a:rPr lang="ko-KR"/>
              <a:t>를 함께 비교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2108594268_0_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j. 최적의 컷오프 - 문제풀이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32108594268_0_52"/>
          <p:cNvSpPr txBox="1">
            <a:spLocks noGrp="1"/>
          </p:cNvSpPr>
          <p:nvPr>
            <p:ph type="body" idx="1"/>
          </p:nvPr>
        </p:nvSpPr>
        <p:spPr>
          <a:xfrm>
            <a:off x="838200" y="6016625"/>
            <a:ext cx="10515600" cy="45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cutoff를 [ 0.0, 1.0, 0.001 ) 로 설정하여 분석</a:t>
            </a:r>
            <a:endParaRPr/>
          </a:p>
        </p:txBody>
      </p:sp>
      <p:pic>
        <p:nvPicPr>
          <p:cNvPr id="199" name="Google Shape;199;g32108594268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13" y="1690825"/>
            <a:ext cx="8363228" cy="42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2108594268_0_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j. 최적의 컷오프 - 문제풀이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32108594268_0_6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00300" cy="5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Cutoff 0.495에서 F1-score와 accuracy가 가장 높은 정확도를 보인다.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206" name="Google Shape;206;g32108594268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8494" y="1690825"/>
            <a:ext cx="5415275" cy="4037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108594268_0_1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j. 최적의 컷오프 - 결과 분석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32108594268_0_1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813900" cy="5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데이터셋에 Competitive? 라벨 불균형이 존재</a:t>
            </a:r>
            <a:br>
              <a:rPr lang="ko-KR"/>
            </a:br>
            <a:r>
              <a:rPr lang="ko-KR"/>
              <a:t>  - 경쟁적이지 않은 비율이 전체 라벨의 약 0.459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이로 인해 cutoff를 0.5보다 작게 설정하는 것이 성능 향상에 도움을 줌  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213" name="Google Shape;213;g32108594268_0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2001" y="2148123"/>
            <a:ext cx="3701800" cy="32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2108594268_0_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k. 가장 경쟁적일 판매자 경매 조건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32108594268_0_8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이 데이터를 바탕으로 판매자가 정한 경매 조건(</a:t>
            </a:r>
            <a:r>
              <a:rPr lang="ko-KR">
                <a:solidFill>
                  <a:srgbClr val="4892DC"/>
                </a:solidFill>
              </a:rPr>
              <a:t>경매 기간, 시작가, 경매 마감 요일, 화폐 단위</a:t>
            </a:r>
            <a:r>
              <a:rPr lang="ko-KR"/>
              <a:t>) 중 </a:t>
            </a:r>
            <a:r>
              <a:rPr lang="ko-KR">
                <a:solidFill>
                  <a:srgbClr val="4A86E8"/>
                </a:solidFill>
              </a:rPr>
              <a:t>어떤 설정이 경쟁적인 판매</a:t>
            </a:r>
            <a:r>
              <a:rPr lang="ko-KR"/>
              <a:t>로 이어질 가능성을 가장 높인다고 할 수 있겠는가?</a:t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2108594268_0_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923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k. 가장 경쟁적일 판매자 경매 조건 - 문제 풀이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g32108594268_0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90825"/>
            <a:ext cx="9926651" cy="319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32108594268_0_92"/>
          <p:cNvSpPr/>
          <p:nvPr/>
        </p:nvSpPr>
        <p:spPr>
          <a:xfrm>
            <a:off x="838200" y="1690825"/>
            <a:ext cx="7893000" cy="913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32108594268_0_92"/>
          <p:cNvSpPr txBox="1">
            <a:spLocks noGrp="1"/>
          </p:cNvSpPr>
          <p:nvPr>
            <p:ph type="body" idx="1"/>
          </p:nvPr>
        </p:nvSpPr>
        <p:spPr>
          <a:xfrm>
            <a:off x="838200" y="5026025"/>
            <a:ext cx="10515600" cy="45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각 변수들은 경매 시작 전 판매자가 설정할 수 있는 변수들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g32108594268_0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90825"/>
            <a:ext cx="7479091" cy="211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32108594268_0_10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923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k. 가장 경쟁적일 판매자 경매 조건 - 문제 풀이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32108594268_0_101"/>
          <p:cNvSpPr/>
          <p:nvPr/>
        </p:nvSpPr>
        <p:spPr>
          <a:xfrm>
            <a:off x="4252275" y="1900250"/>
            <a:ext cx="912300" cy="453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32108594268_0_101"/>
          <p:cNvSpPr txBox="1">
            <a:spLocks noGrp="1"/>
          </p:cNvSpPr>
          <p:nvPr>
            <p:ph type="body" idx="1"/>
          </p:nvPr>
        </p:nvSpPr>
        <p:spPr>
          <a:xfrm>
            <a:off x="838200" y="3883025"/>
            <a:ext cx="10179600" cy="18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sz="2400"/>
              <a:t>OpenPrice : 작을수록 경쟁적인 확률이 높으나 영향은 극히 미미함</a:t>
            </a:r>
            <a:endParaRPr sz="2400"/>
          </a:p>
          <a:p>
            <a:pPr marL="22860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sz="2400"/>
              <a:t>Duration : 경매 기간을 5일로 설정할 경우 경쟁적일 확률이 높음</a:t>
            </a:r>
            <a:endParaRPr sz="2400"/>
          </a:p>
          <a:p>
            <a:pPr marL="22860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sz="2400"/>
              <a:t>Merged_endDay : 월요일에 경매가 종료될 경우 경쟁적일 확률이 높음</a:t>
            </a:r>
            <a:endParaRPr sz="2400"/>
          </a:p>
          <a:p>
            <a:pPr marL="22860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sz="2400"/>
              <a:t>Currency : GBP로 설정하면 경쟁적일 확률이 크게 증가함</a:t>
            </a:r>
            <a:endParaRPr sz="2400"/>
          </a:p>
        </p:txBody>
      </p:sp>
      <p:sp>
        <p:nvSpPr>
          <p:cNvPr id="236" name="Google Shape;236;g32108594268_0_101"/>
          <p:cNvSpPr/>
          <p:nvPr/>
        </p:nvSpPr>
        <p:spPr>
          <a:xfrm>
            <a:off x="3608400" y="2440725"/>
            <a:ext cx="1480500" cy="453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32108594268_0_101"/>
          <p:cNvSpPr/>
          <p:nvPr/>
        </p:nvSpPr>
        <p:spPr>
          <a:xfrm>
            <a:off x="4113675" y="2981200"/>
            <a:ext cx="1050900" cy="453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32108594268_0_101"/>
          <p:cNvSpPr/>
          <p:nvPr/>
        </p:nvSpPr>
        <p:spPr>
          <a:xfrm>
            <a:off x="1484150" y="1929100"/>
            <a:ext cx="858000" cy="404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목차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프로젝트 설명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데이터 개요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프로젝트 문제 풀이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결론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6"/>
          <p:cNvSpPr/>
          <p:nvPr/>
        </p:nvSpPr>
        <p:spPr>
          <a:xfrm>
            <a:off x="398813" y="4827444"/>
            <a:ext cx="439500" cy="498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F6C5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D2D03-C2A7-E287-C42E-792BA6F83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D573A-AD4E-27A6-20D2-82CA4D69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개요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336136F-9501-BFC4-42EF-6E7341F7F204}"/>
              </a:ext>
            </a:extLst>
          </p:cNvPr>
          <p:cNvSpPr txBox="1">
            <a:spLocks/>
          </p:cNvSpPr>
          <p:nvPr/>
        </p:nvSpPr>
        <p:spPr>
          <a:xfrm>
            <a:off x="176546" y="1690688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Feature(x) - 6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개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</a:p>
          <a:p>
            <a:pPr lvl="2"/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Category :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상품의 카테고리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Currency :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통화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(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결제 화폐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)</a:t>
            </a:r>
          </a:p>
          <a:p>
            <a:pPr lvl="2"/>
            <a:r>
              <a:rPr lang="en-US" altLang="ko-KR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sellerRating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(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판매자 순위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)</a:t>
            </a:r>
          </a:p>
          <a:p>
            <a:pPr lvl="2"/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Duration :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경매가 지속된 기간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en-US" altLang="ko-KR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endDay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: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경매가 끝난 요일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en-US" altLang="ko-KR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ClosePrice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: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낙찰가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en-US" altLang="ko-KR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OpenPrice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: </a:t>
            </a:r>
            <a:r>
              <a:rPr lang="ko-KR" altLang="en-US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시작가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1"/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Label(y) - 1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개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Competitive :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경쟁 여부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DBC293C-C4C6-65C6-6F3F-68DAB3434D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2075"/>
          <a:stretch/>
        </p:blipFill>
        <p:spPr>
          <a:xfrm>
            <a:off x="5129218" y="1287123"/>
            <a:ext cx="6541851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93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0B3C4-B023-6A8C-4BB4-A1C88FE55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24438-3479-4A7C-85CB-89D4E4AD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변수 분석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3C4A224-ABFC-65B0-9F43-07EF6BF27167}"/>
              </a:ext>
            </a:extLst>
          </p:cNvPr>
          <p:cNvSpPr txBox="1">
            <a:spLocks/>
          </p:cNvSpPr>
          <p:nvPr/>
        </p:nvSpPr>
        <p:spPr>
          <a:xfrm>
            <a:off x="176546" y="16402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Category</a:t>
            </a: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물건의 종류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카테고리형 변수입니다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</a:p>
          <a:p>
            <a:pPr lvl="3"/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18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개의 항목으로 구성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E6327C-E23E-C073-6A91-9B9D3DD45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967" y="0"/>
            <a:ext cx="6655724" cy="667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2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848B7-D6A1-5506-2673-1FF39895D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08D7A-57D8-6995-2FB5-C4C214ED0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변수 분석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7C03869-C8FE-723B-C20B-3F804CB7ACCC}"/>
              </a:ext>
            </a:extLst>
          </p:cNvPr>
          <p:cNvSpPr txBox="1">
            <a:spLocks/>
          </p:cNvSpPr>
          <p:nvPr/>
        </p:nvSpPr>
        <p:spPr>
          <a:xfrm>
            <a:off x="176546" y="16402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Currency</a:t>
            </a: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결제 화폐 종류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카테고리형 변수입니다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</a:p>
          <a:p>
            <a:pPr lvl="3"/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3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개의 항목으로 구성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marL="914400" lvl="2" indent="0">
              <a:buNone/>
            </a:pP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marL="914400" lvl="2" indent="0">
              <a:buNone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C814A6-1F1D-07E1-BA04-0FA7E194A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979" y="1027906"/>
            <a:ext cx="6109089" cy="5127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2144AD-2AAF-974B-7E0F-4B51EC7F1526}"/>
              </a:ext>
            </a:extLst>
          </p:cNvPr>
          <p:cNvSpPr txBox="1"/>
          <p:nvPr/>
        </p:nvSpPr>
        <p:spPr>
          <a:xfrm>
            <a:off x="9820893" y="6168155"/>
            <a:ext cx="228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GBP =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영국 파운드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68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C5AF7-8E8A-E1FF-0410-ED64048EE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A598F-3D45-F5C4-5054-DB639116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변수 분석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72CC48F-2FE5-1CB8-513F-51DD638E6CE8}"/>
              </a:ext>
            </a:extLst>
          </p:cNvPr>
          <p:cNvSpPr txBox="1">
            <a:spLocks/>
          </p:cNvSpPr>
          <p:nvPr/>
        </p:nvSpPr>
        <p:spPr>
          <a:xfrm>
            <a:off x="176546" y="16402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Seller Rating</a:t>
            </a: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판매자의 랭킹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연속형 변수입니다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</a:p>
          <a:p>
            <a:pPr marL="914400" lvl="2" indent="0">
              <a:buNone/>
            </a:pP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marL="914400" lvl="2" indent="0">
              <a:buNone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7748F2-870C-97BC-A1CB-659E8A7FC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218" y="786374"/>
            <a:ext cx="5564470" cy="48607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6F7753-4815-27E8-01CC-331039961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541" y="2811401"/>
            <a:ext cx="3783229" cy="338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1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1676</Words>
  <Application>Microsoft Macintosh PowerPoint</Application>
  <PresentationFormat>와이드스크린</PresentationFormat>
  <Paragraphs>369</Paragraphs>
  <Slides>57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4" baseType="lpstr">
      <vt:lpstr>맑은 고딕</vt:lpstr>
      <vt:lpstr>배달의민족 주아 OTF</vt:lpstr>
      <vt:lpstr>BM JUA OTF</vt:lpstr>
      <vt:lpstr>Aptos</vt:lpstr>
      <vt:lpstr>Aptos Display</vt:lpstr>
      <vt:lpstr>Arial</vt:lpstr>
      <vt:lpstr>Office 테마</vt:lpstr>
      <vt:lpstr>전자제조분석 Final project</vt:lpstr>
      <vt:lpstr>목차</vt:lpstr>
      <vt:lpstr>프로젝트 설명</vt:lpstr>
      <vt:lpstr>목차</vt:lpstr>
      <vt:lpstr>데이터 개요</vt:lpstr>
      <vt:lpstr>데이터 개요</vt:lpstr>
      <vt:lpstr>변수 분석</vt:lpstr>
      <vt:lpstr>변수 분석</vt:lpstr>
      <vt:lpstr>변수 분석</vt:lpstr>
      <vt:lpstr>변수 분석</vt:lpstr>
      <vt:lpstr>변수 분석</vt:lpstr>
      <vt:lpstr>변수 분석</vt:lpstr>
      <vt:lpstr>변수 분석</vt:lpstr>
      <vt:lpstr>변수 분석</vt:lpstr>
      <vt:lpstr>목차</vt:lpstr>
      <vt:lpstr>문제 1. 데이터 전처리 - 더미변수 생성</vt:lpstr>
      <vt:lpstr>문제 1. 데이터 전처리 - 더미변수 생성</vt:lpstr>
      <vt:lpstr>문제 1. 데이터 전처리 - 더미변수 생성</vt:lpstr>
      <vt:lpstr>문제 2. 카테고리 변수 개수 축소하기</vt:lpstr>
      <vt:lpstr>문제 2. 카테고리 변수 개수 축소하기</vt:lpstr>
      <vt:lpstr>문제 2. 카테고리 변수 개수 축소하기</vt:lpstr>
      <vt:lpstr>문제 2. 카테고리 변수 개수 축소하기</vt:lpstr>
      <vt:lpstr>문제 2. 카테고리 변수 개수 축소하기</vt:lpstr>
      <vt:lpstr>문제 2. 카테고리 변수 개수 축소하기</vt:lpstr>
      <vt:lpstr>문제 3. 데이터 분할 / 로지스틱 회귀</vt:lpstr>
      <vt:lpstr>문제 3. 데이터 분할 / 로지스틱 회귀</vt:lpstr>
      <vt:lpstr>문제 3. 데이터 분할 / 로지스틱 회귀</vt:lpstr>
      <vt:lpstr>문제 3. 데이터 분할 / 로지스틱 회귀</vt:lpstr>
      <vt:lpstr>문제 4. 사용할 수 없는 변수 제거, 분석</vt:lpstr>
      <vt:lpstr>문제 4. 사용할 수 없는 변수 제거, 분석</vt:lpstr>
      <vt:lpstr>문제 4. 사용할 수 없는 변수 제거, 분석</vt:lpstr>
      <vt:lpstr>문제 5. 경매 종가에 대한 회귀 계수 분석</vt:lpstr>
      <vt:lpstr>PowerPoint 프레젠테이션</vt:lpstr>
      <vt:lpstr>문제 5. 경매 종가에 대한 회귀 계수 분석</vt:lpstr>
      <vt:lpstr>문제 5. 경매 종가에 대한 회귀 계수 분석</vt:lpstr>
      <vt:lpstr>e/f. 단계적 회귀</vt:lpstr>
      <vt:lpstr>e/f. 단계적 회귀 - 문제 풀이</vt:lpstr>
      <vt:lpstr>e/f. 단계적 회귀 - 문제 풀이</vt:lpstr>
      <vt:lpstr>e/f. 단계적 회귀 - 문제 풀이</vt:lpstr>
      <vt:lpstr>e/f. 단계적 회귀 - 문제 풀이</vt:lpstr>
      <vt:lpstr>e/f. 단계적 회귀 - 문제 풀이</vt:lpstr>
      <vt:lpstr>e/f. 단계적 회귀 - 문제 풀이</vt:lpstr>
      <vt:lpstr>e/f. 단계적 회귀 - 결과 분석</vt:lpstr>
      <vt:lpstr>i. L1 벌점화 비교 </vt:lpstr>
      <vt:lpstr>i. L1 벌점화 비교 - 문제 풀이 </vt:lpstr>
      <vt:lpstr>i. L1 벌점화 비교 - 문제 풀이 </vt:lpstr>
      <vt:lpstr>i. L1 벌점화 비교 - 문제 풀이 </vt:lpstr>
      <vt:lpstr>i. L1 벌점화 비교 - 결과 분석 </vt:lpstr>
      <vt:lpstr>j. 최적의 컷오프 </vt:lpstr>
      <vt:lpstr>j. 최적의 컷오프 - 문제풀이 </vt:lpstr>
      <vt:lpstr>j. 최적의 컷오프 - 문제풀이 </vt:lpstr>
      <vt:lpstr>j. 최적의 컷오프 - 문제풀이 </vt:lpstr>
      <vt:lpstr>j. 최적의 컷오프 - 결과 분석 </vt:lpstr>
      <vt:lpstr>k. 가장 경쟁적일 판매자 경매 조건</vt:lpstr>
      <vt:lpstr>k. 가장 경쟁적일 판매자 경매 조건 - 문제 풀이</vt:lpstr>
      <vt:lpstr>k. 가장 경쟁적일 판매자 경매 조건 - 문제 풀이</vt:lpstr>
      <vt:lpstr>목차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전민서</dc:creator>
  <cp:lastModifiedBy>전민서</cp:lastModifiedBy>
  <cp:revision>8</cp:revision>
  <dcterms:created xsi:type="dcterms:W3CDTF">2024-12-09T11:28:15Z</dcterms:created>
  <dcterms:modified xsi:type="dcterms:W3CDTF">2024-12-11T10:51:17Z</dcterms:modified>
</cp:coreProperties>
</file>