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0" r:id="rId1"/>
  </p:sldMasterIdLst>
  <p:notesMasterIdLst>
    <p:notesMasterId r:id="rId30"/>
  </p:notesMasterIdLst>
  <p:sldIdLst>
    <p:sldId id="285" r:id="rId2"/>
    <p:sldId id="406" r:id="rId3"/>
    <p:sldId id="425" r:id="rId4"/>
    <p:sldId id="426" r:id="rId5"/>
    <p:sldId id="427" r:id="rId6"/>
    <p:sldId id="431" r:id="rId7"/>
    <p:sldId id="428" r:id="rId8"/>
    <p:sldId id="432" r:id="rId9"/>
    <p:sldId id="429" r:id="rId10"/>
    <p:sldId id="433" r:id="rId11"/>
    <p:sldId id="434" r:id="rId12"/>
    <p:sldId id="435" r:id="rId13"/>
    <p:sldId id="436" r:id="rId14"/>
    <p:sldId id="437" r:id="rId15"/>
    <p:sldId id="438" r:id="rId16"/>
    <p:sldId id="439" r:id="rId17"/>
    <p:sldId id="440" r:id="rId18"/>
    <p:sldId id="441" r:id="rId19"/>
    <p:sldId id="430" r:id="rId20"/>
    <p:sldId id="442" r:id="rId21"/>
    <p:sldId id="444" r:id="rId22"/>
    <p:sldId id="443" r:id="rId23"/>
    <p:sldId id="445" r:id="rId24"/>
    <p:sldId id="446" r:id="rId25"/>
    <p:sldId id="447" r:id="rId26"/>
    <p:sldId id="448" r:id="rId27"/>
    <p:sldId id="449" r:id="rId28"/>
    <p:sldId id="423" r:id="rId29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31"/>
    </p:embeddedFont>
    <p:embeddedFont>
      <p:font typeface="Varela Round" pitchFamily="2" charset="-79"/>
      <p:regular r:id="rId3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0070C0"/>
    <a:srgbClr val="E2F0D9"/>
    <a:srgbClr val="01A4FF"/>
    <a:srgbClr val="00C8FF"/>
    <a:srgbClr val="07FF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18"/>
    <p:restoredTop sz="84944"/>
  </p:normalViewPr>
  <p:slideViewPr>
    <p:cSldViewPr snapToGrid="0" snapToObjects="1">
      <p:cViewPr varScale="1">
        <p:scale>
          <a:sx n="128" d="100"/>
          <a:sy n="128" d="100"/>
        </p:scale>
        <p:origin x="2576" y="168"/>
      </p:cViewPr>
      <p:guideLst/>
    </p:cSldViewPr>
  </p:slideViewPr>
  <p:outlineViewPr>
    <p:cViewPr>
      <p:scale>
        <a:sx n="33" d="100"/>
        <a:sy n="33" d="100"/>
      </p:scale>
      <p:origin x="0" y="-2095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65" d="100"/>
          <a:sy n="165" d="100"/>
        </p:scale>
        <p:origin x="305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52E061-749A-9E4B-8028-C943E6669D26}" type="datetimeFigureOut">
              <a:rPr lang="en-KR" smtClean="0"/>
              <a:t>10/31/24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1D06E-1F42-374A-8F9D-EDB25416E18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2649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1D06E-1F42-374A-8F9D-EDB25416E18C}" type="slidenum">
              <a:rPr lang="en-KR" smtClean="0"/>
              <a:t>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828708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27CB67-DBD7-7E7E-D551-A7CF981D7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A4150F2-30DA-8C1F-929F-8CFB3EE874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B22B2BA-DE3E-FB0D-5C4B-B5104D825D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FAC819-C584-B4F8-2521-361D6DB18E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1D06E-1F42-374A-8F9D-EDB25416E18C}" type="slidenum">
              <a:rPr lang="en-KR" smtClean="0"/>
              <a:t>10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949611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BB928-B4FC-0CB2-B365-B57BA9D437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3EAE02B-A21F-1DC5-F97C-F636A8815A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9FAC47D-1243-BE49-7433-B4A7A8D19D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43A2BF-8562-8C7E-212F-76C83866E4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1D06E-1F42-374A-8F9D-EDB25416E18C}" type="slidenum">
              <a:rPr lang="en-KR" smtClean="0"/>
              <a:t>11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38902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84895-8FE0-1CEA-575A-07A792C79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B7EBE3E-9B4F-4B5F-3CE7-A27DF0CAB9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6F57BC7-864B-F7F5-0219-0153456CDD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BCDA33-28D5-B47F-737E-A26CA01699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1D06E-1F42-374A-8F9D-EDB25416E18C}" type="slidenum">
              <a:rPr lang="en-KR" smtClean="0"/>
              <a:t>12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194311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8852E9-0F61-1501-E09D-11A405EA1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A7276F9-0C31-28F8-7847-41E9597BC3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E4D7F78-0D6E-C271-2C49-491EF55F07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E9CC58-D89A-0E93-79C2-EC9FF76339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1D06E-1F42-374A-8F9D-EDB25416E18C}" type="slidenum">
              <a:rPr lang="en-KR" smtClean="0"/>
              <a:t>13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26608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750F1B-0546-7269-A34B-F6EB906C8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0F3BAE6-8CFF-6E99-5ED1-2EF2C91AF0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D788370-1923-1719-38F8-E2F923B479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758A19-8D11-0C09-41D3-90C48673C8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1D06E-1F42-374A-8F9D-EDB25416E18C}" type="slidenum">
              <a:rPr lang="en-KR" smtClean="0"/>
              <a:t>14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37516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564D9-F845-DB4C-4EF6-619CB01C3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26C3561-5260-C893-1114-5DE3B7AF8B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BD56F8A-0682-6F27-E01A-89C9251EF3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DAE150-D164-B05D-3BE5-51EFBB694D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1D06E-1F42-374A-8F9D-EDB25416E18C}" type="slidenum">
              <a:rPr lang="en-KR" smtClean="0"/>
              <a:t>15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418465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DECF02-29A8-664D-787A-0E757EFAD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7640E70-22E7-1D4A-EC5F-A6147A9F1C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F2EAABB-F223-C58B-D699-4C3EE4EA73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7858F3-A2D9-984C-ED53-5B5A4D9DDA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1D06E-1F42-374A-8F9D-EDB25416E18C}" type="slidenum">
              <a:rPr lang="en-KR" smtClean="0"/>
              <a:t>16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533487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149F7E-CC23-F80C-A8E0-60713E5EA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3334818-83A8-8259-813D-CBD3F8A4AA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5A72DAA-1818-8AC9-50EC-4786423F32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26272C-FD7B-BB97-2F15-0367479234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1D06E-1F42-374A-8F9D-EDB25416E18C}" type="slidenum">
              <a:rPr lang="en-KR" smtClean="0"/>
              <a:t>17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5983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8D6A2-71EE-1E01-3FCC-93BC836C0D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2BCBFA5-FFBB-2ACE-DC7E-F30886D5DC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2D3BB39-1ABD-67B7-C4E2-D19689F551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비교 분석 모델의 분류 결과와 정확한 </a:t>
            </a:r>
            <a:r>
              <a:rPr lang="ko-KR" altLang="en-US" dirty="0" err="1"/>
              <a:t>베이즈</a:t>
            </a:r>
            <a:r>
              <a:rPr lang="ko-KR" altLang="en-US" dirty="0"/>
              <a:t> 조건부 확률 결과를 비교하여 다음과 같은 결론을 도출할 수 있습니다</a:t>
            </a:r>
            <a:r>
              <a:rPr lang="en-US" altLang="ko-KR" dirty="0"/>
              <a:t>: </a:t>
            </a:r>
            <a:r>
              <a:rPr lang="ko-KR" altLang="en-US" dirty="0"/>
              <a:t>분류 결과 비교</a:t>
            </a:r>
            <a:r>
              <a:rPr lang="en-US" altLang="ko-KR" dirty="0"/>
              <a:t>: </a:t>
            </a:r>
            <a:r>
              <a:rPr lang="en" altLang="ko-KR" dirty="0"/>
              <a:t>PREDICT_PROB (scikit-learn </a:t>
            </a:r>
            <a:r>
              <a:rPr lang="en" altLang="ko-KR" dirty="0" err="1"/>
              <a:t>CategoricalNB</a:t>
            </a:r>
            <a:r>
              <a:rPr lang="en" altLang="ko-KR" dirty="0"/>
              <a:t>)</a:t>
            </a:r>
            <a:r>
              <a:rPr lang="ko-KR" altLang="en-US" dirty="0"/>
              <a:t>와 </a:t>
            </a:r>
            <a:r>
              <a:rPr lang="en" altLang="ko-KR" dirty="0"/>
              <a:t>PROB_INJURY (</a:t>
            </a:r>
            <a:r>
              <a:rPr lang="ko-KR" altLang="en-US" dirty="0"/>
              <a:t>정확한 </a:t>
            </a:r>
            <a:r>
              <a:rPr lang="ko-KR" altLang="en-US" dirty="0" err="1"/>
              <a:t>베이즈</a:t>
            </a:r>
            <a:r>
              <a:rPr lang="en-US" altLang="ko-KR" dirty="0"/>
              <a:t>)</a:t>
            </a:r>
            <a:r>
              <a:rPr lang="ko-KR" altLang="en-US" dirty="0"/>
              <a:t>의 예측 결과는 항상 일치했습니다</a:t>
            </a:r>
            <a:r>
              <a:rPr lang="en-US" altLang="ko-KR" dirty="0"/>
              <a:t>. </a:t>
            </a:r>
            <a:r>
              <a:rPr lang="ko-KR" altLang="en-US" dirty="0"/>
              <a:t>그러나 확률 값에는 차이가 존재했습니다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1</a:t>
            </a:r>
            <a:r>
              <a:rPr lang="ko-KR" altLang="en-US" dirty="0"/>
              <a:t>번 레코드는 두 모델 모두 </a:t>
            </a:r>
            <a:r>
              <a:rPr lang="en" altLang="ko-KR" dirty="0"/>
              <a:t>yes</a:t>
            </a:r>
            <a:r>
              <a:rPr lang="ko-KR" altLang="en-US" dirty="0"/>
              <a:t>로 예측되었지만</a:t>
            </a:r>
            <a:r>
              <a:rPr lang="en-US" altLang="ko-KR" dirty="0"/>
              <a:t>, </a:t>
            </a:r>
            <a:r>
              <a:rPr lang="ko-KR" altLang="en-US" dirty="0"/>
              <a:t>그 확률은 각각 </a:t>
            </a:r>
            <a:r>
              <a:rPr lang="en-US" altLang="ko-KR" dirty="0"/>
              <a:t>0.7500</a:t>
            </a:r>
            <a:r>
              <a:rPr lang="ko-KR" altLang="en-US" dirty="0"/>
              <a:t>과 </a:t>
            </a:r>
            <a:r>
              <a:rPr lang="en-US" altLang="ko-KR" dirty="0"/>
              <a:t>0.667</a:t>
            </a:r>
            <a:r>
              <a:rPr lang="ko-KR" altLang="en-US" dirty="0"/>
              <a:t>로 서로 달랐습니다</a:t>
            </a:r>
            <a:r>
              <a:rPr lang="en-US" altLang="ko-KR" dirty="0"/>
              <a:t>. </a:t>
            </a:r>
            <a:r>
              <a:rPr lang="ko-KR" altLang="en-US" dirty="0"/>
              <a:t>이러한 차이는 </a:t>
            </a:r>
            <a:r>
              <a:rPr lang="en" altLang="ko-KR" dirty="0"/>
              <a:t>scikit-learn</a:t>
            </a:r>
            <a:r>
              <a:rPr lang="ko-KR" altLang="en-US" dirty="0"/>
              <a:t>에서 정의된 </a:t>
            </a:r>
            <a:r>
              <a:rPr lang="en" altLang="ko-KR" dirty="0" err="1"/>
              <a:t>CategoricalNB</a:t>
            </a:r>
            <a:r>
              <a:rPr lang="en" altLang="ko-KR" dirty="0"/>
              <a:t> </a:t>
            </a:r>
            <a:r>
              <a:rPr lang="ko-KR" altLang="en-US" dirty="0"/>
              <a:t>모델의 학습 방법이 정확한 </a:t>
            </a:r>
            <a:r>
              <a:rPr lang="ko-KR" altLang="en-US" dirty="0" err="1"/>
              <a:t>베이즈</a:t>
            </a:r>
            <a:r>
              <a:rPr lang="ko-KR" altLang="en-US" dirty="0"/>
              <a:t> 모델과 다르기 때문입니다</a:t>
            </a:r>
            <a:r>
              <a:rPr lang="en-US" altLang="ko-KR" dirty="0"/>
              <a:t>. </a:t>
            </a:r>
            <a:r>
              <a:rPr lang="en" altLang="ko-KR" dirty="0" err="1"/>
              <a:t>CategoricalNB</a:t>
            </a:r>
            <a:r>
              <a:rPr lang="ko-KR" altLang="en-US" dirty="0"/>
              <a:t>는 </a:t>
            </a:r>
            <a:r>
              <a:rPr lang="en" altLang="ko-KR" dirty="0"/>
              <a:t>Laplace smoothing</a:t>
            </a:r>
            <a:r>
              <a:rPr lang="ko-KR" altLang="en-US" dirty="0"/>
              <a:t>과 같은 기법을 사용하여 확률을 계산하고</a:t>
            </a:r>
            <a:r>
              <a:rPr lang="en-US" altLang="ko-KR" dirty="0"/>
              <a:t>, </a:t>
            </a:r>
            <a:r>
              <a:rPr lang="ko-KR" altLang="en-US" dirty="0"/>
              <a:t>데이터의 빈도수에 따라 확률을 조정합니다</a:t>
            </a:r>
            <a:r>
              <a:rPr lang="en-US" altLang="ko-KR" dirty="0"/>
              <a:t>. </a:t>
            </a:r>
            <a:r>
              <a:rPr lang="ko-KR" altLang="en-US" dirty="0"/>
              <a:t>반면</a:t>
            </a:r>
            <a:r>
              <a:rPr lang="en-US" altLang="ko-KR" dirty="0"/>
              <a:t>, </a:t>
            </a:r>
            <a:r>
              <a:rPr lang="ko-KR" altLang="en-US" dirty="0"/>
              <a:t>정확한 </a:t>
            </a:r>
            <a:r>
              <a:rPr lang="ko-KR" altLang="en-US" dirty="0" err="1"/>
              <a:t>베이즈</a:t>
            </a:r>
            <a:r>
              <a:rPr lang="ko-KR" altLang="en-US" dirty="0"/>
              <a:t> 모델은 주어진 데이터에 대한 확률을 직접적으로 계산하여 </a:t>
            </a:r>
            <a:r>
              <a:rPr lang="ko-KR" altLang="en-US" dirty="0" err="1"/>
              <a:t>확률값을</a:t>
            </a:r>
            <a:r>
              <a:rPr lang="ko-KR" altLang="en-US" dirty="0"/>
              <a:t> 제공합니다</a:t>
            </a:r>
            <a:r>
              <a:rPr lang="en-US" altLang="ko-KR" dirty="0"/>
              <a:t>. </a:t>
            </a:r>
            <a:r>
              <a:rPr lang="ko-KR" altLang="en-US" dirty="0"/>
              <a:t>관측치 랭킹 비교</a:t>
            </a:r>
            <a:r>
              <a:rPr lang="en-US" altLang="ko-KR" dirty="0"/>
              <a:t>: </a:t>
            </a:r>
            <a:r>
              <a:rPr lang="en" altLang="ko-KR" dirty="0"/>
              <a:t>PROB_INJURY</a:t>
            </a:r>
            <a:r>
              <a:rPr lang="ko-KR" altLang="en-US" dirty="0"/>
              <a:t>와 </a:t>
            </a:r>
            <a:r>
              <a:rPr lang="en" altLang="ko-KR" dirty="0"/>
              <a:t>PREDICT_PROB</a:t>
            </a:r>
            <a:r>
              <a:rPr lang="ko-KR" altLang="en-US" dirty="0"/>
              <a:t>의 값에 따라 관측치의 랭킹이 동일한지 확인할 수 있습니다</a:t>
            </a:r>
            <a:r>
              <a:rPr lang="en-US" altLang="ko-KR" dirty="0"/>
              <a:t>. </a:t>
            </a:r>
            <a:r>
              <a:rPr lang="ko-KR" altLang="en-US" dirty="0"/>
              <a:t>일반적으로 </a:t>
            </a:r>
            <a:r>
              <a:rPr lang="ko-KR" altLang="en-US" dirty="0" err="1"/>
              <a:t>확률값에</a:t>
            </a:r>
            <a:r>
              <a:rPr lang="ko-KR" altLang="en-US" dirty="0"/>
              <a:t> 기반한 랭킹이 일치하므로</a:t>
            </a:r>
            <a:r>
              <a:rPr lang="en-US" altLang="ko-KR" dirty="0"/>
              <a:t>, </a:t>
            </a:r>
            <a:r>
              <a:rPr lang="ko-KR" altLang="en-US" dirty="0"/>
              <a:t>각 레코드의 예측이 어떻게 정렬되는지 확인해야 합니다</a:t>
            </a:r>
            <a:r>
              <a:rPr lang="en-US" altLang="ko-KR" dirty="0"/>
              <a:t>. </a:t>
            </a:r>
            <a:r>
              <a:rPr lang="ko-KR" altLang="en-US" dirty="0"/>
              <a:t>결론적으로</a:t>
            </a:r>
            <a:r>
              <a:rPr lang="en-US" altLang="ko-KR" dirty="0"/>
              <a:t>, </a:t>
            </a:r>
            <a:r>
              <a:rPr lang="ko-KR" altLang="en-US" dirty="0"/>
              <a:t>모델의 </a:t>
            </a:r>
            <a:r>
              <a:rPr lang="ko-KR" altLang="en-US" dirty="0" err="1"/>
              <a:t>출력값과</a:t>
            </a:r>
            <a:r>
              <a:rPr lang="ko-KR" altLang="en-US" dirty="0"/>
              <a:t> 정확한 </a:t>
            </a:r>
            <a:r>
              <a:rPr lang="ko-KR" altLang="en-US" dirty="0" err="1"/>
              <a:t>베이즈</a:t>
            </a:r>
            <a:r>
              <a:rPr lang="ko-KR" altLang="en-US" dirty="0"/>
              <a:t> 분류 결과는 예측 클래스에서 일치하지만</a:t>
            </a:r>
            <a:r>
              <a:rPr lang="en-US" altLang="ko-KR" dirty="0"/>
              <a:t>, </a:t>
            </a:r>
            <a:r>
              <a:rPr lang="ko-KR" altLang="en-US" dirty="0"/>
              <a:t>예측 확률에서는 차이가 존재했습니다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en" altLang="ko-KR" dirty="0" err="1"/>
              <a:t>CategoricalNB</a:t>
            </a:r>
            <a:r>
              <a:rPr lang="ko-KR" altLang="en-US" dirty="0"/>
              <a:t>의 학습 방법과 정확한 </a:t>
            </a:r>
            <a:r>
              <a:rPr lang="ko-KR" altLang="en-US" dirty="0" err="1"/>
              <a:t>베이즈</a:t>
            </a:r>
            <a:r>
              <a:rPr lang="ko-KR" altLang="en-US" dirty="0"/>
              <a:t> 모델 간의 차이에 기인합니다</a:t>
            </a:r>
            <a:r>
              <a:rPr lang="en-US" altLang="ko-KR" dirty="0"/>
              <a:t>. </a:t>
            </a:r>
            <a:r>
              <a:rPr lang="ko-KR" altLang="en-US" dirty="0"/>
              <a:t>각 모델의 성능을 비교하고 이해하는 것은 예측 문제를 해결하는 데 중요한 요소입니다</a:t>
            </a:r>
            <a:r>
              <a:rPr lang="en-US" altLang="ko-KR" dirty="0"/>
              <a:t>.</a:t>
            </a:r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0E6B22-48B6-4D8A-D5E9-7A3F33112D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1D06E-1F42-374A-8F9D-EDB25416E18C}" type="slidenum">
              <a:rPr lang="en-KR" smtClean="0"/>
              <a:t>18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848640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266B83-7E6B-8AA2-A6B7-7B4CEBCB5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3DCC378-0FD4-DC73-02DA-6F5BAB88C1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B6FD7FD-9BD5-9C0A-E4B2-F717FF1476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Okay. Let’s start with introduction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8F6FE9-4451-CC07-6782-9F14B4F818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1D06E-1F42-374A-8F9D-EDB25416E18C}" type="slidenum">
              <a:rPr lang="en-KR" smtClean="0"/>
              <a:t>19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28279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8075B-2336-42D9-24E4-ECEBC8B740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6E58CFA-24A7-1549-F16C-FE10C78C45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E3E2D80-642A-9718-9A41-FC1351E895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Okay. Let’s start with introduction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2EB61D-018A-958C-5D0C-B031393DF1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1D06E-1F42-374A-8F9D-EDB25416E18C}" type="slidenum">
              <a:rPr lang="en-KR" smtClean="0"/>
              <a:t>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057867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64D4D6-E834-BD3F-4BAE-E7C762A7E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9EB9660-B327-0BA5-5923-51CA5FC9B2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6C114DB-7483-2F29-B75E-FF125EF9D7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67FE4E-26A2-5F4C-27EE-3C7D56AB0E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1D06E-1F42-374A-8F9D-EDB25416E18C}" type="slidenum">
              <a:rPr lang="en-KR" smtClean="0"/>
              <a:t>20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359737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FDEF25-C47F-118B-98C6-748EEDF83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054551C-FAC2-0DC9-F751-0F54D10D77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E4B9AB4-BB15-F88E-95E8-2AC4A4ECB4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7A3B82-BDE6-BDDC-0F5A-901D8779AA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1D06E-1F42-374A-8F9D-EDB25416E18C}" type="slidenum">
              <a:rPr lang="en-KR" smtClean="0"/>
              <a:t>21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71372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A0999-8018-4E4B-829C-DC60DF74E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1982D3E-6832-B47C-B55A-FA32ED5606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448E3BF-3C40-2149-ACB0-6565F2A7FC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4669D9-AB04-BBE2-0A7D-11C2422B3B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1D06E-1F42-374A-8F9D-EDB25416E18C}" type="slidenum">
              <a:rPr lang="en-KR" smtClean="0"/>
              <a:t>22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6758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E17C3A-4FEE-A256-46D4-86D75314B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5CB6E00-72B1-36EC-CCE8-B5EC97B198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75AE4B9-1C99-8D49-8FBE-F2DB798ABD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207A25-EA0C-F032-44BA-ED815AB3AA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1D06E-1F42-374A-8F9D-EDB25416E18C}" type="slidenum">
              <a:rPr lang="en-KR" smtClean="0"/>
              <a:t>23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854701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48B895-8B9C-F4C9-C46D-604B7DFBA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2E9CEF8-46AD-4946-2D8F-460BFFD412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6A6CE0E-DE1A-0573-6ABF-1F417B7BF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DA510F-D86C-0D18-14B0-0236AF11F5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1D06E-1F42-374A-8F9D-EDB25416E18C}" type="slidenum">
              <a:rPr lang="en-KR" smtClean="0"/>
              <a:t>24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654357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631997-BBCF-1802-648D-89DD84F9C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A34F441-9F3F-294D-2756-50820DEC3A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A03EB66-88D8-2318-316D-81167F0DD1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F2BB17-4FF1-091A-D0DA-72F20FE5AA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1D06E-1F42-374A-8F9D-EDB25416E18C}" type="slidenum">
              <a:rPr lang="en-KR" smtClean="0"/>
              <a:t>25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959758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6840C-77C4-8EE2-982B-440DC90E1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58EE5B-9BF5-FEB3-78FB-9A2DEABAA6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0DCBB63-4376-54D8-C3F9-6CF17D22C2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C02CA8-C732-3B60-7F64-7E83BB508F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1D06E-1F42-374A-8F9D-EDB25416E18C}" type="slidenum">
              <a:rPr lang="en-KR" smtClean="0"/>
              <a:t>26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902536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71A8B4-220E-EA0F-E49A-565EE3855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EBA9F1C-2381-102F-2C06-B80F208440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4869A60-5DCF-A889-B5AF-F605E7F228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8B6039-B0D5-3640-6C03-C876291F57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1D06E-1F42-374A-8F9D-EDB25416E18C}" type="slidenum">
              <a:rPr lang="en-KR" smtClean="0"/>
              <a:t>27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027047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Thank you for listening. </a:t>
            </a:r>
          </a:p>
          <a:p>
            <a:endParaRPr kumimoji="1" lang="en-US" altLang="ko-KR"/>
          </a:p>
          <a:p>
            <a:r>
              <a:rPr kumimoji="1" lang="en-US" altLang="ko-KR"/>
              <a:t>If </a:t>
            </a:r>
            <a:r>
              <a:rPr kumimoji="1" lang="en-US" altLang="ko-KR" dirty="0"/>
              <a:t>you have any questions, please feel free to ask me.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1D06E-1F42-374A-8F9D-EDB25416E18C}" type="slidenum">
              <a:rPr lang="en-KR" smtClean="0"/>
              <a:t>28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51782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F30C44-DE67-D093-912D-EDFDD2F5A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B3FEE01-7335-D68D-9634-A45BB27DD7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A4EC0A8-EEFA-DA66-7AAE-CDC826BD11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B2B6D0-4205-0588-116F-0B4D0AA0D2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1D06E-1F42-374A-8F9D-EDB25416E18C}" type="slidenum">
              <a:rPr lang="en-KR" smtClean="0"/>
              <a:t>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84297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BAA958-2C3D-5EA6-22D2-AE3C86E4D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1DC16CD-3BB1-1E13-D977-04A85144B6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1E57F22-6859-D1D3-AD39-A329AF0344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2D018F-2B07-FA61-DCB3-BC895B081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1D06E-1F42-374A-8F9D-EDB25416E18C}" type="slidenum">
              <a:rPr lang="en-KR" smtClean="0"/>
              <a:t>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85396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93E84-E76F-96C8-E95B-FB5406284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A891387-4E27-0131-B4B8-A10C30EA94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8CF44C0-8058-CF8F-4A2A-77D55EE066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Okay. Let’s start with introduction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32D0BA-FA8C-B064-E8F1-DFF1DC3785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1D06E-1F42-374A-8F9D-EDB25416E18C}" type="slidenum">
              <a:rPr lang="en-KR" smtClean="0"/>
              <a:t>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9349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9C129A-3B1C-347F-0402-BAEF85223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5F439D5-4FF7-4A9C-8BF2-BE01A70E73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D29C722-8632-26B8-D2AD-F5DA63ED06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334BFB-493E-28AF-7D1F-36E0EE8047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1D06E-1F42-374A-8F9D-EDB25416E18C}" type="slidenum">
              <a:rPr lang="en-KR" smtClean="0"/>
              <a:t>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69528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E95CA6-DF50-B73D-93BD-474BB5E34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B494BD5-F92B-76C6-75F1-9420008031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EE10359-418D-1C76-7ADF-7842214D9B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Okay. Let’s start with introduction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78738F-FD97-BC34-3F1F-8B01D2D152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1D06E-1F42-374A-8F9D-EDB25416E18C}" type="slidenum">
              <a:rPr lang="en-KR" smtClean="0"/>
              <a:t>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93420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3958CB-3694-7294-7613-A4E1F6969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948F45E-20F3-7A0D-6B4D-4DD1F8863C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2C46C7D-9629-AA5B-7422-5FE8F0072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EEDB3D-D42B-9EFA-775D-744217B3FF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1D06E-1F42-374A-8F9D-EDB25416E18C}" type="slidenum">
              <a:rPr lang="en-KR" smtClean="0"/>
              <a:t>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65877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9E271-2215-C96B-BBDB-90DAFA089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72ADD70-4B5D-82D3-F269-D2E40B4EBF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62B601A-F937-8BFC-47E3-7847A4DDFF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Okay. Let’s start with introduction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18569D-2E52-05DC-3E26-0EF5B6E195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1D06E-1F42-374A-8F9D-EDB25416E18C}" type="slidenum">
              <a:rPr lang="en-KR" smtClean="0"/>
              <a:t>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37245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="1" baseline="0">
                <a:latin typeface="Varela Round" pitchFamily="2" charset="-79"/>
                <a:ea typeface="BM HANNA Air OTF" panose="020B0600000101010101" pitchFamily="34" charset="-127"/>
                <a:cs typeface="Varela Round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50962"/>
            <a:ext cx="6858000" cy="1606838"/>
          </a:xfrm>
        </p:spPr>
        <p:txBody>
          <a:bodyPr/>
          <a:lstStyle>
            <a:lvl1pPr marL="0" indent="0" algn="ctr">
              <a:buNone/>
              <a:defRPr sz="2400" baseline="0">
                <a:latin typeface="Varela Round" pitchFamily="2" charset="-79"/>
                <a:ea typeface="BM HANNA Air OTF" panose="020B0600000101010101" pitchFamily="34" charset="-127"/>
                <a:cs typeface="Varela Round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C297796-7B8A-E648-BF53-FB50ACF08C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88088" y="6431168"/>
            <a:ext cx="1068184" cy="365125"/>
          </a:xfrm>
          <a:prstGeom prst="rect">
            <a:avLst/>
          </a:prstGeom>
        </p:spPr>
        <p:txBody>
          <a:bodyPr/>
          <a:lstStyle>
            <a:lvl1pPr algn="r">
              <a:defRPr sz="2400" b="0">
                <a:solidFill>
                  <a:schemeClr val="tx1"/>
                </a:solidFill>
                <a:latin typeface="Varela Round" pitchFamily="2" charset="-79"/>
                <a:cs typeface="Varela Round" pitchFamily="2" charset="-79"/>
              </a:defRPr>
            </a:lvl1pPr>
          </a:lstStyle>
          <a:p>
            <a:fld id="{EB02D1FF-6DD7-AC44-8165-5996AD7643D9}" type="slidenum">
              <a:rPr lang="en-KR" smtClean="0"/>
              <a:pPr/>
              <a:t>‹#›</a:t>
            </a:fld>
            <a:endParaRPr lang="en-K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A0553-7238-DD61-BF2D-2220CC6A5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815" y="6431168"/>
            <a:ext cx="1263533" cy="365125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rgbClr val="0070C0"/>
                </a:solidFill>
                <a:latin typeface="Varela Round" pitchFamily="2" charset="-79"/>
                <a:cs typeface="Varela Round" pitchFamily="2" charset="-79"/>
              </a:defRPr>
            </a:lvl1pPr>
          </a:lstStyle>
          <a:p>
            <a:r>
              <a:rPr lang="en-US" dirty="0"/>
              <a:t>Feb 2023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4024462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Feb 2023</a:t>
            </a:r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02D1FF-6DD7-AC44-8165-5996AD7643D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60735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Feb 2023</a:t>
            </a:r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02D1FF-6DD7-AC44-8165-5996AD7643D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1598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008" y="61707"/>
            <a:ext cx="8924405" cy="779767"/>
          </a:xfrm>
        </p:spPr>
        <p:txBody>
          <a:bodyPr/>
          <a:lstStyle>
            <a:lvl1pPr>
              <a:defRPr baseline="0">
                <a:latin typeface="Varela Round" pitchFamily="2" charset="-79"/>
                <a:ea typeface="BM HANNA Air OTF" panose="020B0600000101010101" pitchFamily="34" charset="-127"/>
                <a:cs typeface="Varela Round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008" y="894597"/>
            <a:ext cx="8924406" cy="5472952"/>
          </a:xfrm>
        </p:spPr>
        <p:txBody>
          <a:bodyPr/>
          <a:lstStyle>
            <a:lvl1pPr marL="357188" indent="-357188">
              <a:lnSpc>
                <a:spcPct val="120000"/>
              </a:lnSpc>
              <a:buFont typeface="Wingdings" pitchFamily="2" charset="2"/>
              <a:buChar char="q"/>
              <a:tabLst/>
              <a:defRPr b="1" baseline="0">
                <a:solidFill>
                  <a:schemeClr val="tx1"/>
                </a:solidFill>
                <a:latin typeface="Varela Round" pitchFamily="2" charset="-79"/>
                <a:ea typeface="BM HANNA Air OTF" panose="020B0600000101010101" pitchFamily="34" charset="-127"/>
                <a:cs typeface="Varela Round" pitchFamily="2" charset="-79"/>
              </a:defRPr>
            </a:lvl1pPr>
            <a:lvl2pPr marL="492125" indent="-231775">
              <a:lnSpc>
                <a:spcPct val="120000"/>
              </a:lnSpc>
              <a:buFont typeface="Wingdings" pitchFamily="2" charset="2"/>
              <a:buChar char="§"/>
              <a:tabLst/>
              <a:defRPr baseline="0">
                <a:latin typeface="Varela Round" pitchFamily="2" charset="-79"/>
                <a:ea typeface="BM HANNA Air OTF" panose="020B0600000101010101" pitchFamily="34" charset="-127"/>
                <a:cs typeface="Varela Round" pitchFamily="2" charset="-79"/>
              </a:defRPr>
            </a:lvl2pPr>
            <a:lvl3pPr marL="671513" indent="-209550">
              <a:lnSpc>
                <a:spcPct val="120000"/>
              </a:lnSpc>
              <a:buSzPct val="100000"/>
              <a:buFont typeface="System Font Regular"/>
              <a:buChar char="◦"/>
              <a:tabLst/>
              <a:defRPr baseline="0">
                <a:latin typeface="Varela Round" pitchFamily="2" charset="-79"/>
                <a:ea typeface="BM HANNA Air OTF" panose="020B0600000101010101" pitchFamily="34" charset="-127"/>
                <a:cs typeface="Varela Round" pitchFamily="2" charset="-79"/>
              </a:defRPr>
            </a:lvl3pPr>
            <a:lvl4pPr marL="850900" indent="-187325">
              <a:lnSpc>
                <a:spcPct val="120000"/>
              </a:lnSpc>
              <a:buFont typeface="System Font Regular"/>
              <a:buChar char="-"/>
              <a:tabLst/>
              <a:defRPr sz="1600" baseline="0">
                <a:latin typeface="Varela Round" pitchFamily="2" charset="-79"/>
                <a:ea typeface="BM HANNA Air OTF" panose="020B0600000101010101" pitchFamily="34" charset="-127"/>
                <a:cs typeface="Varela Round" pitchFamily="2" charset="-79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CFD270-1F72-6E44-9E76-CCF60688904D}"/>
              </a:ext>
            </a:extLst>
          </p:cNvPr>
          <p:cNvCxnSpPr>
            <a:cxnSpLocks/>
          </p:cNvCxnSpPr>
          <p:nvPr userDrawn="1"/>
        </p:nvCxnSpPr>
        <p:spPr>
          <a:xfrm>
            <a:off x="123008" y="795987"/>
            <a:ext cx="88468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A14C2-9F87-F894-1D23-092D6A181D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815" y="6431168"/>
            <a:ext cx="1263533" cy="365125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rgbClr val="0070C0"/>
                </a:solidFill>
                <a:latin typeface="Varela Round" pitchFamily="2" charset="-79"/>
                <a:cs typeface="Varela Round" pitchFamily="2" charset="-79"/>
              </a:defRPr>
            </a:lvl1pPr>
          </a:lstStyle>
          <a:p>
            <a:r>
              <a:rPr lang="en-US" dirty="0"/>
              <a:t>Oct </a:t>
            </a:r>
            <a:r>
              <a:rPr lang="en-US" altLang="ko-KR" dirty="0"/>
              <a:t>2024</a:t>
            </a:r>
            <a:endParaRPr lang="en-KR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E712631-7A10-3B49-809A-89ED4DB1A0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88088" y="6431168"/>
            <a:ext cx="1068184" cy="365125"/>
          </a:xfrm>
          <a:prstGeom prst="rect">
            <a:avLst/>
          </a:prstGeom>
        </p:spPr>
        <p:txBody>
          <a:bodyPr/>
          <a:lstStyle>
            <a:lvl1pPr algn="r">
              <a:defRPr sz="2400" b="0">
                <a:solidFill>
                  <a:schemeClr val="tx1"/>
                </a:solidFill>
                <a:latin typeface="Varela Round" pitchFamily="2" charset="-79"/>
                <a:cs typeface="Varela Round" pitchFamily="2" charset="-79"/>
              </a:defRPr>
            </a:lvl1pPr>
          </a:lstStyle>
          <a:p>
            <a:fld id="{EB02D1FF-6DD7-AC44-8165-5996AD7643D9}" type="slidenum">
              <a:rPr lang="en-KR" smtClean="0"/>
              <a:pPr/>
              <a:t>‹#›</a:t>
            </a:fld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229763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Feb 2023</a:t>
            </a:r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02D1FF-6DD7-AC44-8165-5996AD7643D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1176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Feb 2023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02D1FF-6DD7-AC44-8165-5996AD7643D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7233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Feb 2023</a:t>
            </a:r>
            <a:endParaRPr lang="en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02D1FF-6DD7-AC44-8165-5996AD7643D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53164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Feb 2023</a:t>
            </a:r>
            <a:endParaRPr lang="en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02D1FF-6DD7-AC44-8165-5996AD7643D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19539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Feb 2023</a:t>
            </a:r>
            <a:endParaRPr lang="en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02D1FF-6DD7-AC44-8165-5996AD7643D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03809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Feb 2023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02D1FF-6DD7-AC44-8165-5996AD7643D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85905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Feb 2023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02D1FF-6DD7-AC44-8165-5996AD7643D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08793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779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894597"/>
            <a:ext cx="9144000" cy="5472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D280A51A-34E4-5040-9CDC-24A5CC03F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816" y="6431168"/>
            <a:ext cx="1068184" cy="365125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Feb 2023</a:t>
            </a:r>
            <a:endParaRPr lang="en-KR" sz="200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910F4DC-EE68-6749-93A5-4BAF653E4D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01001" y="6431168"/>
            <a:ext cx="1068184" cy="365125"/>
          </a:xfrm>
          <a:prstGeom prst="rect">
            <a:avLst/>
          </a:prstGeom>
        </p:spPr>
        <p:txBody>
          <a:bodyPr/>
          <a:lstStyle>
            <a:lvl1pPr algn="r">
              <a:defRPr sz="2400" b="1">
                <a:solidFill>
                  <a:schemeClr val="tx1"/>
                </a:solidFill>
              </a:defRPr>
            </a:lvl1pPr>
          </a:lstStyle>
          <a:p>
            <a:fld id="{EB02D1FF-6DD7-AC44-8165-5996AD7643D9}" type="slidenum">
              <a:rPr lang="en-KR" smtClean="0"/>
              <a:pPr/>
              <a:t>‹#›</a:t>
            </a:fld>
            <a:endParaRPr lang="en-KR" b="1" dirty="0"/>
          </a:p>
        </p:txBody>
      </p:sp>
    </p:spTree>
    <p:extLst>
      <p:ext uri="{BB962C8B-B14F-4D97-AF65-F5344CB8AC3E}">
        <p14:creationId xmlns:p14="http://schemas.microsoft.com/office/powerpoint/2010/main" val="1755143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88950" indent="-2238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63588" indent="-2254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77900" indent="-2238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2238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sunukkim98/DataAnalysis/blob/main/mid_term_project/mid-term%20(1).ipynb" TargetMode="External"/><Relationship Id="rId4" Type="http://schemas.openxmlformats.org/officeDocument/2006/relationships/hyperlink" Target="https://github.com/sunukkim98/DataAnalysi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AF58CAC2-0B84-D28A-B0B1-E53CC800B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4390" y="1041400"/>
            <a:ext cx="8110846" cy="198128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Automobile Accidents</a:t>
            </a:r>
            <a:endParaRPr lang="en-KR" sz="3200" dirty="0">
              <a:solidFill>
                <a:srgbClr val="0070C0"/>
              </a:solidFill>
            </a:endParaRP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1EFD79C9-08F9-2EEC-9153-28966DAEBD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511432"/>
            <a:ext cx="6858000" cy="1144187"/>
          </a:xfrm>
        </p:spPr>
        <p:txBody>
          <a:bodyPr>
            <a:noAutofit/>
          </a:bodyPr>
          <a:lstStyle/>
          <a:p>
            <a:r>
              <a:rPr lang="en-US" sz="3200" b="0" dirty="0" err="1">
                <a:latin typeface="Varela Round" pitchFamily="2" charset="-79"/>
              </a:rPr>
              <a:t>Sunuk</a:t>
            </a:r>
            <a:r>
              <a:rPr lang="en-US" sz="3200" b="0" dirty="0">
                <a:latin typeface="Varela Round" pitchFamily="2" charset="-79"/>
              </a:rPr>
              <a:t> Kim, Minseo </a:t>
            </a:r>
            <a:r>
              <a:rPr lang="en-US" sz="3200" b="0" dirty="0" err="1">
                <a:latin typeface="Varela Round" pitchFamily="2" charset="-79"/>
              </a:rPr>
              <a:t>Jeonn</a:t>
            </a:r>
            <a:r>
              <a:rPr lang="en-US" sz="3200" b="0" dirty="0">
                <a:latin typeface="Varela Round" pitchFamily="2" charset="-79"/>
              </a:rPr>
              <a:t>, </a:t>
            </a:r>
          </a:p>
          <a:p>
            <a:r>
              <a:rPr lang="en-US" sz="3200" b="0" dirty="0" err="1">
                <a:latin typeface="Varela Round" pitchFamily="2" charset="-79"/>
              </a:rPr>
              <a:t>Doeon</a:t>
            </a:r>
            <a:r>
              <a:rPr lang="en-US" sz="3200" b="0" dirty="0">
                <a:latin typeface="Varela Round" pitchFamily="2" charset="-79"/>
              </a:rPr>
              <a:t> Kim</a:t>
            </a:r>
            <a:endParaRPr lang="en-KR" sz="3200" b="0" dirty="0">
              <a:latin typeface="Varela Round" pitchFamily="2" charset="-79"/>
            </a:endParaRPr>
          </a:p>
          <a:p>
            <a:endParaRPr lang="en-KR" b="0" dirty="0">
              <a:latin typeface="Varela Round" pitchFamily="2" charset="-79"/>
            </a:endParaRPr>
          </a:p>
          <a:p>
            <a:r>
              <a:rPr lang="en-US" sz="3200" dirty="0">
                <a:latin typeface="Varela Round" pitchFamily="2" charset="-79"/>
              </a:rPr>
              <a:t>Data Analysis Project(mid)</a:t>
            </a:r>
            <a:endParaRPr lang="en-KR" sz="3200" dirty="0">
              <a:latin typeface="Varela Round" pitchFamily="2" charset="-79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EFAB151B-5B14-DC82-9850-A2B11E23B1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88088" y="6431168"/>
            <a:ext cx="1068184" cy="365125"/>
          </a:xfrm>
        </p:spPr>
        <p:txBody>
          <a:bodyPr/>
          <a:lstStyle/>
          <a:p>
            <a:fld id="{EB02D1FF-6DD7-AC44-8165-5996AD7643D9}" type="slidenum">
              <a:rPr lang="en-KR" smtClean="0"/>
              <a:pPr/>
              <a:t>1</a:t>
            </a:fld>
            <a:endParaRPr lang="en-KR" dirty="0"/>
          </a:p>
        </p:txBody>
      </p:sp>
      <p:sp>
        <p:nvSpPr>
          <p:cNvPr id="24" name="Date Placeholder 6">
            <a:extLst>
              <a:ext uri="{FF2B5EF4-FFF2-40B4-BE49-F238E27FC236}">
                <a16:creationId xmlns:a16="http://schemas.microsoft.com/office/drawing/2014/main" id="{ACA6917A-D83C-C85F-086D-63181FD90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815" y="6431168"/>
            <a:ext cx="1263533" cy="365125"/>
          </a:xfrm>
        </p:spPr>
        <p:txBody>
          <a:bodyPr/>
          <a:lstStyle/>
          <a:p>
            <a:r>
              <a:rPr lang="en-US"/>
              <a:t>Oct 2024</a:t>
            </a:r>
            <a:endParaRPr lang="en-KR" dirty="0"/>
          </a:p>
        </p:txBody>
      </p:sp>
      <p:pic>
        <p:nvPicPr>
          <p:cNvPr id="26" name="그림 25" descr="폰트, 로고, 텍스트, 그래픽이(가) 표시된 사진&#10;&#10;자동 생성된 설명">
            <a:extLst>
              <a:ext uri="{FF2B5EF4-FFF2-40B4-BE49-F238E27FC236}">
                <a16:creationId xmlns:a16="http://schemas.microsoft.com/office/drawing/2014/main" id="{A4460322-E9CF-17A2-3BDA-2E04B5B43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269" y="252676"/>
            <a:ext cx="1689819" cy="64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58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8"/>
    </mc:Choice>
    <mc:Fallback xmlns="">
      <p:transition spd="slow" advTm="64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21F9D5-EF82-9E18-F657-762AD6315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C6F0E8-42F5-08FD-FB55-95E81F4B8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dirty="0"/>
              <a:t>Weather, Traffic, Injury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EA3633-EB0F-FAD8-BDC5-C080CD73A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5" y="909579"/>
            <a:ext cx="8924406" cy="5769250"/>
          </a:xfrm>
        </p:spPr>
        <p:txBody>
          <a:bodyPr>
            <a:normAutofit/>
          </a:bodyPr>
          <a:lstStyle/>
          <a:p>
            <a:r>
              <a:rPr kumimoji="1" lang="en-US" altLang="ko-Kore-KR" dirty="0"/>
              <a:t>Analyzing Initial Records</a:t>
            </a:r>
          </a:p>
          <a:p>
            <a:pPr lvl="1"/>
            <a:r>
              <a:rPr kumimoji="1" lang="en-US" altLang="ko-Kore-KR" dirty="0"/>
              <a:t>Selected Records:</a:t>
            </a:r>
          </a:p>
          <a:p>
            <a:pPr lvl="2"/>
            <a:r>
              <a:rPr kumimoji="1" lang="en-US" altLang="ko-Kore-KR" dirty="0"/>
              <a:t>Focus on the </a:t>
            </a:r>
            <a:r>
              <a:rPr kumimoji="1" lang="en-US" altLang="ko-Kore-KR" dirty="0">
                <a:solidFill>
                  <a:srgbClr val="0070C0"/>
                </a:solidFill>
              </a:rPr>
              <a:t>first 12 records </a:t>
            </a:r>
            <a:r>
              <a:rPr kumimoji="1" lang="en-US" altLang="ko-Kore-KR" dirty="0"/>
              <a:t>of the dataset.</a:t>
            </a:r>
          </a:p>
          <a:p>
            <a:pPr lvl="1"/>
            <a:r>
              <a:rPr kumimoji="1" lang="en-US" altLang="ko-Kore-KR" dirty="0"/>
              <a:t>Response Variable:</a:t>
            </a:r>
          </a:p>
          <a:p>
            <a:pPr lvl="2"/>
            <a:r>
              <a:rPr kumimoji="1" lang="en-US" altLang="ko-Kore-KR" dirty="0">
                <a:solidFill>
                  <a:srgbClr val="C00000"/>
                </a:solidFill>
              </a:rPr>
              <a:t>INJURY</a:t>
            </a:r>
          </a:p>
          <a:p>
            <a:pPr lvl="1"/>
            <a:r>
              <a:rPr kumimoji="1" lang="en-US" altLang="ko-Kore-KR" dirty="0"/>
              <a:t>Predictor Variables:</a:t>
            </a:r>
          </a:p>
          <a:p>
            <a:pPr lvl="2"/>
            <a:r>
              <a:rPr kumimoji="1" lang="en-US" altLang="ko-Kore-KR" dirty="0">
                <a:solidFill>
                  <a:srgbClr val="0070C0"/>
                </a:solidFill>
              </a:rPr>
              <a:t>WEATHER_R</a:t>
            </a:r>
            <a:r>
              <a:rPr kumimoji="1" lang="en-US" altLang="ko-Kore-KR" dirty="0"/>
              <a:t>: Weather condition (1 = No adverse weather, 2 = Rain/Snow or other adverse weather)</a:t>
            </a:r>
          </a:p>
          <a:p>
            <a:pPr lvl="2"/>
            <a:r>
              <a:rPr kumimoji="1" lang="en-US" altLang="ko-Kore-KR" dirty="0">
                <a:solidFill>
                  <a:srgbClr val="0070C0"/>
                </a:solidFill>
              </a:rPr>
              <a:t>TRAF_CON_R</a:t>
            </a:r>
            <a:r>
              <a:rPr kumimoji="1" lang="en-US" altLang="ko-Kore-KR" dirty="0"/>
              <a:t>: Traffic Control Device (0 = None, 1 = Traffic Right, 2 = Other (signs, traffic police, etc.))</a:t>
            </a:r>
          </a:p>
          <a:p>
            <a:pPr marL="0" indent="0">
              <a:buNone/>
            </a:pPr>
            <a:endParaRPr kumimoji="1" lang="en-US" altLang="ko-Kore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5AC434-93A4-067B-E7FD-C8C32EE68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B02D1FF-6DD7-AC44-8165-5996AD7643D9}" type="slidenum">
              <a:rPr lang="en-KR" smtClean="0"/>
              <a:pPr/>
              <a:t>10</a:t>
            </a:fld>
            <a:endParaRPr lang="en-KR" dirty="0"/>
          </a:p>
        </p:txBody>
      </p:sp>
      <p:sp>
        <p:nvSpPr>
          <p:cNvPr id="59" name="AutoShape 10" descr="아마존닷컴 - 나무위키">
            <a:extLst>
              <a:ext uri="{FF2B5EF4-FFF2-40B4-BE49-F238E27FC236}">
                <a16:creationId xmlns:a16="http://schemas.microsoft.com/office/drawing/2014/main" id="{64563A24-571D-7F26-A308-BE99B6105D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53746" y="781238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CE05DA-09C9-EABF-D103-0E3E74569B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815" y="6431168"/>
            <a:ext cx="1263533" cy="365125"/>
          </a:xfrm>
        </p:spPr>
        <p:txBody>
          <a:bodyPr/>
          <a:lstStyle/>
          <a:p>
            <a:r>
              <a:rPr lang="en-US" dirty="0"/>
              <a:t>Oct 2024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413390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"/>
    </mc:Choice>
    <mc:Fallback xmlns="">
      <p:transition spd="slow" advTm="93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1C3050-47B2-E434-6AAB-A428B6B033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223A4-635C-1B49-FE98-936F4F530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dirty="0"/>
              <a:t>Weather, Traffic, Injury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B05959-F58D-AA38-4FDD-720601FC6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5" y="909579"/>
            <a:ext cx="8924406" cy="5769250"/>
          </a:xfrm>
        </p:spPr>
        <p:txBody>
          <a:bodyPr>
            <a:normAutofit/>
          </a:bodyPr>
          <a:lstStyle/>
          <a:p>
            <a:r>
              <a:rPr kumimoji="1" lang="en-US" altLang="ko-Kore-KR" dirty="0"/>
              <a:t>Pivot Table Analysis of INJURY as a Function of Two Predictors</a:t>
            </a:r>
          </a:p>
          <a:p>
            <a:pPr lvl="1"/>
            <a:r>
              <a:rPr kumimoji="1" lang="en-US" altLang="ko-Kore-KR" dirty="0"/>
              <a:t>Objective</a:t>
            </a:r>
          </a:p>
          <a:p>
            <a:pPr lvl="2"/>
            <a:r>
              <a:rPr kumimoji="1" lang="en-US" altLang="ko-Kore-KR" dirty="0"/>
              <a:t>Create a Pivot table to examine the relationship between INJURY and the two predictor variables: WEATHER_R and TRAF_CON_R using the first 12 records of the dataset.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303C19-B108-9FE5-EFC0-DF43F3241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B02D1FF-6DD7-AC44-8165-5996AD7643D9}" type="slidenum">
              <a:rPr lang="en-KR" smtClean="0"/>
              <a:pPr/>
              <a:t>11</a:t>
            </a:fld>
            <a:endParaRPr lang="en-KR" dirty="0"/>
          </a:p>
        </p:txBody>
      </p:sp>
      <p:sp>
        <p:nvSpPr>
          <p:cNvPr id="59" name="AutoShape 10" descr="아마존닷컴 - 나무위키">
            <a:extLst>
              <a:ext uri="{FF2B5EF4-FFF2-40B4-BE49-F238E27FC236}">
                <a16:creationId xmlns:a16="http://schemas.microsoft.com/office/drawing/2014/main" id="{2D037454-82CA-7397-1648-59D1240D28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53746" y="781238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EEFCCB-EF3C-9735-48D3-CD9B29F1DC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815" y="6431168"/>
            <a:ext cx="1263533" cy="365125"/>
          </a:xfrm>
        </p:spPr>
        <p:txBody>
          <a:bodyPr/>
          <a:lstStyle/>
          <a:p>
            <a:r>
              <a:rPr lang="en-US" dirty="0"/>
              <a:t>Oct 2024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75665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"/>
    </mc:Choice>
    <mc:Fallback xmlns="">
      <p:transition spd="slow" advTm="9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B92DCF-D095-E8F6-AC37-903C0922E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D2E7E9-0AB6-870C-4A62-AE26CF531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dirty="0"/>
              <a:t>Weather, Traffic, Injury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B59806-D945-AFA7-C140-DD6F953048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B02D1FF-6DD7-AC44-8165-5996AD7643D9}" type="slidenum">
              <a:rPr lang="en-KR" smtClean="0"/>
              <a:pPr/>
              <a:t>12</a:t>
            </a:fld>
            <a:endParaRPr lang="en-KR" dirty="0"/>
          </a:p>
        </p:txBody>
      </p:sp>
      <p:sp>
        <p:nvSpPr>
          <p:cNvPr id="59" name="AutoShape 10" descr="아마존닷컴 - 나무위키">
            <a:extLst>
              <a:ext uri="{FF2B5EF4-FFF2-40B4-BE49-F238E27FC236}">
                <a16:creationId xmlns:a16="http://schemas.microsoft.com/office/drawing/2014/main" id="{AA261940-C87F-523A-A735-A0C0479B22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53746" y="781238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62BD8D-1B70-0283-0E6B-427B07891F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815" y="6431168"/>
            <a:ext cx="1263533" cy="365125"/>
          </a:xfrm>
        </p:spPr>
        <p:txBody>
          <a:bodyPr/>
          <a:lstStyle/>
          <a:p>
            <a:r>
              <a:rPr lang="en-US" dirty="0"/>
              <a:t>Oct 2024</a:t>
            </a:r>
            <a:endParaRPr lang="en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5B0175-28BC-B995-0530-F1FF6FA87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79" y="984506"/>
            <a:ext cx="5303629" cy="53036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DC2F667-A6BF-91F7-FE61-3A95BEB350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7328" y="3928055"/>
            <a:ext cx="4852360" cy="1071865"/>
          </a:xfrm>
          <a:prstGeom prst="rect">
            <a:avLst/>
          </a:prstGeom>
        </p:spPr>
      </p:pic>
      <p:pic>
        <p:nvPicPr>
          <p:cNvPr id="8" name="내용 개체 틀 7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DAC79B93-0387-53BB-8DBB-8B91FA722F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431792" y="2739541"/>
            <a:ext cx="3215595" cy="1071865"/>
          </a:xfrm>
        </p:spPr>
      </p:pic>
      <p:pic>
        <p:nvPicPr>
          <p:cNvPr id="11" name="그림 10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0355376-69D7-7E8F-4CEF-5DEF5E45A1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1848" y="4975352"/>
            <a:ext cx="30734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84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"/>
    </mc:Choice>
    <mc:Fallback xmlns="">
      <p:transition spd="slow" advTm="9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895695-8AB8-5EBF-CCD8-0D947EDF4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4C642C-ABBA-CAF9-430F-50994CAFC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dirty="0"/>
              <a:t>Weather, Traffic, Injury</a:t>
            </a:r>
            <a:endParaRPr kumimoji="1" lang="ko-Kore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E64547E-DF41-084B-F8AA-8B998B517D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5" y="909579"/>
                <a:ext cx="8924406" cy="5769250"/>
              </a:xfrm>
            </p:spPr>
            <p:txBody>
              <a:bodyPr>
                <a:noAutofit/>
              </a:bodyPr>
              <a:lstStyle/>
              <a:p>
                <a:r>
                  <a:rPr kumimoji="1" lang="en-US" altLang="ko-Kore-KR" dirty="0"/>
                  <a:t>Calculation of </a:t>
                </a:r>
                <a:r>
                  <a:rPr kumimoji="1" lang="en-US" altLang="ko-Kore-KR" dirty="0">
                    <a:solidFill>
                      <a:srgbClr val="0070C0"/>
                    </a:solidFill>
                  </a:rPr>
                  <a:t>Exact Bayes Conditional Prob-abilities</a:t>
                </a:r>
                <a:r>
                  <a:rPr kumimoji="1" lang="en-US" altLang="ko-Kore-KR" dirty="0"/>
                  <a:t> for Injury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ko-KR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𝑖𝑛𝑗𝑢𝑟𝑦</m:t>
                        </m:r>
                        <m:r>
                          <a:rPr lang="ko-KR" altLang="en-US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𝑦𝑒𝑠</m:t>
                        </m:r>
                        <m:r>
                          <a:rPr lang="ko-KR" altLang="en-US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,"/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𝑤𝑒𝑎𝑡h𝑒𝑟</m:t>
                            </m:r>
                            <m:r>
                              <a:rPr lang="ko-KR" altLang="en-US">
                                <a:latin typeface="Cambria Math" panose="02040503050406030204" pitchFamily="18" charset="0"/>
                              </a:rPr>
                              <m:t>=1 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𝑡𝑟𝑎𝑓</m:t>
                            </m:r>
                            <m:r>
                              <a:rPr lang="ko-KR" altLang="en-US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d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2603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 ∗</m:t>
                          </m:r>
                          <m:f>
                            <m:fPr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 ∗</m:t>
                          </m:r>
                          <m:f>
                            <m:fPr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den>
                          </m:f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</m:den>
                      </m:f>
                      <m:r>
                        <a:rPr lang="ko-KR" alt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  <a:p>
                <a:pPr lvl="1"/>
                <a:endParaRPr kumimoji="1" lang="en-US" altLang="ko-Kore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E64547E-DF41-084B-F8AA-8B998B517D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5" y="909579"/>
                <a:ext cx="8924406" cy="5769250"/>
              </a:xfrm>
              <a:blipFill>
                <a:blip r:embed="rId3"/>
                <a:stretch>
                  <a:fillRect l="-1136" t="-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B4EB45-C2A9-8ECE-4471-D188EA3C7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B02D1FF-6DD7-AC44-8165-5996AD7643D9}" type="slidenum">
              <a:rPr lang="en-KR" smtClean="0"/>
              <a:pPr/>
              <a:t>13</a:t>
            </a:fld>
            <a:endParaRPr lang="en-KR" dirty="0"/>
          </a:p>
        </p:txBody>
      </p:sp>
      <p:sp>
        <p:nvSpPr>
          <p:cNvPr id="59" name="AutoShape 10" descr="아마존닷컴 - 나무위키">
            <a:extLst>
              <a:ext uri="{FF2B5EF4-FFF2-40B4-BE49-F238E27FC236}">
                <a16:creationId xmlns:a16="http://schemas.microsoft.com/office/drawing/2014/main" id="{605BCBE3-3691-11DE-4224-ECCC1D889F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53746" y="781238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CF52B0-88B7-93CA-8CDF-3E77031493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815" y="6431168"/>
            <a:ext cx="1263533" cy="365125"/>
          </a:xfrm>
        </p:spPr>
        <p:txBody>
          <a:bodyPr/>
          <a:lstStyle/>
          <a:p>
            <a:r>
              <a:rPr lang="en-US" dirty="0"/>
              <a:t>Oct 2024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56673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"/>
    </mc:Choice>
    <mc:Fallback xmlns="">
      <p:transition spd="slow" advTm="9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B753AB-105A-87F7-2049-EFF5AF7E48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FA24A-41B8-A243-993C-4C9EACC87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dirty="0"/>
              <a:t>Weather, Traffic, Injury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047EF-89DD-4D28-4C49-404E72A16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5" y="909579"/>
            <a:ext cx="8924406" cy="5769250"/>
          </a:xfrm>
        </p:spPr>
        <p:txBody>
          <a:bodyPr>
            <a:normAutofit/>
          </a:bodyPr>
          <a:lstStyle/>
          <a:p>
            <a:r>
              <a:rPr kumimoji="1" lang="en-US" altLang="ko-Kore-KR" dirty="0"/>
              <a:t>Calculation of </a:t>
            </a:r>
            <a:r>
              <a:rPr kumimoji="1" lang="en-US" altLang="ko-Kore-KR" dirty="0">
                <a:solidFill>
                  <a:srgbClr val="0070C0"/>
                </a:solidFill>
              </a:rPr>
              <a:t>Exact Bayes Conditional Prob-abilities</a:t>
            </a:r>
            <a:r>
              <a:rPr kumimoji="1" lang="en-US" altLang="ko-Kore-KR" dirty="0"/>
              <a:t> for Injury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00BCBF-3418-63BB-3C19-17D9B37231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B02D1FF-6DD7-AC44-8165-5996AD7643D9}" type="slidenum">
              <a:rPr lang="en-KR" smtClean="0"/>
              <a:pPr/>
              <a:t>14</a:t>
            </a:fld>
            <a:endParaRPr lang="en-KR" dirty="0"/>
          </a:p>
        </p:txBody>
      </p:sp>
      <p:sp>
        <p:nvSpPr>
          <p:cNvPr id="59" name="AutoShape 10" descr="아마존닷컴 - 나무위키">
            <a:extLst>
              <a:ext uri="{FF2B5EF4-FFF2-40B4-BE49-F238E27FC236}">
                <a16:creationId xmlns:a16="http://schemas.microsoft.com/office/drawing/2014/main" id="{4D0ED611-367C-CC82-4AA6-F2D39B72E9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53746" y="781238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A40796-CDAF-9A4C-FE19-EE39045178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815" y="6431168"/>
            <a:ext cx="1263533" cy="365125"/>
          </a:xfrm>
        </p:spPr>
        <p:txBody>
          <a:bodyPr/>
          <a:lstStyle/>
          <a:p>
            <a:r>
              <a:rPr lang="en-US" dirty="0"/>
              <a:t>Oct 2024</a:t>
            </a:r>
            <a:endParaRPr lang="en-KR" dirty="0"/>
          </a:p>
        </p:txBody>
      </p:sp>
      <p:pic>
        <p:nvPicPr>
          <p:cNvPr id="6" name="그림 5" descr="텍스트, 스크린샷, 폰트, 문서이(가) 표시된 사진&#10;&#10;자동 생성된 설명">
            <a:extLst>
              <a:ext uri="{FF2B5EF4-FFF2-40B4-BE49-F238E27FC236}">
                <a16:creationId xmlns:a16="http://schemas.microsoft.com/office/drawing/2014/main" id="{C9F4FB86-3BB9-B00F-EC88-40736A7DC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263" y="1546501"/>
            <a:ext cx="4534728" cy="5132328"/>
          </a:xfrm>
          <a:prstGeom prst="rect">
            <a:avLst/>
          </a:prstGeom>
        </p:spPr>
      </p:pic>
      <p:pic>
        <p:nvPicPr>
          <p:cNvPr id="9" name="그림 8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5EA7801A-0DB3-18D1-238C-14F78694CE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598" y="3070856"/>
            <a:ext cx="2026680" cy="231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60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"/>
    </mc:Choice>
    <mc:Fallback xmlns="">
      <p:transition spd="slow" advTm="93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D5411F-3BCF-8E9F-C9F7-D0ED3DA7A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E0DDF-DD8A-A6D7-7ADA-77530E8FB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dirty="0"/>
              <a:t>Weather, Traffic, Injury</a:t>
            </a:r>
            <a:endParaRPr kumimoji="1" lang="ko-Kore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5BED7A2-1303-D48B-6D28-2A588652DE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5" y="909579"/>
                <a:ext cx="8924406" cy="5769250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ko-Kore-KR" dirty="0"/>
                  <a:t>Calculating Naïve Bayes Conditional Prob-ability: </a:t>
                </a:r>
              </a:p>
              <a:p>
                <a:pPr lvl="1"/>
                <a:r>
                  <a:rPr kumimoji="1" lang="en-US" altLang="ko-Kore-KR" dirty="0"/>
                  <a:t>WEATHER_R = 1 and TRAF_CON_R = 1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ko-KR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ko-KR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ko-KR" altLang="en-US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ko-KR" altLang="en-US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∗</m:t>
                        </m:r>
                        <m:f>
                          <m:fPr>
                            <m:ctrlPr>
                              <a:rPr lang="ko-KR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ko-KR" altLang="en-US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ko-KR" altLang="en-US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∗</m:t>
                        </m:r>
                        <m:f>
                          <m:fPr>
                            <m:ctrlPr>
                              <a:rPr lang="ko-KR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ko-KR" altLang="en-US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ko-KR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ko-KR" altLang="en-US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ko-KR" altLang="en-US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∗</m:t>
                        </m:r>
                        <m:f>
                          <m:fPr>
                            <m:ctrlPr>
                              <a:rPr lang="ko-KR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ko-KR" altLang="en-US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ko-KR" altLang="en-US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∗</m:t>
                        </m:r>
                        <m:f>
                          <m:fPr>
                            <m:ctrlPr>
                              <a:rPr lang="ko-KR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ko-KR" altLang="en-US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  <m:r>
                          <a:rPr lang="ko-KR" altLang="en-US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ko-KR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ko-KR" altLang="en-US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ko-KR" altLang="en-US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ko-KR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ko-KR" altLang="en-US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ko-KR" altLang="en-US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ko-KR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ko-KR" altLang="en-US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</m:den>
                    </m:f>
                    <m:r>
                      <a:rPr lang="ko-KR" altLang="en-US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  <a:p>
                <a:pPr lvl="1"/>
                <a:endParaRPr kumimoji="1" lang="en-US" altLang="ko-Kore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5BED7A2-1303-D48B-6D28-2A588652DE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5" y="909579"/>
                <a:ext cx="8924406" cy="5769250"/>
              </a:xfrm>
              <a:blipFill>
                <a:blip r:embed="rId3"/>
                <a:stretch>
                  <a:fillRect l="-1136" t="-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93D1E7-8205-B98C-4F21-B58B83DCA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B02D1FF-6DD7-AC44-8165-5996AD7643D9}" type="slidenum">
              <a:rPr lang="en-KR" smtClean="0"/>
              <a:pPr/>
              <a:t>15</a:t>
            </a:fld>
            <a:endParaRPr lang="en-KR" dirty="0"/>
          </a:p>
        </p:txBody>
      </p:sp>
      <p:sp>
        <p:nvSpPr>
          <p:cNvPr id="59" name="AutoShape 10" descr="아마존닷컴 - 나무위키">
            <a:extLst>
              <a:ext uri="{FF2B5EF4-FFF2-40B4-BE49-F238E27FC236}">
                <a16:creationId xmlns:a16="http://schemas.microsoft.com/office/drawing/2014/main" id="{0641B090-6C5B-EA44-77CB-856C0B7AAF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53746" y="781238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8DBB53-036B-60EA-3275-8D49306ABD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815" y="6431168"/>
            <a:ext cx="1263533" cy="365125"/>
          </a:xfrm>
        </p:spPr>
        <p:txBody>
          <a:bodyPr/>
          <a:lstStyle/>
          <a:p>
            <a:r>
              <a:rPr lang="en-US" dirty="0"/>
              <a:t>Oct 2024</a:t>
            </a:r>
            <a:endParaRPr lang="en-KR" dirty="0"/>
          </a:p>
        </p:txBody>
      </p:sp>
      <p:pic>
        <p:nvPicPr>
          <p:cNvPr id="13" name="그림 12" descr="텍스트, 폰트, 라인, 스크린샷이(가) 표시된 사진&#10;&#10;자동 생성된 설명">
            <a:extLst>
              <a:ext uri="{FF2B5EF4-FFF2-40B4-BE49-F238E27FC236}">
                <a16:creationId xmlns:a16="http://schemas.microsoft.com/office/drawing/2014/main" id="{129E17C1-9E53-C5DC-549F-4166CB1F5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3245" y="3887579"/>
            <a:ext cx="5577509" cy="178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8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"/>
    </mc:Choice>
    <mc:Fallback xmlns="">
      <p:transition spd="slow" advTm="93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4132EA-500B-E1DE-970F-74141EC10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8CE2FB-C885-3409-9DE9-4BAF0AD6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dirty="0"/>
              <a:t>Weather, Traffic, Injury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CA17C0-53A4-7642-0F28-E90F749C7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5" y="909579"/>
            <a:ext cx="8924406" cy="5769250"/>
          </a:xfrm>
        </p:spPr>
        <p:txBody>
          <a:bodyPr>
            <a:normAutofit/>
          </a:bodyPr>
          <a:lstStyle/>
          <a:p>
            <a:r>
              <a:rPr kumimoji="1" lang="en-US" altLang="ko-Kore-KR" dirty="0"/>
              <a:t>Objective:</a:t>
            </a:r>
          </a:p>
          <a:p>
            <a:pPr lvl="1"/>
            <a:r>
              <a:rPr kumimoji="1" lang="en-US" altLang="ko-Kore-KR" dirty="0"/>
              <a:t>Run a Naïve Bayes classifier using Scikit-learn.</a:t>
            </a:r>
          </a:p>
          <a:p>
            <a:pPr lvl="1"/>
            <a:r>
              <a:rPr kumimoji="1" lang="en-US" altLang="ko-Kore-KR" dirty="0"/>
              <a:t>Obtain probability values and classification results, and compare these with the exact Bayesian classification results.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692455-53B9-CDCF-CB33-A8BED662FA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B02D1FF-6DD7-AC44-8165-5996AD7643D9}" type="slidenum">
              <a:rPr lang="en-KR" smtClean="0"/>
              <a:pPr/>
              <a:t>16</a:t>
            </a:fld>
            <a:endParaRPr lang="en-KR" dirty="0"/>
          </a:p>
        </p:txBody>
      </p:sp>
      <p:sp>
        <p:nvSpPr>
          <p:cNvPr id="59" name="AutoShape 10" descr="아마존닷컴 - 나무위키">
            <a:extLst>
              <a:ext uri="{FF2B5EF4-FFF2-40B4-BE49-F238E27FC236}">
                <a16:creationId xmlns:a16="http://schemas.microsoft.com/office/drawing/2014/main" id="{DB24A2C4-16CB-D641-6F01-1033C61336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53746" y="781238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87FDEC-A5A8-EBB6-5BDA-35D8B8CEB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815" y="6431168"/>
            <a:ext cx="1263533" cy="365125"/>
          </a:xfrm>
        </p:spPr>
        <p:txBody>
          <a:bodyPr/>
          <a:lstStyle/>
          <a:p>
            <a:r>
              <a:rPr lang="en-US" dirty="0"/>
              <a:t>Oct 2024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92325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"/>
    </mc:Choice>
    <mc:Fallback xmlns="">
      <p:transition spd="slow" advTm="93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4EBB2E-647A-8928-8B30-DF7F79ECC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0EFEE-7574-D81C-4579-18D1859CF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dirty="0"/>
              <a:t>Weather, Traffic, Injury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E62321-EC4A-6D89-46A3-CF7B263FC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5" y="909579"/>
            <a:ext cx="8924406" cy="5769250"/>
          </a:xfrm>
        </p:spPr>
        <p:txBody>
          <a:bodyPr>
            <a:normAutofit/>
          </a:bodyPr>
          <a:lstStyle/>
          <a:p>
            <a:endParaRPr kumimoji="1" lang="en-US" altLang="ko-Kore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7866CE-7AB8-0F9A-E296-6E8AB25E35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B02D1FF-6DD7-AC44-8165-5996AD7643D9}" type="slidenum">
              <a:rPr lang="en-KR" smtClean="0"/>
              <a:pPr/>
              <a:t>17</a:t>
            </a:fld>
            <a:endParaRPr lang="en-KR" dirty="0"/>
          </a:p>
        </p:txBody>
      </p:sp>
      <p:sp>
        <p:nvSpPr>
          <p:cNvPr id="59" name="AutoShape 10" descr="아마존닷컴 - 나무위키">
            <a:extLst>
              <a:ext uri="{FF2B5EF4-FFF2-40B4-BE49-F238E27FC236}">
                <a16:creationId xmlns:a16="http://schemas.microsoft.com/office/drawing/2014/main" id="{2980381E-EF16-C321-BE61-7F71AFE10C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53746" y="781238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B5CB06-E61D-5E3D-9EDD-BB40901FF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815" y="6431168"/>
            <a:ext cx="1263533" cy="365125"/>
          </a:xfrm>
        </p:spPr>
        <p:txBody>
          <a:bodyPr/>
          <a:lstStyle/>
          <a:p>
            <a:r>
              <a:rPr lang="en-US" dirty="0"/>
              <a:t>Oct 2024</a:t>
            </a:r>
            <a:endParaRPr lang="en-KR" dirty="0"/>
          </a:p>
        </p:txBody>
      </p:sp>
      <p:pic>
        <p:nvPicPr>
          <p:cNvPr id="9" name="그림 8" descr="텍스트, 스크린샷, 폰트, 문서이(가) 표시된 사진&#10;&#10;자동 생성된 설명">
            <a:extLst>
              <a:ext uri="{FF2B5EF4-FFF2-40B4-BE49-F238E27FC236}">
                <a16:creationId xmlns:a16="http://schemas.microsoft.com/office/drawing/2014/main" id="{B7FCAA21-4923-58D1-5F6A-F0005E3628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6538"/>
          <a:stretch/>
        </p:blipFill>
        <p:spPr>
          <a:xfrm>
            <a:off x="244262" y="2790485"/>
            <a:ext cx="5056148" cy="3292263"/>
          </a:xfrm>
          <a:prstGeom prst="rect">
            <a:avLst/>
          </a:prstGeom>
        </p:spPr>
      </p:pic>
      <p:pic>
        <p:nvPicPr>
          <p:cNvPr id="4" name="그림 3" descr="텍스트, 스크린샷, 폰트, 문서이(가) 표시된 사진&#10;&#10;자동 생성된 설명">
            <a:extLst>
              <a:ext uri="{FF2B5EF4-FFF2-40B4-BE49-F238E27FC236}">
                <a16:creationId xmlns:a16="http://schemas.microsoft.com/office/drawing/2014/main" id="{6AEA0C51-203B-4DF7-3D27-33E1B8E63AA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3208" r="19026"/>
          <a:stretch/>
        </p:blipFill>
        <p:spPr>
          <a:xfrm>
            <a:off x="4755679" y="2654051"/>
            <a:ext cx="4010634" cy="2822695"/>
          </a:xfrm>
          <a:prstGeom prst="rect">
            <a:avLst/>
          </a:prstGeom>
        </p:spPr>
      </p:pic>
      <p:pic>
        <p:nvPicPr>
          <p:cNvPr id="8" name="그림 7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3DFF4141-431B-10E4-D325-08C399E92F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810" y="1422475"/>
            <a:ext cx="49276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3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"/>
    </mc:Choice>
    <mc:Fallback xmlns="">
      <p:transition spd="slow" advTm="93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53A4E-A6FD-3F71-1C6F-3EF388697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583A5-FA2B-88C8-8FBB-A7F4FC7EA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dirty="0"/>
              <a:t>Weather, Traffic, Injury</a:t>
            </a:r>
            <a:endParaRPr kumimoji="1" lang="ko-Kore-KR" altLang="en-US" dirty="0"/>
          </a:p>
        </p:txBody>
      </p:sp>
      <p:pic>
        <p:nvPicPr>
          <p:cNvPr id="10" name="내용 개체 틀 9" descr="텍스트, 영수증, 패턴이(가) 표시된 사진&#10;&#10;자동 생성된 설명">
            <a:extLst>
              <a:ext uri="{FF2B5EF4-FFF2-40B4-BE49-F238E27FC236}">
                <a16:creationId xmlns:a16="http://schemas.microsoft.com/office/drawing/2014/main" id="{EBE1CEBE-5E87-4EE4-F451-71862DB37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b="52366"/>
          <a:stretch/>
        </p:blipFill>
        <p:spPr>
          <a:xfrm>
            <a:off x="399109" y="974948"/>
            <a:ext cx="4100784" cy="3408209"/>
          </a:xfr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183E47-815F-8A84-AAFD-00F55CBED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B02D1FF-6DD7-AC44-8165-5996AD7643D9}" type="slidenum">
              <a:rPr lang="en-KR" smtClean="0"/>
              <a:pPr/>
              <a:t>18</a:t>
            </a:fld>
            <a:endParaRPr lang="en-KR" dirty="0"/>
          </a:p>
        </p:txBody>
      </p:sp>
      <p:sp>
        <p:nvSpPr>
          <p:cNvPr id="59" name="AutoShape 10" descr="아마존닷컴 - 나무위키">
            <a:extLst>
              <a:ext uri="{FF2B5EF4-FFF2-40B4-BE49-F238E27FC236}">
                <a16:creationId xmlns:a16="http://schemas.microsoft.com/office/drawing/2014/main" id="{234BA3D3-B3E3-D7C5-555C-2C214E684D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53746" y="781238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E100A3-3584-76E2-9038-94DCF38B6B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815" y="6431168"/>
            <a:ext cx="1263533" cy="365125"/>
          </a:xfrm>
        </p:spPr>
        <p:txBody>
          <a:bodyPr/>
          <a:lstStyle/>
          <a:p>
            <a:r>
              <a:rPr lang="en-US" dirty="0"/>
              <a:t>Oct 2024</a:t>
            </a:r>
            <a:endParaRPr lang="en-KR" dirty="0"/>
          </a:p>
        </p:txBody>
      </p:sp>
      <p:pic>
        <p:nvPicPr>
          <p:cNvPr id="11" name="내용 개체 틀 9" descr="텍스트, 영수증, 패턴이(가) 표시된 사진&#10;&#10;자동 생성된 설명">
            <a:extLst>
              <a:ext uri="{FF2B5EF4-FFF2-40B4-BE49-F238E27FC236}">
                <a16:creationId xmlns:a16="http://schemas.microsoft.com/office/drawing/2014/main" id="{A4128C7C-45BB-AE73-D664-5FA46134A6F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7970"/>
          <a:stretch/>
        </p:blipFill>
        <p:spPr>
          <a:xfrm>
            <a:off x="4699924" y="974948"/>
            <a:ext cx="4126481" cy="374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3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"/>
    </mc:Choice>
    <mc:Fallback xmlns="">
      <p:transition spd="slow" advTm="93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9E9562-C71D-3F72-5357-D1F7769E3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2A15A-9C79-A1D8-922B-1A75E4923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>
                <a:latin typeface="Varela Round" pitchFamily="2" charset="-79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ED5E3-FD1C-AAFE-C66E-18F9098D1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008" y="894596"/>
            <a:ext cx="8924406" cy="5901697"/>
          </a:xfrm>
        </p:spPr>
        <p:txBody>
          <a:bodyPr>
            <a:normAutofit/>
          </a:bodyPr>
          <a:lstStyle/>
          <a:p>
            <a:r>
              <a:rPr lang="en-KR" b="0" dirty="0">
                <a:latin typeface="Varela Round" pitchFamily="2" charset="-79"/>
              </a:rPr>
              <a:t>Introduction</a:t>
            </a:r>
          </a:p>
          <a:p>
            <a:pPr lvl="2"/>
            <a:endParaRPr lang="en-KR" sz="1600" dirty="0">
              <a:solidFill>
                <a:srgbClr val="0070C0"/>
              </a:solidFill>
              <a:latin typeface="Varela Round" pitchFamily="2" charset="-79"/>
            </a:endParaRPr>
          </a:p>
          <a:p>
            <a:r>
              <a:rPr lang="en-US" b="0" dirty="0">
                <a:latin typeface="Varela Round" pitchFamily="2" charset="-79"/>
              </a:rPr>
              <a:t>Prepare Data</a:t>
            </a:r>
            <a:endParaRPr lang="en-KR" b="0" dirty="0">
              <a:latin typeface="Varela Round" pitchFamily="2" charset="-79"/>
            </a:endParaRPr>
          </a:p>
          <a:p>
            <a:pPr lvl="2"/>
            <a:endParaRPr lang="en-KR" sz="1600" b="0" dirty="0">
              <a:latin typeface="Varela Round" pitchFamily="2" charset="-79"/>
            </a:endParaRPr>
          </a:p>
          <a:p>
            <a:r>
              <a:rPr lang="en-US" b="0" dirty="0">
                <a:latin typeface="Varela Round" pitchFamily="2" charset="-79"/>
              </a:rPr>
              <a:t>A. Default Prediction</a:t>
            </a:r>
            <a:endParaRPr lang="en-KR" b="0" dirty="0">
              <a:latin typeface="Varela Round" pitchFamily="2" charset="-79"/>
            </a:endParaRPr>
          </a:p>
          <a:p>
            <a:pPr lvl="2"/>
            <a:endParaRPr lang="en-KR" sz="1600" b="0" dirty="0">
              <a:latin typeface="Varela Round" pitchFamily="2" charset="-79"/>
            </a:endParaRPr>
          </a:p>
          <a:p>
            <a:r>
              <a:rPr lang="en-US" b="0" dirty="0">
                <a:latin typeface="Varela Round" pitchFamily="2" charset="-79"/>
              </a:rPr>
              <a:t>B. Weather, Traffic, Injury</a:t>
            </a:r>
            <a:endParaRPr lang="en-KR" b="0" dirty="0">
              <a:latin typeface="Varela Round" pitchFamily="2" charset="-79"/>
            </a:endParaRPr>
          </a:p>
          <a:p>
            <a:pPr marL="260350" lvl="1" indent="0">
              <a:buNone/>
            </a:pPr>
            <a:endParaRPr lang="en-US" sz="1600" b="0" dirty="0"/>
          </a:p>
          <a:p>
            <a:r>
              <a:rPr lang="en-US" dirty="0">
                <a:solidFill>
                  <a:srgbClr val="0070C0"/>
                </a:solidFill>
                <a:latin typeface="Varela Round" pitchFamily="2" charset="-79"/>
              </a:rPr>
              <a:t>C. Return to entire dataset</a:t>
            </a:r>
          </a:p>
          <a:p>
            <a:endParaRPr lang="en-US" b="0" dirty="0">
              <a:latin typeface="Varela Round" pitchFamily="2" charset="-79"/>
            </a:endParaRPr>
          </a:p>
          <a:p>
            <a:endParaRPr lang="en-KR" b="0" dirty="0">
              <a:latin typeface="Varela Round" pitchFamily="2" charset="-79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CA1D2-6E7A-5F35-1E26-A7ADFC81A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88088" y="6431168"/>
            <a:ext cx="1068184" cy="365125"/>
          </a:xfrm>
        </p:spPr>
        <p:txBody>
          <a:bodyPr/>
          <a:lstStyle/>
          <a:p>
            <a:fld id="{EB02D1FF-6DD7-AC44-8165-5996AD7643D9}" type="slidenum">
              <a:rPr lang="en-KR" smtClean="0"/>
              <a:pPr/>
              <a:t>19</a:t>
            </a:fld>
            <a:endParaRPr lang="en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56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5"/>
    </mc:Choice>
    <mc:Fallback xmlns="">
      <p:transition spd="slow" advTm="62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63836-8238-1829-F518-D5DAEAE25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C31E1-478E-1037-D9D0-5CE7EC447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>
                <a:latin typeface="Varela Round" pitchFamily="2" charset="-79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B6B68-127A-E6D3-B7B0-87DA008AE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008" y="894596"/>
            <a:ext cx="8924406" cy="5901697"/>
          </a:xfrm>
        </p:spPr>
        <p:txBody>
          <a:bodyPr>
            <a:normAutofit/>
          </a:bodyPr>
          <a:lstStyle/>
          <a:p>
            <a:r>
              <a:rPr lang="en-KR" dirty="0">
                <a:solidFill>
                  <a:srgbClr val="0070C0"/>
                </a:solidFill>
                <a:latin typeface="Varela Round" pitchFamily="2" charset="-79"/>
              </a:rPr>
              <a:t>Introduction</a:t>
            </a:r>
          </a:p>
          <a:p>
            <a:pPr lvl="2"/>
            <a:endParaRPr lang="en-KR" sz="1600" dirty="0">
              <a:solidFill>
                <a:srgbClr val="0070C0"/>
              </a:solidFill>
              <a:latin typeface="Varela Round" pitchFamily="2" charset="-79"/>
            </a:endParaRPr>
          </a:p>
          <a:p>
            <a:r>
              <a:rPr lang="en-US" b="0" dirty="0">
                <a:latin typeface="Varela Round" pitchFamily="2" charset="-79"/>
              </a:rPr>
              <a:t>Prepare Data</a:t>
            </a:r>
            <a:endParaRPr lang="en-KR" b="0" dirty="0">
              <a:latin typeface="Varela Round" pitchFamily="2" charset="-79"/>
            </a:endParaRPr>
          </a:p>
          <a:p>
            <a:pPr lvl="2"/>
            <a:endParaRPr lang="en-KR" sz="1600" b="0" dirty="0">
              <a:latin typeface="Varela Round" pitchFamily="2" charset="-79"/>
            </a:endParaRPr>
          </a:p>
          <a:p>
            <a:r>
              <a:rPr lang="en-US" b="0" dirty="0">
                <a:latin typeface="Varela Round" pitchFamily="2" charset="-79"/>
              </a:rPr>
              <a:t>A. Default Prediction</a:t>
            </a:r>
            <a:endParaRPr lang="en-KR" b="0" dirty="0">
              <a:latin typeface="Varela Round" pitchFamily="2" charset="-79"/>
            </a:endParaRPr>
          </a:p>
          <a:p>
            <a:pPr lvl="2"/>
            <a:endParaRPr lang="en-KR" sz="1600" b="0" dirty="0">
              <a:latin typeface="Varela Round" pitchFamily="2" charset="-79"/>
            </a:endParaRPr>
          </a:p>
          <a:p>
            <a:r>
              <a:rPr lang="en-US" b="0" dirty="0">
                <a:latin typeface="Varela Round" pitchFamily="2" charset="-79"/>
              </a:rPr>
              <a:t>B. Weather, Traffic, Injury</a:t>
            </a:r>
            <a:endParaRPr lang="en-KR" b="0" dirty="0">
              <a:latin typeface="Varela Round" pitchFamily="2" charset="-79"/>
            </a:endParaRPr>
          </a:p>
          <a:p>
            <a:pPr marL="260350" lvl="1" indent="0">
              <a:buNone/>
            </a:pPr>
            <a:endParaRPr lang="en-US" sz="1600" b="0" dirty="0"/>
          </a:p>
          <a:p>
            <a:r>
              <a:rPr lang="en-US" b="0" dirty="0">
                <a:latin typeface="Varela Round" pitchFamily="2" charset="-79"/>
              </a:rPr>
              <a:t>C. Return to entire dataset</a:t>
            </a:r>
          </a:p>
          <a:p>
            <a:endParaRPr lang="en-US" b="0" dirty="0">
              <a:latin typeface="Varela Round" pitchFamily="2" charset="-79"/>
            </a:endParaRPr>
          </a:p>
          <a:p>
            <a:endParaRPr lang="en-KR" b="0" dirty="0">
              <a:latin typeface="Varela Round" pitchFamily="2" charset="-79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65FAA-9A26-D2EC-BFF6-12F222F73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88088" y="6431168"/>
            <a:ext cx="1068184" cy="365125"/>
          </a:xfrm>
        </p:spPr>
        <p:txBody>
          <a:bodyPr/>
          <a:lstStyle/>
          <a:p>
            <a:fld id="{EB02D1FF-6DD7-AC44-8165-5996AD7643D9}" type="slidenum">
              <a:rPr lang="en-KR" smtClean="0"/>
              <a:pPr/>
              <a:t>2</a:t>
            </a:fld>
            <a:endParaRPr lang="en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89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5"/>
    </mc:Choice>
    <mc:Fallback xmlns="">
      <p:transition spd="slow" advTm="625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1D65C6-00B0-C75B-78B4-92806ABB7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4497C0-EFF0-5780-44CF-67C9610AB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Training Data(60%) and Validation Data(40%)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AA72F68-25AD-BAA3-94AA-0A68295D5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dirty="0"/>
              <a:t>Return to entire dataset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BCBFB4-E943-B0FD-AF5F-19CE94926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B02D1FF-6DD7-AC44-8165-5996AD7643D9}" type="slidenum">
              <a:rPr lang="en-KR" smtClean="0"/>
              <a:pPr/>
              <a:t>20</a:t>
            </a:fld>
            <a:endParaRPr lang="en-KR" dirty="0"/>
          </a:p>
        </p:txBody>
      </p:sp>
      <p:sp>
        <p:nvSpPr>
          <p:cNvPr id="59" name="AutoShape 10" descr="아마존닷컴 - 나무위키">
            <a:extLst>
              <a:ext uri="{FF2B5EF4-FFF2-40B4-BE49-F238E27FC236}">
                <a16:creationId xmlns:a16="http://schemas.microsoft.com/office/drawing/2014/main" id="{F811C36F-9A65-3391-1918-4242D821A0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53746" y="781238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13D300-7C00-9A21-F1F7-3B7C46E9C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815" y="6431168"/>
            <a:ext cx="1263533" cy="365125"/>
          </a:xfrm>
        </p:spPr>
        <p:txBody>
          <a:bodyPr/>
          <a:lstStyle/>
          <a:p>
            <a:r>
              <a:rPr lang="en-US" dirty="0"/>
              <a:t>Oct 2024</a:t>
            </a:r>
            <a:endParaRPr lang="en-KR" dirty="0"/>
          </a:p>
        </p:txBody>
      </p:sp>
      <p:pic>
        <p:nvPicPr>
          <p:cNvPr id="8" name="그림 7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11857EDC-296C-212D-64B7-3521E63F7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24" y="2286312"/>
            <a:ext cx="7424771" cy="257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14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"/>
    </mc:Choice>
    <mc:Fallback xmlns="">
      <p:transition spd="slow" advTm="93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FDA4D-9D04-0617-8DAC-15B5D51D1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 descr="텍스트, 스크린샷, 문서, 폰트이(가) 표시된 사진&#10;&#10;자동 생성된 설명">
            <a:extLst>
              <a:ext uri="{FF2B5EF4-FFF2-40B4-BE49-F238E27FC236}">
                <a16:creationId xmlns:a16="http://schemas.microsoft.com/office/drawing/2014/main" id="{4DD449A2-9704-CEAB-A5AE-599F224504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b="89041"/>
          <a:stretch/>
        </p:blipFill>
        <p:spPr>
          <a:xfrm>
            <a:off x="593340" y="841474"/>
            <a:ext cx="6675731" cy="1063450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68D8788-D075-5A87-5990-66B2FA315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dirty="0"/>
              <a:t>Return to entire dataset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0E6135-04ED-E69C-F03B-8A22205854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B02D1FF-6DD7-AC44-8165-5996AD7643D9}" type="slidenum">
              <a:rPr lang="en-KR" smtClean="0"/>
              <a:pPr/>
              <a:t>21</a:t>
            </a:fld>
            <a:endParaRPr lang="en-KR" dirty="0"/>
          </a:p>
        </p:txBody>
      </p:sp>
      <p:sp>
        <p:nvSpPr>
          <p:cNvPr id="59" name="AutoShape 10" descr="아마존닷컴 - 나무위키">
            <a:extLst>
              <a:ext uri="{FF2B5EF4-FFF2-40B4-BE49-F238E27FC236}">
                <a16:creationId xmlns:a16="http://schemas.microsoft.com/office/drawing/2014/main" id="{C07C468B-F451-3905-205C-320701F02F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53746" y="781238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1E4365-D6BA-4769-6B96-94EC6C2646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815" y="6431168"/>
            <a:ext cx="1263533" cy="365125"/>
          </a:xfrm>
        </p:spPr>
        <p:txBody>
          <a:bodyPr/>
          <a:lstStyle/>
          <a:p>
            <a:r>
              <a:rPr lang="en-US" dirty="0"/>
              <a:t>Oct 2024</a:t>
            </a:r>
            <a:endParaRPr lang="en-KR" dirty="0"/>
          </a:p>
        </p:txBody>
      </p:sp>
      <p:pic>
        <p:nvPicPr>
          <p:cNvPr id="8" name="내용 개체 틀 5" descr="텍스트, 스크린샷, 문서, 폰트이(가) 표시된 사진&#10;&#10;자동 생성된 설명">
            <a:extLst>
              <a:ext uri="{FF2B5EF4-FFF2-40B4-BE49-F238E27FC236}">
                <a16:creationId xmlns:a16="http://schemas.microsoft.com/office/drawing/2014/main" id="{23529956-829A-7355-71D8-433931EC2CB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975"/>
          <a:stretch/>
        </p:blipFill>
        <p:spPr>
          <a:xfrm>
            <a:off x="4661452" y="1559600"/>
            <a:ext cx="3764574" cy="487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71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"/>
    </mc:Choice>
    <mc:Fallback xmlns="">
      <p:transition spd="slow" advTm="93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F2364A-D7DF-7FBC-BF07-2911AF06D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A6AC66-9129-A91B-929B-0D6943466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ko-KR" b="1" dirty="0"/>
              <a:t>Selecting Predictors for Analysis</a:t>
            </a:r>
          </a:p>
          <a:p>
            <a:pPr lvl="1"/>
            <a:r>
              <a:rPr lang="en" altLang="ko-KR" b="1" dirty="0"/>
              <a:t>Analysis Context:</a:t>
            </a:r>
          </a:p>
          <a:p>
            <a:pPr lvl="2"/>
            <a:r>
              <a:rPr lang="en" altLang="ko-KR" b="1" dirty="0"/>
              <a:t>Assumption</a:t>
            </a:r>
            <a:r>
              <a:rPr lang="en" altLang="ko-KR" dirty="0"/>
              <a:t>: At prediction time, no specific accident details or initial report are available.</a:t>
            </a:r>
            <a:endParaRPr lang="en" altLang="ko-KR" b="1" dirty="0"/>
          </a:p>
          <a:p>
            <a:pPr lvl="2"/>
            <a:r>
              <a:rPr lang="en" altLang="ko-KR" b="1" dirty="0"/>
              <a:t>Available Data</a:t>
            </a:r>
            <a:r>
              <a:rPr lang="en" altLang="ko-KR" dirty="0"/>
              <a:t>: Only location characteristics and weather conditions are provided.</a:t>
            </a:r>
            <a:endParaRPr lang="en" altLang="ko-KR" b="1" dirty="0"/>
          </a:p>
          <a:p>
            <a:pPr lvl="1"/>
            <a:r>
              <a:rPr lang="en" altLang="ko-KR" b="1" dirty="0"/>
              <a:t>Reference:</a:t>
            </a:r>
          </a:p>
          <a:p>
            <a:pPr lvl="2"/>
            <a:r>
              <a:rPr lang="en" altLang="ko-KR" b="1" dirty="0"/>
              <a:t>Data Specifications</a:t>
            </a:r>
            <a:r>
              <a:rPr lang="en" altLang="ko-KR" dirty="0"/>
              <a:t>: File data specification page for detailed predictor descriptions.</a:t>
            </a:r>
          </a:p>
          <a:p>
            <a:pPr lvl="2"/>
            <a:endParaRPr lang="en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B7FFD01-800C-6977-5479-6EFB40202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dirty="0"/>
              <a:t>Return to entire dataset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C4EBC2-D88D-6F73-1AB8-19B570B63F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B02D1FF-6DD7-AC44-8165-5996AD7643D9}" type="slidenum">
              <a:rPr lang="en-KR" smtClean="0"/>
              <a:pPr/>
              <a:t>22</a:t>
            </a:fld>
            <a:endParaRPr lang="en-KR" dirty="0"/>
          </a:p>
        </p:txBody>
      </p:sp>
      <p:sp>
        <p:nvSpPr>
          <p:cNvPr id="59" name="AutoShape 10" descr="아마존닷컴 - 나무위키">
            <a:extLst>
              <a:ext uri="{FF2B5EF4-FFF2-40B4-BE49-F238E27FC236}">
                <a16:creationId xmlns:a16="http://schemas.microsoft.com/office/drawing/2014/main" id="{82BE3464-5CFA-854B-2F8B-996CCC2E77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53746" y="781238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11858B-1A64-CE77-4664-02CE82107B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815" y="6431168"/>
            <a:ext cx="1263533" cy="365125"/>
          </a:xfrm>
        </p:spPr>
        <p:txBody>
          <a:bodyPr/>
          <a:lstStyle/>
          <a:p>
            <a:r>
              <a:rPr lang="en-US" dirty="0"/>
              <a:t>Oct 2024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47699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"/>
    </mc:Choice>
    <mc:Fallback xmlns="">
      <p:transition spd="slow" advTm="93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9F818A-671D-AEEF-8549-6351033DE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내용 개체 틀 1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55269AA6-33A6-5852-E49E-FFDA46A387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3476" y="1289050"/>
            <a:ext cx="4965700" cy="4279900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FD23520-5605-B125-A5C5-B5E3E51F5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dirty="0"/>
              <a:t>Validation Dataset Error Rate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A9AC55-E79B-23CC-BB8D-1B03E461B3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B02D1FF-6DD7-AC44-8165-5996AD7643D9}" type="slidenum">
              <a:rPr lang="en-KR" smtClean="0"/>
              <a:pPr/>
              <a:t>23</a:t>
            </a:fld>
            <a:endParaRPr lang="en-KR" dirty="0"/>
          </a:p>
        </p:txBody>
      </p:sp>
      <p:sp>
        <p:nvSpPr>
          <p:cNvPr id="59" name="AutoShape 10" descr="아마존닷컴 - 나무위키">
            <a:extLst>
              <a:ext uri="{FF2B5EF4-FFF2-40B4-BE49-F238E27FC236}">
                <a16:creationId xmlns:a16="http://schemas.microsoft.com/office/drawing/2014/main" id="{EDB3700C-A98C-26C5-CDAD-746D921AB1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53746" y="781238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1DACF1-9CB5-0CF5-C666-130CEF49C1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815" y="6431168"/>
            <a:ext cx="1263533" cy="365125"/>
          </a:xfrm>
        </p:spPr>
        <p:txBody>
          <a:bodyPr/>
          <a:lstStyle/>
          <a:p>
            <a:r>
              <a:rPr lang="en-US" dirty="0"/>
              <a:t>Oct 2024</a:t>
            </a:r>
            <a:endParaRPr lang="en-KR" dirty="0"/>
          </a:p>
        </p:txBody>
      </p:sp>
      <p:pic>
        <p:nvPicPr>
          <p:cNvPr id="18" name="그림 17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57D2D199-0B0C-9FBC-B2A4-66D463DF14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3295" y="2417121"/>
            <a:ext cx="3454400" cy="243840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C8C514-87E4-DB0B-9DE5-06D0495D6B47}"/>
              </a:ext>
            </a:extLst>
          </p:cNvPr>
          <p:cNvSpPr/>
          <p:nvPr/>
        </p:nvSpPr>
        <p:spPr>
          <a:xfrm>
            <a:off x="4723295" y="4542183"/>
            <a:ext cx="3078922" cy="3133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4667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"/>
    </mc:Choice>
    <mc:Fallback xmlns="">
      <p:transition spd="slow" advTm="93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1911B8-D9C3-6013-EE74-A13ECC77B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7E2082-2D70-B14E-3047-78AB5B595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ko-KR" b="1" dirty="0"/>
              <a:t>Relative Improvement with Na</a:t>
            </a:r>
            <a:r>
              <a:rPr lang="en-US" altLang="ko-KR" dirty="0" err="1"/>
              <a:t>ï</a:t>
            </a:r>
            <a:r>
              <a:rPr lang="en" altLang="ko-KR" b="1" dirty="0" err="1"/>
              <a:t>ve</a:t>
            </a:r>
            <a:r>
              <a:rPr lang="en" altLang="ko-KR" b="1" dirty="0"/>
              <a:t> Bayes Rule</a:t>
            </a:r>
          </a:p>
          <a:p>
            <a:pPr lvl="2"/>
            <a:endParaRPr lang="en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DFCE02E-7C6A-61A9-E02E-F4BC4714D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dirty="0"/>
              <a:t>Return to entire dataset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AD7446-880A-A4AA-7AF6-ED0CA76B83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B02D1FF-6DD7-AC44-8165-5996AD7643D9}" type="slidenum">
              <a:rPr lang="en-KR" smtClean="0"/>
              <a:pPr/>
              <a:t>24</a:t>
            </a:fld>
            <a:endParaRPr lang="en-KR" dirty="0"/>
          </a:p>
        </p:txBody>
      </p:sp>
      <p:sp>
        <p:nvSpPr>
          <p:cNvPr id="59" name="AutoShape 10" descr="아마존닷컴 - 나무위키">
            <a:extLst>
              <a:ext uri="{FF2B5EF4-FFF2-40B4-BE49-F238E27FC236}">
                <a16:creationId xmlns:a16="http://schemas.microsoft.com/office/drawing/2014/main" id="{D573EF2B-6BB0-89B5-35D6-F316674EE3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53746" y="781238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C95A16-793C-7569-C985-8F9FC2EE0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815" y="6431168"/>
            <a:ext cx="1263533" cy="365125"/>
          </a:xfrm>
        </p:spPr>
        <p:txBody>
          <a:bodyPr/>
          <a:lstStyle/>
          <a:p>
            <a:r>
              <a:rPr lang="en-US" dirty="0"/>
              <a:t>Oct 2024</a:t>
            </a:r>
            <a:endParaRPr lang="en-KR" dirty="0"/>
          </a:p>
        </p:txBody>
      </p:sp>
      <p:pic>
        <p:nvPicPr>
          <p:cNvPr id="6" name="그림 5" descr="텍스트, 폰트, 번호, 라인이(가) 표시된 사진&#10;&#10;자동 생성된 설명">
            <a:extLst>
              <a:ext uri="{FF2B5EF4-FFF2-40B4-BE49-F238E27FC236}">
                <a16:creationId xmlns:a16="http://schemas.microsoft.com/office/drawing/2014/main" id="{4EBF54DA-B0BE-5FD7-4941-5924E8B72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115" y="2286312"/>
            <a:ext cx="6757670" cy="276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70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"/>
    </mc:Choice>
    <mc:Fallback xmlns="">
      <p:transition spd="slow" advTm="93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5E285F-9F83-4034-AC11-0448E6B7F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416871-5D19-FB2A-E413-359DAE3DB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ko-KR" b="1" dirty="0"/>
              <a:t>Why is P(INJURY = No | SPD_LIM = 5) = 0?</a:t>
            </a:r>
          </a:p>
          <a:p>
            <a:pPr lvl="2"/>
            <a:endParaRPr lang="en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D2B2B70-3536-0079-FF12-71CA42BCB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altLang="ko-KR" b="1" dirty="0"/>
              <a:t>Conditional Probability Analysis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7387D4-6F94-FE0E-B55B-775BB94A3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B02D1FF-6DD7-AC44-8165-5996AD7643D9}" type="slidenum">
              <a:rPr lang="en-KR" smtClean="0"/>
              <a:pPr/>
              <a:t>25</a:t>
            </a:fld>
            <a:endParaRPr lang="en-KR" dirty="0"/>
          </a:p>
        </p:txBody>
      </p:sp>
      <p:sp>
        <p:nvSpPr>
          <p:cNvPr id="59" name="AutoShape 10" descr="아마존닷컴 - 나무위키">
            <a:extLst>
              <a:ext uri="{FF2B5EF4-FFF2-40B4-BE49-F238E27FC236}">
                <a16:creationId xmlns:a16="http://schemas.microsoft.com/office/drawing/2014/main" id="{9E62B31D-0BFA-5E83-0EE7-F1C4D8CFE5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53746" y="781238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B2A009-02D6-AB5F-9C8D-BE82F6DEE9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815" y="6431168"/>
            <a:ext cx="1263533" cy="365125"/>
          </a:xfrm>
        </p:spPr>
        <p:txBody>
          <a:bodyPr/>
          <a:lstStyle/>
          <a:p>
            <a:r>
              <a:rPr lang="en-US" dirty="0"/>
              <a:t>Oct 2024</a:t>
            </a:r>
            <a:endParaRPr lang="en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AD3865-E3D0-9FDD-1E36-41C3B930E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09" y="1460086"/>
            <a:ext cx="4448992" cy="4883599"/>
          </a:xfrm>
          <a:prstGeom prst="rect">
            <a:avLst/>
          </a:prstGeom>
        </p:spPr>
      </p:pic>
      <p:pic>
        <p:nvPicPr>
          <p:cNvPr id="9" name="그림 8" descr="텍스트, 영수증, 폰트, 화이트이(가) 표시된 사진&#10;&#10;자동 생성된 설명">
            <a:extLst>
              <a:ext uri="{FF2B5EF4-FFF2-40B4-BE49-F238E27FC236}">
                <a16:creationId xmlns:a16="http://schemas.microsoft.com/office/drawing/2014/main" id="{B4F8D308-B8B7-5876-C066-14D2038E9A6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1" r="44764" b="-1244"/>
          <a:stretch/>
        </p:blipFill>
        <p:spPr>
          <a:xfrm>
            <a:off x="4572000" y="2914649"/>
            <a:ext cx="4303643" cy="161759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BFA99DE-4416-F717-6E49-A09172F15E99}"/>
              </a:ext>
            </a:extLst>
          </p:cNvPr>
          <p:cNvSpPr/>
          <p:nvPr/>
        </p:nvSpPr>
        <p:spPr>
          <a:xfrm>
            <a:off x="5138530" y="3901884"/>
            <a:ext cx="755374" cy="3123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0782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"/>
    </mc:Choice>
    <mc:Fallback xmlns="">
      <p:transition spd="slow" advTm="93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1B6705-3D74-C8D1-B1A4-C53E837D4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7EBFA3-8284-C004-A795-F138B94B7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ko-KR" b="1" dirty="0"/>
              <a:t>Why is P(INJURY = No | SPD_LIM = 5) = 0?</a:t>
            </a:r>
          </a:p>
          <a:p>
            <a:pPr lvl="2"/>
            <a:endParaRPr lang="en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031707-1030-B53D-1820-F0E4B598D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altLang="ko-KR" b="1" dirty="0"/>
              <a:t>Conditional Probability Analysis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8E4410-EE83-9CD0-BC9C-9F435A6A54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B02D1FF-6DD7-AC44-8165-5996AD7643D9}" type="slidenum">
              <a:rPr lang="en-KR" smtClean="0"/>
              <a:pPr/>
              <a:t>26</a:t>
            </a:fld>
            <a:endParaRPr lang="en-KR" dirty="0"/>
          </a:p>
        </p:txBody>
      </p:sp>
      <p:sp>
        <p:nvSpPr>
          <p:cNvPr id="59" name="AutoShape 10" descr="아마존닷컴 - 나무위키">
            <a:extLst>
              <a:ext uri="{FF2B5EF4-FFF2-40B4-BE49-F238E27FC236}">
                <a16:creationId xmlns:a16="http://schemas.microsoft.com/office/drawing/2014/main" id="{FAC63A93-7585-7F3D-FED7-6B6ED9D008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53746" y="781238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E691E0-FCA6-1E7A-1D8F-34850F15D9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815" y="6431168"/>
            <a:ext cx="1263533" cy="365125"/>
          </a:xfrm>
        </p:spPr>
        <p:txBody>
          <a:bodyPr/>
          <a:lstStyle/>
          <a:p>
            <a:r>
              <a:rPr lang="en-US" dirty="0"/>
              <a:t>Oct 2024</a:t>
            </a:r>
            <a:endParaRPr lang="en-KR" dirty="0"/>
          </a:p>
        </p:txBody>
      </p:sp>
      <p:pic>
        <p:nvPicPr>
          <p:cNvPr id="9" name="그림 8" descr="텍스트, 영수증, 폰트, 화이트이(가) 표시된 사진&#10;&#10;자동 생성된 설명">
            <a:extLst>
              <a:ext uri="{FF2B5EF4-FFF2-40B4-BE49-F238E27FC236}">
                <a16:creationId xmlns:a16="http://schemas.microsoft.com/office/drawing/2014/main" id="{798E4985-A514-A863-FC74-FFB1BD11D8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1" r="44764" b="-1244"/>
          <a:stretch/>
        </p:blipFill>
        <p:spPr>
          <a:xfrm>
            <a:off x="268357" y="1602684"/>
            <a:ext cx="4303643" cy="161759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F254473-ACB8-3AD0-89E6-BEEDF61CF758}"/>
              </a:ext>
            </a:extLst>
          </p:cNvPr>
          <p:cNvSpPr/>
          <p:nvPr/>
        </p:nvSpPr>
        <p:spPr>
          <a:xfrm>
            <a:off x="834887" y="2589919"/>
            <a:ext cx="755374" cy="3123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림 7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F6ED7398-30A7-37D0-5D14-7221052CB73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5849" b="3533"/>
          <a:stretch/>
        </p:blipFill>
        <p:spPr>
          <a:xfrm>
            <a:off x="4823296" y="1659836"/>
            <a:ext cx="4224118" cy="1560442"/>
          </a:xfrm>
          <a:prstGeom prst="rect">
            <a:avLst/>
          </a:prstGeom>
        </p:spPr>
      </p:pic>
      <p:pic>
        <p:nvPicPr>
          <p:cNvPr id="12" name="그림 11" descr="텍스트, 영수증, 스크린샷, 폰트이(가) 표시된 사진&#10;&#10;자동 생성된 설명">
            <a:extLst>
              <a:ext uri="{FF2B5EF4-FFF2-40B4-BE49-F238E27FC236}">
                <a16:creationId xmlns:a16="http://schemas.microsoft.com/office/drawing/2014/main" id="{0E0385B3-BD85-F85B-744D-AFC57AC7C7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9496" y="3429000"/>
            <a:ext cx="4696940" cy="300216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E3A981-27BB-43BE-2415-1C71B3627202}"/>
              </a:ext>
            </a:extLst>
          </p:cNvPr>
          <p:cNvSpPr/>
          <p:nvPr/>
        </p:nvSpPr>
        <p:spPr>
          <a:xfrm>
            <a:off x="2420178" y="6211395"/>
            <a:ext cx="1257300" cy="2197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516C46C-D4B4-1A0D-1987-394C71847818}"/>
              </a:ext>
            </a:extLst>
          </p:cNvPr>
          <p:cNvSpPr/>
          <p:nvPr/>
        </p:nvSpPr>
        <p:spPr>
          <a:xfrm>
            <a:off x="2359496" y="5528834"/>
            <a:ext cx="4269904" cy="1265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5C8A477-8EDE-BEED-5343-4070C5945B5A}"/>
              </a:ext>
            </a:extLst>
          </p:cNvPr>
          <p:cNvSpPr/>
          <p:nvPr/>
        </p:nvSpPr>
        <p:spPr>
          <a:xfrm>
            <a:off x="2359496" y="6021244"/>
            <a:ext cx="4269904" cy="1265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0132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"/>
    </mc:Choice>
    <mc:Fallback xmlns="">
      <p:transition spd="slow" advTm="93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42188F-3951-C6D6-8C2E-30F0D46E24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F2CDBD-7790-50BA-36BA-7572800FE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ko-KR" b="1" dirty="0"/>
              <a:t>Why is P(INJURY = No | SPD_LIM = 5) = 0?</a:t>
            </a:r>
          </a:p>
          <a:p>
            <a:r>
              <a:rPr lang="en" altLang="ko-KR" b="1" dirty="0"/>
              <a:t>ANS)</a:t>
            </a:r>
            <a:endParaRPr lang="en" altLang="ko-KR" dirty="0"/>
          </a:p>
          <a:p>
            <a:pPr lvl="1"/>
            <a:r>
              <a:rPr lang="en" altLang="ko-KR" b="1" dirty="0"/>
              <a:t>Explanation</a:t>
            </a:r>
            <a:r>
              <a:rPr lang="en" altLang="ko-KR" dirty="0"/>
              <a:t>: The probability is 0 because there are </a:t>
            </a:r>
            <a:r>
              <a:rPr lang="en" altLang="ko-KR" dirty="0">
                <a:solidFill>
                  <a:srgbClr val="C00000"/>
                </a:solidFill>
              </a:rPr>
              <a:t>very few cases with SPD_LIM = 5</a:t>
            </a:r>
            <a:r>
              <a:rPr lang="en" altLang="ko-KR" dirty="0"/>
              <a:t>, and only a limited number are classified as INJURY = No.</a:t>
            </a:r>
            <a:endParaRPr lang="en" altLang="ko-KR" b="1" dirty="0"/>
          </a:p>
          <a:p>
            <a:pPr lvl="1"/>
            <a:r>
              <a:rPr lang="en" altLang="ko-KR" b="1" dirty="0"/>
              <a:t>Dataset Observation</a:t>
            </a:r>
            <a:r>
              <a:rPr lang="en" altLang="ko-KR" dirty="0"/>
              <a:t>: In the training data, only </a:t>
            </a:r>
            <a:r>
              <a:rPr lang="en" altLang="ko-KR" dirty="0">
                <a:solidFill>
                  <a:srgbClr val="C00000"/>
                </a:solidFill>
              </a:rPr>
              <a:t>5 cases </a:t>
            </a:r>
            <a:r>
              <a:rPr lang="en" altLang="ko-KR" dirty="0"/>
              <a:t>have SPD_LIM = 5, and of these, only </a:t>
            </a:r>
            <a:r>
              <a:rPr lang="en" altLang="ko-KR" dirty="0">
                <a:solidFill>
                  <a:srgbClr val="C00000"/>
                </a:solidFill>
              </a:rPr>
              <a:t>2 cases </a:t>
            </a:r>
            <a:r>
              <a:rPr lang="en" altLang="ko-KR" dirty="0"/>
              <a:t>are recorded as INJURY = No.</a:t>
            </a:r>
          </a:p>
          <a:p>
            <a:pPr lvl="1"/>
            <a:r>
              <a:rPr lang="en" altLang="ko-KR" b="1" dirty="0">
                <a:solidFill>
                  <a:srgbClr val="C00000"/>
                </a:solidFill>
              </a:rPr>
              <a:t>Result</a:t>
            </a:r>
            <a:r>
              <a:rPr lang="en" altLang="ko-KR" dirty="0"/>
              <a:t>: Due to this limited data, the estimated probability of P(INJURY = No | SPD_LIM = 5) is calculated as 0.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741DA71-83E3-BB37-6B3E-A3823835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altLang="ko-KR" b="1" dirty="0"/>
              <a:t>Conditional Probability Analysis</a:t>
            </a:r>
          </a:p>
        </p:txBody>
      </p:sp>
      <p:sp>
        <p:nvSpPr>
          <p:cNvPr id="59" name="AutoShape 10" descr="아마존닷컴 - 나무위키">
            <a:extLst>
              <a:ext uri="{FF2B5EF4-FFF2-40B4-BE49-F238E27FC236}">
                <a16:creationId xmlns:a16="http://schemas.microsoft.com/office/drawing/2014/main" id="{19B5D4D7-BC94-83EB-C474-BCB2CE52D2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53746" y="781238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3D3D5-3934-3690-145D-523FD2DF28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815" y="6431168"/>
            <a:ext cx="1263533" cy="365125"/>
          </a:xfrm>
        </p:spPr>
        <p:txBody>
          <a:bodyPr/>
          <a:lstStyle/>
          <a:p>
            <a:r>
              <a:rPr lang="en-US" dirty="0"/>
              <a:t>Oct 2024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6620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"/>
    </mc:Choice>
    <mc:Fallback xmlns="">
      <p:transition spd="slow" advTm="93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btitle 2">
            <a:extLst>
              <a:ext uri="{FF2B5EF4-FFF2-40B4-BE49-F238E27FC236}">
                <a16:creationId xmlns:a16="http://schemas.microsoft.com/office/drawing/2014/main" id="{1EFD79C9-08F9-2EEC-9153-28966DAEBD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631810"/>
            <a:ext cx="6858000" cy="1144187"/>
          </a:xfrm>
        </p:spPr>
        <p:txBody>
          <a:bodyPr>
            <a:noAutofit/>
          </a:bodyPr>
          <a:lstStyle/>
          <a:p>
            <a:r>
              <a:rPr lang="en-US" sz="8000" b="0" dirty="0">
                <a:solidFill>
                  <a:srgbClr val="0070C0"/>
                </a:solidFill>
              </a:rPr>
              <a:t>Thank You</a:t>
            </a:r>
          </a:p>
          <a:p>
            <a:endParaRPr lang="en-KR" sz="9600" dirty="0">
              <a:solidFill>
                <a:srgbClr val="0070C0"/>
              </a:solidFill>
              <a:latin typeface="Varela Round" pitchFamily="2" charset="-79"/>
            </a:endParaRPr>
          </a:p>
        </p:txBody>
      </p:sp>
      <p:pic>
        <p:nvPicPr>
          <p:cNvPr id="26" name="그림 25" descr="폰트, 로고, 텍스트, 그래픽이(가) 표시된 사진&#10;&#10;자동 생성된 설명">
            <a:extLst>
              <a:ext uri="{FF2B5EF4-FFF2-40B4-BE49-F238E27FC236}">
                <a16:creationId xmlns:a16="http://schemas.microsoft.com/office/drawing/2014/main" id="{A4460322-E9CF-17A2-3BDA-2E04B5B43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269" y="252676"/>
            <a:ext cx="1689819" cy="6445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622435-0EC3-57A2-30D7-EC814F4F3742}"/>
              </a:ext>
            </a:extLst>
          </p:cNvPr>
          <p:cNvSpPr txBox="1"/>
          <p:nvPr/>
        </p:nvSpPr>
        <p:spPr>
          <a:xfrm>
            <a:off x="2270215" y="4627858"/>
            <a:ext cx="46285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400" dirty="0">
                <a:latin typeface="Varela Round" pitchFamily="2" charset="-79"/>
                <a:cs typeface="Varela Round" pitchFamily="2" charset="-79"/>
              </a:rPr>
              <a:t>Presenter: </a:t>
            </a:r>
            <a:r>
              <a:rPr lang="en-US" sz="2400" dirty="0" err="1">
                <a:latin typeface="Varela Round" pitchFamily="2" charset="-79"/>
                <a:cs typeface="Varela Round" pitchFamily="2" charset="-79"/>
              </a:rPr>
              <a:t>Sunuk</a:t>
            </a:r>
            <a:r>
              <a:rPr lang="en-US" sz="2400" dirty="0">
                <a:latin typeface="Varela Round" pitchFamily="2" charset="-79"/>
                <a:cs typeface="Varela Round" pitchFamily="2" charset="-79"/>
              </a:rPr>
              <a:t> Kim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5F2A3C-ACE6-3E07-3AEC-D1A3D54AD479}"/>
              </a:ext>
            </a:extLst>
          </p:cNvPr>
          <p:cNvSpPr txBox="1"/>
          <p:nvPr/>
        </p:nvSpPr>
        <p:spPr>
          <a:xfrm>
            <a:off x="1167938" y="5332401"/>
            <a:ext cx="6833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Varela Round" pitchFamily="2" charset="-79"/>
                <a:cs typeface="Varela Round" pitchFamily="2" charset="-79"/>
              </a:rPr>
              <a:t>Code: 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Varela Round" pitchFamily="2" charset="-79"/>
                <a:cs typeface="Varela Round" pitchFamily="2" charset="-79"/>
                <a:hlinkClick r:id="rId4"/>
              </a:rPr>
              <a:t>https: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Varela Round" pitchFamily="2" charset="-79"/>
                <a:cs typeface="Varela Round" pitchFamily="2" charset="-79"/>
                <a:hlinkClick r:id="rId5"/>
              </a:rPr>
              <a:t>//github.com/sunukkim98/DataAnalysis</a:t>
            </a:r>
            <a:endParaRPr lang="en-US" i="0" u="none" strike="noStrike" dirty="0">
              <a:solidFill>
                <a:srgbClr val="000000"/>
              </a:solidFill>
              <a:effectLst/>
              <a:latin typeface="Varela Round" pitchFamily="2" charset="-79"/>
              <a:cs typeface="Varela Round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05D8D8-408C-F2D9-9A90-07581B382F18}"/>
              </a:ext>
            </a:extLst>
          </p:cNvPr>
          <p:cNvSpPr txBox="1"/>
          <p:nvPr/>
        </p:nvSpPr>
        <p:spPr>
          <a:xfrm>
            <a:off x="2739775" y="5944452"/>
            <a:ext cx="3965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Varela Round" pitchFamily="2" charset="-79"/>
                <a:cs typeface="Varela Round" pitchFamily="2" charset="-79"/>
              </a:rPr>
              <a:t>This presentation file was prepared by </a:t>
            </a:r>
            <a:r>
              <a:rPr lang="en-US" sz="1600" b="1" dirty="0" err="1">
                <a:solidFill>
                  <a:srgbClr val="0070C0"/>
                </a:solidFill>
                <a:latin typeface="Varela Round" pitchFamily="2" charset="-79"/>
                <a:cs typeface="Varela Round" pitchFamily="2" charset="-79"/>
              </a:rPr>
              <a:t>Sunuk</a:t>
            </a:r>
            <a:r>
              <a:rPr lang="en-US" sz="1600" b="1" dirty="0">
                <a:solidFill>
                  <a:srgbClr val="0070C0"/>
                </a:solidFill>
                <a:latin typeface="Varela Round" pitchFamily="2" charset="-79"/>
                <a:cs typeface="Varela Round" pitchFamily="2" charset="-79"/>
              </a:rPr>
              <a:t> Kim, </a:t>
            </a:r>
            <a:r>
              <a:rPr lang="en-US" altLang="ko-KR" sz="1600" b="0" dirty="0">
                <a:solidFill>
                  <a:srgbClr val="0070C0"/>
                </a:solidFill>
                <a:latin typeface="Varela Round" pitchFamily="2" charset="-79"/>
              </a:rPr>
              <a:t>Minseo </a:t>
            </a:r>
            <a:r>
              <a:rPr lang="en-US" altLang="ko-KR" sz="1600" b="0" dirty="0" err="1">
                <a:solidFill>
                  <a:srgbClr val="0070C0"/>
                </a:solidFill>
                <a:latin typeface="Varela Round" pitchFamily="2" charset="-79"/>
              </a:rPr>
              <a:t>Jeonn</a:t>
            </a:r>
            <a:r>
              <a:rPr lang="en-US" altLang="ko-KR" sz="1600" dirty="0">
                <a:solidFill>
                  <a:srgbClr val="0070C0"/>
                </a:solidFill>
                <a:latin typeface="Varela Round" pitchFamily="2" charset="-79"/>
              </a:rPr>
              <a:t> </a:t>
            </a:r>
          </a:p>
          <a:p>
            <a:pPr algn="ctr"/>
            <a:r>
              <a:rPr lang="en-US" altLang="ko-KR" sz="1600" dirty="0">
                <a:latin typeface="Varela Round" pitchFamily="2" charset="-79"/>
              </a:rPr>
              <a:t>and </a:t>
            </a:r>
            <a:r>
              <a:rPr lang="en-US" altLang="ko-KR" sz="1600" b="0" dirty="0" err="1">
                <a:solidFill>
                  <a:srgbClr val="0070C0"/>
                </a:solidFill>
                <a:latin typeface="Varela Round" pitchFamily="2" charset="-79"/>
              </a:rPr>
              <a:t>Doeon</a:t>
            </a:r>
            <a:r>
              <a:rPr lang="en-US" altLang="ko-KR" sz="1600" b="0" dirty="0">
                <a:solidFill>
                  <a:srgbClr val="0070C0"/>
                </a:solidFill>
                <a:latin typeface="Varela Round" pitchFamily="2" charset="-79"/>
              </a:rPr>
              <a:t> Kim</a:t>
            </a:r>
            <a:endParaRPr lang="en-KR" altLang="ko-KR" sz="1600" b="0">
              <a:solidFill>
                <a:srgbClr val="0070C0"/>
              </a:solidFill>
              <a:latin typeface="Varela Round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24054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68"/>
    </mc:Choice>
    <mc:Fallback xmlns="">
      <p:transition spd="slow" advTm="576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2A8C6-ED63-FCDB-8EB2-19E9742D42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3896A-03BF-008F-118C-73FB28BFA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Automobile Accidents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B7939E-C590-3415-6089-4980BA8E2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5" y="909579"/>
            <a:ext cx="8924406" cy="5769250"/>
          </a:xfrm>
        </p:spPr>
        <p:txBody>
          <a:bodyPr>
            <a:normAutofit/>
          </a:bodyPr>
          <a:lstStyle/>
          <a:p>
            <a:r>
              <a:rPr kumimoji="1" lang="en-US" altLang="ko-Kore-KR" dirty="0"/>
              <a:t>Dataset Overview</a:t>
            </a:r>
          </a:p>
          <a:p>
            <a:pPr lvl="1"/>
            <a:r>
              <a:rPr kumimoji="1" lang="en-US" altLang="ko-Kore-KR" dirty="0"/>
              <a:t>Records: 42,183 real automobile accidents in the USA (2001)</a:t>
            </a:r>
          </a:p>
          <a:p>
            <a:pPr lvl="1"/>
            <a:r>
              <a:rPr kumimoji="1" lang="en-US" altLang="ko-Kore-KR" dirty="0"/>
              <a:t>Injury Levels:</a:t>
            </a:r>
          </a:p>
          <a:p>
            <a:pPr lvl="2"/>
            <a:r>
              <a:rPr kumimoji="1" lang="en-US" altLang="ko-Kore-KR" dirty="0"/>
              <a:t>No Injury</a:t>
            </a:r>
          </a:p>
          <a:p>
            <a:pPr lvl="2"/>
            <a:r>
              <a:rPr kumimoji="1" lang="en-US" altLang="ko-Kore-KR" dirty="0"/>
              <a:t>Injury</a:t>
            </a:r>
          </a:p>
          <a:p>
            <a:pPr lvl="2"/>
            <a:r>
              <a:rPr kumimoji="1" lang="en-US" altLang="ko-Kore-KR" dirty="0"/>
              <a:t>Fatality</a:t>
            </a:r>
          </a:p>
          <a:p>
            <a:r>
              <a:rPr kumimoji="1" lang="en-US" altLang="ko-Kore-KR" dirty="0"/>
              <a:t>Additional Information</a:t>
            </a:r>
          </a:p>
          <a:p>
            <a:pPr lvl="1"/>
            <a:r>
              <a:rPr kumimoji="1" lang="en-US" altLang="ko-Kore-KR" dirty="0"/>
              <a:t>Day of the week</a:t>
            </a:r>
          </a:p>
          <a:p>
            <a:pPr lvl="1"/>
            <a:r>
              <a:rPr kumimoji="1" lang="en-US" altLang="ko-Kore-KR" dirty="0"/>
              <a:t>Weather conditions</a:t>
            </a:r>
          </a:p>
          <a:p>
            <a:pPr lvl="1"/>
            <a:r>
              <a:rPr kumimoji="1" lang="en-US" altLang="ko-Kore-KR" dirty="0"/>
              <a:t>Road type</a:t>
            </a:r>
          </a:p>
          <a:p>
            <a:pPr lvl="1"/>
            <a:endParaRPr kumimoji="1" lang="en-US" altLang="ko-Kore-KR" dirty="0"/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endParaRPr kumimoji="1" lang="en-US" altLang="ko-Kore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F24A07-193E-9F9E-2E4D-887121FE7B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B02D1FF-6DD7-AC44-8165-5996AD7643D9}" type="slidenum">
              <a:rPr lang="en-KR" smtClean="0"/>
              <a:pPr/>
              <a:t>3</a:t>
            </a:fld>
            <a:endParaRPr lang="en-KR" dirty="0"/>
          </a:p>
        </p:txBody>
      </p:sp>
      <p:sp>
        <p:nvSpPr>
          <p:cNvPr id="59" name="AutoShape 10" descr="아마존닷컴 - 나무위키">
            <a:extLst>
              <a:ext uri="{FF2B5EF4-FFF2-40B4-BE49-F238E27FC236}">
                <a16:creationId xmlns:a16="http://schemas.microsoft.com/office/drawing/2014/main" id="{FF3AFEE3-42D4-642A-9225-DC2B5DD9AF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53746" y="781238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EFEB7F-5D01-4D0C-DDB1-831791AD4A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815" y="6431168"/>
            <a:ext cx="1263533" cy="365125"/>
          </a:xfrm>
        </p:spPr>
        <p:txBody>
          <a:bodyPr/>
          <a:lstStyle/>
          <a:p>
            <a:r>
              <a:rPr lang="en-US" dirty="0"/>
              <a:t>Oct 2024</a:t>
            </a:r>
            <a:endParaRPr lang="en-KR" dirty="0"/>
          </a:p>
        </p:txBody>
      </p:sp>
      <p:pic>
        <p:nvPicPr>
          <p:cNvPr id="1026" name="Picture 2" descr="Car collision ">
            <a:extLst>
              <a:ext uri="{FF2B5EF4-FFF2-40B4-BE49-F238E27FC236}">
                <a16:creationId xmlns:a16="http://schemas.microsoft.com/office/drawing/2014/main" id="{018A7817-7389-3CAD-1ED3-B85A7DD44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188" y="1803400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C30A801-AD6F-7F7F-7EA6-C2A110D1CC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5583" y="3135902"/>
            <a:ext cx="1000837" cy="100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8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"/>
    </mc:Choice>
    <mc:Fallback xmlns="">
      <p:transition spd="slow" advTm="9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AFC1D-3AB7-2DA3-6B9A-01F1FAACBF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1B4C4-F387-80DD-C665-F73367EC1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Purpose of the Analysis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66DBA9-DEFE-AE19-A8FA-D448553F9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5" y="909579"/>
            <a:ext cx="8924406" cy="5769250"/>
          </a:xfrm>
        </p:spPr>
        <p:txBody>
          <a:bodyPr>
            <a:normAutofit/>
          </a:bodyPr>
          <a:lstStyle/>
          <a:p>
            <a:r>
              <a:rPr kumimoji="1" lang="en-US" altLang="ko-Kore-KR" dirty="0"/>
              <a:t>Objective</a:t>
            </a:r>
          </a:p>
          <a:p>
            <a:pPr lvl="1"/>
            <a:r>
              <a:rPr kumimoji="1" lang="en-US" altLang="ko-Kore-KR" dirty="0"/>
              <a:t>Predict whether reported accidents will result in an </a:t>
            </a:r>
            <a:r>
              <a:rPr kumimoji="1" lang="en-US" altLang="ko-Kore-KR" dirty="0">
                <a:solidFill>
                  <a:srgbClr val="C00000"/>
                </a:solidFill>
              </a:rPr>
              <a:t>injury (MAX_SEV_IR = 1 or 2) </a:t>
            </a:r>
            <a:r>
              <a:rPr kumimoji="1" lang="en-US" altLang="ko-Kore-KR" dirty="0"/>
              <a:t>or </a:t>
            </a:r>
            <a:r>
              <a:rPr kumimoji="1" lang="en-US" altLang="ko-Kore-KR" dirty="0">
                <a:solidFill>
                  <a:srgbClr val="C00000"/>
                </a:solidFill>
              </a:rPr>
              <a:t>no injury(MAX_SEV_IR = 0)</a:t>
            </a:r>
          </a:p>
          <a:p>
            <a:pPr marL="0" indent="0">
              <a:buNone/>
            </a:pPr>
            <a:endParaRPr kumimoji="1" lang="en-US" altLang="ko-Kore-KR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endParaRPr kumimoji="1" lang="en-US" altLang="ko-Kore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ADF97D-DE5D-DEE4-87A9-06463F7790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B02D1FF-6DD7-AC44-8165-5996AD7643D9}" type="slidenum">
              <a:rPr lang="en-KR" smtClean="0"/>
              <a:pPr/>
              <a:t>4</a:t>
            </a:fld>
            <a:endParaRPr lang="en-KR" dirty="0"/>
          </a:p>
        </p:txBody>
      </p:sp>
      <p:sp>
        <p:nvSpPr>
          <p:cNvPr id="59" name="AutoShape 10" descr="아마존닷컴 - 나무위키">
            <a:extLst>
              <a:ext uri="{FF2B5EF4-FFF2-40B4-BE49-F238E27FC236}">
                <a16:creationId xmlns:a16="http://schemas.microsoft.com/office/drawing/2014/main" id="{4234B74B-F67E-4280-EC6B-D6290E0EE9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53746" y="781238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42A9E8-126D-963A-49C2-A1FA63F81F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815" y="6431168"/>
            <a:ext cx="1263533" cy="365125"/>
          </a:xfrm>
        </p:spPr>
        <p:txBody>
          <a:bodyPr/>
          <a:lstStyle/>
          <a:p>
            <a:r>
              <a:rPr lang="en-US" dirty="0"/>
              <a:t>Oct 2024</a:t>
            </a:r>
            <a:endParaRPr lang="en-KR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DE80AEA-AEA1-7F51-24EF-E9FD9FA17E57}"/>
              </a:ext>
            </a:extLst>
          </p:cNvPr>
          <p:cNvGrpSpPr/>
          <p:nvPr/>
        </p:nvGrpSpPr>
        <p:grpSpPr>
          <a:xfrm>
            <a:off x="3035410" y="2780986"/>
            <a:ext cx="3073181" cy="3263972"/>
            <a:chOff x="5331792" y="2991678"/>
            <a:chExt cx="2400852" cy="254990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13FAFB1-E516-4AD3-273A-F781967C6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1792" y="2991678"/>
              <a:ext cx="2400852" cy="2400852"/>
            </a:xfrm>
            <a:prstGeom prst="rect">
              <a:avLst/>
            </a:prstGeom>
          </p:spPr>
        </p:pic>
        <p:pic>
          <p:nvPicPr>
            <p:cNvPr id="6" name="Picture 2" descr="Car collision ">
              <a:extLst>
                <a:ext uri="{FF2B5EF4-FFF2-40B4-BE49-F238E27FC236}">
                  <a16:creationId xmlns:a16="http://schemas.microsoft.com/office/drawing/2014/main" id="{3495340B-D9FC-403A-CACF-0614EC94BD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4490" y="4706125"/>
              <a:ext cx="835456" cy="8354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2884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"/>
    </mc:Choice>
    <mc:Fallback xmlns="">
      <p:transition spd="slow" advTm="9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CCA1A7-C39A-2A28-911F-00CF2A97D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CE1B9-850C-9945-EE34-B96FDD37A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>
                <a:latin typeface="Varela Round" pitchFamily="2" charset="-79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F58DC-22E5-CAF3-A0D8-870CA5DE2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008" y="894596"/>
            <a:ext cx="8924406" cy="5901697"/>
          </a:xfrm>
        </p:spPr>
        <p:txBody>
          <a:bodyPr>
            <a:normAutofit/>
          </a:bodyPr>
          <a:lstStyle/>
          <a:p>
            <a:r>
              <a:rPr lang="en-KR" b="0" dirty="0">
                <a:latin typeface="Varela Round" pitchFamily="2" charset="-79"/>
              </a:rPr>
              <a:t>Introduction</a:t>
            </a:r>
          </a:p>
          <a:p>
            <a:pPr lvl="2"/>
            <a:endParaRPr lang="en-KR" sz="1600" dirty="0">
              <a:solidFill>
                <a:srgbClr val="0070C0"/>
              </a:solidFill>
              <a:latin typeface="Varela Round" pitchFamily="2" charset="-79"/>
            </a:endParaRPr>
          </a:p>
          <a:p>
            <a:r>
              <a:rPr lang="en-US" dirty="0">
                <a:solidFill>
                  <a:srgbClr val="0070C0"/>
                </a:solidFill>
                <a:latin typeface="Varela Round" pitchFamily="2" charset="-79"/>
              </a:rPr>
              <a:t>Prepare Data</a:t>
            </a:r>
            <a:endParaRPr lang="en-KR" dirty="0">
              <a:solidFill>
                <a:srgbClr val="0070C0"/>
              </a:solidFill>
              <a:latin typeface="Varela Round" pitchFamily="2" charset="-79"/>
            </a:endParaRPr>
          </a:p>
          <a:p>
            <a:pPr lvl="2"/>
            <a:endParaRPr lang="en-KR" sz="1600" b="0" dirty="0">
              <a:latin typeface="Varela Round" pitchFamily="2" charset="-79"/>
            </a:endParaRPr>
          </a:p>
          <a:p>
            <a:r>
              <a:rPr lang="en-US" b="0" dirty="0">
                <a:latin typeface="Varela Round" pitchFamily="2" charset="-79"/>
              </a:rPr>
              <a:t>A. Default Prediction</a:t>
            </a:r>
            <a:endParaRPr lang="en-KR" b="0" dirty="0">
              <a:latin typeface="Varela Round" pitchFamily="2" charset="-79"/>
            </a:endParaRPr>
          </a:p>
          <a:p>
            <a:pPr lvl="2"/>
            <a:endParaRPr lang="en-KR" sz="1600" b="0" dirty="0">
              <a:latin typeface="Varela Round" pitchFamily="2" charset="-79"/>
            </a:endParaRPr>
          </a:p>
          <a:p>
            <a:r>
              <a:rPr lang="en-US" b="0" dirty="0">
                <a:latin typeface="Varela Round" pitchFamily="2" charset="-79"/>
              </a:rPr>
              <a:t>B. Weather, Traffic, Injury</a:t>
            </a:r>
            <a:endParaRPr lang="en-KR" b="0" dirty="0">
              <a:latin typeface="Varela Round" pitchFamily="2" charset="-79"/>
            </a:endParaRPr>
          </a:p>
          <a:p>
            <a:pPr marL="260350" lvl="1" indent="0">
              <a:buNone/>
            </a:pPr>
            <a:endParaRPr lang="en-US" sz="1600" b="0" dirty="0"/>
          </a:p>
          <a:p>
            <a:r>
              <a:rPr lang="en-US" b="0" dirty="0">
                <a:latin typeface="Varela Round" pitchFamily="2" charset="-79"/>
              </a:rPr>
              <a:t>C. Return to entire dataset</a:t>
            </a:r>
          </a:p>
          <a:p>
            <a:endParaRPr lang="en-US" b="0" dirty="0">
              <a:latin typeface="Varela Round" pitchFamily="2" charset="-79"/>
            </a:endParaRPr>
          </a:p>
          <a:p>
            <a:endParaRPr lang="en-KR" b="0" dirty="0">
              <a:latin typeface="Varela Round" pitchFamily="2" charset="-79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FFE34-292C-1094-04D8-13359F0A7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88088" y="6431168"/>
            <a:ext cx="1068184" cy="365125"/>
          </a:xfrm>
        </p:spPr>
        <p:txBody>
          <a:bodyPr/>
          <a:lstStyle/>
          <a:p>
            <a:fld id="{EB02D1FF-6DD7-AC44-8165-5996AD7643D9}" type="slidenum">
              <a:rPr lang="en-KR" smtClean="0"/>
              <a:pPr/>
              <a:t>5</a:t>
            </a:fld>
            <a:endParaRPr lang="en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44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5"/>
    </mc:Choice>
    <mc:Fallback xmlns="">
      <p:transition spd="slow" advTm="62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7F9FDB-5F2B-3906-49FA-DD0F1594D3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78FEBD-F9A5-E523-06AA-BF4E2E95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Variable Creation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BDD8EB-500B-A49E-10CC-15A3DE80B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5" y="909579"/>
            <a:ext cx="8924406" cy="5769250"/>
          </a:xfrm>
        </p:spPr>
        <p:txBody>
          <a:bodyPr>
            <a:normAutofit/>
          </a:bodyPr>
          <a:lstStyle/>
          <a:p>
            <a:r>
              <a:rPr kumimoji="1" lang="en-US" altLang="ko-Kore-KR" dirty="0"/>
              <a:t>Variable Name: </a:t>
            </a:r>
            <a:r>
              <a:rPr kumimoji="1" lang="en-US" altLang="ko-Kore-KR" dirty="0">
                <a:solidFill>
                  <a:srgbClr val="C00000"/>
                </a:solidFill>
              </a:rPr>
              <a:t>INJURY</a:t>
            </a:r>
          </a:p>
          <a:p>
            <a:r>
              <a:rPr kumimoji="1" lang="en-US" altLang="ko-Kore-KR" dirty="0"/>
              <a:t>Definition:</a:t>
            </a:r>
          </a:p>
          <a:p>
            <a:pPr lvl="1"/>
            <a:r>
              <a:rPr kumimoji="1" lang="en-US" altLang="ko-Kore-KR" dirty="0"/>
              <a:t>If MAX_SEV_IR = 1 or 2 </a:t>
            </a:r>
            <a:r>
              <a:rPr kumimoji="1" lang="en-US" altLang="ko-Kore-KR" dirty="0">
                <a:sym typeface="Wingdings" pitchFamily="2" charset="2"/>
              </a:rPr>
              <a:t> INJURY = “Yes”</a:t>
            </a:r>
            <a:endParaRPr kumimoji="1" lang="en-US" altLang="ko-Kore-KR" dirty="0">
              <a:solidFill>
                <a:srgbClr val="C00000"/>
              </a:solidFill>
              <a:sym typeface="Wingdings" pitchFamily="2" charset="2"/>
            </a:endParaRPr>
          </a:p>
          <a:p>
            <a:pPr lvl="1"/>
            <a:r>
              <a:rPr kumimoji="1" lang="en-US" altLang="ko-Kore-KR" dirty="0"/>
              <a:t>If MAX_SEV_IR = 0 </a:t>
            </a:r>
            <a:r>
              <a:rPr kumimoji="1" lang="en-US" altLang="ko-Kore-KR" dirty="0">
                <a:sym typeface="Wingdings" pitchFamily="2" charset="2"/>
              </a:rPr>
              <a:t> INJURY = “No”</a:t>
            </a:r>
            <a:endParaRPr kumimoji="1" lang="en-US" altLang="ko-Kore-KR" dirty="0">
              <a:solidFill>
                <a:srgbClr val="C00000"/>
              </a:solidFill>
            </a:endParaRPr>
          </a:p>
          <a:p>
            <a:pPr lvl="1"/>
            <a:endParaRPr kumimoji="1" lang="en-US" altLang="ko-Kore-KR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endParaRPr kumimoji="1" lang="en-US" altLang="ko-Kore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B89644-0793-3F99-81CF-DE7107B47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B02D1FF-6DD7-AC44-8165-5996AD7643D9}" type="slidenum">
              <a:rPr lang="en-KR" smtClean="0"/>
              <a:pPr/>
              <a:t>6</a:t>
            </a:fld>
            <a:endParaRPr lang="en-KR" dirty="0"/>
          </a:p>
        </p:txBody>
      </p:sp>
      <p:sp>
        <p:nvSpPr>
          <p:cNvPr id="59" name="AutoShape 10" descr="아마존닷컴 - 나무위키">
            <a:extLst>
              <a:ext uri="{FF2B5EF4-FFF2-40B4-BE49-F238E27FC236}">
                <a16:creationId xmlns:a16="http://schemas.microsoft.com/office/drawing/2014/main" id="{1DA00E4B-CBFE-5CCC-9B9E-5EA774BE62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53746" y="781238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EDA44F-18D8-0AFC-B9D4-A5E8742CDA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815" y="6431168"/>
            <a:ext cx="1263533" cy="365125"/>
          </a:xfrm>
        </p:spPr>
        <p:txBody>
          <a:bodyPr/>
          <a:lstStyle/>
          <a:p>
            <a:r>
              <a:rPr lang="en-US" dirty="0"/>
              <a:t>Oct 2024</a:t>
            </a:r>
            <a:endParaRPr lang="en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131E61C-2D64-C57A-9148-09CDF7CB4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92" y="3389243"/>
            <a:ext cx="6915016" cy="201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09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"/>
    </mc:Choice>
    <mc:Fallback xmlns="">
      <p:transition spd="slow" advTm="9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88761-4F4A-4D4B-A32A-2945048D4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176FE-E052-CF51-73FB-729C734ED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>
                <a:latin typeface="Varela Round" pitchFamily="2" charset="-79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A0C4C-48D6-4BAB-CC63-26D91F665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008" y="894596"/>
            <a:ext cx="8924406" cy="5901697"/>
          </a:xfrm>
        </p:spPr>
        <p:txBody>
          <a:bodyPr>
            <a:normAutofit/>
          </a:bodyPr>
          <a:lstStyle/>
          <a:p>
            <a:r>
              <a:rPr lang="en-KR" b="0" dirty="0">
                <a:latin typeface="Varela Round" pitchFamily="2" charset="-79"/>
              </a:rPr>
              <a:t>Introduction</a:t>
            </a:r>
          </a:p>
          <a:p>
            <a:pPr lvl="2"/>
            <a:endParaRPr lang="en-KR" sz="1600" dirty="0">
              <a:solidFill>
                <a:srgbClr val="0070C0"/>
              </a:solidFill>
              <a:latin typeface="Varela Round" pitchFamily="2" charset="-79"/>
            </a:endParaRPr>
          </a:p>
          <a:p>
            <a:r>
              <a:rPr lang="en-US" b="0" dirty="0">
                <a:latin typeface="Varela Round" pitchFamily="2" charset="-79"/>
              </a:rPr>
              <a:t>Prepare Data</a:t>
            </a:r>
            <a:endParaRPr lang="en-KR" b="0" dirty="0">
              <a:latin typeface="Varela Round" pitchFamily="2" charset="-79"/>
            </a:endParaRPr>
          </a:p>
          <a:p>
            <a:pPr lvl="2"/>
            <a:endParaRPr lang="en-KR" sz="1600" b="0" dirty="0">
              <a:latin typeface="Varela Round" pitchFamily="2" charset="-79"/>
            </a:endParaRPr>
          </a:p>
          <a:p>
            <a:r>
              <a:rPr lang="en-US" dirty="0">
                <a:solidFill>
                  <a:srgbClr val="0070C0"/>
                </a:solidFill>
                <a:latin typeface="Varela Round" pitchFamily="2" charset="-79"/>
              </a:rPr>
              <a:t>A. Default Prediction</a:t>
            </a:r>
            <a:endParaRPr lang="en-KR" dirty="0">
              <a:solidFill>
                <a:srgbClr val="0070C0"/>
              </a:solidFill>
              <a:latin typeface="Varela Round" pitchFamily="2" charset="-79"/>
            </a:endParaRPr>
          </a:p>
          <a:p>
            <a:pPr lvl="2"/>
            <a:endParaRPr lang="en-KR" sz="1600" b="0" dirty="0">
              <a:latin typeface="Varela Round" pitchFamily="2" charset="-79"/>
            </a:endParaRPr>
          </a:p>
          <a:p>
            <a:r>
              <a:rPr lang="en-US" b="0" dirty="0">
                <a:latin typeface="Varela Round" pitchFamily="2" charset="-79"/>
              </a:rPr>
              <a:t>B. Weather, Traffic, Injury</a:t>
            </a:r>
            <a:endParaRPr lang="en-KR" b="0" dirty="0">
              <a:latin typeface="Varela Round" pitchFamily="2" charset="-79"/>
            </a:endParaRPr>
          </a:p>
          <a:p>
            <a:pPr marL="260350" lvl="1" indent="0">
              <a:buNone/>
            </a:pPr>
            <a:endParaRPr lang="en-US" sz="1600" b="0" dirty="0"/>
          </a:p>
          <a:p>
            <a:r>
              <a:rPr lang="en-US" b="0" dirty="0">
                <a:latin typeface="Varela Round" pitchFamily="2" charset="-79"/>
              </a:rPr>
              <a:t>C. Return to entire dataset</a:t>
            </a:r>
          </a:p>
          <a:p>
            <a:endParaRPr lang="en-US" b="0" dirty="0">
              <a:latin typeface="Varela Round" pitchFamily="2" charset="-79"/>
            </a:endParaRPr>
          </a:p>
          <a:p>
            <a:endParaRPr lang="en-KR" b="0" dirty="0">
              <a:latin typeface="Varela Round" pitchFamily="2" charset="-79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20D74-4514-FD8D-056E-0B7DB8001A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88088" y="6431168"/>
            <a:ext cx="1068184" cy="365125"/>
          </a:xfrm>
        </p:spPr>
        <p:txBody>
          <a:bodyPr/>
          <a:lstStyle/>
          <a:p>
            <a:fld id="{EB02D1FF-6DD7-AC44-8165-5996AD7643D9}" type="slidenum">
              <a:rPr lang="en-KR" smtClean="0"/>
              <a:pPr/>
              <a:t>7</a:t>
            </a:fld>
            <a:endParaRPr lang="en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02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5"/>
    </mc:Choice>
    <mc:Fallback xmlns="">
      <p:transition spd="slow" advTm="62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BD7D4E-5CF6-A17E-ADA5-EAE680D9A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88AA8-D0DC-DEF9-391C-FE83A5B54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Default Prediction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329E69-12F7-17B7-AC2A-D78D5F214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5" y="909579"/>
            <a:ext cx="8924406" cy="5769250"/>
          </a:xfrm>
        </p:spPr>
        <p:txBody>
          <a:bodyPr>
            <a:normAutofit/>
          </a:bodyPr>
          <a:lstStyle/>
          <a:p>
            <a:r>
              <a:rPr kumimoji="1" lang="en-US" altLang="ko-Kore-KR" dirty="0"/>
              <a:t>Predicting INJURY </a:t>
            </a:r>
            <a:r>
              <a:rPr kumimoji="1" lang="en-US" altLang="ko-Kore-KR" dirty="0">
                <a:solidFill>
                  <a:srgbClr val="0070C0"/>
                </a:solidFill>
              </a:rPr>
              <a:t>without Additional Information</a:t>
            </a:r>
          </a:p>
          <a:p>
            <a:pPr lvl="1"/>
            <a:r>
              <a:rPr kumimoji="1" lang="en-US" altLang="ko-Kore-KR" dirty="0"/>
              <a:t>Prediction:</a:t>
            </a:r>
          </a:p>
          <a:p>
            <a:pPr marL="0" indent="0">
              <a:buNone/>
            </a:pPr>
            <a:endParaRPr kumimoji="1" lang="en-US" altLang="ko-Kore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9B4225-2F50-5527-D666-059F0A7AEB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B02D1FF-6DD7-AC44-8165-5996AD7643D9}" type="slidenum">
              <a:rPr lang="en-KR" smtClean="0"/>
              <a:pPr/>
              <a:t>8</a:t>
            </a:fld>
            <a:endParaRPr lang="en-KR" dirty="0"/>
          </a:p>
        </p:txBody>
      </p:sp>
      <p:sp>
        <p:nvSpPr>
          <p:cNvPr id="59" name="AutoShape 10" descr="아마존닷컴 - 나무위키">
            <a:extLst>
              <a:ext uri="{FF2B5EF4-FFF2-40B4-BE49-F238E27FC236}">
                <a16:creationId xmlns:a16="http://schemas.microsoft.com/office/drawing/2014/main" id="{9B222B70-635F-7B72-4797-CEAE0C0EA9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53746" y="781238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0A4A37-53AE-2F67-3C18-3550DB5883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815" y="6431168"/>
            <a:ext cx="1263533" cy="365125"/>
          </a:xfrm>
        </p:spPr>
        <p:txBody>
          <a:bodyPr/>
          <a:lstStyle/>
          <a:p>
            <a:r>
              <a:rPr lang="en-US" dirty="0"/>
              <a:t>Oct 2024</a:t>
            </a:r>
            <a:endParaRPr lang="en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6C79C2-1845-2D13-A65B-5B7560ECE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747" y="2523590"/>
            <a:ext cx="6284925" cy="363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82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"/>
    </mc:Choice>
    <mc:Fallback xmlns="">
      <p:transition spd="slow" advTm="9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118F0-0099-456B-0C0D-39A75EDC2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E032F-F1CD-B02C-02D1-8E31232C4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>
                <a:latin typeface="Varela Round" pitchFamily="2" charset="-79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15540-04AB-D14E-957B-2456BBE0F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008" y="894596"/>
            <a:ext cx="8924406" cy="5901697"/>
          </a:xfrm>
        </p:spPr>
        <p:txBody>
          <a:bodyPr>
            <a:normAutofit/>
          </a:bodyPr>
          <a:lstStyle/>
          <a:p>
            <a:r>
              <a:rPr lang="en-KR" b="0" dirty="0">
                <a:latin typeface="Varela Round" pitchFamily="2" charset="-79"/>
              </a:rPr>
              <a:t>Introduction</a:t>
            </a:r>
          </a:p>
          <a:p>
            <a:pPr lvl="2"/>
            <a:endParaRPr lang="en-KR" sz="1600" dirty="0">
              <a:solidFill>
                <a:srgbClr val="0070C0"/>
              </a:solidFill>
              <a:latin typeface="Varela Round" pitchFamily="2" charset="-79"/>
            </a:endParaRPr>
          </a:p>
          <a:p>
            <a:r>
              <a:rPr lang="en-US" b="0" dirty="0">
                <a:latin typeface="Varela Round" pitchFamily="2" charset="-79"/>
              </a:rPr>
              <a:t>Prepare Data</a:t>
            </a:r>
            <a:endParaRPr lang="en-KR" b="0" dirty="0">
              <a:latin typeface="Varela Round" pitchFamily="2" charset="-79"/>
            </a:endParaRPr>
          </a:p>
          <a:p>
            <a:pPr lvl="2"/>
            <a:endParaRPr lang="en-KR" sz="1600" b="0" dirty="0">
              <a:latin typeface="Varela Round" pitchFamily="2" charset="-79"/>
            </a:endParaRPr>
          </a:p>
          <a:p>
            <a:r>
              <a:rPr lang="en-US" b="0" dirty="0">
                <a:latin typeface="Varela Round" pitchFamily="2" charset="-79"/>
              </a:rPr>
              <a:t>A. Default Prediction</a:t>
            </a:r>
            <a:endParaRPr lang="en-KR" b="0" dirty="0">
              <a:latin typeface="Varela Round" pitchFamily="2" charset="-79"/>
            </a:endParaRPr>
          </a:p>
          <a:p>
            <a:pPr lvl="2"/>
            <a:endParaRPr lang="en-KR" sz="1600" b="0" dirty="0">
              <a:latin typeface="Varela Round" pitchFamily="2" charset="-79"/>
            </a:endParaRPr>
          </a:p>
          <a:p>
            <a:r>
              <a:rPr lang="en-US" dirty="0">
                <a:solidFill>
                  <a:srgbClr val="0070C0"/>
                </a:solidFill>
                <a:latin typeface="Varela Round" pitchFamily="2" charset="-79"/>
              </a:rPr>
              <a:t>B. Weather, Traffic, Injury</a:t>
            </a:r>
            <a:endParaRPr lang="en-KR" dirty="0">
              <a:solidFill>
                <a:srgbClr val="0070C0"/>
              </a:solidFill>
              <a:latin typeface="Varela Round" pitchFamily="2" charset="-79"/>
            </a:endParaRPr>
          </a:p>
          <a:p>
            <a:pPr marL="260350" lvl="1" indent="0">
              <a:buNone/>
            </a:pPr>
            <a:endParaRPr lang="en-US" sz="1600" b="0" dirty="0"/>
          </a:p>
          <a:p>
            <a:r>
              <a:rPr lang="en-US" b="0" dirty="0">
                <a:latin typeface="Varela Round" pitchFamily="2" charset="-79"/>
              </a:rPr>
              <a:t>C. Return to entire dataset</a:t>
            </a:r>
          </a:p>
          <a:p>
            <a:endParaRPr lang="en-US" b="0" dirty="0">
              <a:latin typeface="Varela Round" pitchFamily="2" charset="-79"/>
            </a:endParaRPr>
          </a:p>
          <a:p>
            <a:endParaRPr lang="en-KR" b="0" dirty="0">
              <a:latin typeface="Varela Round" pitchFamily="2" charset="-79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8ABB7-59EA-36DC-4DE7-061942628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88088" y="6431168"/>
            <a:ext cx="1068184" cy="365125"/>
          </a:xfrm>
        </p:spPr>
        <p:txBody>
          <a:bodyPr/>
          <a:lstStyle/>
          <a:p>
            <a:fld id="{EB02D1FF-6DD7-AC44-8165-5996AD7643D9}" type="slidenum">
              <a:rPr lang="en-KR" smtClean="0"/>
              <a:pPr/>
              <a:t>9</a:t>
            </a:fld>
            <a:endParaRPr lang="en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75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5"/>
    </mc:Choice>
    <mc:Fallback xmlns="">
      <p:transition spd="slow" advTm="625"/>
    </mc:Fallback>
  </mc:AlternateContent>
</p:sld>
</file>

<file path=ppt/theme/theme1.xml><?xml version="1.0" encoding="utf-8"?>
<a:theme xmlns:a="http://schemas.openxmlformats.org/drawingml/2006/main" name="Office Theme">
  <a:themeElements>
    <a:clrScheme name="사용자 지정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>
            <a:latin typeface="Varela Round" pitchFamily="2" charset="-79"/>
            <a:cs typeface="Varela Round" pitchFamily="2" charset="-79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25181</TotalTime>
  <Words>1090</Words>
  <Application>Microsoft Macintosh PowerPoint</Application>
  <PresentationFormat>화면 슬라이드 쇼(4:3)</PresentationFormat>
  <Paragraphs>228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Varela Round</vt:lpstr>
      <vt:lpstr>Arial</vt:lpstr>
      <vt:lpstr>System Font Regular</vt:lpstr>
      <vt:lpstr>Cambria Math</vt:lpstr>
      <vt:lpstr>Calibri</vt:lpstr>
      <vt:lpstr>Wingdings</vt:lpstr>
      <vt:lpstr>Office Theme</vt:lpstr>
      <vt:lpstr>Automobile Accidents</vt:lpstr>
      <vt:lpstr>Outline</vt:lpstr>
      <vt:lpstr>Automobile Accidents</vt:lpstr>
      <vt:lpstr>Purpose of the Analysis</vt:lpstr>
      <vt:lpstr>Outline</vt:lpstr>
      <vt:lpstr>Variable Creation</vt:lpstr>
      <vt:lpstr>Outline</vt:lpstr>
      <vt:lpstr>Default Prediction</vt:lpstr>
      <vt:lpstr>Outline</vt:lpstr>
      <vt:lpstr>Weather, Traffic, Injury</vt:lpstr>
      <vt:lpstr>Weather, Traffic, Injury</vt:lpstr>
      <vt:lpstr>Weather, Traffic, Injury</vt:lpstr>
      <vt:lpstr>Weather, Traffic, Injury</vt:lpstr>
      <vt:lpstr>Weather, Traffic, Injury</vt:lpstr>
      <vt:lpstr>Weather, Traffic, Injury</vt:lpstr>
      <vt:lpstr>Weather, Traffic, Injury</vt:lpstr>
      <vt:lpstr>Weather, Traffic, Injury</vt:lpstr>
      <vt:lpstr>Weather, Traffic, Injury</vt:lpstr>
      <vt:lpstr>Outline</vt:lpstr>
      <vt:lpstr>Return to entire dataset</vt:lpstr>
      <vt:lpstr>Return to entire dataset</vt:lpstr>
      <vt:lpstr>Return to entire dataset</vt:lpstr>
      <vt:lpstr>Validation Dataset Error Rate</vt:lpstr>
      <vt:lpstr>Return to entire dataset</vt:lpstr>
      <vt:lpstr>Conditional Probability Analysis</vt:lpstr>
      <vt:lpstr>Conditional Probability Analysis</vt:lpstr>
      <vt:lpstr>Conditional Probability Analysis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 Jinhong</dc:creator>
  <cp:lastModifiedBy>김선욱</cp:lastModifiedBy>
  <cp:revision>341</cp:revision>
  <cp:lastPrinted>2021-01-07T10:01:40Z</cp:lastPrinted>
  <dcterms:created xsi:type="dcterms:W3CDTF">2021-01-06T00:52:05Z</dcterms:created>
  <dcterms:modified xsi:type="dcterms:W3CDTF">2024-10-30T18:46:47Z</dcterms:modified>
</cp:coreProperties>
</file>