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63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8C19-C3F1-4D1F-BC1E-F11E6708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7A487-7E3A-4460-86A0-B1671D899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657CB-8766-4525-906B-6C1EBE59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7BBD-BD6E-4133-BCC0-BF45CC4E88E5}" type="datetimeFigureOut">
              <a:rPr lang="en-US" smtClean="0"/>
              <a:t>07/03/19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76E8-2D57-4FD8-ACC3-0749F347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3712-FB2A-4A75-A50C-6A82AA4C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6BD6-6B4C-4830-9360-A9FEDD33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CA87-0B98-4613-A352-0CB44044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01E30-4559-40AC-8B1C-C5204104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2AB4-938C-497F-B937-856D743B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7BBD-BD6E-4133-BCC0-BF45CC4E88E5}" type="datetimeFigureOut">
              <a:rPr lang="en-US" smtClean="0"/>
              <a:t>07/03/19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80C9-76A0-451C-B771-7BF2C66E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FC21-4BBF-4CC3-B926-6017BD3A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6BD6-6B4C-4830-9360-A9FEDD33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2EB17-AF76-4C26-8FA1-8CDF4250C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745EA-442F-4799-855B-FCC8525F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3120-1777-441B-A19D-30DB5B8A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7BBD-BD6E-4133-BCC0-BF45CC4E88E5}" type="datetimeFigureOut">
              <a:rPr lang="en-US" smtClean="0"/>
              <a:t>07/03/19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D4A-C7EC-4339-BE22-2AB32008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3D89-B30C-4ED5-AC25-D8E96DAF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6BD6-6B4C-4830-9360-A9FEDD33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4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C354-D752-46CB-A41F-156F7F32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0654-DBF8-4003-9EA0-D986537A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83F4-6478-4EF5-8F5B-F2CE3BC1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7BBD-BD6E-4133-BCC0-BF45CC4E88E5}" type="datetimeFigureOut">
              <a:rPr lang="en-US" smtClean="0"/>
              <a:t>07/03/19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00AEF-56B9-476B-BFA3-0BC420D5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766B-668D-431A-8B2B-1EECDC4D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6BD6-6B4C-4830-9360-A9FEDD33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FB4-85BE-40F1-9308-E8D5E662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4B8D-B26D-46F3-9974-F360C9E0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10FC-04F8-43A1-8392-FA17A572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7BBD-BD6E-4133-BCC0-BF45CC4E88E5}" type="datetimeFigureOut">
              <a:rPr lang="en-US" smtClean="0"/>
              <a:t>07/03/19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B0607-D497-464D-81BE-F9D4E128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49995-73E9-46B9-9186-9CFF4204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6BD6-6B4C-4830-9360-A9FEDD33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5C6E-7EAD-4746-852E-5F98AE83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8FE7-320F-44B3-A7E8-47C12949A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620FA-EDC9-4165-9B84-15F6A905C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FE6BE-0320-4EDA-A10D-B14A106C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7BBD-BD6E-4133-BCC0-BF45CC4E88E5}" type="datetimeFigureOut">
              <a:rPr lang="en-US" smtClean="0"/>
              <a:t>07/03/19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309D2-5F35-497A-8A2B-17A49E7A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C3043-3790-419D-9BD5-EA1A70B6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6BD6-6B4C-4830-9360-A9FEDD33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4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A6F-4673-4796-92BB-EDB8A55E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2389-5531-43C7-8F3A-527B0897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A625A-65DA-46A2-B1E7-65ED05CE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3662B-0E39-41BD-80AA-8FDA7A40E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F3F58-DF5B-4C62-B0A7-FFC41E6E7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492DF-18E0-4BB1-8969-6CD4CB9C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7BBD-BD6E-4133-BCC0-BF45CC4E88E5}" type="datetimeFigureOut">
              <a:rPr lang="en-US" smtClean="0"/>
              <a:t>07/03/19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3C4B0-A5C1-410C-9C42-D09F29CA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A29B7-46E7-41D2-9C0D-C80D3F7D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6BD6-6B4C-4830-9360-A9FEDD33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FE8A-5677-426A-BC5A-30EC1762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54F96-6946-4FF8-955E-3BADC6A0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7BBD-BD6E-4133-BCC0-BF45CC4E88E5}" type="datetimeFigureOut">
              <a:rPr lang="en-US" smtClean="0"/>
              <a:t>07/03/19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6037E-5A22-40B0-9A5B-E47CD5FC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7CD45-27E8-4213-A12D-BD811489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6BD6-6B4C-4830-9360-A9FEDD33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5E86B-CE45-4898-9700-51BCAF39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7BBD-BD6E-4133-BCC0-BF45CC4E88E5}" type="datetimeFigureOut">
              <a:rPr lang="en-US" smtClean="0"/>
              <a:t>07/03/19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3BE92-0C6C-4D53-967D-673E6F86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6C91E-E245-4EB2-9CB2-9EFAD5BD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6BD6-6B4C-4830-9360-A9FEDD33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9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5681-DD15-43A3-A8B7-D9FE51F6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A1B0-E128-460D-BEA0-9B1704DD6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371E5-7935-462A-A300-EB38AD9B9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E006F-6E3F-4C1A-8CDF-E245AFAB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7BBD-BD6E-4133-BCC0-BF45CC4E88E5}" type="datetimeFigureOut">
              <a:rPr lang="en-US" smtClean="0"/>
              <a:t>07/03/19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D7EF6-8CCB-4510-8461-53EA3E0D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08EF9-D082-4EB6-9640-30E82452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6BD6-6B4C-4830-9360-A9FEDD33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5434-160C-4D6F-9677-C04AA3CF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2E1DD-420D-492D-B612-DE3459298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2FE3B-FCDB-4536-B805-7505798C8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8753-4D4E-4F56-865D-39F24A6E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7BBD-BD6E-4133-BCC0-BF45CC4E88E5}" type="datetimeFigureOut">
              <a:rPr lang="en-US" smtClean="0"/>
              <a:t>07/03/19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56D1C-D968-41CE-A204-C5912B13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C39AF-B2F7-4662-A097-CD3F298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6BD6-6B4C-4830-9360-A9FEDD33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0C197-EB22-4CD0-BAEF-AB8988D2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FA7A8-8458-4FD6-8BEA-9CC280B9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1C91-1BC5-4DE5-8E93-5AEC103BC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7BBD-BD6E-4133-BCC0-BF45CC4E88E5}" type="datetimeFigureOut">
              <a:rPr lang="en-US" smtClean="0"/>
              <a:t>07/03/19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57508-73E8-4866-89E3-6A7DACB24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400E-FC97-4982-A509-15ABFC221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6BD6-6B4C-4830-9360-A9FEDD33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E64A7C-811F-4EC5-B159-BCFED0E6CE57}"/>
              </a:ext>
            </a:extLst>
          </p:cNvPr>
          <p:cNvSpPr/>
          <p:nvPr/>
        </p:nvSpPr>
        <p:spPr>
          <a:xfrm>
            <a:off x="2559524" y="2967335"/>
            <a:ext cx="7072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the Initiative S0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D8018-5947-4A0C-8503-818CBC722726}"/>
              </a:ext>
            </a:extLst>
          </p:cNvPr>
          <p:cNvSpPr/>
          <p:nvPr/>
        </p:nvSpPr>
        <p:spPr>
          <a:xfrm>
            <a:off x="615786" y="224135"/>
            <a:ext cx="1943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1C19E-6332-40C0-AE79-E972AF216785}"/>
              </a:ext>
            </a:extLst>
          </p:cNvPr>
          <p:cNvSpPr/>
          <p:nvPr/>
        </p:nvSpPr>
        <p:spPr>
          <a:xfrm>
            <a:off x="2559524" y="685800"/>
            <a:ext cx="27742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Registering new idea</a:t>
            </a:r>
          </a:p>
        </p:txBody>
      </p:sp>
    </p:spTree>
    <p:extLst>
      <p:ext uri="{BB962C8B-B14F-4D97-AF65-F5344CB8AC3E}">
        <p14:creationId xmlns:p14="http://schemas.microsoft.com/office/powerpoint/2010/main" val="183934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858C-6E84-4B0C-B5D1-6D4FDAE1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E955-ED81-4C33-B01B-83C9917C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F8A28-2D61-4760-A55F-A46E668B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1249FB6E-E478-4757-98AE-DA12C120FC67}"/>
              </a:ext>
            </a:extLst>
          </p:cNvPr>
          <p:cNvSpPr/>
          <p:nvPr/>
        </p:nvSpPr>
        <p:spPr>
          <a:xfrm>
            <a:off x="6172661" y="1222694"/>
            <a:ext cx="2489200" cy="578791"/>
          </a:xfrm>
          <a:prstGeom prst="borderCallout1">
            <a:avLst>
              <a:gd name="adj1" fmla="val 18750"/>
              <a:gd name="adj2" fmla="val -8333"/>
              <a:gd name="adj3" fmla="val 165161"/>
              <a:gd name="adj4" fmla="val -897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Selection for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Submitted to S2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CDD7E-5114-49BA-A4E7-75643B9283F7}"/>
              </a:ext>
            </a:extLst>
          </p:cNvPr>
          <p:cNvSpPr/>
          <p:nvPr/>
        </p:nvSpPr>
        <p:spPr>
          <a:xfrm>
            <a:off x="1854661" y="5932188"/>
            <a:ext cx="2956560" cy="375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DF6508-C54E-47D2-AC66-E2459588E87B}"/>
              </a:ext>
            </a:extLst>
          </p:cNvPr>
          <p:cNvSpPr/>
          <p:nvPr/>
        </p:nvSpPr>
        <p:spPr>
          <a:xfrm>
            <a:off x="6040581" y="5932188"/>
            <a:ext cx="2956560" cy="375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C170EF-2F5C-4999-8D02-169A5E636B35}"/>
              </a:ext>
            </a:extLst>
          </p:cNvPr>
          <p:cNvSpPr/>
          <p:nvPr/>
        </p:nvSpPr>
        <p:spPr>
          <a:xfrm>
            <a:off x="1468581" y="5830916"/>
            <a:ext cx="7853680" cy="57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8E0684AC-BAFB-4606-838B-6FF8820BE92C}"/>
              </a:ext>
            </a:extLst>
          </p:cNvPr>
          <p:cNvSpPr/>
          <p:nvPr/>
        </p:nvSpPr>
        <p:spPr>
          <a:xfrm>
            <a:off x="9322261" y="4138614"/>
            <a:ext cx="2489200" cy="929805"/>
          </a:xfrm>
          <a:prstGeom prst="borderCallout1">
            <a:avLst>
              <a:gd name="adj1" fmla="val 102888"/>
              <a:gd name="adj2" fmla="val 27994"/>
              <a:gd name="adj3" fmla="val 185137"/>
              <a:gd name="adj4" fmla="val -87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Approve and Reject Button during Submitted to S2. Only Applicable for Approver Right Only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BE0BD85E-F140-47C7-819F-683F42A3517E}"/>
              </a:ext>
            </a:extLst>
          </p:cNvPr>
          <p:cNvSpPr/>
          <p:nvPr/>
        </p:nvSpPr>
        <p:spPr>
          <a:xfrm>
            <a:off x="1580341" y="3493619"/>
            <a:ext cx="2763520" cy="1109897"/>
          </a:xfrm>
          <a:prstGeom prst="borderCallout1">
            <a:avLst>
              <a:gd name="adj1" fmla="val 99610"/>
              <a:gd name="adj2" fmla="val 45137"/>
              <a:gd name="adj3" fmla="val 224283"/>
              <a:gd name="adj4" fmla="val 462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Approve. After approver click this button. Popup remarks box will appear (Not mandatory to fill up). And the this initiative automatically to S2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33CCBDB6-1E88-4FCA-A050-F64249D20F2E}"/>
              </a:ext>
            </a:extLst>
          </p:cNvPr>
          <p:cNvSpPr/>
          <p:nvPr/>
        </p:nvSpPr>
        <p:spPr>
          <a:xfrm>
            <a:off x="5979621" y="3324015"/>
            <a:ext cx="2763520" cy="1109897"/>
          </a:xfrm>
          <a:prstGeom prst="borderCallout1">
            <a:avLst>
              <a:gd name="adj1" fmla="val 99610"/>
              <a:gd name="adj2" fmla="val 45137"/>
              <a:gd name="adj3" fmla="val 243423"/>
              <a:gd name="adj4" fmla="val 472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Reject. After approver click this button. Popup remarks box will appear (mandatory to fill up). And the this initiative automatically to S1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97F50-486B-4B14-93CD-A009DB8E6CD9}"/>
              </a:ext>
            </a:extLst>
          </p:cNvPr>
          <p:cNvSpPr/>
          <p:nvPr/>
        </p:nvSpPr>
        <p:spPr>
          <a:xfrm>
            <a:off x="417021" y="2055813"/>
            <a:ext cx="7482840" cy="375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E206047A-C946-4FAA-8517-6FE5B6FA7792}"/>
              </a:ext>
            </a:extLst>
          </p:cNvPr>
          <p:cNvSpPr/>
          <p:nvPr/>
        </p:nvSpPr>
        <p:spPr>
          <a:xfrm>
            <a:off x="9545781" y="1954212"/>
            <a:ext cx="2265680" cy="578791"/>
          </a:xfrm>
          <a:prstGeom prst="borderCallout1">
            <a:avLst>
              <a:gd name="adj1" fmla="val 18750"/>
              <a:gd name="adj2" fmla="val -8333"/>
              <a:gd name="adj3" fmla="val 54572"/>
              <a:gd name="adj4" fmla="val -730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All field will be locked during submitted to S2 except this 2 field</a:t>
            </a:r>
          </a:p>
        </p:txBody>
      </p:sp>
    </p:spTree>
    <p:extLst>
      <p:ext uri="{BB962C8B-B14F-4D97-AF65-F5344CB8AC3E}">
        <p14:creationId xmlns:p14="http://schemas.microsoft.com/office/powerpoint/2010/main" val="106835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E64A7C-811F-4EC5-B159-BCFED0E6CE57}"/>
              </a:ext>
            </a:extLst>
          </p:cNvPr>
          <p:cNvSpPr/>
          <p:nvPr/>
        </p:nvSpPr>
        <p:spPr>
          <a:xfrm>
            <a:off x="4861537" y="2967335"/>
            <a:ext cx="2468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Planned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D8018-5947-4A0C-8503-818CBC722726}"/>
              </a:ext>
            </a:extLst>
          </p:cNvPr>
          <p:cNvSpPr/>
          <p:nvPr/>
        </p:nvSpPr>
        <p:spPr>
          <a:xfrm>
            <a:off x="615786" y="224135"/>
            <a:ext cx="1943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Step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823925-16A1-4F92-9404-23F7D9933654}"/>
              </a:ext>
            </a:extLst>
          </p:cNvPr>
          <p:cNvSpPr/>
          <p:nvPr/>
        </p:nvSpPr>
        <p:spPr>
          <a:xfrm>
            <a:off x="2717705" y="685800"/>
            <a:ext cx="31176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Preparing the workplan</a:t>
            </a:r>
          </a:p>
        </p:txBody>
      </p:sp>
    </p:spTree>
    <p:extLst>
      <p:ext uri="{BB962C8B-B14F-4D97-AF65-F5344CB8AC3E}">
        <p14:creationId xmlns:p14="http://schemas.microsoft.com/office/powerpoint/2010/main" val="191907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A82F-D21D-4F00-80C5-F9FBB607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ED6A9-7BC4-47B7-943D-6D1BDFB3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F9C39-6CF2-46FA-8752-975504DE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3BE153-CCFE-4DA0-8F07-F5C1C0D050C9}"/>
              </a:ext>
            </a:extLst>
          </p:cNvPr>
          <p:cNvSpPr/>
          <p:nvPr/>
        </p:nvSpPr>
        <p:spPr>
          <a:xfrm>
            <a:off x="83127" y="1402081"/>
            <a:ext cx="4738255" cy="375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1E69984-FD78-48F7-BCEF-864DD7FD557D}"/>
              </a:ext>
            </a:extLst>
          </p:cNvPr>
          <p:cNvSpPr/>
          <p:nvPr/>
        </p:nvSpPr>
        <p:spPr>
          <a:xfrm>
            <a:off x="6431280" y="1198880"/>
            <a:ext cx="2489200" cy="578791"/>
          </a:xfrm>
          <a:prstGeom prst="borderCallout1">
            <a:avLst>
              <a:gd name="adj1" fmla="val 18750"/>
              <a:gd name="adj2" fmla="val -8333"/>
              <a:gd name="adj3" fmla="val 54891"/>
              <a:gd name="adj4" fmla="val -664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All Tab now active at S3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E1B20-EA89-4E94-B1BD-D8D9760B4DD4}"/>
              </a:ext>
            </a:extLst>
          </p:cNvPr>
          <p:cNvSpPr/>
          <p:nvPr/>
        </p:nvSpPr>
        <p:spPr>
          <a:xfrm>
            <a:off x="4182225" y="4242262"/>
            <a:ext cx="1664393" cy="431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6A572-61D2-4E5A-82BF-5BB738CA6D86}"/>
              </a:ext>
            </a:extLst>
          </p:cNvPr>
          <p:cNvSpPr/>
          <p:nvPr/>
        </p:nvSpPr>
        <p:spPr>
          <a:xfrm>
            <a:off x="399934" y="4721553"/>
            <a:ext cx="11293302" cy="496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6D611492-D7DB-440D-8798-3D6FA8A0BF60}"/>
              </a:ext>
            </a:extLst>
          </p:cNvPr>
          <p:cNvSpPr/>
          <p:nvPr/>
        </p:nvSpPr>
        <p:spPr>
          <a:xfrm>
            <a:off x="8018780" y="2960217"/>
            <a:ext cx="2489200" cy="578791"/>
          </a:xfrm>
          <a:prstGeom prst="borderCallout1">
            <a:avLst>
              <a:gd name="adj1" fmla="val 18750"/>
              <a:gd name="adj2" fmla="val -8333"/>
              <a:gd name="adj3" fmla="val 228834"/>
              <a:gd name="adj4" fmla="val -935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 taken from Business case tab. Change to S4 Estimated Date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DCF4A2B9-E460-4685-88FA-D31F324F613F}"/>
              </a:ext>
            </a:extLst>
          </p:cNvPr>
          <p:cNvSpPr/>
          <p:nvPr/>
        </p:nvSpPr>
        <p:spPr>
          <a:xfrm>
            <a:off x="9034318" y="4168535"/>
            <a:ext cx="2489200" cy="578791"/>
          </a:xfrm>
          <a:prstGeom prst="borderCallout1">
            <a:avLst>
              <a:gd name="adj1" fmla="val 18750"/>
              <a:gd name="adj2" fmla="val -8333"/>
              <a:gd name="adj3" fmla="val 96382"/>
              <a:gd name="adj4" fmla="val -582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 taken from Impact Tracking tab.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D5E6F6-558D-45BB-B015-E06404F88604}"/>
              </a:ext>
            </a:extLst>
          </p:cNvPr>
          <p:cNvSpPr txBox="1"/>
          <p:nvPr/>
        </p:nvSpPr>
        <p:spPr>
          <a:xfrm>
            <a:off x="498764" y="2988002"/>
            <a:ext cx="499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S2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5E45C5BA-5AB7-4936-89AD-51391D902483}"/>
              </a:ext>
            </a:extLst>
          </p:cNvPr>
          <p:cNvSpPr/>
          <p:nvPr/>
        </p:nvSpPr>
        <p:spPr>
          <a:xfrm>
            <a:off x="3835861" y="2165757"/>
            <a:ext cx="2489200" cy="822245"/>
          </a:xfrm>
          <a:prstGeom prst="borderCallout1">
            <a:avLst>
              <a:gd name="adj1" fmla="val 18750"/>
              <a:gd name="adj2" fmla="val -8333"/>
              <a:gd name="adj3" fmla="val 121352"/>
              <a:gd name="adj4" fmla="val -815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Selection for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Submitted to S3</a:t>
            </a:r>
          </a:p>
        </p:txBody>
      </p:sp>
    </p:spTree>
    <p:extLst>
      <p:ext uri="{BB962C8B-B14F-4D97-AF65-F5344CB8AC3E}">
        <p14:creationId xmlns:p14="http://schemas.microsoft.com/office/powerpoint/2010/main" val="58461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1E62-C24C-487D-8EF6-619AA513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D8A4-04AF-4FE0-A855-3EF222FC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E20C4-1A44-4880-B87E-EC1129D6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BFAEF-DFED-4B5E-9493-A2E99F6BABCB}"/>
              </a:ext>
            </a:extLst>
          </p:cNvPr>
          <p:cNvSpPr/>
          <p:nvPr/>
        </p:nvSpPr>
        <p:spPr>
          <a:xfrm>
            <a:off x="674254" y="2167774"/>
            <a:ext cx="10982037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CFEED7E-A756-449F-A8E4-6A1F82A1B2B5}"/>
              </a:ext>
            </a:extLst>
          </p:cNvPr>
          <p:cNvSpPr/>
          <p:nvPr/>
        </p:nvSpPr>
        <p:spPr>
          <a:xfrm>
            <a:off x="7440481" y="1000508"/>
            <a:ext cx="2489200" cy="807724"/>
          </a:xfrm>
          <a:prstGeom prst="borderCallout1">
            <a:avLst>
              <a:gd name="adj1" fmla="val 67828"/>
              <a:gd name="adj2" fmla="val -2107"/>
              <a:gd name="adj3" fmla="val 147456"/>
              <a:gd name="adj4" fmla="val -200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field will be locked at S2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BDA28AA-693C-46A3-B3FB-D71FB63B40F9}"/>
              </a:ext>
            </a:extLst>
          </p:cNvPr>
          <p:cNvSpPr/>
          <p:nvPr/>
        </p:nvSpPr>
        <p:spPr>
          <a:xfrm>
            <a:off x="7440481" y="3287055"/>
            <a:ext cx="2891296" cy="807724"/>
          </a:xfrm>
          <a:prstGeom prst="borderCallout1">
            <a:avLst>
              <a:gd name="adj1" fmla="val -6865"/>
              <a:gd name="adj2" fmla="val 24024"/>
              <a:gd name="adj3" fmla="val -59118"/>
              <a:gd name="adj4" fmla="val 139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field will be activated .Mandatory field </a:t>
            </a:r>
            <a:r>
              <a:rPr lang="en-US" sz="1400" dirty="0">
                <a:solidFill>
                  <a:srgbClr val="FF0000"/>
                </a:solidFill>
              </a:rPr>
              <a:t>for Submitted to S3.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Msg will be appeared if this field are empty for forecast version.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F5D72-632B-41F0-ABFE-250675ACE4BC}"/>
              </a:ext>
            </a:extLst>
          </p:cNvPr>
          <p:cNvSpPr/>
          <p:nvPr/>
        </p:nvSpPr>
        <p:spPr>
          <a:xfrm>
            <a:off x="674254" y="2645611"/>
            <a:ext cx="10982037" cy="20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80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9845-784A-422C-BA95-0CBB5F42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ECA7-B286-446C-9B2E-9EE0F122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B6BEA-9F9E-49A6-8AB2-6D386A23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EA270835-0627-46E8-9FCE-7040C574808E}"/>
              </a:ext>
            </a:extLst>
          </p:cNvPr>
          <p:cNvSpPr/>
          <p:nvPr/>
        </p:nvSpPr>
        <p:spPr>
          <a:xfrm>
            <a:off x="3586236" y="2235004"/>
            <a:ext cx="2891296" cy="807724"/>
          </a:xfrm>
          <a:prstGeom prst="borderCallout1">
            <a:avLst>
              <a:gd name="adj1" fmla="val -6865"/>
              <a:gd name="adj2" fmla="val 24024"/>
              <a:gd name="adj3" fmla="val -59118"/>
              <a:gd name="adj4" fmla="val 139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.Mandatory field for user for Submitted to S3. Error Msg will be appeared</a:t>
            </a: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d. At least 1 milestone to be created.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70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235AD8-8E75-43A4-BD25-64DD0D046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9E11DAD-88A9-48CE-906D-232587523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506124"/>
              </p:ext>
            </p:extLst>
          </p:nvPr>
        </p:nvGraphicFramePr>
        <p:xfrm>
          <a:off x="312616" y="4058120"/>
          <a:ext cx="5783384" cy="260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846">
                  <a:extLst>
                    <a:ext uri="{9D8B030D-6E8A-4147-A177-3AD203B41FA5}">
                      <a16:colId xmlns:a16="http://schemas.microsoft.com/office/drawing/2014/main" val="3720900901"/>
                    </a:ext>
                  </a:extLst>
                </a:gridCol>
                <a:gridCol w="1169465">
                  <a:extLst>
                    <a:ext uri="{9D8B030D-6E8A-4147-A177-3AD203B41FA5}">
                      <a16:colId xmlns:a16="http://schemas.microsoft.com/office/drawing/2014/main" val="1567665925"/>
                    </a:ext>
                  </a:extLst>
                </a:gridCol>
                <a:gridCol w="1722227">
                  <a:extLst>
                    <a:ext uri="{9D8B030D-6E8A-4147-A177-3AD203B41FA5}">
                      <a16:colId xmlns:a16="http://schemas.microsoft.com/office/drawing/2014/main" val="2335800741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3931918427"/>
                    </a:ext>
                  </a:extLst>
                </a:gridCol>
              </a:tblGrid>
              <a:tr h="2177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Planning Summary Output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Condition check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79073"/>
                  </a:ext>
                </a:extLst>
              </a:tr>
              <a:tr h="21770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Status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82646"/>
                  </a:ext>
                </a:extLst>
              </a:tr>
              <a:tr h="358579">
                <a:tc>
                  <a:txBody>
                    <a:bodyPr/>
                    <a:lstStyle/>
                    <a:p>
                      <a:r>
                        <a:rPr lang="en-US" sz="1100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Current Date &lt;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4920"/>
                  </a:ext>
                </a:extLst>
              </a:tr>
              <a:tr h="358579">
                <a:tc>
                  <a:txBody>
                    <a:bodyPr/>
                    <a:lstStyle/>
                    <a:p>
                      <a:r>
                        <a:rPr lang="en-US" sz="1100" dirty="0"/>
                        <a:t>Late to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Current Date &gt;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91120"/>
                  </a:ext>
                </a:extLst>
              </a:tr>
              <a:tr h="358579">
                <a:tc>
                  <a:txBody>
                    <a:bodyPr/>
                    <a:lstStyle/>
                    <a:p>
                      <a:r>
                        <a:rPr lang="en-US" sz="1100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Current Date &gt; 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36113"/>
                  </a:ext>
                </a:extLst>
              </a:tr>
              <a:tr h="358579">
                <a:tc>
                  <a:txBody>
                    <a:bodyPr/>
                    <a:lstStyle/>
                    <a:p>
                      <a:r>
                        <a:rPr lang="en-US" sz="11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Current Date &gt;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Current Date &lt; 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87616"/>
                  </a:ext>
                </a:extLst>
              </a:tr>
              <a:tr h="217709">
                <a:tc>
                  <a:txBody>
                    <a:bodyPr/>
                    <a:lstStyle/>
                    <a:p>
                      <a:r>
                        <a:rPr lang="en-US" sz="1100" dirty="0"/>
                        <a:t>Cancelled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Cancelled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09450"/>
                  </a:ext>
                </a:extLst>
              </a:tr>
              <a:tr h="217709">
                <a:tc>
                  <a:txBody>
                    <a:bodyPr/>
                    <a:lstStyle/>
                    <a:p>
                      <a:r>
                        <a:rPr lang="en-US" sz="1100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01016"/>
                  </a:ext>
                </a:extLst>
              </a:tr>
            </a:tbl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F7F3C582-E4BF-4438-AC77-754907E4C6D7}"/>
              </a:ext>
            </a:extLst>
          </p:cNvPr>
          <p:cNvSpPr/>
          <p:nvPr/>
        </p:nvSpPr>
        <p:spPr>
          <a:xfrm>
            <a:off x="370344" y="950433"/>
            <a:ext cx="2891296" cy="807724"/>
          </a:xfrm>
          <a:prstGeom prst="borderCallout1">
            <a:avLst>
              <a:gd name="adj1" fmla="val 52597"/>
              <a:gd name="adj2" fmla="val 101012"/>
              <a:gd name="adj3" fmla="val -7660"/>
              <a:gd name="adj4" fmla="val 137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Comment : Bigger box and field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EA9F3-141D-4706-84D6-FC8B5977262A}"/>
              </a:ext>
            </a:extLst>
          </p:cNvPr>
          <p:cNvSpPr/>
          <p:nvPr/>
        </p:nvSpPr>
        <p:spPr>
          <a:xfrm>
            <a:off x="6622473" y="1027906"/>
            <a:ext cx="1089891" cy="893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6F82BCE-E2DC-4771-A3B1-E8A5F774188A}"/>
              </a:ext>
            </a:extLst>
          </p:cNvPr>
          <p:cNvSpPr/>
          <p:nvPr/>
        </p:nvSpPr>
        <p:spPr>
          <a:xfrm>
            <a:off x="8716721" y="1690688"/>
            <a:ext cx="2891296" cy="807724"/>
          </a:xfrm>
          <a:prstGeom prst="borderCallout1">
            <a:avLst>
              <a:gd name="adj1" fmla="val -6865"/>
              <a:gd name="adj2" fmla="val 24024"/>
              <a:gd name="adj3" fmla="val -8804"/>
              <a:gd name="adj4" fmla="val -371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Automatic check by the system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95490-E5E2-403B-9EF4-8ECD256BC70D}"/>
              </a:ext>
            </a:extLst>
          </p:cNvPr>
          <p:cNvSpPr/>
          <p:nvPr/>
        </p:nvSpPr>
        <p:spPr>
          <a:xfrm>
            <a:off x="4387273" y="1524000"/>
            <a:ext cx="2078181" cy="397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03651793-DB17-4D59-A93A-5844E6D87A43}"/>
              </a:ext>
            </a:extLst>
          </p:cNvPr>
          <p:cNvSpPr/>
          <p:nvPr/>
        </p:nvSpPr>
        <p:spPr>
          <a:xfrm>
            <a:off x="583983" y="2055813"/>
            <a:ext cx="2891296" cy="807724"/>
          </a:xfrm>
          <a:prstGeom prst="borderCallout1">
            <a:avLst>
              <a:gd name="adj1" fmla="val 52597"/>
              <a:gd name="adj2" fmla="val 101012"/>
              <a:gd name="adj3" fmla="val -23669"/>
              <a:gd name="adj4" fmla="val 1379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Comment : Calendar assist fill up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226EAE3-C718-4002-AA92-E7FDB218525A}"/>
              </a:ext>
            </a:extLst>
          </p:cNvPr>
          <p:cNvCxnSpPr>
            <a:stCxn id="6" idx="2"/>
          </p:cNvCxnSpPr>
          <p:nvPr/>
        </p:nvCxnSpPr>
        <p:spPr>
          <a:xfrm rot="5400000">
            <a:off x="5360736" y="2194611"/>
            <a:ext cx="2080130" cy="1533237"/>
          </a:xfrm>
          <a:prstGeom prst="bentConnector3">
            <a:avLst>
              <a:gd name="adj1" fmla="val 88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8035ED-415F-495D-B28B-464B51CE8282}"/>
              </a:ext>
            </a:extLst>
          </p:cNvPr>
          <p:cNvSpPr txBox="1"/>
          <p:nvPr/>
        </p:nvSpPr>
        <p:spPr>
          <a:xfrm>
            <a:off x="321538" y="3712455"/>
            <a:ext cx="459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Planning Summary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4EDFD-E3E8-4C44-B63B-CF131C7BE177}"/>
              </a:ext>
            </a:extLst>
          </p:cNvPr>
          <p:cNvSpPr txBox="1"/>
          <p:nvPr/>
        </p:nvSpPr>
        <p:spPr>
          <a:xfrm>
            <a:off x="6320851" y="3765343"/>
            <a:ext cx="459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Planning Check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2AFA4C3F-146B-4E89-B024-AE84DE858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961654"/>
              </p:ext>
            </p:extLst>
          </p:nvPr>
        </p:nvGraphicFramePr>
        <p:xfrm>
          <a:off x="6408616" y="4098293"/>
          <a:ext cx="5470768" cy="250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692">
                  <a:extLst>
                    <a:ext uri="{9D8B030D-6E8A-4147-A177-3AD203B41FA5}">
                      <a16:colId xmlns:a16="http://schemas.microsoft.com/office/drawing/2014/main" val="3720900901"/>
                    </a:ext>
                  </a:extLst>
                </a:gridCol>
                <a:gridCol w="4103076">
                  <a:extLst>
                    <a:ext uri="{9D8B030D-6E8A-4147-A177-3AD203B41FA5}">
                      <a16:colId xmlns:a16="http://schemas.microsoft.com/office/drawing/2014/main" val="1567665925"/>
                    </a:ext>
                  </a:extLst>
                </a:gridCol>
              </a:tblGrid>
              <a:tr h="435418">
                <a:tc>
                  <a:txBody>
                    <a:bodyPr/>
                    <a:lstStyle/>
                    <a:p>
                      <a:r>
                        <a:rPr lang="en-US" sz="1100" dirty="0"/>
                        <a:t>Planning Check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Condition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79073"/>
                  </a:ext>
                </a:extLst>
              </a:tr>
              <a:tr h="358579">
                <a:tc>
                  <a:txBody>
                    <a:bodyPr/>
                    <a:lstStyle/>
                    <a:p>
                      <a:r>
                        <a:rPr lang="en-US" sz="1100" dirty="0"/>
                        <a:t>Plan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Start date before end date and milestone owner filled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4920"/>
                  </a:ext>
                </a:extLst>
              </a:tr>
              <a:tr h="358579">
                <a:tc>
                  <a:txBody>
                    <a:bodyPr/>
                    <a:lstStyle/>
                    <a:p>
                      <a:r>
                        <a:rPr lang="en-US" sz="1100" dirty="0"/>
                        <a:t>Plan not OK – Start date after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Entered start date is later than 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91120"/>
                  </a:ext>
                </a:extLst>
              </a:tr>
              <a:tr h="358579">
                <a:tc>
                  <a:txBody>
                    <a:bodyPr/>
                    <a:lstStyle/>
                    <a:p>
                      <a:r>
                        <a:rPr lang="en-US" sz="1100" dirty="0"/>
                        <a:t>Plan not OK – Missing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Start date not entered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36113"/>
                  </a:ext>
                </a:extLst>
              </a:tr>
              <a:tr h="358579">
                <a:tc>
                  <a:txBody>
                    <a:bodyPr/>
                    <a:lstStyle/>
                    <a:p>
                      <a:r>
                        <a:rPr lang="en-US" sz="1100" dirty="0"/>
                        <a:t>Plan not OK – Missing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End date not entered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87616"/>
                  </a:ext>
                </a:extLst>
              </a:tr>
              <a:tr h="217709">
                <a:tc>
                  <a:txBody>
                    <a:bodyPr/>
                    <a:lstStyle/>
                    <a:p>
                      <a:r>
                        <a:rPr lang="en-US" sz="1100" dirty="0"/>
                        <a:t>Plan not OK – No milestone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Milestone owner not filled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0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30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A82F-D21D-4F00-80C5-F9FBB607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ED6A9-7BC4-47B7-943D-6D1BDFB3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F9C39-6CF2-46FA-8752-975504DE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D5E6F6-558D-45BB-B015-E06404F88604}"/>
              </a:ext>
            </a:extLst>
          </p:cNvPr>
          <p:cNvSpPr txBox="1"/>
          <p:nvPr/>
        </p:nvSpPr>
        <p:spPr>
          <a:xfrm>
            <a:off x="498764" y="2993213"/>
            <a:ext cx="1185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Submitted to S3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5E45C5BA-5AB7-4936-89AD-51391D902483}"/>
              </a:ext>
            </a:extLst>
          </p:cNvPr>
          <p:cNvSpPr/>
          <p:nvPr/>
        </p:nvSpPr>
        <p:spPr>
          <a:xfrm>
            <a:off x="4445461" y="1761112"/>
            <a:ext cx="2489200" cy="822245"/>
          </a:xfrm>
          <a:prstGeom prst="borderCallout1">
            <a:avLst>
              <a:gd name="adj1" fmla="val 18750"/>
              <a:gd name="adj2" fmla="val -8333"/>
              <a:gd name="adj3" fmla="val 151681"/>
              <a:gd name="adj4" fmla="val -97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Selection for Stage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Submitted to 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FDCC5E-99F8-410A-B1AA-2F39539869D5}"/>
              </a:ext>
            </a:extLst>
          </p:cNvPr>
          <p:cNvSpPr/>
          <p:nvPr/>
        </p:nvSpPr>
        <p:spPr>
          <a:xfrm>
            <a:off x="1854661" y="5932188"/>
            <a:ext cx="2956560" cy="375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75049-C4AE-4EE7-B0E3-F14C39A17A08}"/>
              </a:ext>
            </a:extLst>
          </p:cNvPr>
          <p:cNvSpPr/>
          <p:nvPr/>
        </p:nvSpPr>
        <p:spPr>
          <a:xfrm>
            <a:off x="6040581" y="5932188"/>
            <a:ext cx="2956560" cy="375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4F0E7-2E9B-4A97-98DF-E6CB632BB622}"/>
              </a:ext>
            </a:extLst>
          </p:cNvPr>
          <p:cNvSpPr/>
          <p:nvPr/>
        </p:nvSpPr>
        <p:spPr>
          <a:xfrm>
            <a:off x="1468581" y="5830916"/>
            <a:ext cx="7853680" cy="57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8D47E7C4-5706-4665-8118-D776EAE4E2EE}"/>
              </a:ext>
            </a:extLst>
          </p:cNvPr>
          <p:cNvSpPr/>
          <p:nvPr/>
        </p:nvSpPr>
        <p:spPr>
          <a:xfrm>
            <a:off x="9322261" y="4138614"/>
            <a:ext cx="2489200" cy="929805"/>
          </a:xfrm>
          <a:prstGeom prst="borderCallout1">
            <a:avLst>
              <a:gd name="adj1" fmla="val 102888"/>
              <a:gd name="adj2" fmla="val 27994"/>
              <a:gd name="adj3" fmla="val 185137"/>
              <a:gd name="adj4" fmla="val -87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Approve and Reject Button during Submitted to S3. Only Applicable for Approver Right Only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16E39153-0A3E-4340-92D0-0800CCA8AC7E}"/>
              </a:ext>
            </a:extLst>
          </p:cNvPr>
          <p:cNvSpPr/>
          <p:nvPr/>
        </p:nvSpPr>
        <p:spPr>
          <a:xfrm>
            <a:off x="1580341" y="3493619"/>
            <a:ext cx="2763520" cy="1109897"/>
          </a:xfrm>
          <a:prstGeom prst="borderCallout1">
            <a:avLst>
              <a:gd name="adj1" fmla="val 99610"/>
              <a:gd name="adj2" fmla="val 45137"/>
              <a:gd name="adj3" fmla="val 224283"/>
              <a:gd name="adj4" fmla="val 462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Approve. After approver click this button. Popup remarks box will appear (Not mandatory to fill up). And the this initiative automatically to S3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6157CE20-4649-4601-9910-19BB0718AD17}"/>
              </a:ext>
            </a:extLst>
          </p:cNvPr>
          <p:cNvSpPr/>
          <p:nvPr/>
        </p:nvSpPr>
        <p:spPr>
          <a:xfrm>
            <a:off x="5979621" y="3324015"/>
            <a:ext cx="2763520" cy="1109897"/>
          </a:xfrm>
          <a:prstGeom prst="borderCallout1">
            <a:avLst>
              <a:gd name="adj1" fmla="val 99610"/>
              <a:gd name="adj2" fmla="val 45137"/>
              <a:gd name="adj3" fmla="val 243423"/>
              <a:gd name="adj4" fmla="val 472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Reject. After approver click this button. Popup remarks box will appear (mandatory to fill up). And the this initiative automatically to 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FF6392-3731-470C-A933-E145A4E8E3FF}"/>
              </a:ext>
            </a:extLst>
          </p:cNvPr>
          <p:cNvSpPr/>
          <p:nvPr/>
        </p:nvSpPr>
        <p:spPr>
          <a:xfrm>
            <a:off x="363450" y="2832723"/>
            <a:ext cx="7482840" cy="375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3214D4E1-9CA2-4D0B-BDB1-2D5C513AAE50}"/>
              </a:ext>
            </a:extLst>
          </p:cNvPr>
          <p:cNvSpPr/>
          <p:nvPr/>
        </p:nvSpPr>
        <p:spPr>
          <a:xfrm>
            <a:off x="9492210" y="2731122"/>
            <a:ext cx="2265680" cy="578791"/>
          </a:xfrm>
          <a:prstGeom prst="borderCallout1">
            <a:avLst>
              <a:gd name="adj1" fmla="val 18750"/>
              <a:gd name="adj2" fmla="val -8333"/>
              <a:gd name="adj3" fmla="val 54572"/>
              <a:gd name="adj4" fmla="val -730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All field will be locked during submitted to S3 except this 2 field</a:t>
            </a:r>
          </a:p>
        </p:txBody>
      </p:sp>
    </p:spTree>
    <p:extLst>
      <p:ext uri="{BB962C8B-B14F-4D97-AF65-F5344CB8AC3E}">
        <p14:creationId xmlns:p14="http://schemas.microsoft.com/office/powerpoint/2010/main" val="6673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E64A7C-811F-4EC5-B159-BCFED0E6CE57}"/>
              </a:ext>
            </a:extLst>
          </p:cNvPr>
          <p:cNvSpPr/>
          <p:nvPr/>
        </p:nvSpPr>
        <p:spPr>
          <a:xfrm>
            <a:off x="2327227" y="2967335"/>
            <a:ext cx="7537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Executed – To </a:t>
            </a:r>
            <a:r>
              <a:rPr kumimoji="0" lang="en-US" sz="5400" b="0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be continue</a:t>
            </a:r>
            <a:endParaRPr kumimoji="0" 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D8018-5947-4A0C-8503-818CBC722726}"/>
              </a:ext>
            </a:extLst>
          </p:cNvPr>
          <p:cNvSpPr/>
          <p:nvPr/>
        </p:nvSpPr>
        <p:spPr>
          <a:xfrm>
            <a:off x="615786" y="224135"/>
            <a:ext cx="1943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Step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823925-16A1-4F92-9404-23F7D9933654}"/>
              </a:ext>
            </a:extLst>
          </p:cNvPr>
          <p:cNvSpPr/>
          <p:nvPr/>
        </p:nvSpPr>
        <p:spPr>
          <a:xfrm>
            <a:off x="2600949" y="685800"/>
            <a:ext cx="33511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Initiative Implementation</a:t>
            </a:r>
            <a:endParaRPr kumimoji="0" lang="en-US" sz="2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83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5D202C-DD73-41BE-A0C4-71349494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9F23B-BF18-4F61-9B87-E7B630AEF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4" t="82078" r="3000" b="11407"/>
          <a:stretch/>
        </p:blipFill>
        <p:spPr>
          <a:xfrm>
            <a:off x="375920" y="6045529"/>
            <a:ext cx="11633200" cy="4467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74F858-2E18-40DF-AC37-3E49FC0E641A}"/>
              </a:ext>
            </a:extLst>
          </p:cNvPr>
          <p:cNvSpPr/>
          <p:nvPr/>
        </p:nvSpPr>
        <p:spPr>
          <a:xfrm>
            <a:off x="843280" y="1046480"/>
            <a:ext cx="4277360" cy="446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9C726E37-4D39-4CC2-A984-C6B29E805337}"/>
              </a:ext>
            </a:extLst>
          </p:cNvPr>
          <p:cNvSpPr/>
          <p:nvPr/>
        </p:nvSpPr>
        <p:spPr>
          <a:xfrm>
            <a:off x="6400800" y="807556"/>
            <a:ext cx="3220720" cy="685635"/>
          </a:xfrm>
          <a:prstGeom prst="borderCallout1">
            <a:avLst>
              <a:gd name="adj1" fmla="val 18750"/>
              <a:gd name="adj2" fmla="val -8333"/>
              <a:gd name="adj3" fmla="val 63121"/>
              <a:gd name="adj4" fmla="val -42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This tab is inactive during creating  the S0 stage. After Save only timeline and Weekly status is available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CCA5DA-9D8A-4294-A7D0-A29B55104AA0}"/>
              </a:ext>
            </a:extLst>
          </p:cNvPr>
          <p:cNvSpPr/>
          <p:nvPr/>
        </p:nvSpPr>
        <p:spPr>
          <a:xfrm>
            <a:off x="7863840" y="4450080"/>
            <a:ext cx="3749040" cy="578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D9EFAE1-C8E1-4FB0-B5E9-28F142D93C95}"/>
              </a:ext>
            </a:extLst>
          </p:cNvPr>
          <p:cNvSpPr/>
          <p:nvPr/>
        </p:nvSpPr>
        <p:spPr>
          <a:xfrm>
            <a:off x="8950962" y="2847752"/>
            <a:ext cx="2489200" cy="578791"/>
          </a:xfrm>
          <a:prstGeom prst="borderCallout1">
            <a:avLst>
              <a:gd name="adj1" fmla="val 103008"/>
              <a:gd name="adj2" fmla="val 47585"/>
              <a:gd name="adj3" fmla="val 273995"/>
              <a:gd name="adj4" fmla="val 428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To add additional box </a:t>
            </a:r>
          </a:p>
          <a:p>
            <a:pPr marL="342900" indent="-342900" algn="ctr"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One-Time Implementation cost</a:t>
            </a:r>
          </a:p>
          <a:p>
            <a:pPr marL="342900" indent="-342900" algn="ctr"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Recurring Implementation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A0F8F-8E45-4651-B811-F9807130D3E2}"/>
              </a:ext>
            </a:extLst>
          </p:cNvPr>
          <p:cNvSpPr/>
          <p:nvPr/>
        </p:nvSpPr>
        <p:spPr>
          <a:xfrm>
            <a:off x="264160" y="6045529"/>
            <a:ext cx="5994400" cy="446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3DB2644-133B-49DD-A28F-F6BED8136821}"/>
              </a:ext>
            </a:extLst>
          </p:cNvPr>
          <p:cNvSpPr/>
          <p:nvPr/>
        </p:nvSpPr>
        <p:spPr>
          <a:xfrm>
            <a:off x="3261360" y="5028871"/>
            <a:ext cx="2489200" cy="578791"/>
          </a:xfrm>
          <a:prstGeom prst="borderCallout1">
            <a:avLst>
              <a:gd name="adj1" fmla="val 103008"/>
              <a:gd name="adj2" fmla="val 47585"/>
              <a:gd name="adj3" fmla="val 193247"/>
              <a:gd name="adj4" fmla="val 384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After Save, the initiative ticket is maintained/stayed and not revert back to list menu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C08985C3-8CB3-4869-96A3-1AA065F0EBDD}"/>
              </a:ext>
            </a:extLst>
          </p:cNvPr>
          <p:cNvSpPr/>
          <p:nvPr/>
        </p:nvSpPr>
        <p:spPr>
          <a:xfrm>
            <a:off x="2235200" y="2682239"/>
            <a:ext cx="2489200" cy="578791"/>
          </a:xfrm>
          <a:prstGeom prst="borderCallout1">
            <a:avLst>
              <a:gd name="adj1" fmla="val 103008"/>
              <a:gd name="adj2" fmla="val 47585"/>
              <a:gd name="adj3" fmla="val 186226"/>
              <a:gd name="adj4" fmla="val -138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Workstream, Initiative Owner, Description and money field step is not required/mandatory for SAVE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B801A4-D9F7-42B1-BE5C-29E8A7ACEDC2}"/>
              </a:ext>
            </a:extLst>
          </p:cNvPr>
          <p:cNvCxnSpPr>
            <a:stCxn id="12" idx="1"/>
          </p:cNvCxnSpPr>
          <p:nvPr/>
        </p:nvCxnSpPr>
        <p:spPr>
          <a:xfrm flipH="1">
            <a:off x="2143760" y="3261030"/>
            <a:ext cx="1336040" cy="97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8243E4-6AD3-4495-94C9-92B01F17AD7F}"/>
              </a:ext>
            </a:extLst>
          </p:cNvPr>
          <p:cNvCxnSpPr/>
          <p:nvPr/>
        </p:nvCxnSpPr>
        <p:spPr>
          <a:xfrm flipH="1">
            <a:off x="2153920" y="3284301"/>
            <a:ext cx="1325880" cy="205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AF9986D-69A6-4F4E-9392-B57EE181D2C7}"/>
              </a:ext>
            </a:extLst>
          </p:cNvPr>
          <p:cNvSpPr/>
          <p:nvPr/>
        </p:nvSpPr>
        <p:spPr>
          <a:xfrm>
            <a:off x="9123680" y="1674268"/>
            <a:ext cx="2489200" cy="807724"/>
          </a:xfrm>
          <a:prstGeom prst="borderCallout1">
            <a:avLst>
              <a:gd name="adj1" fmla="val 51454"/>
              <a:gd name="adj2" fmla="val 647"/>
              <a:gd name="adj3" fmla="val 91824"/>
              <a:gd name="adj4" fmla="val -66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Mandatory field for user for Save. Error Msg will be appeared if this field are empty</a:t>
            </a:r>
          </a:p>
        </p:txBody>
      </p:sp>
    </p:spTree>
    <p:extLst>
      <p:ext uri="{BB962C8B-B14F-4D97-AF65-F5344CB8AC3E}">
        <p14:creationId xmlns:p14="http://schemas.microsoft.com/office/powerpoint/2010/main" val="339592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E64A7C-811F-4EC5-B159-BCFED0E6CE57}"/>
              </a:ext>
            </a:extLst>
          </p:cNvPr>
          <p:cNvSpPr/>
          <p:nvPr/>
        </p:nvSpPr>
        <p:spPr>
          <a:xfrm>
            <a:off x="4569787" y="2967335"/>
            <a:ext cx="3052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Identified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D8018-5947-4A0C-8503-818CBC722726}"/>
              </a:ext>
            </a:extLst>
          </p:cNvPr>
          <p:cNvSpPr/>
          <p:nvPr/>
        </p:nvSpPr>
        <p:spPr>
          <a:xfrm>
            <a:off x="615786" y="224135"/>
            <a:ext cx="1943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Step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6DF44-B1FC-4920-96EF-DDC8E0B5D68A}"/>
              </a:ext>
            </a:extLst>
          </p:cNvPr>
          <p:cNvSpPr/>
          <p:nvPr/>
        </p:nvSpPr>
        <p:spPr>
          <a:xfrm>
            <a:off x="2508453" y="685800"/>
            <a:ext cx="41226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 and Workstream nomination</a:t>
            </a:r>
          </a:p>
        </p:txBody>
      </p:sp>
    </p:spTree>
    <p:extLst>
      <p:ext uri="{BB962C8B-B14F-4D97-AF65-F5344CB8AC3E}">
        <p14:creationId xmlns:p14="http://schemas.microsoft.com/office/powerpoint/2010/main" val="8496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B6D05-3230-45BD-A345-A064206A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7BB6D4-0DD8-4823-9853-2993E738AF74}"/>
              </a:ext>
            </a:extLst>
          </p:cNvPr>
          <p:cNvSpPr/>
          <p:nvPr/>
        </p:nvSpPr>
        <p:spPr>
          <a:xfrm>
            <a:off x="2103120" y="1046481"/>
            <a:ext cx="3017520" cy="304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849405F9-1BE9-4C77-A66D-5A5795668D2E}"/>
              </a:ext>
            </a:extLst>
          </p:cNvPr>
          <p:cNvSpPr/>
          <p:nvPr/>
        </p:nvSpPr>
        <p:spPr>
          <a:xfrm>
            <a:off x="6431280" y="1198880"/>
            <a:ext cx="2489200" cy="578791"/>
          </a:xfrm>
          <a:prstGeom prst="borderCallout1">
            <a:avLst>
              <a:gd name="adj1" fmla="val 18750"/>
              <a:gd name="adj2" fmla="val -8333"/>
              <a:gd name="adj3" fmla="val 5421"/>
              <a:gd name="adj4" fmla="val -513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This tab is inactive during S0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FB0B0-B4A9-4ADC-A2CB-B4F9E43DF1EF}"/>
              </a:ext>
            </a:extLst>
          </p:cNvPr>
          <p:cNvSpPr/>
          <p:nvPr/>
        </p:nvSpPr>
        <p:spPr>
          <a:xfrm>
            <a:off x="1107440" y="579119"/>
            <a:ext cx="487680" cy="304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08DEF4E-1082-4134-A397-8CFBBECA088A}"/>
              </a:ext>
            </a:extLst>
          </p:cNvPr>
          <p:cNvSpPr/>
          <p:nvPr/>
        </p:nvSpPr>
        <p:spPr>
          <a:xfrm>
            <a:off x="5486400" y="310045"/>
            <a:ext cx="2489200" cy="578791"/>
          </a:xfrm>
          <a:prstGeom prst="borderCallout1">
            <a:avLst>
              <a:gd name="adj1" fmla="val 18750"/>
              <a:gd name="adj2" fmla="val -8333"/>
              <a:gd name="adj3" fmla="val 75636"/>
              <a:gd name="adj4" fmla="val -1558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To put registered initiative number #XX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06ABE-9860-4E4F-8E37-0807A1F67206}"/>
              </a:ext>
            </a:extLst>
          </p:cNvPr>
          <p:cNvSpPr/>
          <p:nvPr/>
        </p:nvSpPr>
        <p:spPr>
          <a:xfrm>
            <a:off x="375920" y="3114044"/>
            <a:ext cx="3810000" cy="452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709C0-7DFF-49AA-A1D0-F9EC47798FAA}"/>
              </a:ext>
            </a:extLst>
          </p:cNvPr>
          <p:cNvSpPr/>
          <p:nvPr/>
        </p:nvSpPr>
        <p:spPr>
          <a:xfrm>
            <a:off x="375920" y="3566160"/>
            <a:ext cx="2854960" cy="452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F48C08E3-F300-4E8D-9970-E2E350272869}"/>
              </a:ext>
            </a:extLst>
          </p:cNvPr>
          <p:cNvSpPr/>
          <p:nvPr/>
        </p:nvSpPr>
        <p:spPr>
          <a:xfrm>
            <a:off x="6228080" y="2087715"/>
            <a:ext cx="2489200" cy="578791"/>
          </a:xfrm>
          <a:prstGeom prst="borderCallout1">
            <a:avLst>
              <a:gd name="adj1" fmla="val 18750"/>
              <a:gd name="adj2" fmla="val -8333"/>
              <a:gd name="adj3" fmla="val 119521"/>
              <a:gd name="adj4" fmla="val -885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Selection for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Submitted to S1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E2C9FA9E-95D7-4604-B154-498BDA7C9328}"/>
              </a:ext>
            </a:extLst>
          </p:cNvPr>
          <p:cNvSpPr/>
          <p:nvPr/>
        </p:nvSpPr>
        <p:spPr>
          <a:xfrm>
            <a:off x="6096000" y="4018276"/>
            <a:ext cx="2489200" cy="807724"/>
          </a:xfrm>
          <a:prstGeom prst="borderCallout1">
            <a:avLst>
              <a:gd name="adj1" fmla="val 18750"/>
              <a:gd name="adj2" fmla="val -8333"/>
              <a:gd name="adj3" fmla="val -82789"/>
              <a:gd name="adj4" fmla="val -77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Mandatory field for user for Submitted to S1. Error Msg will be appeared if this field are empty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A3AF08-0779-4A9A-875E-3EE87F740D0A}"/>
              </a:ext>
            </a:extLst>
          </p:cNvPr>
          <p:cNvCxnSpPr>
            <a:endCxn id="10" idx="3"/>
          </p:cNvCxnSpPr>
          <p:nvPr/>
        </p:nvCxnSpPr>
        <p:spPr>
          <a:xfrm flipH="1" flipV="1">
            <a:off x="3230880" y="3792218"/>
            <a:ext cx="2600960" cy="39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4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BAD97-18A0-4C6F-B90B-A40D9BA25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133032C2-CF40-4AAA-8A44-806547CE75AE}"/>
              </a:ext>
            </a:extLst>
          </p:cNvPr>
          <p:cNvSpPr/>
          <p:nvPr/>
        </p:nvSpPr>
        <p:spPr>
          <a:xfrm>
            <a:off x="6228080" y="2087715"/>
            <a:ext cx="2489200" cy="578791"/>
          </a:xfrm>
          <a:prstGeom prst="borderCallout1">
            <a:avLst>
              <a:gd name="adj1" fmla="val 18750"/>
              <a:gd name="adj2" fmla="val -8333"/>
              <a:gd name="adj3" fmla="val 165161"/>
              <a:gd name="adj4" fmla="val -897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Selection for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Submitted to 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3D10A-6DA6-4F7A-82C3-E1EF9749A713}"/>
              </a:ext>
            </a:extLst>
          </p:cNvPr>
          <p:cNvSpPr/>
          <p:nvPr/>
        </p:nvSpPr>
        <p:spPr>
          <a:xfrm>
            <a:off x="1910080" y="6289040"/>
            <a:ext cx="2956560" cy="375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FBA6F-71FE-4E8D-ABFC-D17F2EDCF807}"/>
              </a:ext>
            </a:extLst>
          </p:cNvPr>
          <p:cNvSpPr/>
          <p:nvPr/>
        </p:nvSpPr>
        <p:spPr>
          <a:xfrm>
            <a:off x="6096000" y="6289040"/>
            <a:ext cx="2956560" cy="375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13D4B-1E3B-462E-A2F6-ED9E6EDE81CB}"/>
              </a:ext>
            </a:extLst>
          </p:cNvPr>
          <p:cNvSpPr/>
          <p:nvPr/>
        </p:nvSpPr>
        <p:spPr>
          <a:xfrm>
            <a:off x="1524000" y="6187768"/>
            <a:ext cx="7853680" cy="57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5F73101-E7C1-4ED8-87B5-CF21D428FAC0}"/>
              </a:ext>
            </a:extLst>
          </p:cNvPr>
          <p:cNvSpPr/>
          <p:nvPr/>
        </p:nvSpPr>
        <p:spPr>
          <a:xfrm>
            <a:off x="9377680" y="5003635"/>
            <a:ext cx="2489200" cy="929805"/>
          </a:xfrm>
          <a:prstGeom prst="borderCallout1">
            <a:avLst>
              <a:gd name="adj1" fmla="val 102888"/>
              <a:gd name="adj2" fmla="val 27994"/>
              <a:gd name="adj3" fmla="val 125535"/>
              <a:gd name="adj4" fmla="val -109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Approve and Reject Button during Submitted to S1. Only Applicable for Approver Right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A20389-D439-4910-9A71-F259D3A17C4C}"/>
              </a:ext>
            </a:extLst>
          </p:cNvPr>
          <p:cNvSpPr/>
          <p:nvPr/>
        </p:nvSpPr>
        <p:spPr>
          <a:xfrm>
            <a:off x="1981200" y="1402081"/>
            <a:ext cx="3017520" cy="375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5F0F5B1A-9640-4882-9940-CAC3D7F89105}"/>
              </a:ext>
            </a:extLst>
          </p:cNvPr>
          <p:cNvSpPr/>
          <p:nvPr/>
        </p:nvSpPr>
        <p:spPr>
          <a:xfrm>
            <a:off x="6431280" y="1198880"/>
            <a:ext cx="2489200" cy="578791"/>
          </a:xfrm>
          <a:prstGeom prst="borderCallout1">
            <a:avLst>
              <a:gd name="adj1" fmla="val 18750"/>
              <a:gd name="adj2" fmla="val -8333"/>
              <a:gd name="adj3" fmla="val 68615"/>
              <a:gd name="adj4" fmla="val -575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This tab is inactive during Submitted to S1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218E69D4-F99F-4A1F-B8FA-E0FDDB69BDD4}"/>
              </a:ext>
            </a:extLst>
          </p:cNvPr>
          <p:cNvSpPr/>
          <p:nvPr/>
        </p:nvSpPr>
        <p:spPr>
          <a:xfrm>
            <a:off x="1635760" y="4358640"/>
            <a:ext cx="2763520" cy="1109897"/>
          </a:xfrm>
          <a:prstGeom prst="borderCallout1">
            <a:avLst>
              <a:gd name="adj1" fmla="val 99610"/>
              <a:gd name="adj2" fmla="val 45137"/>
              <a:gd name="adj3" fmla="val 197653"/>
              <a:gd name="adj4" fmla="val 4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Approve. After approver click this button. Popup remarks box will appear (Not mandatory to fill up). And the this initiative automatically to S1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BF9C28D-AA9A-44BA-954A-F7041B0807B3}"/>
              </a:ext>
            </a:extLst>
          </p:cNvPr>
          <p:cNvSpPr/>
          <p:nvPr/>
        </p:nvSpPr>
        <p:spPr>
          <a:xfrm>
            <a:off x="6035040" y="4189036"/>
            <a:ext cx="2763520" cy="1109897"/>
          </a:xfrm>
          <a:prstGeom prst="borderCallout1">
            <a:avLst>
              <a:gd name="adj1" fmla="val 99610"/>
              <a:gd name="adj2" fmla="val 45137"/>
              <a:gd name="adj3" fmla="val 197653"/>
              <a:gd name="adj4" fmla="val 465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Reject. After approver click this button. Popup remarks box will appear (mandatory to fill up). And the this initiative automatically to S0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C6FA6F-B96B-4C97-A09C-BD03859FB2DE}"/>
              </a:ext>
            </a:extLst>
          </p:cNvPr>
          <p:cNvSpPr/>
          <p:nvPr/>
        </p:nvSpPr>
        <p:spPr>
          <a:xfrm>
            <a:off x="472440" y="2920834"/>
            <a:ext cx="7482840" cy="375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F954CECE-B7B9-4209-9DAD-2A71F01F8B2A}"/>
              </a:ext>
            </a:extLst>
          </p:cNvPr>
          <p:cNvSpPr/>
          <p:nvPr/>
        </p:nvSpPr>
        <p:spPr>
          <a:xfrm>
            <a:off x="9601200" y="2819233"/>
            <a:ext cx="2265680" cy="578791"/>
          </a:xfrm>
          <a:prstGeom prst="borderCallout1">
            <a:avLst>
              <a:gd name="adj1" fmla="val 18750"/>
              <a:gd name="adj2" fmla="val -8333"/>
              <a:gd name="adj3" fmla="val 54572"/>
              <a:gd name="adj4" fmla="val -730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All field will be locked during submitted to S1 except this 2 field</a:t>
            </a:r>
          </a:p>
        </p:txBody>
      </p:sp>
    </p:spTree>
    <p:extLst>
      <p:ext uri="{BB962C8B-B14F-4D97-AF65-F5344CB8AC3E}">
        <p14:creationId xmlns:p14="http://schemas.microsoft.com/office/powerpoint/2010/main" val="77213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E64A7C-811F-4EC5-B159-BCFED0E6CE57}"/>
              </a:ext>
            </a:extLst>
          </p:cNvPr>
          <p:cNvSpPr/>
          <p:nvPr/>
        </p:nvSpPr>
        <p:spPr>
          <a:xfrm>
            <a:off x="4533467" y="2967335"/>
            <a:ext cx="3125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Validated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D8018-5947-4A0C-8503-818CBC722726}"/>
              </a:ext>
            </a:extLst>
          </p:cNvPr>
          <p:cNvSpPr/>
          <p:nvPr/>
        </p:nvSpPr>
        <p:spPr>
          <a:xfrm>
            <a:off x="615786" y="224135"/>
            <a:ext cx="1943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Step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AEE3A0-3F19-423D-BBA4-E16354A4C430}"/>
              </a:ext>
            </a:extLst>
          </p:cNvPr>
          <p:cNvSpPr/>
          <p:nvPr/>
        </p:nvSpPr>
        <p:spPr>
          <a:xfrm>
            <a:off x="2457055" y="685800"/>
            <a:ext cx="36389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Preparing the business case</a:t>
            </a:r>
          </a:p>
        </p:txBody>
      </p:sp>
    </p:spTree>
    <p:extLst>
      <p:ext uri="{BB962C8B-B14F-4D97-AF65-F5344CB8AC3E}">
        <p14:creationId xmlns:p14="http://schemas.microsoft.com/office/powerpoint/2010/main" val="308920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06CD03-2A68-48D6-B638-CF6462FB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F2304F-DFBE-4E10-BF19-AD738C9FE897}"/>
              </a:ext>
            </a:extLst>
          </p:cNvPr>
          <p:cNvSpPr/>
          <p:nvPr/>
        </p:nvSpPr>
        <p:spPr>
          <a:xfrm>
            <a:off x="3434080" y="1402081"/>
            <a:ext cx="640080" cy="375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4E159F3-C0F0-440F-895E-292CE8BE47E2}"/>
              </a:ext>
            </a:extLst>
          </p:cNvPr>
          <p:cNvSpPr/>
          <p:nvPr/>
        </p:nvSpPr>
        <p:spPr>
          <a:xfrm>
            <a:off x="6431280" y="1198880"/>
            <a:ext cx="2489200" cy="578791"/>
          </a:xfrm>
          <a:prstGeom prst="borderCallout1">
            <a:avLst>
              <a:gd name="adj1" fmla="val 18750"/>
              <a:gd name="adj2" fmla="val -8333"/>
              <a:gd name="adj3" fmla="val 40529"/>
              <a:gd name="adj4" fmla="val -946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This tab is inactive during S1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00E9E6DE-2777-415C-A114-2445790BEE18}"/>
              </a:ext>
            </a:extLst>
          </p:cNvPr>
          <p:cNvSpPr/>
          <p:nvPr/>
        </p:nvSpPr>
        <p:spPr>
          <a:xfrm>
            <a:off x="6228080" y="2087715"/>
            <a:ext cx="2489200" cy="578791"/>
          </a:xfrm>
          <a:prstGeom prst="borderCallout1">
            <a:avLst>
              <a:gd name="adj1" fmla="val 18750"/>
              <a:gd name="adj2" fmla="val -8333"/>
              <a:gd name="adj3" fmla="val 165161"/>
              <a:gd name="adj4" fmla="val -897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Selection for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Submitted to S2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E311C90-A7C4-4D49-9BF3-49E9CF0B1A2A}"/>
              </a:ext>
            </a:extLst>
          </p:cNvPr>
          <p:cNvSpPr/>
          <p:nvPr/>
        </p:nvSpPr>
        <p:spPr>
          <a:xfrm>
            <a:off x="6888480" y="4358391"/>
            <a:ext cx="2489200" cy="807724"/>
          </a:xfrm>
          <a:prstGeom prst="borderCallout1">
            <a:avLst>
              <a:gd name="adj1" fmla="val 51454"/>
              <a:gd name="adj2" fmla="val 647"/>
              <a:gd name="adj3" fmla="val 127273"/>
              <a:gd name="adj4" fmla="val -722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Mandatory field for user for Submitted to S2. Error Msg will be appeared if this field are empty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6F886A-DC80-4380-999E-B1F931D869EA}"/>
              </a:ext>
            </a:extLst>
          </p:cNvPr>
          <p:cNvCxnSpPr>
            <a:stCxn id="8" idx="2"/>
          </p:cNvCxnSpPr>
          <p:nvPr/>
        </p:nvCxnSpPr>
        <p:spPr>
          <a:xfrm flipH="1">
            <a:off x="6024880" y="4762253"/>
            <a:ext cx="863600" cy="154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4A5E32-4703-4249-8C5C-2C5A249B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0FDF37-B348-45C0-B9BC-98CA1760ECAE}"/>
              </a:ext>
            </a:extLst>
          </p:cNvPr>
          <p:cNvSpPr/>
          <p:nvPr/>
        </p:nvSpPr>
        <p:spPr>
          <a:xfrm>
            <a:off x="396240" y="2468880"/>
            <a:ext cx="11358880" cy="487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E2544188-9A87-4C65-A809-18DA00AED76E}"/>
              </a:ext>
            </a:extLst>
          </p:cNvPr>
          <p:cNvSpPr/>
          <p:nvPr/>
        </p:nvSpPr>
        <p:spPr>
          <a:xfrm>
            <a:off x="8849360" y="1401831"/>
            <a:ext cx="2489200" cy="807724"/>
          </a:xfrm>
          <a:prstGeom prst="borderCallout1">
            <a:avLst>
              <a:gd name="adj1" fmla="val 51454"/>
              <a:gd name="adj2" fmla="val 647"/>
              <a:gd name="adj3" fmla="val 127273"/>
              <a:gd name="adj4" fmla="val -669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Mandatory field for user for Submitted to S2. Error Msg will be appeared if this field are empty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B6BD06-E84C-419E-B552-9FB3EEE1642E}"/>
              </a:ext>
            </a:extLst>
          </p:cNvPr>
          <p:cNvSpPr/>
          <p:nvPr/>
        </p:nvSpPr>
        <p:spPr>
          <a:xfrm>
            <a:off x="396240" y="3017520"/>
            <a:ext cx="1135888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C77B022-91C3-4299-A39D-EF48C35AB746}"/>
              </a:ext>
            </a:extLst>
          </p:cNvPr>
          <p:cNvSpPr/>
          <p:nvPr/>
        </p:nvSpPr>
        <p:spPr>
          <a:xfrm>
            <a:off x="8854902" y="3697067"/>
            <a:ext cx="2625898" cy="913942"/>
          </a:xfrm>
          <a:prstGeom prst="borderCallout1">
            <a:avLst>
              <a:gd name="adj1" fmla="val 51454"/>
              <a:gd name="adj2" fmla="val 647"/>
              <a:gd name="adj3" fmla="val -39679"/>
              <a:gd name="adj4" fmla="val -620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Data to be taken from calculated info from Impact tracking tab. Please add extra for OT and RR Implementation cost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FB7BA4F-71BD-4B0B-84F1-FBE8C2E3F2EB}"/>
              </a:ext>
            </a:extLst>
          </p:cNvPr>
          <p:cNvSpPr/>
          <p:nvPr/>
        </p:nvSpPr>
        <p:spPr>
          <a:xfrm>
            <a:off x="2634211" y="3803285"/>
            <a:ext cx="2489200" cy="807724"/>
          </a:xfrm>
          <a:prstGeom prst="borderCallout1">
            <a:avLst>
              <a:gd name="adj1" fmla="val 51454"/>
              <a:gd name="adj2" fmla="val 647"/>
              <a:gd name="adj3" fmla="val -39679"/>
              <a:gd name="adj4" fmla="val -605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To be change to S4 planned Date</a:t>
            </a:r>
          </a:p>
        </p:txBody>
      </p:sp>
    </p:spTree>
    <p:extLst>
      <p:ext uri="{BB962C8B-B14F-4D97-AF65-F5344CB8AC3E}">
        <p14:creationId xmlns:p14="http://schemas.microsoft.com/office/powerpoint/2010/main" val="261115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1E62-C24C-487D-8EF6-619AA513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D8A4-04AF-4FE0-A855-3EF222FC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E20C4-1A44-4880-B87E-EC1129D6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BFAEF-DFED-4B5E-9493-A2E99F6BABCB}"/>
              </a:ext>
            </a:extLst>
          </p:cNvPr>
          <p:cNvSpPr/>
          <p:nvPr/>
        </p:nvSpPr>
        <p:spPr>
          <a:xfrm>
            <a:off x="674254" y="2167774"/>
            <a:ext cx="5698837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FB84C-4D12-41CF-8646-8DD0598104B4}"/>
              </a:ext>
            </a:extLst>
          </p:cNvPr>
          <p:cNvSpPr/>
          <p:nvPr/>
        </p:nvSpPr>
        <p:spPr>
          <a:xfrm>
            <a:off x="6765636" y="2167774"/>
            <a:ext cx="4853709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CFEED7E-A756-449F-A8E4-6A1F82A1B2B5}"/>
              </a:ext>
            </a:extLst>
          </p:cNvPr>
          <p:cNvSpPr/>
          <p:nvPr/>
        </p:nvSpPr>
        <p:spPr>
          <a:xfrm>
            <a:off x="2199178" y="2987760"/>
            <a:ext cx="2489200" cy="807724"/>
          </a:xfrm>
          <a:prstGeom prst="borderCallout1">
            <a:avLst>
              <a:gd name="adj1" fmla="val -6865"/>
              <a:gd name="adj2" fmla="val 24024"/>
              <a:gd name="adj3" fmla="val -59118"/>
              <a:gd name="adj4" fmla="val 139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Mandatory field for user for Submitted to S2. Error Msg will be appeared if this field are empty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BDA28AA-693C-46A3-B3FB-D71FB63B40F9}"/>
              </a:ext>
            </a:extLst>
          </p:cNvPr>
          <p:cNvSpPr/>
          <p:nvPr/>
        </p:nvSpPr>
        <p:spPr>
          <a:xfrm>
            <a:off x="7607069" y="2987760"/>
            <a:ext cx="2489200" cy="807724"/>
          </a:xfrm>
          <a:prstGeom prst="borderCallout1">
            <a:avLst>
              <a:gd name="adj1" fmla="val -6865"/>
              <a:gd name="adj2" fmla="val 24024"/>
              <a:gd name="adj3" fmla="val -59118"/>
              <a:gd name="adj4" fmla="val 139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Mandatory field for user for Submitted to S2 (At least 1 field is filled up). Error Msg will be appeared if this field are empty</a:t>
            </a:r>
          </a:p>
        </p:txBody>
      </p:sp>
    </p:spTree>
    <p:extLst>
      <p:ext uri="{BB962C8B-B14F-4D97-AF65-F5344CB8AC3E}">
        <p14:creationId xmlns:p14="http://schemas.microsoft.com/office/powerpoint/2010/main" val="183171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808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Jazmi Yacob</dc:creator>
  <cp:lastModifiedBy>Muhamad Jazmi Yacob</cp:lastModifiedBy>
  <cp:revision>18</cp:revision>
  <dcterms:created xsi:type="dcterms:W3CDTF">2019-03-07T06:20:28Z</dcterms:created>
  <dcterms:modified xsi:type="dcterms:W3CDTF">2019-03-07T08:56:40Z</dcterms:modified>
</cp:coreProperties>
</file>