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69" r:id="rId6"/>
    <p:sldId id="261" r:id="rId7"/>
    <p:sldId id="270" r:id="rId8"/>
    <p:sldId id="271" r:id="rId9"/>
    <p:sldId id="272" r:id="rId10"/>
    <p:sldId id="263" r:id="rId11"/>
    <p:sldId id="273" r:id="rId12"/>
    <p:sldId id="265" r:id="rId13"/>
    <p:sldId id="274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OS 1차 중간점검 보고서"/>
          <p:cNvSpPr txBox="1">
            <a:spLocks noGrp="1"/>
          </p:cNvSpPr>
          <p:nvPr>
            <p:ph type="ctrTitle"/>
          </p:nvPr>
        </p:nvSpPr>
        <p:spPr>
          <a:xfrm>
            <a:off x="1146175" y="-292100"/>
            <a:ext cx="10712451" cy="3302000"/>
          </a:xfrm>
          <a:prstGeom prst="rect">
            <a:avLst/>
          </a:prstGeom>
        </p:spPr>
        <p:txBody>
          <a:bodyPr/>
          <a:lstStyle/>
          <a:p>
            <a:r>
              <a:t>EOS 1차 중간점검 보고서</a:t>
            </a:r>
          </a:p>
        </p:txBody>
      </p:sp>
      <p:sp>
        <p:nvSpPr>
          <p:cNvPr id="120" name="필요 목록:…"/>
          <p:cNvSpPr txBox="1"/>
          <p:nvPr/>
        </p:nvSpPr>
        <p:spPr>
          <a:xfrm>
            <a:off x="2571775" y="3033620"/>
            <a:ext cx="7861250" cy="2060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필요 목록:</a:t>
            </a:r>
          </a:p>
          <a:p>
            <a:pPr marL="476250" indent="-476250" algn="l">
              <a:buSzPct val="100000"/>
              <a:buAutoNum type="arabicPeriod"/>
            </a:pPr>
            <a:r>
              <a:t>UI 설계도</a:t>
            </a:r>
          </a:p>
          <a:p>
            <a:pPr marL="476250" indent="-476250" algn="l">
              <a:buSzPct val="100000"/>
              <a:buAutoNum type="arabicPeriod"/>
            </a:pPr>
            <a:r>
              <a:t>프로그램 핵심 기능 설계도</a:t>
            </a:r>
          </a:p>
          <a:p>
            <a:pPr marL="476250" indent="-476250" algn="l">
              <a:buSzPct val="100000"/>
              <a:buAutoNum type="arabicPeriod"/>
            </a:pPr>
            <a:r>
              <a:t>데이터(또는 DB) 테이블 설계도</a:t>
            </a:r>
          </a:p>
          <a:p>
            <a:pPr marL="476250" indent="-476250" algn="l">
              <a:buSzPct val="100000"/>
              <a:buAutoNum type="arabicPeriod"/>
            </a:pPr>
            <a:r>
              <a:t>각 팀원 (혹은 개인) 의 할 일을 요구사항으로 구체적으로 정의</a:t>
            </a:r>
          </a:p>
        </p:txBody>
      </p:sp>
      <p:sp>
        <p:nvSpPr>
          <p:cNvPr id="121" name="참고: 기존 예시 페이지들은 참고하셔서 만든 후 모두 지워주세요!"/>
          <p:cNvSpPr txBox="1"/>
          <p:nvPr/>
        </p:nvSpPr>
        <p:spPr>
          <a:xfrm>
            <a:off x="2594102" y="5117160"/>
            <a:ext cx="7816597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참고: 기존 예시 페이지들은 참고하셔서 만든 후 모두 지워주세요!</a:t>
            </a:r>
          </a:p>
        </p:txBody>
      </p:sp>
      <p:sp>
        <p:nvSpPr>
          <p:cNvPr id="122" name="앱명: 이름1, 이름2"/>
          <p:cNvSpPr txBox="1"/>
          <p:nvPr/>
        </p:nvSpPr>
        <p:spPr>
          <a:xfrm>
            <a:off x="7096429" y="6348472"/>
            <a:ext cx="430566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lang="ko-KR" altLang="en-US" dirty="0" err="1"/>
              <a:t>한양텔포</a:t>
            </a:r>
            <a:endParaRPr lang="en-US" altLang="ko-KR" dirty="0"/>
          </a:p>
          <a:p>
            <a:r>
              <a:rPr lang="ko-KR" altLang="en-US" dirty="0"/>
              <a:t>김서현</a:t>
            </a:r>
            <a:r>
              <a:rPr lang="en-US" altLang="ko-KR" dirty="0"/>
              <a:t>, </a:t>
            </a:r>
            <a:r>
              <a:rPr lang="ko-KR" altLang="en-US" dirty="0"/>
              <a:t>김선웅</a:t>
            </a:r>
            <a:r>
              <a:rPr lang="en-US" altLang="ko-KR" dirty="0"/>
              <a:t>, </a:t>
            </a:r>
            <a:r>
              <a:rPr lang="ko-KR" altLang="en-US" dirty="0"/>
              <a:t>한상엽</a:t>
            </a:r>
            <a:r>
              <a:rPr lang="en-US" altLang="ko-KR" dirty="0"/>
              <a:t>, </a:t>
            </a:r>
            <a:r>
              <a:rPr lang="ko-KR" altLang="en-US" dirty="0" err="1"/>
              <a:t>함지성</a:t>
            </a:r>
            <a:endParaRPr dirty="0"/>
          </a:p>
        </p:txBody>
      </p:sp>
      <p:sp>
        <p:nvSpPr>
          <p:cNvPr id="123" name="앱명과 이름을 써주세요! -&gt;"/>
          <p:cNvSpPr txBox="1"/>
          <p:nvPr/>
        </p:nvSpPr>
        <p:spPr>
          <a:xfrm>
            <a:off x="2517902" y="6525920"/>
            <a:ext cx="3396692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앱명과 이름을 써주세요! -&gt;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데이터 (혹은 DB) 테이블 설계도"/>
          <p:cNvSpPr txBox="1"/>
          <p:nvPr/>
        </p:nvSpPr>
        <p:spPr>
          <a:xfrm>
            <a:off x="4274007" y="4607191"/>
            <a:ext cx="4456786" cy="53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데이터 (혹은 DB) 테이블 설계도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6B84BA-ED28-49EE-A4F5-95D054D2AFBA}"/>
              </a:ext>
            </a:extLst>
          </p:cNvPr>
          <p:cNvSpPr/>
          <p:nvPr/>
        </p:nvSpPr>
        <p:spPr>
          <a:xfrm>
            <a:off x="1950862" y="5066239"/>
            <a:ext cx="3721068" cy="21959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건물 정보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solidFill>
                <a:schemeClr val="tx1"/>
              </a:solidFill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건물 사진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200" b="0" dirty="0">
                <a:solidFill>
                  <a:schemeClr val="tx1"/>
                </a:solidFill>
                <a:sym typeface="Helvetica Neue Medium"/>
              </a:rPr>
              <a:t>건물 이름</a:t>
            </a:r>
            <a:endParaRPr lang="en-US" altLang="ko-KR" sz="2200" b="0" dirty="0">
              <a:solidFill>
                <a:schemeClr val="tx1"/>
              </a:solidFill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건물 설명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강의실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1B3904-D5C9-40FF-BD22-20A5DF2B267F}"/>
              </a:ext>
            </a:extLst>
          </p:cNvPr>
          <p:cNvSpPr/>
          <p:nvPr/>
        </p:nvSpPr>
        <p:spPr>
          <a:xfrm>
            <a:off x="7013194" y="1872465"/>
            <a:ext cx="3721068" cy="21959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검색 정보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solidFill>
                <a:schemeClr val="tx1"/>
              </a:solidFill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건물 이름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200" b="0" dirty="0">
                <a:solidFill>
                  <a:schemeClr val="tx1"/>
                </a:solidFill>
                <a:sym typeface="Helvetica Neue Medium"/>
              </a:rPr>
              <a:t>강의실 이름</a:t>
            </a:r>
            <a:endParaRPr lang="en-US" altLang="ko-KR" sz="2200" b="0" dirty="0">
              <a:solidFill>
                <a:schemeClr val="tx1"/>
              </a:solidFill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200" b="0" dirty="0">
                <a:solidFill>
                  <a:schemeClr val="tx1"/>
                </a:solidFill>
                <a:sym typeface="Helvetica Neue Medium"/>
              </a:rPr>
              <a:t>최근 검색어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72763-FF51-4C84-9CA8-8E14DCA30BB7}"/>
              </a:ext>
            </a:extLst>
          </p:cNvPr>
          <p:cNvSpPr/>
          <p:nvPr/>
        </p:nvSpPr>
        <p:spPr>
          <a:xfrm>
            <a:off x="1950862" y="1872465"/>
            <a:ext cx="3721068" cy="21959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지도 정보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solidFill>
                <a:schemeClr val="tx1"/>
              </a:solidFill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건물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E1ED2F1-EF60-4FFC-84FA-11767EA0E7C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811396" y="4068417"/>
            <a:ext cx="0" cy="997822"/>
          </a:xfrm>
          <a:prstGeom prst="straightConnector1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F60042-6D9D-4F8D-9FF0-E5595BAC188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5671930" y="2970441"/>
            <a:ext cx="1341264" cy="0"/>
          </a:xfrm>
          <a:prstGeom prst="straightConnector1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421839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각 팀원 (혹은 개인) 별 요구사항 정의"/>
          <p:cNvSpPr txBox="1"/>
          <p:nvPr/>
        </p:nvSpPr>
        <p:spPr>
          <a:xfrm>
            <a:off x="3981513" y="4607191"/>
            <a:ext cx="5041774" cy="53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각 팀원 (혹은 개인) 별 요구사항 정의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F18579-DEA2-485F-BA5A-5BD3B524A2AC}"/>
              </a:ext>
            </a:extLst>
          </p:cNvPr>
          <p:cNvSpPr txBox="1"/>
          <p:nvPr/>
        </p:nvSpPr>
        <p:spPr>
          <a:xfrm>
            <a:off x="1683025" y="1447927"/>
            <a:ext cx="1040295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김서현 </a:t>
            </a:r>
            <a:r>
              <a:rPr lang="en-US" altLang="ko-KR" dirty="0"/>
              <a:t>: </a:t>
            </a:r>
            <a:r>
              <a:rPr lang="ko-KR" altLang="en-US" dirty="0"/>
              <a:t>디자이너</a:t>
            </a:r>
            <a:r>
              <a:rPr lang="en-US" altLang="ko-KR" dirty="0"/>
              <a:t>, xml </a:t>
            </a:r>
            <a:r>
              <a:rPr lang="ko-KR" altLang="en-US" dirty="0"/>
              <a:t>파일 생성 및 지도 확대 축소 기능</a:t>
            </a:r>
            <a:r>
              <a:rPr lang="en-US" altLang="ko-KR" dirty="0"/>
              <a:t>, </a:t>
            </a:r>
            <a:r>
              <a:rPr lang="ko-KR" altLang="en-US" dirty="0"/>
              <a:t>팝업 오버레이 제작 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0E915-5C6A-42EB-9A52-3AEBB42972FF}"/>
              </a:ext>
            </a:extLst>
          </p:cNvPr>
          <p:cNvSpPr txBox="1"/>
          <p:nvPr/>
        </p:nvSpPr>
        <p:spPr>
          <a:xfrm>
            <a:off x="1696277" y="3336786"/>
            <a:ext cx="99523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김선웅 </a:t>
            </a:r>
            <a:r>
              <a:rPr lang="en-US" altLang="ko-KR" dirty="0"/>
              <a:t>: </a:t>
            </a:r>
            <a:r>
              <a:rPr lang="ko-KR" altLang="en-US" dirty="0"/>
              <a:t>건물 및 강의실에 대한 데이터 생성 및 정제</a:t>
            </a:r>
            <a:r>
              <a:rPr lang="en-US" altLang="ko-KR" dirty="0"/>
              <a:t>, </a:t>
            </a:r>
            <a:r>
              <a:rPr lang="ko-KR" altLang="en-US" dirty="0"/>
              <a:t>건물 상세 정보 제작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4F999-AB54-4977-8972-5050BECC14FC}"/>
              </a:ext>
            </a:extLst>
          </p:cNvPr>
          <p:cNvSpPr txBox="1"/>
          <p:nvPr/>
        </p:nvSpPr>
        <p:spPr>
          <a:xfrm>
            <a:off x="1683025" y="5027727"/>
            <a:ext cx="97536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한상엽 </a:t>
            </a:r>
            <a:r>
              <a:rPr lang="en-US" altLang="ko-KR" dirty="0"/>
              <a:t>: </a:t>
            </a:r>
            <a:r>
              <a:rPr lang="ko-KR" altLang="en-US" dirty="0"/>
              <a:t>총괄</a:t>
            </a:r>
            <a:r>
              <a:rPr lang="en-US" altLang="ko-KR" dirty="0"/>
              <a:t>, </a:t>
            </a:r>
            <a:r>
              <a:rPr lang="ko-KR" altLang="en-US" dirty="0"/>
              <a:t>검색 기능 구현 </a:t>
            </a:r>
            <a:r>
              <a:rPr lang="en-US" altLang="ko-KR" dirty="0"/>
              <a:t>(</a:t>
            </a:r>
            <a:r>
              <a:rPr lang="ko-KR" altLang="en-US" dirty="0"/>
              <a:t>필터링 및 로그</a:t>
            </a:r>
            <a:r>
              <a:rPr lang="en-US" altLang="ko-KR" dirty="0"/>
              <a:t>), </a:t>
            </a:r>
            <a:r>
              <a:rPr lang="ko-KR" altLang="en-US" dirty="0"/>
              <a:t>메뉴버튼 제작</a:t>
            </a:r>
            <a:r>
              <a:rPr lang="en-US" altLang="ko-KR" dirty="0"/>
              <a:t> 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03226-93C1-4E34-9EC3-AA4216BF3888}"/>
              </a:ext>
            </a:extLst>
          </p:cNvPr>
          <p:cNvSpPr txBox="1"/>
          <p:nvPr/>
        </p:nvSpPr>
        <p:spPr>
          <a:xfrm>
            <a:off x="1683026" y="6541051"/>
            <a:ext cx="97536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함지성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포탈을 고려한</a:t>
            </a:r>
            <a:r>
              <a:rPr lang="en-US" altLang="ko-KR" dirty="0"/>
              <a:t> </a:t>
            </a:r>
            <a:r>
              <a:rPr lang="ko-KR" altLang="en-US" dirty="0"/>
              <a:t>경로 찾기 알고리즘 개발</a:t>
            </a:r>
            <a:r>
              <a:rPr lang="en-US" altLang="ko-KR" dirty="0"/>
              <a:t>, </a:t>
            </a:r>
            <a:r>
              <a:rPr lang="ko-KR" altLang="en-US" dirty="0"/>
              <a:t>경로 검색 기능 구현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950608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UI 설계도"/>
          <p:cNvSpPr txBox="1"/>
          <p:nvPr/>
        </p:nvSpPr>
        <p:spPr>
          <a:xfrm>
            <a:off x="5775051" y="4607191"/>
            <a:ext cx="1454698" cy="53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UI 설계도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EFF8D4-511C-4F36-AB2D-E1B9D4D6342A}"/>
              </a:ext>
            </a:extLst>
          </p:cNvPr>
          <p:cNvGrpSpPr/>
          <p:nvPr/>
        </p:nvGrpSpPr>
        <p:grpSpPr>
          <a:xfrm>
            <a:off x="393979" y="1381309"/>
            <a:ext cx="3390900" cy="7191375"/>
            <a:chOff x="499995" y="1381309"/>
            <a:chExt cx="3390900" cy="719137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BECAEBD-F36F-4486-AAF0-326031DA39DB}"/>
                </a:ext>
              </a:extLst>
            </p:cNvPr>
            <p:cNvGrpSpPr/>
            <p:nvPr/>
          </p:nvGrpSpPr>
          <p:grpSpPr>
            <a:xfrm>
              <a:off x="499995" y="1381309"/>
              <a:ext cx="3390900" cy="7191375"/>
              <a:chOff x="-2852805" y="1156022"/>
              <a:chExt cx="3390900" cy="719137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179C9F1-D032-4CE6-8965-DC6BFD5FD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52805" y="1156022"/>
                <a:ext cx="3390900" cy="7191375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A8B015F-9229-4598-83E6-5EB4C4CC9708}"/>
                  </a:ext>
                </a:extLst>
              </p:cNvPr>
              <p:cNvSpPr/>
              <p:nvPr/>
            </p:nvSpPr>
            <p:spPr>
              <a:xfrm>
                <a:off x="-2642427" y="2093842"/>
                <a:ext cx="3013488" cy="520810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9D00367-2484-47EB-BB29-5F7891D7FF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44" t="28216" r="53451" b="25002"/>
            <a:stretch/>
          </p:blipFill>
          <p:spPr>
            <a:xfrm>
              <a:off x="710374" y="2319129"/>
              <a:ext cx="3013487" cy="5208106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27AA372-47E2-4F84-A9AA-5C04498EEA70}"/>
                </a:ext>
              </a:extLst>
            </p:cNvPr>
            <p:cNvGrpSpPr/>
            <p:nvPr/>
          </p:nvGrpSpPr>
          <p:grpSpPr>
            <a:xfrm>
              <a:off x="864013" y="2451650"/>
              <a:ext cx="381691" cy="381691"/>
              <a:chOff x="5703730" y="2056515"/>
              <a:chExt cx="1068183" cy="1068182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97EB495-0969-448E-8CE0-230FBDD257F9}"/>
                  </a:ext>
                </a:extLst>
              </p:cNvPr>
              <p:cNvSpPr/>
              <p:nvPr/>
            </p:nvSpPr>
            <p:spPr>
              <a:xfrm>
                <a:off x="5703730" y="2056515"/>
                <a:ext cx="1068183" cy="1068182"/>
              </a:xfrm>
              <a:prstGeom prst="round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2" name="더하기 기호 11">
                <a:extLst>
                  <a:ext uri="{FF2B5EF4-FFF2-40B4-BE49-F238E27FC236}">
                    <a16:creationId xmlns:a16="http://schemas.microsoft.com/office/drawing/2014/main" id="{A9B4D111-1E0C-4535-8C79-B8A724A2642B}"/>
                  </a:ext>
                </a:extLst>
              </p:cNvPr>
              <p:cNvSpPr/>
              <p:nvPr/>
            </p:nvSpPr>
            <p:spPr>
              <a:xfrm>
                <a:off x="5780617" y="2133405"/>
                <a:ext cx="914400" cy="914399"/>
              </a:xfrm>
              <a:prstGeom prst="mathPlu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F80620C-132A-4D16-97FB-D6407CDE6FCD}"/>
              </a:ext>
            </a:extLst>
          </p:cNvPr>
          <p:cNvGrpSpPr/>
          <p:nvPr/>
        </p:nvGrpSpPr>
        <p:grpSpPr>
          <a:xfrm>
            <a:off x="1736863" y="4159841"/>
            <a:ext cx="1550505" cy="397565"/>
            <a:chOff x="8560904" y="3419061"/>
            <a:chExt cx="1550505" cy="397565"/>
          </a:xfrm>
        </p:grpSpPr>
        <p:sp>
          <p:nvSpPr>
            <p:cNvPr id="18" name="말풍선: 모서리가 둥근 사각형 17">
              <a:extLst>
                <a:ext uri="{FF2B5EF4-FFF2-40B4-BE49-F238E27FC236}">
                  <a16:creationId xmlns:a16="http://schemas.microsoft.com/office/drawing/2014/main" id="{0B3974AA-D0F3-4C7E-A940-50EFA14E2444}"/>
                </a:ext>
              </a:extLst>
            </p:cNvPr>
            <p:cNvSpPr/>
            <p:nvPr/>
          </p:nvSpPr>
          <p:spPr>
            <a:xfrm>
              <a:off x="8560904" y="3419061"/>
              <a:ext cx="1550505" cy="397565"/>
            </a:xfrm>
            <a:prstGeom prst="wedgeRoundRectCallout">
              <a:avLst>
                <a:gd name="adj1" fmla="val -16559"/>
                <a:gd name="adj2" fmla="val 246861"/>
                <a:gd name="adj3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A938604-B1A4-4709-9854-7C2D0A502E81}"/>
                </a:ext>
              </a:extLst>
            </p:cNvPr>
            <p:cNvSpPr/>
            <p:nvPr/>
          </p:nvSpPr>
          <p:spPr>
            <a:xfrm>
              <a:off x="8638430" y="3474213"/>
              <a:ext cx="424069" cy="287258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출발</a:t>
              </a:r>
              <a:endPara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486745C-C527-4C35-96A4-BC8C0C11EC47}"/>
                </a:ext>
              </a:extLst>
            </p:cNvPr>
            <p:cNvSpPr/>
            <p:nvPr/>
          </p:nvSpPr>
          <p:spPr>
            <a:xfrm>
              <a:off x="9124121" y="3474213"/>
              <a:ext cx="424069" cy="287258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도착</a:t>
              </a:r>
              <a:endPara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33593A-6A4D-4533-B35E-1E2691716BC2}"/>
                </a:ext>
              </a:extLst>
            </p:cNvPr>
            <p:cNvSpPr/>
            <p:nvPr/>
          </p:nvSpPr>
          <p:spPr>
            <a:xfrm>
              <a:off x="9609812" y="3474213"/>
              <a:ext cx="424069" cy="287258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상세</a:t>
              </a:r>
              <a:endPara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36EBFB7-98BC-4A1A-AE62-95D3A2BB3989}"/>
              </a:ext>
            </a:extLst>
          </p:cNvPr>
          <p:cNvGrpSpPr/>
          <p:nvPr/>
        </p:nvGrpSpPr>
        <p:grpSpPr>
          <a:xfrm>
            <a:off x="4674430" y="1327493"/>
            <a:ext cx="3390900" cy="7191375"/>
            <a:chOff x="4674430" y="1327493"/>
            <a:chExt cx="3390900" cy="719137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12D570A-590B-45EE-8FE1-721B91D29B48}"/>
                </a:ext>
              </a:extLst>
            </p:cNvPr>
            <p:cNvGrpSpPr/>
            <p:nvPr/>
          </p:nvGrpSpPr>
          <p:grpSpPr>
            <a:xfrm>
              <a:off x="4674430" y="1327493"/>
              <a:ext cx="3390900" cy="7191375"/>
              <a:chOff x="-2852805" y="1156022"/>
              <a:chExt cx="3390900" cy="7191375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F7EC7F00-24D4-4EAE-A7AE-30962890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52805" y="1156022"/>
                <a:ext cx="3390900" cy="7191375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ECD5F49-34E4-40C0-9E26-A642E35FF600}"/>
                  </a:ext>
                </a:extLst>
              </p:cNvPr>
              <p:cNvSpPr/>
              <p:nvPr/>
            </p:nvSpPr>
            <p:spPr>
              <a:xfrm>
                <a:off x="-2642427" y="2093842"/>
                <a:ext cx="3013488" cy="520810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0FCD2E6-6E45-430A-97DC-172AB0C0CB13}"/>
                </a:ext>
              </a:extLst>
            </p:cNvPr>
            <p:cNvSpPr/>
            <p:nvPr/>
          </p:nvSpPr>
          <p:spPr>
            <a:xfrm>
              <a:off x="4884808" y="2265312"/>
              <a:ext cx="3013488" cy="14270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건물사진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1823636-996C-471B-AD59-6815BF63E9BB}"/>
                </a:ext>
              </a:extLst>
            </p:cNvPr>
            <p:cNvSpPr/>
            <p:nvPr/>
          </p:nvSpPr>
          <p:spPr>
            <a:xfrm>
              <a:off x="5566120" y="3549684"/>
              <a:ext cx="86961" cy="86961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9D007E3-DF6E-487C-BD31-2CBDB7AEDF94}"/>
                </a:ext>
              </a:extLst>
            </p:cNvPr>
            <p:cNvSpPr/>
            <p:nvPr/>
          </p:nvSpPr>
          <p:spPr>
            <a:xfrm>
              <a:off x="5967440" y="3549684"/>
              <a:ext cx="86961" cy="86961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723639-2F53-4A86-BC88-5EA66B2B3B07}"/>
                </a:ext>
              </a:extLst>
            </p:cNvPr>
            <p:cNvSpPr/>
            <p:nvPr/>
          </p:nvSpPr>
          <p:spPr>
            <a:xfrm>
              <a:off x="6348071" y="3549684"/>
              <a:ext cx="86961" cy="86961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36A8547-A222-48C7-865A-639324064D03}"/>
                </a:ext>
              </a:extLst>
            </p:cNvPr>
            <p:cNvSpPr/>
            <p:nvPr/>
          </p:nvSpPr>
          <p:spPr>
            <a:xfrm>
              <a:off x="6666099" y="3549684"/>
              <a:ext cx="86961" cy="86961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59FFAAA-AB0F-4E21-AFA5-C915BF83911D}"/>
                </a:ext>
              </a:extLst>
            </p:cNvPr>
            <p:cNvSpPr/>
            <p:nvPr/>
          </p:nvSpPr>
          <p:spPr>
            <a:xfrm>
              <a:off x="6963438" y="3549684"/>
              <a:ext cx="86961" cy="86961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A7E35B-E1EE-43FD-908E-4D747CDB120C}"/>
                </a:ext>
              </a:extLst>
            </p:cNvPr>
            <p:cNvSpPr txBox="1"/>
            <p:nvPr/>
          </p:nvSpPr>
          <p:spPr>
            <a:xfrm>
              <a:off x="4982816" y="3869635"/>
              <a:ext cx="2796209" cy="488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40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건물 이름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0C4249-BD07-4887-9B87-F41056AC32A3}"/>
                </a:ext>
              </a:extLst>
            </p:cNvPr>
            <p:cNvSpPr txBox="1"/>
            <p:nvPr/>
          </p:nvSpPr>
          <p:spPr>
            <a:xfrm>
              <a:off x="4982817" y="4451733"/>
              <a:ext cx="2425148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건물 설명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DEE12BD-E03A-4FA8-ADDF-4CD1F1A551DC}"/>
                </a:ext>
              </a:extLst>
            </p:cNvPr>
            <p:cNvSpPr/>
            <p:nvPr/>
          </p:nvSpPr>
          <p:spPr>
            <a:xfrm>
              <a:off x="4982820" y="4921015"/>
              <a:ext cx="2796206" cy="24471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51A6E7-6256-4818-9AE0-636F98281B73}"/>
                </a:ext>
              </a:extLst>
            </p:cNvPr>
            <p:cNvSpPr txBox="1"/>
            <p:nvPr/>
          </p:nvSpPr>
          <p:spPr>
            <a:xfrm>
              <a:off x="4982817" y="5004247"/>
              <a:ext cx="2425148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강의실 정보</a:t>
              </a:r>
              <a:endParaRPr kumimoji="0" lang="ko-KR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AF64D78-FE73-4C28-A844-E50525CE5F13}"/>
              </a:ext>
            </a:extLst>
          </p:cNvPr>
          <p:cNvGrpSpPr/>
          <p:nvPr/>
        </p:nvGrpSpPr>
        <p:grpSpPr>
          <a:xfrm>
            <a:off x="13243835" y="1327493"/>
            <a:ext cx="3390900" cy="7191375"/>
            <a:chOff x="-2852805" y="1156022"/>
            <a:chExt cx="3390900" cy="7191375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74C08C-A1E6-4F7F-A10E-B9FD5823F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2805" y="1156022"/>
              <a:ext cx="3390900" cy="7191375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BECA87E-1732-437B-B77A-F98AFBBBB9D9}"/>
                </a:ext>
              </a:extLst>
            </p:cNvPr>
            <p:cNvSpPr/>
            <p:nvPr/>
          </p:nvSpPr>
          <p:spPr>
            <a:xfrm>
              <a:off x="-2642427" y="2093842"/>
              <a:ext cx="3013488" cy="520810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0CEA837-B897-4AEE-BEFB-28054E0A6369}"/>
              </a:ext>
            </a:extLst>
          </p:cNvPr>
          <p:cNvGrpSpPr/>
          <p:nvPr/>
        </p:nvGrpSpPr>
        <p:grpSpPr>
          <a:xfrm>
            <a:off x="8765299" y="1327493"/>
            <a:ext cx="3390900" cy="7191375"/>
            <a:chOff x="-2852805" y="1156022"/>
            <a:chExt cx="3390900" cy="7191375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1E797C0-86E8-4258-B9E3-793E157B2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2805" y="1156022"/>
              <a:ext cx="3390900" cy="7191375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6E6F5A-186C-462F-A4A3-F7B41E13EC8F}"/>
                </a:ext>
              </a:extLst>
            </p:cNvPr>
            <p:cNvSpPr/>
            <p:nvPr/>
          </p:nvSpPr>
          <p:spPr>
            <a:xfrm>
              <a:off x="-2642427" y="2093842"/>
              <a:ext cx="3013488" cy="520810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2D869582-2025-4DD5-8D7A-3B7BCE9C6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4" t="28216" r="53451" b="25002"/>
          <a:stretch/>
        </p:blipFill>
        <p:spPr>
          <a:xfrm>
            <a:off x="8975678" y="2265313"/>
            <a:ext cx="3013487" cy="5208106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2FAECB9-3B4F-4A37-8F48-69D49BA7DE5C}"/>
              </a:ext>
            </a:extLst>
          </p:cNvPr>
          <p:cNvSpPr/>
          <p:nvPr/>
        </p:nvSpPr>
        <p:spPr>
          <a:xfrm>
            <a:off x="9129316" y="2397834"/>
            <a:ext cx="381691" cy="38169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1E4018F-F155-41EC-97E0-AC98B74FDE23}"/>
              </a:ext>
            </a:extLst>
          </p:cNvPr>
          <p:cNvSpPr/>
          <p:nvPr/>
        </p:nvSpPr>
        <p:spPr>
          <a:xfrm>
            <a:off x="9129314" y="2893082"/>
            <a:ext cx="381691" cy="38169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빼기 기호 54">
            <a:extLst>
              <a:ext uri="{FF2B5EF4-FFF2-40B4-BE49-F238E27FC236}">
                <a16:creationId xmlns:a16="http://schemas.microsoft.com/office/drawing/2014/main" id="{FB8808B6-5B06-4ACA-A76C-B07766BA83EE}"/>
              </a:ext>
            </a:extLst>
          </p:cNvPr>
          <p:cNvSpPr/>
          <p:nvPr/>
        </p:nvSpPr>
        <p:spPr>
          <a:xfrm>
            <a:off x="9185353" y="2447840"/>
            <a:ext cx="271067" cy="282377"/>
          </a:xfrm>
          <a:prstGeom prst="mathMinu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026" name="Picture 2" descr="돋보기 아이콘에 대한 이미지 검색결과">
            <a:extLst>
              <a:ext uri="{FF2B5EF4-FFF2-40B4-BE49-F238E27FC236}">
                <a16:creationId xmlns:a16="http://schemas.microsoft.com/office/drawing/2014/main" id="{79A38BD1-4EAA-4589-8C71-23F893E1B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76197" y="2939965"/>
            <a:ext cx="287923" cy="28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0B96F05-718E-4F52-8414-96F33BDB1AB8}"/>
              </a:ext>
            </a:extLst>
          </p:cNvPr>
          <p:cNvSpPr/>
          <p:nvPr/>
        </p:nvSpPr>
        <p:spPr>
          <a:xfrm>
            <a:off x="9129314" y="3388330"/>
            <a:ext cx="381691" cy="38169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EE7117A-F7A5-4396-8EE3-317D901E2B8B}"/>
              </a:ext>
            </a:extLst>
          </p:cNvPr>
          <p:cNvSpPr/>
          <p:nvPr/>
        </p:nvSpPr>
        <p:spPr>
          <a:xfrm>
            <a:off x="9129314" y="3883578"/>
            <a:ext cx="381691" cy="38169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414DD80-3F88-45FC-9752-DBA7C74B940C}"/>
              </a:ext>
            </a:extLst>
          </p:cNvPr>
          <p:cNvSpPr/>
          <p:nvPr/>
        </p:nvSpPr>
        <p:spPr>
          <a:xfrm>
            <a:off x="9129314" y="4378826"/>
            <a:ext cx="381691" cy="38169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105FADA-FEB8-4DA7-8739-50CBDC5FFB96}"/>
              </a:ext>
            </a:extLst>
          </p:cNvPr>
          <p:cNvGrpSpPr/>
          <p:nvPr/>
        </p:nvGrpSpPr>
        <p:grpSpPr>
          <a:xfrm>
            <a:off x="9175881" y="4391538"/>
            <a:ext cx="288239" cy="356263"/>
            <a:chOff x="10129520" y="3869636"/>
            <a:chExt cx="352901" cy="436186"/>
          </a:xfrm>
        </p:grpSpPr>
        <p:sp>
          <p:nvSpPr>
            <p:cNvPr id="56" name="빼기 기호 55">
              <a:extLst>
                <a:ext uri="{FF2B5EF4-FFF2-40B4-BE49-F238E27FC236}">
                  <a16:creationId xmlns:a16="http://schemas.microsoft.com/office/drawing/2014/main" id="{F930A6E0-1754-486B-BA61-170288F18460}"/>
                </a:ext>
              </a:extLst>
            </p:cNvPr>
            <p:cNvSpPr/>
            <p:nvPr/>
          </p:nvSpPr>
          <p:spPr>
            <a:xfrm>
              <a:off x="10129520" y="3869636"/>
              <a:ext cx="352901" cy="244493"/>
            </a:xfrm>
            <a:prstGeom prst="mathMinu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61" name="빼기 기호 60">
              <a:extLst>
                <a:ext uri="{FF2B5EF4-FFF2-40B4-BE49-F238E27FC236}">
                  <a16:creationId xmlns:a16="http://schemas.microsoft.com/office/drawing/2014/main" id="{0BF159AB-6E41-4A8C-ABF6-1D3D70EF82A4}"/>
                </a:ext>
              </a:extLst>
            </p:cNvPr>
            <p:cNvSpPr/>
            <p:nvPr/>
          </p:nvSpPr>
          <p:spPr>
            <a:xfrm>
              <a:off x="10129520" y="3965482"/>
              <a:ext cx="352901" cy="244493"/>
            </a:xfrm>
            <a:prstGeom prst="mathMinu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62" name="빼기 기호 61">
              <a:extLst>
                <a:ext uri="{FF2B5EF4-FFF2-40B4-BE49-F238E27FC236}">
                  <a16:creationId xmlns:a16="http://schemas.microsoft.com/office/drawing/2014/main" id="{1B712CA7-52DB-4692-BD45-9058B069403D}"/>
                </a:ext>
              </a:extLst>
            </p:cNvPr>
            <p:cNvSpPr/>
            <p:nvPr/>
          </p:nvSpPr>
          <p:spPr>
            <a:xfrm>
              <a:off x="10129520" y="4061329"/>
              <a:ext cx="352901" cy="244493"/>
            </a:xfrm>
            <a:prstGeom prst="mathMinu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pic>
        <p:nvPicPr>
          <p:cNvPr id="1024" name="그래픽 1023" descr="사이렌">
            <a:extLst>
              <a:ext uri="{FF2B5EF4-FFF2-40B4-BE49-F238E27FC236}">
                <a16:creationId xmlns:a16="http://schemas.microsoft.com/office/drawing/2014/main" id="{088A52F4-F781-43D5-BCD9-538979D0EA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3881" y="3883577"/>
            <a:ext cx="372238" cy="372238"/>
          </a:xfrm>
          <a:prstGeom prst="rect">
            <a:avLst/>
          </a:prstGeom>
        </p:spPr>
      </p:pic>
      <p:pic>
        <p:nvPicPr>
          <p:cNvPr id="1027" name="그래픽 1026" descr="길안내">
            <a:extLst>
              <a:ext uri="{FF2B5EF4-FFF2-40B4-BE49-F238E27FC236}">
                <a16:creationId xmlns:a16="http://schemas.microsoft.com/office/drawing/2014/main" id="{A059FE83-FE5E-4786-B84C-71571C6FA8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31690" y="3399780"/>
            <a:ext cx="386080" cy="386080"/>
          </a:xfrm>
          <a:prstGeom prst="rect">
            <a:avLst/>
          </a:prstGeom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F2E6D739-F2A6-432E-B552-7981FEDFFC47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3209840" y="4358622"/>
            <a:ext cx="1464590" cy="564559"/>
          </a:xfrm>
          <a:prstGeom prst="straightConnector1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F4A8E2A-14A8-4928-AADA-AC93377CE083}"/>
              </a:ext>
            </a:extLst>
          </p:cNvPr>
          <p:cNvCxnSpPr>
            <a:cxnSpLocks/>
          </p:cNvCxnSpPr>
          <p:nvPr/>
        </p:nvCxnSpPr>
        <p:spPr>
          <a:xfrm>
            <a:off x="9320000" y="790976"/>
            <a:ext cx="0" cy="1606858"/>
          </a:xfrm>
          <a:prstGeom prst="straightConnector1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D21D0467-89CE-4D8D-89C6-5FCDBF87B67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48843" y="790976"/>
            <a:ext cx="0" cy="1660674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43B0EED-1829-41B3-8895-7D081A3F5209}"/>
              </a:ext>
            </a:extLst>
          </p:cNvPr>
          <p:cNvCxnSpPr>
            <a:cxnSpLocks/>
          </p:cNvCxnSpPr>
          <p:nvPr/>
        </p:nvCxnSpPr>
        <p:spPr>
          <a:xfrm flipV="1">
            <a:off x="948841" y="784276"/>
            <a:ext cx="8371159" cy="6701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964E677-471F-4AE6-92B0-6026F9947F23}"/>
              </a:ext>
            </a:extLst>
          </p:cNvPr>
          <p:cNvCxnSpPr>
            <a:cxnSpLocks/>
          </p:cNvCxnSpPr>
          <p:nvPr/>
        </p:nvCxnSpPr>
        <p:spPr>
          <a:xfrm flipV="1">
            <a:off x="13454213" y="565421"/>
            <a:ext cx="503583" cy="1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29AE887-E247-4471-804D-9B3F151C30AE}"/>
              </a:ext>
            </a:extLst>
          </p:cNvPr>
          <p:cNvCxnSpPr>
            <a:cxnSpLocks/>
          </p:cNvCxnSpPr>
          <p:nvPr/>
        </p:nvCxnSpPr>
        <p:spPr>
          <a:xfrm flipV="1">
            <a:off x="8633792" y="3549685"/>
            <a:ext cx="0" cy="5766593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2427222-C618-49E6-B639-A9091558E7FF}"/>
              </a:ext>
            </a:extLst>
          </p:cNvPr>
          <p:cNvCxnSpPr>
            <a:cxnSpLocks/>
          </p:cNvCxnSpPr>
          <p:nvPr/>
        </p:nvCxnSpPr>
        <p:spPr>
          <a:xfrm flipV="1">
            <a:off x="8320774" y="3083926"/>
            <a:ext cx="832192" cy="7919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EB8E317-114C-4ABF-A235-7E9193E24338}"/>
              </a:ext>
            </a:extLst>
          </p:cNvPr>
          <p:cNvCxnSpPr>
            <a:cxnSpLocks/>
          </p:cNvCxnSpPr>
          <p:nvPr/>
        </p:nvCxnSpPr>
        <p:spPr>
          <a:xfrm flipV="1">
            <a:off x="8320774" y="3083928"/>
            <a:ext cx="0" cy="5940802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CC1C59F-CA43-44BA-B4CB-76E689200545}"/>
              </a:ext>
            </a:extLst>
          </p:cNvPr>
          <p:cNvCxnSpPr>
            <a:cxnSpLocks/>
          </p:cNvCxnSpPr>
          <p:nvPr/>
        </p:nvCxnSpPr>
        <p:spPr>
          <a:xfrm flipV="1">
            <a:off x="8633792" y="3592820"/>
            <a:ext cx="503583" cy="1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F44B6D6-E638-4360-89CF-40ACF86A3970}"/>
              </a:ext>
            </a:extLst>
          </p:cNvPr>
          <p:cNvCxnSpPr>
            <a:cxnSpLocks/>
          </p:cNvCxnSpPr>
          <p:nvPr/>
        </p:nvCxnSpPr>
        <p:spPr>
          <a:xfrm flipV="1">
            <a:off x="14643649" y="221570"/>
            <a:ext cx="0" cy="861057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098E671-96BC-495F-9EF1-4788E4F8267A}"/>
              </a:ext>
            </a:extLst>
          </p:cNvPr>
          <p:cNvCxnSpPr>
            <a:cxnSpLocks/>
          </p:cNvCxnSpPr>
          <p:nvPr/>
        </p:nvCxnSpPr>
        <p:spPr>
          <a:xfrm>
            <a:off x="9531234" y="4069696"/>
            <a:ext cx="951187" cy="0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070DF30-2382-44CE-AEAF-06532F456CEE}"/>
              </a:ext>
            </a:extLst>
          </p:cNvPr>
          <p:cNvCxnSpPr>
            <a:cxnSpLocks/>
          </p:cNvCxnSpPr>
          <p:nvPr/>
        </p:nvCxnSpPr>
        <p:spPr>
          <a:xfrm flipV="1">
            <a:off x="10460749" y="4038402"/>
            <a:ext cx="0" cy="5721152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A7ABA06-C467-4F2A-B1CC-CD4564189213}"/>
              </a:ext>
            </a:extLst>
          </p:cNvPr>
          <p:cNvCxnSpPr>
            <a:cxnSpLocks/>
          </p:cNvCxnSpPr>
          <p:nvPr/>
        </p:nvCxnSpPr>
        <p:spPr>
          <a:xfrm>
            <a:off x="2026423" y="8976420"/>
            <a:ext cx="6294351" cy="1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26B23C3-6E37-48A2-9C5C-2A8925370E69}"/>
              </a:ext>
            </a:extLst>
          </p:cNvPr>
          <p:cNvCxnSpPr>
            <a:cxnSpLocks/>
          </p:cNvCxnSpPr>
          <p:nvPr/>
        </p:nvCxnSpPr>
        <p:spPr>
          <a:xfrm flipV="1">
            <a:off x="2071343" y="8976420"/>
            <a:ext cx="0" cy="861057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B685146-7A18-4A5B-9EE9-E568F99281EC}"/>
              </a:ext>
            </a:extLst>
          </p:cNvPr>
          <p:cNvCxnSpPr>
            <a:cxnSpLocks/>
          </p:cNvCxnSpPr>
          <p:nvPr/>
        </p:nvCxnSpPr>
        <p:spPr>
          <a:xfrm>
            <a:off x="6348071" y="9271997"/>
            <a:ext cx="2303468" cy="1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55F1548-F91F-4428-B000-694633B024A8}"/>
              </a:ext>
            </a:extLst>
          </p:cNvPr>
          <p:cNvCxnSpPr>
            <a:cxnSpLocks/>
          </p:cNvCxnSpPr>
          <p:nvPr/>
        </p:nvCxnSpPr>
        <p:spPr>
          <a:xfrm flipV="1">
            <a:off x="6369880" y="9271998"/>
            <a:ext cx="0" cy="481602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EF1060E-DB37-4C32-8D22-097DA986442D}"/>
              </a:ext>
            </a:extLst>
          </p:cNvPr>
          <p:cNvCxnSpPr>
            <a:cxnSpLocks/>
          </p:cNvCxnSpPr>
          <p:nvPr/>
        </p:nvCxnSpPr>
        <p:spPr>
          <a:xfrm>
            <a:off x="9320000" y="4747803"/>
            <a:ext cx="0" cy="4228617"/>
          </a:xfrm>
          <a:prstGeom prst="straightConnector1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47EB572-957A-486A-B556-081748B1C0E9}"/>
              </a:ext>
            </a:extLst>
          </p:cNvPr>
          <p:cNvSpPr txBox="1"/>
          <p:nvPr/>
        </p:nvSpPr>
        <p:spPr>
          <a:xfrm>
            <a:off x="8701608" y="8910675"/>
            <a:ext cx="1463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앱정보</a:t>
            </a:r>
            <a:endParaRPr kumimoji="0" lang="ko-KR" alt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13223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8A1B5FC-E92B-4BC8-ADE5-0A957100348D}"/>
              </a:ext>
            </a:extLst>
          </p:cNvPr>
          <p:cNvGrpSpPr/>
          <p:nvPr/>
        </p:nvGrpSpPr>
        <p:grpSpPr>
          <a:xfrm>
            <a:off x="13655315" y="1479893"/>
            <a:ext cx="3390900" cy="7191375"/>
            <a:chOff x="-2852805" y="1156022"/>
            <a:chExt cx="3390900" cy="71913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6DDB376-2A73-4A94-BF37-5C96AA0C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2805" y="1156022"/>
              <a:ext cx="3390900" cy="71913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1F59753-9C18-49D2-9174-AC11F7420888}"/>
                </a:ext>
              </a:extLst>
            </p:cNvPr>
            <p:cNvSpPr/>
            <p:nvPr/>
          </p:nvSpPr>
          <p:spPr>
            <a:xfrm>
              <a:off x="-2642427" y="2093842"/>
              <a:ext cx="3013488" cy="520810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5F55F21-B770-4EB1-B539-FBB715C0F503}"/>
              </a:ext>
            </a:extLst>
          </p:cNvPr>
          <p:cNvGrpSpPr/>
          <p:nvPr/>
        </p:nvGrpSpPr>
        <p:grpSpPr>
          <a:xfrm>
            <a:off x="555860" y="1296827"/>
            <a:ext cx="3390900" cy="7191375"/>
            <a:chOff x="555860" y="1296827"/>
            <a:chExt cx="3390900" cy="71913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DE14A2D-3C78-4C77-8AEB-11641CF2461C}"/>
                </a:ext>
              </a:extLst>
            </p:cNvPr>
            <p:cNvGrpSpPr/>
            <p:nvPr/>
          </p:nvGrpSpPr>
          <p:grpSpPr>
            <a:xfrm>
              <a:off x="555860" y="1296827"/>
              <a:ext cx="3390900" cy="7191375"/>
              <a:chOff x="-2852805" y="1156022"/>
              <a:chExt cx="3390900" cy="719137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AED0954D-EAB4-4BA5-8BF1-5D06535C6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52805" y="1156022"/>
                <a:ext cx="3390900" cy="7191375"/>
              </a:xfrm>
              <a:prstGeom prst="rect">
                <a:avLst/>
              </a:prstGeom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E51231C-EA60-4F68-85AF-CE169FF420F0}"/>
                  </a:ext>
                </a:extLst>
              </p:cNvPr>
              <p:cNvSpPr/>
              <p:nvPr/>
            </p:nvSpPr>
            <p:spPr>
              <a:xfrm>
                <a:off x="-2642427" y="2093842"/>
                <a:ext cx="3013488" cy="520810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A0ACD81-E14C-47A8-AD04-779E0581D379}"/>
                </a:ext>
              </a:extLst>
            </p:cNvPr>
            <p:cNvSpPr/>
            <p:nvPr/>
          </p:nvSpPr>
          <p:spPr>
            <a:xfrm>
              <a:off x="925637" y="2385118"/>
              <a:ext cx="381691" cy="381691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pic>
          <p:nvPicPr>
            <p:cNvPr id="16" name="그래픽 15" descr="줄 화살표: 일자형">
              <a:extLst>
                <a:ext uri="{FF2B5EF4-FFF2-40B4-BE49-F238E27FC236}">
                  <a16:creationId xmlns:a16="http://schemas.microsoft.com/office/drawing/2014/main" id="{3DAC17F2-45EA-4EAD-954A-D19095086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5131" y="2440725"/>
              <a:ext cx="270476" cy="270476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988C1DD-C84B-4A84-AD86-DAE4F819F840}"/>
                </a:ext>
              </a:extLst>
            </p:cNvPr>
            <p:cNvSpPr/>
            <p:nvPr/>
          </p:nvSpPr>
          <p:spPr>
            <a:xfrm>
              <a:off x="1366822" y="2385118"/>
              <a:ext cx="2230783" cy="381691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0ED60E6-893C-4AC5-A924-2B81479581A6}"/>
                </a:ext>
              </a:extLst>
            </p:cNvPr>
            <p:cNvSpPr/>
            <p:nvPr/>
          </p:nvSpPr>
          <p:spPr>
            <a:xfrm>
              <a:off x="764958" y="3026824"/>
              <a:ext cx="3014768" cy="94735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2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검색 기록 및 검색 결과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C6E430E-AE6E-4254-ADEE-600E64FAB8FD}"/>
              </a:ext>
            </a:extLst>
          </p:cNvPr>
          <p:cNvGrpSpPr/>
          <p:nvPr/>
        </p:nvGrpSpPr>
        <p:grpSpPr>
          <a:xfrm>
            <a:off x="4911606" y="1296827"/>
            <a:ext cx="3390900" cy="7191375"/>
            <a:chOff x="4911606" y="1296827"/>
            <a:chExt cx="3390900" cy="719137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297BD27-0824-4646-A077-07D6ADE4B578}"/>
                </a:ext>
              </a:extLst>
            </p:cNvPr>
            <p:cNvGrpSpPr/>
            <p:nvPr/>
          </p:nvGrpSpPr>
          <p:grpSpPr>
            <a:xfrm>
              <a:off x="4911606" y="1296827"/>
              <a:ext cx="3390900" cy="7191375"/>
              <a:chOff x="-2852805" y="1156022"/>
              <a:chExt cx="3390900" cy="7191375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A20D4502-C706-4776-8996-A50AC4E9EF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52805" y="1156022"/>
                <a:ext cx="3390900" cy="7191375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A7441-13F0-49A4-A11C-9C16ED8311B0}"/>
                  </a:ext>
                </a:extLst>
              </p:cNvPr>
              <p:cNvSpPr/>
              <p:nvPr/>
            </p:nvSpPr>
            <p:spPr>
              <a:xfrm>
                <a:off x="-2642427" y="2093842"/>
                <a:ext cx="3013488" cy="520810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1EC9B2E-EC1E-469A-9816-0A55ED79BAE0}"/>
                </a:ext>
              </a:extLst>
            </p:cNvPr>
            <p:cNvSpPr/>
            <p:nvPr/>
          </p:nvSpPr>
          <p:spPr>
            <a:xfrm>
              <a:off x="5235375" y="2375043"/>
              <a:ext cx="2826585" cy="73391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1872ABE-DC03-46D2-BF09-549173850D93}"/>
                </a:ext>
              </a:extLst>
            </p:cNvPr>
            <p:cNvSpPr/>
            <p:nvPr/>
          </p:nvSpPr>
          <p:spPr>
            <a:xfrm>
              <a:off x="5235375" y="2366283"/>
              <a:ext cx="525346" cy="3814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출발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E1CDC58-5AFC-4CC7-9FD4-0B87814F2088}"/>
                </a:ext>
              </a:extLst>
            </p:cNvPr>
            <p:cNvSpPr/>
            <p:nvPr/>
          </p:nvSpPr>
          <p:spPr>
            <a:xfrm>
              <a:off x="5235375" y="2734810"/>
              <a:ext cx="525346" cy="3814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도착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82D04F-5DE6-4C22-92B4-D4DB2B9EF19D}"/>
                </a:ext>
              </a:extLst>
            </p:cNvPr>
            <p:cNvSpPr/>
            <p:nvPr/>
          </p:nvSpPr>
          <p:spPr>
            <a:xfrm>
              <a:off x="5760720" y="2366283"/>
              <a:ext cx="2301239" cy="3814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(</a:t>
              </a:r>
              <a:r>
                <a:rPr kumimoji="0" lang="ko-KR" altLang="en-US" sz="1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출발 건물</a:t>
              </a:r>
              <a:r>
                <a:rPr kumimoji="0" lang="en-US" altLang="ko-KR" sz="1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)</a:t>
              </a:r>
              <a:endPara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26C7776-A1A7-481E-A22C-F247782F41EB}"/>
                </a:ext>
              </a:extLst>
            </p:cNvPr>
            <p:cNvSpPr/>
            <p:nvPr/>
          </p:nvSpPr>
          <p:spPr>
            <a:xfrm>
              <a:off x="5760720" y="2731135"/>
              <a:ext cx="2301239" cy="3814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(</a:t>
              </a:r>
              <a:r>
                <a:rPr kumimoji="0" lang="ko-KR" altLang="en-US" sz="1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도착 건물</a:t>
              </a:r>
              <a:r>
                <a:rPr kumimoji="0" lang="en-US" altLang="ko-KR" sz="1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)</a:t>
              </a:r>
              <a:endPara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96559D0-EA5E-4D4B-9816-8BC662AFA879}"/>
                </a:ext>
              </a:extLst>
            </p:cNvPr>
            <p:cNvSpPr/>
            <p:nvPr/>
          </p:nvSpPr>
          <p:spPr>
            <a:xfrm>
              <a:off x="5235375" y="3249356"/>
              <a:ext cx="289126" cy="28983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pic>
          <p:nvPicPr>
            <p:cNvPr id="41" name="그래픽 40" descr="확인 표시">
              <a:extLst>
                <a:ext uri="{FF2B5EF4-FFF2-40B4-BE49-F238E27FC236}">
                  <a16:creationId xmlns:a16="http://schemas.microsoft.com/office/drawing/2014/main" id="{A9272687-619E-4939-9A3D-4B0381790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8677" y="3284587"/>
              <a:ext cx="219371" cy="2193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FE21F7-081E-42DF-B690-15673AAC1BD9}"/>
                </a:ext>
              </a:extLst>
            </p:cNvPr>
            <p:cNvSpPr txBox="1"/>
            <p:nvPr/>
          </p:nvSpPr>
          <p:spPr>
            <a:xfrm>
              <a:off x="5674007" y="3204476"/>
              <a:ext cx="163068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최소체력경로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A2E404-B84D-47F9-88BF-D9BBB7AADB5D}"/>
                </a:ext>
              </a:extLst>
            </p:cNvPr>
            <p:cNvSpPr/>
            <p:nvPr/>
          </p:nvSpPr>
          <p:spPr>
            <a:xfrm>
              <a:off x="5118133" y="3752210"/>
              <a:ext cx="3014768" cy="3690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2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이전 검색 기록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56ABDAA-A359-459A-B047-96A00739732F}"/>
              </a:ext>
            </a:extLst>
          </p:cNvPr>
          <p:cNvGrpSpPr/>
          <p:nvPr/>
        </p:nvGrpSpPr>
        <p:grpSpPr>
          <a:xfrm>
            <a:off x="9106464" y="1296827"/>
            <a:ext cx="3390900" cy="7191375"/>
            <a:chOff x="-2852805" y="1156022"/>
            <a:chExt cx="3390900" cy="7191375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53F4F7E-602D-43E2-B691-5407748CB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2805" y="1156022"/>
              <a:ext cx="3390900" cy="7191375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6CCC60B-7D0F-4E88-A898-3468DCA58848}"/>
                </a:ext>
              </a:extLst>
            </p:cNvPr>
            <p:cNvSpPr/>
            <p:nvPr/>
          </p:nvSpPr>
          <p:spPr>
            <a:xfrm>
              <a:off x="-2642427" y="2093842"/>
              <a:ext cx="3013488" cy="520810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55B27B0-2AF0-4F98-86FA-2C527719A756}"/>
              </a:ext>
            </a:extLst>
          </p:cNvPr>
          <p:cNvSpPr/>
          <p:nvPr/>
        </p:nvSpPr>
        <p:spPr>
          <a:xfrm>
            <a:off x="9765590" y="4188520"/>
            <a:ext cx="2072647" cy="88706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오류 신고하기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5548407-8E51-40BF-8990-337B880C8844}"/>
              </a:ext>
            </a:extLst>
          </p:cNvPr>
          <p:cNvCxnSpPr>
            <a:cxnSpLocks/>
          </p:cNvCxnSpPr>
          <p:nvPr/>
        </p:nvCxnSpPr>
        <p:spPr>
          <a:xfrm>
            <a:off x="2336104" y="0"/>
            <a:ext cx="0" cy="1296827"/>
          </a:xfrm>
          <a:prstGeom prst="straightConnector1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B847100-DE94-4D8F-AC16-321235CC23AB}"/>
              </a:ext>
            </a:extLst>
          </p:cNvPr>
          <p:cNvCxnSpPr>
            <a:cxnSpLocks/>
          </p:cNvCxnSpPr>
          <p:nvPr/>
        </p:nvCxnSpPr>
        <p:spPr>
          <a:xfrm>
            <a:off x="6682817" y="0"/>
            <a:ext cx="0" cy="1296827"/>
          </a:xfrm>
          <a:prstGeom prst="straightConnector1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1BEC84A-D9C5-4A0B-B72B-E76621096797}"/>
              </a:ext>
            </a:extLst>
          </p:cNvPr>
          <p:cNvCxnSpPr>
            <a:cxnSpLocks/>
          </p:cNvCxnSpPr>
          <p:nvPr/>
        </p:nvCxnSpPr>
        <p:spPr>
          <a:xfrm>
            <a:off x="10724730" y="0"/>
            <a:ext cx="0" cy="1296827"/>
          </a:xfrm>
          <a:prstGeom prst="straightConnector1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973850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07DA201-5734-42C1-BFEC-A5BE5ED28F3A}"/>
              </a:ext>
            </a:extLst>
          </p:cNvPr>
          <p:cNvGrpSpPr/>
          <p:nvPr/>
        </p:nvGrpSpPr>
        <p:grpSpPr>
          <a:xfrm>
            <a:off x="1733894" y="987213"/>
            <a:ext cx="3390900" cy="7191375"/>
            <a:chOff x="-2852805" y="1156022"/>
            <a:chExt cx="3390900" cy="71913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0B5AF7D-6587-4226-9713-C8F53D400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2805" y="1156022"/>
              <a:ext cx="3390900" cy="71913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453F063-8E45-4E44-BB6C-2913E7417D18}"/>
                </a:ext>
              </a:extLst>
            </p:cNvPr>
            <p:cNvSpPr/>
            <p:nvPr/>
          </p:nvSpPr>
          <p:spPr>
            <a:xfrm>
              <a:off x="-2642427" y="2093842"/>
              <a:ext cx="3013488" cy="520810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BFFB23-4F6B-4169-9362-C9068B92BB25}"/>
              </a:ext>
            </a:extLst>
          </p:cNvPr>
          <p:cNvSpPr/>
          <p:nvPr/>
        </p:nvSpPr>
        <p:spPr>
          <a:xfrm>
            <a:off x="1976228" y="1946644"/>
            <a:ext cx="1474788" cy="16265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600" b="0" dirty="0">
                <a:solidFill>
                  <a:srgbClr val="0070C0"/>
                </a:solidFill>
                <a:sym typeface="Helvetica Neue Medium"/>
              </a:rPr>
              <a:t>H</a:t>
            </a:r>
            <a:endParaRPr kumimoji="0" lang="ko-KR" altLang="en-US" sz="96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E7C25-D640-436F-AF70-D57DC0BACB01}"/>
              </a:ext>
            </a:extLst>
          </p:cNvPr>
          <p:cNvSpPr txBox="1"/>
          <p:nvPr/>
        </p:nvSpPr>
        <p:spPr>
          <a:xfrm>
            <a:off x="2199860" y="3558340"/>
            <a:ext cx="21733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0"/>
              <a:t>한양텔포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DD343-A292-4E1E-8136-059E557053AE}"/>
              </a:ext>
            </a:extLst>
          </p:cNvPr>
          <p:cNvSpPr txBox="1"/>
          <p:nvPr/>
        </p:nvSpPr>
        <p:spPr>
          <a:xfrm>
            <a:off x="2199860" y="4034231"/>
            <a:ext cx="21733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0"/>
              <a:t>팀 이름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8B68F-4087-4955-B05F-C2AB28A1E7B3}"/>
              </a:ext>
            </a:extLst>
          </p:cNvPr>
          <p:cNvSpPr txBox="1"/>
          <p:nvPr/>
        </p:nvSpPr>
        <p:spPr>
          <a:xfrm>
            <a:off x="2199860" y="4496160"/>
            <a:ext cx="21733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0"/>
              <a:t>개인 이름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EEB75-FA0A-4D7F-A32F-69E05A6121A7}"/>
              </a:ext>
            </a:extLst>
          </p:cNvPr>
          <p:cNvSpPr txBox="1"/>
          <p:nvPr/>
        </p:nvSpPr>
        <p:spPr>
          <a:xfrm>
            <a:off x="2199860" y="5050498"/>
            <a:ext cx="21733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0" dirty="0"/>
              <a:t>이메일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7C644C-8196-4DA0-B724-D5F37A1AC88D}"/>
              </a:ext>
            </a:extLst>
          </p:cNvPr>
          <p:cNvSpPr txBox="1"/>
          <p:nvPr/>
        </p:nvSpPr>
        <p:spPr>
          <a:xfrm>
            <a:off x="2713622" y="335928"/>
            <a:ext cx="1463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앱정보</a:t>
            </a:r>
            <a:endParaRPr kumimoji="0" lang="ko-KR" alt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594488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프로그램 핵심 기능 설계도"/>
          <p:cNvSpPr txBox="1"/>
          <p:nvPr/>
        </p:nvSpPr>
        <p:spPr>
          <a:xfrm>
            <a:off x="4670914" y="4607191"/>
            <a:ext cx="3662973" cy="53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프로그램 핵심 기능 설계도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A6BD1E5-EF70-4B46-B8E3-91D8E14B9582}"/>
              </a:ext>
            </a:extLst>
          </p:cNvPr>
          <p:cNvGrpSpPr/>
          <p:nvPr/>
        </p:nvGrpSpPr>
        <p:grpSpPr>
          <a:xfrm>
            <a:off x="1295125" y="1407006"/>
            <a:ext cx="3390900" cy="7191375"/>
            <a:chOff x="4674430" y="1327493"/>
            <a:chExt cx="3390900" cy="71913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0D3682B-4C9D-49A0-883C-4584179D89BF}"/>
                </a:ext>
              </a:extLst>
            </p:cNvPr>
            <p:cNvGrpSpPr/>
            <p:nvPr/>
          </p:nvGrpSpPr>
          <p:grpSpPr>
            <a:xfrm>
              <a:off x="4674430" y="1327493"/>
              <a:ext cx="3390900" cy="7191375"/>
              <a:chOff x="-2852805" y="1156022"/>
              <a:chExt cx="3390900" cy="7191375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2FE6382E-29C4-4E91-ADFC-68D61A9CA6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52805" y="1156022"/>
                <a:ext cx="3390900" cy="7191375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A5BD222-28B2-409C-9D4F-910F4048F492}"/>
                  </a:ext>
                </a:extLst>
              </p:cNvPr>
              <p:cNvSpPr/>
              <p:nvPr/>
            </p:nvSpPr>
            <p:spPr>
              <a:xfrm>
                <a:off x="-2642427" y="2093842"/>
                <a:ext cx="3013488" cy="520810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02435C-9214-4A1E-9013-8DF5D01D0A67}"/>
                </a:ext>
              </a:extLst>
            </p:cNvPr>
            <p:cNvSpPr/>
            <p:nvPr/>
          </p:nvSpPr>
          <p:spPr>
            <a:xfrm>
              <a:off x="4884808" y="2265312"/>
              <a:ext cx="3013488" cy="14270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건물사진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83D596B-B22C-4563-AA33-3AAE6C1049EF}"/>
                </a:ext>
              </a:extLst>
            </p:cNvPr>
            <p:cNvSpPr/>
            <p:nvPr/>
          </p:nvSpPr>
          <p:spPr>
            <a:xfrm>
              <a:off x="5566120" y="3549684"/>
              <a:ext cx="86961" cy="86961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93CC478-2770-4029-8BE0-29D693896DF1}"/>
                </a:ext>
              </a:extLst>
            </p:cNvPr>
            <p:cNvSpPr/>
            <p:nvPr/>
          </p:nvSpPr>
          <p:spPr>
            <a:xfrm>
              <a:off x="5967440" y="3549684"/>
              <a:ext cx="86961" cy="86961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C03036E-F876-4B8C-B664-6B9AD87B9CE7}"/>
                </a:ext>
              </a:extLst>
            </p:cNvPr>
            <p:cNvSpPr/>
            <p:nvPr/>
          </p:nvSpPr>
          <p:spPr>
            <a:xfrm>
              <a:off x="6348071" y="3549684"/>
              <a:ext cx="86961" cy="86961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B518F7-7128-44B2-82C1-8416A07C6B2E}"/>
                </a:ext>
              </a:extLst>
            </p:cNvPr>
            <p:cNvSpPr/>
            <p:nvPr/>
          </p:nvSpPr>
          <p:spPr>
            <a:xfrm>
              <a:off x="6666099" y="3549684"/>
              <a:ext cx="86961" cy="86961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B6139A5-FAE3-44F9-B988-8C2C1E8CDBF6}"/>
                </a:ext>
              </a:extLst>
            </p:cNvPr>
            <p:cNvSpPr/>
            <p:nvPr/>
          </p:nvSpPr>
          <p:spPr>
            <a:xfrm>
              <a:off x="6963438" y="3549684"/>
              <a:ext cx="86961" cy="86961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77A051-B9BF-44D9-9E65-0AFA88109473}"/>
                </a:ext>
              </a:extLst>
            </p:cNvPr>
            <p:cNvSpPr txBox="1"/>
            <p:nvPr/>
          </p:nvSpPr>
          <p:spPr>
            <a:xfrm>
              <a:off x="4982816" y="3869635"/>
              <a:ext cx="2796209" cy="488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40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건물 이름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B444C9-F4AC-4C47-B83B-7F04408F13AF}"/>
                </a:ext>
              </a:extLst>
            </p:cNvPr>
            <p:cNvSpPr txBox="1"/>
            <p:nvPr/>
          </p:nvSpPr>
          <p:spPr>
            <a:xfrm>
              <a:off x="4982817" y="4451733"/>
              <a:ext cx="2425148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건물 설명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0CE02C-FA1C-42C3-BEC7-3956322F4807}"/>
                </a:ext>
              </a:extLst>
            </p:cNvPr>
            <p:cNvSpPr/>
            <p:nvPr/>
          </p:nvSpPr>
          <p:spPr>
            <a:xfrm>
              <a:off x="4982820" y="4921015"/>
              <a:ext cx="2796206" cy="24471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C910FB-BF6D-4921-B81D-71DBBFA9956C}"/>
                </a:ext>
              </a:extLst>
            </p:cNvPr>
            <p:cNvSpPr txBox="1"/>
            <p:nvPr/>
          </p:nvSpPr>
          <p:spPr>
            <a:xfrm>
              <a:off x="4982817" y="5004247"/>
              <a:ext cx="2425148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강의실 정보</a:t>
              </a:r>
              <a:endParaRPr kumimoji="0" lang="ko-KR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FF12D6-919F-4B7A-92FC-8006DFDB5EEF}"/>
              </a:ext>
            </a:extLst>
          </p:cNvPr>
          <p:cNvSpPr/>
          <p:nvPr/>
        </p:nvSpPr>
        <p:spPr>
          <a:xfrm>
            <a:off x="6231315" y="1554412"/>
            <a:ext cx="5404094" cy="67128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건물 상세 정보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solidFill>
                <a:schemeClr val="tx1"/>
              </a:solidFill>
              <a:sym typeface="Helvetica Neue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건물의 사진과 함께 건물 이름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, 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건물에 대한 간단한 </a:t>
            </a:r>
            <a:r>
              <a:rPr lang="ko-KR" altLang="en-US" sz="2200" b="0" dirty="0">
                <a:solidFill>
                  <a:schemeClr val="tx1"/>
                </a:solidFill>
                <a:sym typeface="Helvetica Neue Medium"/>
              </a:rPr>
              <a:t>설명</a:t>
            </a:r>
            <a:r>
              <a:rPr lang="en-US" altLang="ko-KR" sz="2200" b="0" dirty="0">
                <a:solidFill>
                  <a:schemeClr val="tx1"/>
                </a:solidFill>
                <a:sym typeface="Helvetica Neue Medium"/>
              </a:rPr>
              <a:t>, </a:t>
            </a:r>
            <a:r>
              <a:rPr lang="ko-KR" altLang="en-US" sz="2200" b="0" dirty="0">
                <a:solidFill>
                  <a:schemeClr val="tx1"/>
                </a:solidFill>
                <a:sym typeface="Helvetica Neue Medium"/>
              </a:rPr>
              <a:t>그 건물의 강의실 정보에 대해서 보여준다</a:t>
            </a:r>
            <a:r>
              <a:rPr lang="en-US" altLang="ko-KR" sz="2200" b="0" dirty="0">
                <a:solidFill>
                  <a:schemeClr val="tx1"/>
                </a:solidFill>
                <a:sym typeface="Helvetica Neue Medium"/>
              </a:rPr>
              <a:t>. </a:t>
            </a:r>
            <a:r>
              <a:rPr lang="ko-KR" altLang="en-US" sz="2200" b="0" dirty="0">
                <a:solidFill>
                  <a:schemeClr val="tx1"/>
                </a:solidFill>
                <a:sym typeface="Helvetica Neue Medium"/>
              </a:rPr>
              <a:t>지도 그림에서 건물을 터치한 뒤 상세를 누르면 이 화면으로 이동할 수 있다</a:t>
            </a:r>
            <a:r>
              <a:rPr lang="en-US" altLang="ko-KR" sz="2200" b="0" dirty="0">
                <a:solidFill>
                  <a:schemeClr val="tx1"/>
                </a:solidFill>
                <a:sym typeface="Helvetica Neue Medium"/>
              </a:rPr>
              <a:t>. </a:t>
            </a:r>
            <a:r>
              <a:rPr lang="ko-KR" altLang="en-US" sz="2200" b="0" dirty="0">
                <a:solidFill>
                  <a:schemeClr val="tx1"/>
                </a:solidFill>
                <a:sym typeface="Helvetica Neue Medium"/>
              </a:rPr>
              <a:t>강의실 정보는 층별로 어떤 강의실이 있고 어떤 교수님의 연구실이 있는지 보여준다</a:t>
            </a:r>
            <a:r>
              <a:rPr lang="en-US" altLang="ko-KR" sz="2200" b="0" dirty="0">
                <a:solidFill>
                  <a:schemeClr val="tx1"/>
                </a:solidFill>
                <a:sym typeface="Helvetica Neue Medium"/>
              </a:rPr>
              <a:t>. 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20862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32A2A8-41B7-4FFF-BE97-DAECF547D16D}"/>
              </a:ext>
            </a:extLst>
          </p:cNvPr>
          <p:cNvGrpSpPr/>
          <p:nvPr/>
        </p:nvGrpSpPr>
        <p:grpSpPr>
          <a:xfrm>
            <a:off x="1125703" y="1315148"/>
            <a:ext cx="3390900" cy="7191375"/>
            <a:chOff x="555860" y="1296827"/>
            <a:chExt cx="3390900" cy="71913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0D83089-CECE-4223-9B6D-4B46C8CADFBD}"/>
                </a:ext>
              </a:extLst>
            </p:cNvPr>
            <p:cNvGrpSpPr/>
            <p:nvPr/>
          </p:nvGrpSpPr>
          <p:grpSpPr>
            <a:xfrm>
              <a:off x="555860" y="1296827"/>
              <a:ext cx="3390900" cy="7191375"/>
              <a:chOff x="-2852805" y="1156022"/>
              <a:chExt cx="3390900" cy="7191375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33934225-2738-4749-838D-9945CAF2E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52805" y="1156022"/>
                <a:ext cx="3390900" cy="7191375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6F0E551-0DF2-4976-90D7-96D1ABAB3C19}"/>
                  </a:ext>
                </a:extLst>
              </p:cNvPr>
              <p:cNvSpPr/>
              <p:nvPr/>
            </p:nvSpPr>
            <p:spPr>
              <a:xfrm>
                <a:off x="-2642427" y="2093842"/>
                <a:ext cx="3013488" cy="520810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C57AAE0-B455-483D-BC5A-77ED7B55DE6E}"/>
                </a:ext>
              </a:extLst>
            </p:cNvPr>
            <p:cNvSpPr/>
            <p:nvPr/>
          </p:nvSpPr>
          <p:spPr>
            <a:xfrm>
              <a:off x="925637" y="2385118"/>
              <a:ext cx="381691" cy="381691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pic>
          <p:nvPicPr>
            <p:cNvPr id="8" name="그래픽 7" descr="줄 화살표: 일자형">
              <a:extLst>
                <a:ext uri="{FF2B5EF4-FFF2-40B4-BE49-F238E27FC236}">
                  <a16:creationId xmlns:a16="http://schemas.microsoft.com/office/drawing/2014/main" id="{3FDA11DB-6F0C-4447-B4F3-4D2CE1680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5131" y="2440725"/>
              <a:ext cx="270476" cy="270476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D1E749B-5C5D-4CF7-98AF-BAD6760588C0}"/>
                </a:ext>
              </a:extLst>
            </p:cNvPr>
            <p:cNvSpPr/>
            <p:nvPr/>
          </p:nvSpPr>
          <p:spPr>
            <a:xfrm>
              <a:off x="1366822" y="2385118"/>
              <a:ext cx="2230783" cy="381691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5C803C-5E24-4F93-980C-63150BFE4196}"/>
                </a:ext>
              </a:extLst>
            </p:cNvPr>
            <p:cNvSpPr/>
            <p:nvPr/>
          </p:nvSpPr>
          <p:spPr>
            <a:xfrm>
              <a:off x="764958" y="3026824"/>
              <a:ext cx="3014768" cy="94735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2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검색 기록 및 검색 결과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93B2B7-111A-4FD6-9F3F-466F4E7D3FB1}"/>
              </a:ext>
            </a:extLst>
          </p:cNvPr>
          <p:cNvSpPr/>
          <p:nvPr/>
        </p:nvSpPr>
        <p:spPr>
          <a:xfrm>
            <a:off x="6231315" y="1554412"/>
            <a:ext cx="5404094" cy="67128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건물 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/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강의실 검색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solidFill>
                <a:schemeClr val="tx1"/>
              </a:solidFill>
              <a:sym typeface="Helvetica Neue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각 </a:t>
            </a:r>
            <a:r>
              <a:rPr lang="ko-KR" altLang="en-US" sz="2200" b="0" dirty="0">
                <a:solidFill>
                  <a:schemeClr val="tx1"/>
                </a:solidFill>
                <a:sym typeface="Helvetica Neue Medium"/>
              </a:rPr>
              <a:t>건물 혹은 강의실의 정보와 위치를 확인 할 수 있는 화면이다</a:t>
            </a:r>
            <a:r>
              <a:rPr lang="en-US" altLang="ko-KR" sz="2200" b="0" dirty="0">
                <a:solidFill>
                  <a:schemeClr val="tx1"/>
                </a:solidFill>
                <a:sym typeface="Helvetica Neue Medium"/>
              </a:rPr>
              <a:t>. </a:t>
            </a:r>
            <a:r>
              <a:rPr lang="ko-KR" altLang="en-US" sz="2200" b="0" dirty="0">
                <a:solidFill>
                  <a:schemeClr val="tx1"/>
                </a:solidFill>
                <a:sym typeface="Helvetica Neue Medium"/>
              </a:rPr>
              <a:t>검색어를 치면 그대로 필터링이 되며 검색 결과로 나온 건물</a:t>
            </a:r>
            <a:r>
              <a:rPr lang="en-US" altLang="ko-KR" sz="2200" b="0" dirty="0">
                <a:solidFill>
                  <a:schemeClr val="tx1"/>
                </a:solidFill>
                <a:sym typeface="Helvetica Neue Medium"/>
              </a:rPr>
              <a:t>/</a:t>
            </a:r>
            <a:r>
              <a:rPr lang="ko-KR" altLang="en-US" sz="2200" b="0" dirty="0">
                <a:solidFill>
                  <a:schemeClr val="tx1"/>
                </a:solidFill>
                <a:sym typeface="Helvetica Neue Medium"/>
              </a:rPr>
              <a:t>강의실을 터치하게 되면 지도에서 그 건물 혹은 강의실이 포함된 건물이 하이라이트 된다</a:t>
            </a:r>
            <a:r>
              <a:rPr lang="en-US" altLang="ko-KR" sz="2200" b="0" dirty="0">
                <a:solidFill>
                  <a:schemeClr val="tx1"/>
                </a:solidFill>
                <a:sym typeface="Helvetica Neue Medium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검색어가 없는 경우에는 이전 검색 기록을 보여준다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. 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687680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1245E-28C1-46DC-B04A-064610468A47}"/>
              </a:ext>
            </a:extLst>
          </p:cNvPr>
          <p:cNvGrpSpPr/>
          <p:nvPr/>
        </p:nvGrpSpPr>
        <p:grpSpPr>
          <a:xfrm>
            <a:off x="922701" y="1310079"/>
            <a:ext cx="3390900" cy="7191375"/>
            <a:chOff x="4911606" y="1296827"/>
            <a:chExt cx="3390900" cy="71913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A5BB8D3-93E1-47EB-9477-1D36CD21A660}"/>
                </a:ext>
              </a:extLst>
            </p:cNvPr>
            <p:cNvGrpSpPr/>
            <p:nvPr/>
          </p:nvGrpSpPr>
          <p:grpSpPr>
            <a:xfrm>
              <a:off x="4911606" y="1296827"/>
              <a:ext cx="3390900" cy="7191375"/>
              <a:chOff x="-2852805" y="1156022"/>
              <a:chExt cx="3390900" cy="7191375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207E06C-4B4F-4835-B066-167ACF8E0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52805" y="1156022"/>
                <a:ext cx="3390900" cy="7191375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4256443-8618-45CA-A3C2-DCAD05A1FE42}"/>
                  </a:ext>
                </a:extLst>
              </p:cNvPr>
              <p:cNvSpPr/>
              <p:nvPr/>
            </p:nvSpPr>
            <p:spPr>
              <a:xfrm>
                <a:off x="-2642427" y="2093842"/>
                <a:ext cx="3013488" cy="520810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231D695-E5AA-472F-B4CE-A1FE49B226C4}"/>
                </a:ext>
              </a:extLst>
            </p:cNvPr>
            <p:cNvSpPr/>
            <p:nvPr/>
          </p:nvSpPr>
          <p:spPr>
            <a:xfrm>
              <a:off x="5235375" y="2375043"/>
              <a:ext cx="2826585" cy="73391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90E40F-782D-4CBA-AAB3-ABCCFC2E70A1}"/>
                </a:ext>
              </a:extLst>
            </p:cNvPr>
            <p:cNvSpPr/>
            <p:nvPr/>
          </p:nvSpPr>
          <p:spPr>
            <a:xfrm>
              <a:off x="5235375" y="2366283"/>
              <a:ext cx="525346" cy="3814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출발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860446-67DE-43F1-8C6B-0D9449BE46ED}"/>
                </a:ext>
              </a:extLst>
            </p:cNvPr>
            <p:cNvSpPr/>
            <p:nvPr/>
          </p:nvSpPr>
          <p:spPr>
            <a:xfrm>
              <a:off x="5235375" y="2734810"/>
              <a:ext cx="525346" cy="3814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도착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578329-80F0-4C83-AD2A-7C0156CAF784}"/>
                </a:ext>
              </a:extLst>
            </p:cNvPr>
            <p:cNvSpPr/>
            <p:nvPr/>
          </p:nvSpPr>
          <p:spPr>
            <a:xfrm>
              <a:off x="5760720" y="2366283"/>
              <a:ext cx="2301239" cy="3814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(</a:t>
              </a:r>
              <a:r>
                <a:rPr kumimoji="0" lang="ko-KR" altLang="en-US" sz="1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출발 건물</a:t>
              </a:r>
              <a:r>
                <a:rPr kumimoji="0" lang="en-US" altLang="ko-KR" sz="1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)</a:t>
              </a:r>
              <a:endPara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CE24DA-EAC4-4FA4-8BF2-3FA732EB227C}"/>
                </a:ext>
              </a:extLst>
            </p:cNvPr>
            <p:cNvSpPr/>
            <p:nvPr/>
          </p:nvSpPr>
          <p:spPr>
            <a:xfrm>
              <a:off x="5760720" y="2731135"/>
              <a:ext cx="2301239" cy="3814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(</a:t>
              </a:r>
              <a:r>
                <a:rPr kumimoji="0" lang="ko-KR" altLang="en-US" sz="1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도착 건물</a:t>
              </a:r>
              <a:r>
                <a:rPr kumimoji="0" lang="en-US" altLang="ko-KR" sz="1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)</a:t>
              </a:r>
              <a:endPara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E7A455-10E7-498E-B859-DB36CB05206C}"/>
                </a:ext>
              </a:extLst>
            </p:cNvPr>
            <p:cNvSpPr/>
            <p:nvPr/>
          </p:nvSpPr>
          <p:spPr>
            <a:xfrm>
              <a:off x="5235375" y="3249356"/>
              <a:ext cx="289126" cy="28983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pic>
          <p:nvPicPr>
            <p:cNvPr id="13" name="그래픽 12" descr="확인 표시">
              <a:extLst>
                <a:ext uri="{FF2B5EF4-FFF2-40B4-BE49-F238E27FC236}">
                  <a16:creationId xmlns:a16="http://schemas.microsoft.com/office/drawing/2014/main" id="{6C75129F-4C3B-49E3-8C02-9E3B47D8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677" y="3284587"/>
              <a:ext cx="219371" cy="21937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549924-7528-4797-AD47-F9BD2A99B985}"/>
                </a:ext>
              </a:extLst>
            </p:cNvPr>
            <p:cNvSpPr txBox="1"/>
            <p:nvPr/>
          </p:nvSpPr>
          <p:spPr>
            <a:xfrm>
              <a:off x="5674007" y="3204476"/>
              <a:ext cx="163068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최소체력경로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308F3A4-32A2-4BD7-BFE8-D50FE02E11E3}"/>
                </a:ext>
              </a:extLst>
            </p:cNvPr>
            <p:cNvSpPr/>
            <p:nvPr/>
          </p:nvSpPr>
          <p:spPr>
            <a:xfrm>
              <a:off x="5118133" y="3752210"/>
              <a:ext cx="3014768" cy="3690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2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이전 검색 기록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655059-AF39-42C8-8B03-5C959A54523C}"/>
              </a:ext>
            </a:extLst>
          </p:cNvPr>
          <p:cNvSpPr/>
          <p:nvPr/>
        </p:nvSpPr>
        <p:spPr>
          <a:xfrm>
            <a:off x="6231315" y="1554412"/>
            <a:ext cx="5404094" cy="67128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건물 </a:t>
            </a:r>
            <a:r>
              <a:rPr lang="ko-KR" altLang="en-US" sz="2200" b="0" dirty="0">
                <a:solidFill>
                  <a:schemeClr val="tx1"/>
                </a:solidFill>
                <a:sym typeface="Helvetica Neue Medium"/>
              </a:rPr>
              <a:t>사이 경로 검색</a:t>
            </a:r>
            <a:endParaRPr lang="en-US" altLang="ko-KR" sz="2200" b="0" dirty="0">
              <a:solidFill>
                <a:schemeClr val="tx1"/>
              </a:solidFill>
              <a:sym typeface="Helvetica Neue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건물과 건물 사이 이동할 수 있는 최단경로를 알려준다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. 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도보로 이동 가능한 길만 알려준다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. 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특수한 알고리즘을 이용해 결과가 나온다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.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200" b="0" dirty="0">
              <a:solidFill>
                <a:schemeClr val="tx1"/>
              </a:solidFill>
              <a:sym typeface="Helvetica Neue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최소체력 경로에 체크를 하면 포탈을 이용해 체력을 적게 소모하여 갈 수 있는 경로를 알려준다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. 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4580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357</Words>
  <Application>Microsoft Office PowerPoint</Application>
  <PresentationFormat>사용자 지정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Arial</vt:lpstr>
      <vt:lpstr>White</vt:lpstr>
      <vt:lpstr>EOS 1차 중간점검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EOS 1차 중간점검 보고서</dc:title>
  <cp:lastModifiedBy>한상엽</cp:lastModifiedBy>
  <cp:revision>17</cp:revision>
  <dcterms:modified xsi:type="dcterms:W3CDTF">2017-10-11T07:20:44Z</dcterms:modified>
</cp:coreProperties>
</file>