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0000"/>
    <a:srgbClr val="137D08"/>
    <a:srgbClr val="C5995E"/>
    <a:srgbClr val="BFC09B"/>
    <a:srgbClr val="FD03FF"/>
    <a:srgbClr val="1FCE00"/>
    <a:srgbClr val="453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1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71F82-F125-B863-8E4C-6E9A4234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959E3-474F-CC22-2594-024706738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F3880-1A62-86D4-1EDE-F3C8DCFC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F1EE6-4535-6841-6CF6-82FC6662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EFE6F-8636-E924-6687-9B0DB127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64374-3A3F-6389-BFDF-2BC86D3A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211CF-B762-66BD-B4D2-16A04E50D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EB439-8369-D9BF-FAF6-0E49AE0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4A015-7DA3-50F1-85EA-2CA3B345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3BD4D-88D3-37AE-5F13-0B5C0930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5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FE0D53-F4DD-E088-1919-462685482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8933B-4587-2B53-56F2-B80D59188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0A248-DA73-06CE-FFA4-2D7FABA3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A3A13-99E7-66F2-2577-6D77B1F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F638-319B-2EA0-98B9-EA6992A3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9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A6E3-BF01-FE70-0E49-61E6F1FD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07702-E280-464A-800B-5773FB9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0C207-6260-5759-D451-9923B451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BE257-C148-371B-8BC1-E81B8104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72633-71B8-5DE8-32D4-6DC910A3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4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0D6FD-F59E-EB42-ADB4-B3D33F15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9830E-EB76-C50C-230A-C247EE79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52BCA-51B0-2267-29B0-DC543B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EB921-F369-5114-4C56-F70D5920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23D7C-8526-D336-540E-BBF8A90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19FD-D68D-4922-3C7D-D3A935E8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5BB4F-9E41-FBBB-A2D3-AC0FF9BF4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7830F-A4E9-037A-3168-D5F14898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67C2D-AD1F-E07E-D172-60585E6C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E56B0-7352-754E-4CE0-39EB8BB7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4CFA1-EB99-F4EF-9736-3F91292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6E918-08D0-92CD-5E61-939F163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157AE-65C2-5EA4-A0FE-BC63A831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A7C05-7C3D-64C3-B4D3-E8D7DA873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953E5-F425-9F3B-32BA-541B204BD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5A2443-CD21-F844-5DCA-CE395713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4A29C-1AE5-A9D3-AFF2-0D7638DF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06265-6852-FA7B-7177-9D2F1880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D9F525-0B1A-55DE-2CB3-E5142474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FE88-1EAC-26F1-74A8-FBF04DFD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44F22-C911-90E5-88A9-DF62F67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FBA36-7AF7-CB9C-B9C3-88D6903D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17EE7-136E-ED01-4BAB-BC95650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0183FE-E4D0-8B65-75F6-727282CA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D3B05-AFD4-1DC7-1958-C556DBD6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434DD-0923-D970-3AAC-ACBE2E44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1720-4E4A-4FA8-071F-E1D14A5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D24E7-CAF4-15A6-BD25-494AE369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96157-841C-D0EC-B55A-5269AA02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790C8-A15A-DCFE-1564-906EA29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EA60D-45C0-505F-4EAF-CE0E932E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F0D67-C8A9-53B3-F440-56D76A3A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639A-FA5C-5AF3-2D4D-B690F3BE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C317A-5BAD-B829-CC57-33E64461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C33F8-F5D5-EFAB-21A4-CFAD15B5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09F77-5C7D-E601-7FD2-3A5E2AD2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2D2D5-A00A-846C-E383-CCCC8127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4A338-018B-8992-3A01-9763C314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FAD21-C4D6-E6FE-1CF5-60D0FF8E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CE7D-DC33-37B1-47CD-F9504E68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BBB9A-9895-8E1B-209B-349969FEF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93BB5-B94D-4660-AB89-F7F46EAE89ED}" type="datetimeFigureOut">
              <a:rPr lang="zh-CN" altLang="en-US" smtClean="0"/>
              <a:t>2025-04-12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50C55-C12A-40AB-4507-86639CF54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2AB42-4B25-85D7-E48E-2DD7D018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EA017-51C8-4397-8154-3F28254C6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5296ED5A-EF28-56B4-1E93-1D71FFFF4B1E}"/>
              </a:ext>
            </a:extLst>
          </p:cNvPr>
          <p:cNvGrpSpPr/>
          <p:nvPr/>
        </p:nvGrpSpPr>
        <p:grpSpPr>
          <a:xfrm>
            <a:off x="1039091" y="1256487"/>
            <a:ext cx="10113818" cy="3327629"/>
            <a:chOff x="1517073" y="1547432"/>
            <a:chExt cx="10113818" cy="3327629"/>
          </a:xfrm>
        </p:grpSpPr>
        <p:pic>
          <p:nvPicPr>
            <p:cNvPr id="5" name="图片 4" descr="形状&#10;&#10;AI 生成的内容可能不正确。">
              <a:extLst>
                <a:ext uri="{FF2B5EF4-FFF2-40B4-BE49-F238E27FC236}">
                  <a16:creationId xmlns:a16="http://schemas.microsoft.com/office/drawing/2014/main" id="{2FC7DAE9-B6C5-D6EF-9853-81576ADF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073" y="2818585"/>
              <a:ext cx="10113818" cy="205647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C07A51-4DC6-CAD7-9837-A897C5C61ADD}"/>
                </a:ext>
              </a:extLst>
            </p:cNvPr>
            <p:cNvSpPr txBox="1"/>
            <p:nvPr/>
          </p:nvSpPr>
          <p:spPr>
            <a:xfrm>
              <a:off x="10470227" y="3244334"/>
              <a:ext cx="51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FCE00"/>
                  </a:solidFill>
                </a:rPr>
                <a:t>p5</a:t>
              </a:r>
              <a:endParaRPr lang="zh-CN" altLang="en-US" b="1">
                <a:solidFill>
                  <a:srgbClr val="1FCE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DF4591D-2E4D-431A-87A6-D2A9C36CB335}"/>
                </a:ext>
              </a:extLst>
            </p:cNvPr>
            <p:cNvSpPr txBox="1"/>
            <p:nvPr/>
          </p:nvSpPr>
          <p:spPr>
            <a:xfrm>
              <a:off x="2102942" y="2761259"/>
              <a:ext cx="51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D03FF"/>
                  </a:solidFill>
                </a:rPr>
                <a:t>p7</a:t>
              </a:r>
              <a:endParaRPr lang="zh-CN" altLang="en-US" b="1">
                <a:solidFill>
                  <a:srgbClr val="FD03FF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1640783-0074-26B6-E7CA-F8903EE819F2}"/>
                </a:ext>
              </a:extLst>
            </p:cNvPr>
            <p:cNvSpPr txBox="1"/>
            <p:nvPr/>
          </p:nvSpPr>
          <p:spPr>
            <a:xfrm>
              <a:off x="2616252" y="2805471"/>
              <a:ext cx="900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BFC09B"/>
                  </a:solidFill>
                </a:rPr>
                <a:t>index</a:t>
              </a:r>
              <a:endParaRPr lang="zh-CN" altLang="en-US" b="1">
                <a:solidFill>
                  <a:srgbClr val="BFC09B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F02AD-60C6-E4FB-208E-156D9973B93E}"/>
                </a:ext>
              </a:extLst>
            </p:cNvPr>
            <p:cNvSpPr txBox="1"/>
            <p:nvPr/>
          </p:nvSpPr>
          <p:spPr>
            <a:xfrm>
              <a:off x="8817377" y="3244334"/>
              <a:ext cx="104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453F39"/>
                  </a:solidFill>
                </a:rPr>
                <a:t>Rd1 sp</a:t>
              </a:r>
              <a:endParaRPr lang="zh-CN" altLang="en-US" b="1">
                <a:solidFill>
                  <a:srgbClr val="453F39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AE90E2-AEFD-B613-BF8B-F5EB95D83888}"/>
                </a:ext>
              </a:extLst>
            </p:cNvPr>
            <p:cNvSpPr txBox="1"/>
            <p:nvPr/>
          </p:nvSpPr>
          <p:spPr>
            <a:xfrm>
              <a:off x="9683286" y="3244334"/>
              <a:ext cx="900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453F39"/>
                  </a:solidFill>
                </a:rPr>
                <a:t>index</a:t>
              </a:r>
              <a:endParaRPr lang="zh-CN" altLang="en-US" b="1">
                <a:solidFill>
                  <a:srgbClr val="453F39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B609C62-D0DE-745B-FD4B-43C605A3C0AF}"/>
                </a:ext>
              </a:extLst>
            </p:cNvPr>
            <p:cNvSpPr txBox="1"/>
            <p:nvPr/>
          </p:nvSpPr>
          <p:spPr>
            <a:xfrm>
              <a:off x="3403541" y="2805471"/>
              <a:ext cx="104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5995E"/>
                  </a:solidFill>
                </a:rPr>
                <a:t>Rd2 sp</a:t>
              </a:r>
              <a:endParaRPr lang="zh-CN" altLang="en-US" b="1">
                <a:solidFill>
                  <a:srgbClr val="C5995E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256833-F8F4-F9B1-8545-18111823FA24}"/>
                </a:ext>
              </a:extLst>
            </p:cNvPr>
            <p:cNvSpPr/>
            <p:nvPr/>
          </p:nvSpPr>
          <p:spPr>
            <a:xfrm>
              <a:off x="8542709" y="3429000"/>
              <a:ext cx="301336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1D26DE-479D-2B52-8528-24C14203221B}"/>
                </a:ext>
              </a:extLst>
            </p:cNvPr>
            <p:cNvSpPr/>
            <p:nvPr/>
          </p:nvSpPr>
          <p:spPr>
            <a:xfrm>
              <a:off x="4287806" y="3003353"/>
              <a:ext cx="301336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8B66755-EE28-9A65-ADE7-02C678D05BD1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4438474" y="1932709"/>
              <a:ext cx="1172617" cy="10706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5C9C98A-64AD-2E73-B4A9-58EE1BAD356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6269359" y="1932709"/>
              <a:ext cx="2317480" cy="1546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98BE1E2A-FCF9-96AB-18CE-E84DBFC12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929" y="1547432"/>
              <a:ext cx="248978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rPr>
                <a:t>fastqc检测adapter</a:t>
              </a:r>
              <a:r>
                <a:rPr lang="zh-CN" altLang="en-US" sz="1600" b="1">
                  <a:solidFill>
                    <a:srgbClr val="FF0000"/>
                  </a:solidFill>
                  <a:latin typeface="+mn-ea"/>
                </a:rPr>
                <a:t>的序列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1EEF719-382B-8E6E-14FA-9D83FB20D999}"/>
              </a:ext>
            </a:extLst>
          </p:cNvPr>
          <p:cNvSpPr txBox="1"/>
          <p:nvPr/>
        </p:nvSpPr>
        <p:spPr>
          <a:xfrm>
            <a:off x="477981" y="8871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9312D54-EE0B-7FD8-486A-527A5E54E9F6}"/>
              </a:ext>
            </a:extLst>
          </p:cNvPr>
          <p:cNvSpPr txBox="1"/>
          <p:nvPr/>
        </p:nvSpPr>
        <p:spPr>
          <a:xfrm>
            <a:off x="477981" y="8871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79</a:t>
            </a:r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E16E1-FA7F-3A22-BF6C-FF717F03BEFC}"/>
              </a:ext>
            </a:extLst>
          </p:cNvPr>
          <p:cNvGrpSpPr/>
          <p:nvPr/>
        </p:nvGrpSpPr>
        <p:grpSpPr>
          <a:xfrm>
            <a:off x="906303" y="2433510"/>
            <a:ext cx="9791700" cy="2955755"/>
            <a:chOff x="906303" y="2433510"/>
            <a:chExt cx="9791700" cy="2955755"/>
          </a:xfrm>
        </p:grpSpPr>
        <p:pic>
          <p:nvPicPr>
            <p:cNvPr id="13" name="图片 12" descr="形状&#10;&#10;AI 生成的内容可能不正确。">
              <a:extLst>
                <a:ext uri="{FF2B5EF4-FFF2-40B4-BE49-F238E27FC236}">
                  <a16:creationId xmlns:a16="http://schemas.microsoft.com/office/drawing/2014/main" id="{9370B270-0816-874B-F7AB-9F4F4A09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3" y="2433510"/>
              <a:ext cx="9791700" cy="1990979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3A8549-950B-173F-A49E-E69CE0398F50}"/>
                </a:ext>
              </a:extLst>
            </p:cNvPr>
            <p:cNvSpPr txBox="1"/>
            <p:nvPr/>
          </p:nvSpPr>
          <p:spPr>
            <a:xfrm>
              <a:off x="3098800" y="3901269"/>
              <a:ext cx="132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137D08"/>
                  </a:solidFill>
                </a:rPr>
                <a:t>Read2</a:t>
              </a:r>
              <a:endParaRPr lang="zh-CN" altLang="en-US" sz="2800" b="1">
                <a:solidFill>
                  <a:srgbClr val="137D08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3F9C04-F206-1A90-6041-9BE948D752C0}"/>
                </a:ext>
              </a:extLst>
            </p:cNvPr>
            <p:cNvSpPr txBox="1"/>
            <p:nvPr/>
          </p:nvSpPr>
          <p:spPr>
            <a:xfrm>
              <a:off x="5094267" y="49276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插入片段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93B05DC-2766-4643-95ED-F09416B15AC2}"/>
                </a:ext>
              </a:extLst>
            </p:cNvPr>
            <p:cNvCxnSpPr/>
            <p:nvPr/>
          </p:nvCxnSpPr>
          <p:spPr>
            <a:xfrm>
              <a:off x="5802153" y="3733800"/>
              <a:ext cx="0" cy="1193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98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984741-C374-9BE1-C60C-E6F07F200C13}"/>
              </a:ext>
            </a:extLst>
          </p:cNvPr>
          <p:cNvGrpSpPr/>
          <p:nvPr/>
        </p:nvGrpSpPr>
        <p:grpSpPr>
          <a:xfrm>
            <a:off x="1041384" y="1009955"/>
            <a:ext cx="9791700" cy="3881531"/>
            <a:chOff x="916693" y="989173"/>
            <a:chExt cx="9791700" cy="38815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88AE978-35B6-5097-01D8-E17B5934DBD8}"/>
                </a:ext>
              </a:extLst>
            </p:cNvPr>
            <p:cNvGrpSpPr/>
            <p:nvPr/>
          </p:nvGrpSpPr>
          <p:grpSpPr>
            <a:xfrm>
              <a:off x="916693" y="989173"/>
              <a:ext cx="9791700" cy="1990979"/>
              <a:chOff x="906303" y="2433510"/>
              <a:chExt cx="9791700" cy="1990979"/>
            </a:xfrm>
          </p:grpSpPr>
          <p:pic>
            <p:nvPicPr>
              <p:cNvPr id="5" name="图片 4" descr="形状&#10;&#10;AI 生成的内容可能不正确。">
                <a:extLst>
                  <a:ext uri="{FF2B5EF4-FFF2-40B4-BE49-F238E27FC236}">
                    <a16:creationId xmlns:a16="http://schemas.microsoft.com/office/drawing/2014/main" id="{660FC2A7-42C1-20D6-19D0-217B569BD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303" y="2433510"/>
                <a:ext cx="9791700" cy="1990979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6EDC42-54AC-F755-2C96-215A102F28C6}"/>
                  </a:ext>
                </a:extLst>
              </p:cNvPr>
              <p:cNvSpPr txBox="1"/>
              <p:nvPr/>
            </p:nvSpPr>
            <p:spPr>
              <a:xfrm>
                <a:off x="3098800" y="3901269"/>
                <a:ext cx="132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rgbClr val="137D08"/>
                    </a:solidFill>
                  </a:rPr>
                  <a:t>Read2</a:t>
                </a:r>
                <a:endParaRPr lang="zh-CN" altLang="en-US" sz="2800" b="1">
                  <a:solidFill>
                    <a:srgbClr val="137D08"/>
                  </a:solidFill>
                </a:endParaRPr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10B0CAE-FAC1-CC72-5102-91A35ACA8F06}"/>
                </a:ext>
              </a:extLst>
            </p:cNvPr>
            <p:cNvCxnSpPr/>
            <p:nvPr/>
          </p:nvCxnSpPr>
          <p:spPr>
            <a:xfrm>
              <a:off x="9102436" y="2327564"/>
              <a:ext cx="0" cy="10806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007A077-C9CB-D246-2626-40FB6FB5CC25}"/>
                </a:ext>
              </a:extLst>
            </p:cNvPr>
            <p:cNvCxnSpPr/>
            <p:nvPr/>
          </p:nvCxnSpPr>
          <p:spPr>
            <a:xfrm>
              <a:off x="3064163" y="2327564"/>
              <a:ext cx="0" cy="10806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70E2D5-55EA-97B2-B61E-847A1F3CDC88}"/>
                </a:ext>
              </a:extLst>
            </p:cNvPr>
            <p:cNvSpPr txBox="1"/>
            <p:nvPr/>
          </p:nvSpPr>
          <p:spPr>
            <a:xfrm>
              <a:off x="2487064" y="3408218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Read2 End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D95394-5DF1-B7CE-9EA6-60AD28C1E757}"/>
                </a:ext>
              </a:extLst>
            </p:cNvPr>
            <p:cNvSpPr txBox="1"/>
            <p:nvPr/>
          </p:nvSpPr>
          <p:spPr>
            <a:xfrm>
              <a:off x="8407574" y="3408218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Read1 Start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88A69F8A-A29A-8801-7F3F-87ACEF1B8264}"/>
                </a:ext>
              </a:extLst>
            </p:cNvPr>
            <p:cNvSpPr/>
            <p:nvPr/>
          </p:nvSpPr>
          <p:spPr>
            <a:xfrm rot="5400000">
              <a:off x="5821689" y="1120325"/>
              <a:ext cx="523220" cy="6038272"/>
            </a:xfrm>
            <a:prstGeom prst="righ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FFE323-F708-9637-8E01-94C6F853FD53}"/>
                </a:ext>
              </a:extLst>
            </p:cNvPr>
            <p:cNvSpPr txBox="1"/>
            <p:nvPr/>
          </p:nvSpPr>
          <p:spPr>
            <a:xfrm>
              <a:off x="5550017" y="4501372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fragment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D743E05-392B-2883-5BA8-0D2B021E583D}"/>
              </a:ext>
            </a:extLst>
          </p:cNvPr>
          <p:cNvSpPr txBox="1"/>
          <p:nvPr/>
        </p:nvSpPr>
        <p:spPr>
          <a:xfrm>
            <a:off x="0" y="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80AB7328-3AD4-07A8-E671-256D4697441B}"/>
              </a:ext>
            </a:extLst>
          </p:cNvPr>
          <p:cNvGrpSpPr/>
          <p:nvPr/>
        </p:nvGrpSpPr>
        <p:grpSpPr>
          <a:xfrm>
            <a:off x="-946144" y="384463"/>
            <a:ext cx="13626522" cy="5926079"/>
            <a:chOff x="-1018880" y="0"/>
            <a:chExt cx="13626522" cy="59260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7A45513-924F-8868-BC87-99A39E22F310}"/>
                </a:ext>
              </a:extLst>
            </p:cNvPr>
            <p:cNvSpPr txBox="1"/>
            <p:nvPr/>
          </p:nvSpPr>
          <p:spPr>
            <a:xfrm flipH="1">
              <a:off x="-949833" y="1028600"/>
              <a:ext cx="249194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NCBI downland</a:t>
              </a:r>
              <a:endParaRPr lang="zh-CN" altLang="en-US" b="1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642919D-1FE0-09E0-654C-5C86311CF451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296139" y="1397932"/>
              <a:ext cx="1" cy="7001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5059E9A-84C2-90FB-C906-AC7F9955CFD1}"/>
                </a:ext>
              </a:extLst>
            </p:cNvPr>
            <p:cNvSpPr txBox="1"/>
            <p:nvPr/>
          </p:nvSpPr>
          <p:spPr>
            <a:xfrm flipH="1">
              <a:off x="-301337" y="2098056"/>
              <a:ext cx="119495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SRA</a:t>
              </a:r>
              <a:endParaRPr lang="zh-CN" altLang="en-US" b="1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226AA4-C00D-2F8A-29C9-11BCB990CC2D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96140" y="2467388"/>
              <a:ext cx="0" cy="772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E9D3BC8-BBA8-53F9-1FF6-530A5745689E}"/>
                </a:ext>
              </a:extLst>
            </p:cNvPr>
            <p:cNvSpPr txBox="1"/>
            <p:nvPr/>
          </p:nvSpPr>
          <p:spPr>
            <a:xfrm flipH="1">
              <a:off x="-301337" y="3240148"/>
              <a:ext cx="119495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FASTA</a:t>
              </a:r>
              <a:endParaRPr lang="zh-CN" altLang="en-US" b="1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4032EF-51D5-9B6E-4086-7E12E5511437}"/>
                </a:ext>
              </a:extLst>
            </p:cNvPr>
            <p:cNvSpPr txBox="1"/>
            <p:nvPr/>
          </p:nvSpPr>
          <p:spPr>
            <a:xfrm>
              <a:off x="296140" y="2652054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fastq-dump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47F55BD-616D-B5F4-87FB-4DC1D838B93B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flipH="1">
              <a:off x="-373073" y="3609480"/>
              <a:ext cx="669213" cy="6656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51C11F-078D-6F50-5631-5D7BE777EA98}"/>
                </a:ext>
              </a:extLst>
            </p:cNvPr>
            <p:cNvSpPr txBox="1"/>
            <p:nvPr/>
          </p:nvSpPr>
          <p:spPr>
            <a:xfrm flipH="1">
              <a:off x="-1018880" y="4275095"/>
              <a:ext cx="129161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QC report</a:t>
              </a:r>
              <a:endParaRPr lang="zh-CN" altLang="en-US" b="1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8950EC2-7175-2A23-389F-C5D1B3EE49EF}"/>
                </a:ext>
              </a:extLst>
            </p:cNvPr>
            <p:cNvSpPr txBox="1"/>
            <p:nvPr/>
          </p:nvSpPr>
          <p:spPr>
            <a:xfrm>
              <a:off x="-876877" y="3746376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fastqc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E22E82A-390C-34EF-1FC0-58510A291E39}"/>
                </a:ext>
              </a:extLst>
            </p:cNvPr>
            <p:cNvCxnSpPr>
              <a:cxnSpLocks/>
              <a:stCxn id="12" idx="2"/>
              <a:endCxn id="27" idx="0"/>
            </p:cNvCxnSpPr>
            <p:nvPr/>
          </p:nvCxnSpPr>
          <p:spPr>
            <a:xfrm>
              <a:off x="296140" y="3609480"/>
              <a:ext cx="843942" cy="6327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E408C52-D009-4C27-F102-A9A9E7BD927D}"/>
                </a:ext>
              </a:extLst>
            </p:cNvPr>
            <p:cNvSpPr txBox="1"/>
            <p:nvPr/>
          </p:nvSpPr>
          <p:spPr>
            <a:xfrm flipH="1">
              <a:off x="542605" y="4242213"/>
              <a:ext cx="119495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FASTA</a:t>
              </a:r>
              <a:endParaRPr lang="zh-CN" altLang="en-US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981CA0C-7847-0593-DEB2-51426428A4BA}"/>
                </a:ext>
              </a:extLst>
            </p:cNvPr>
            <p:cNvSpPr txBox="1"/>
            <p:nvPr/>
          </p:nvSpPr>
          <p:spPr>
            <a:xfrm>
              <a:off x="718111" y="368821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Data cleaning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352CD8D-5358-A16A-3F1D-61675F387440}"/>
                </a:ext>
              </a:extLst>
            </p:cNvPr>
            <p:cNvCxnSpPr>
              <a:cxnSpLocks/>
              <a:stCxn id="27" idx="2"/>
              <a:endCxn id="38" idx="0"/>
            </p:cNvCxnSpPr>
            <p:nvPr/>
          </p:nvCxnSpPr>
          <p:spPr>
            <a:xfrm flipH="1">
              <a:off x="1130816" y="4611545"/>
              <a:ext cx="9266" cy="836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042CDE6-43DD-4FF4-E821-56773F56F337}"/>
                </a:ext>
              </a:extLst>
            </p:cNvPr>
            <p:cNvSpPr txBox="1"/>
            <p:nvPr/>
          </p:nvSpPr>
          <p:spPr>
            <a:xfrm>
              <a:off x="-814280" y="4825366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Reads Alignment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45CDD51-2C31-6256-B121-D03D4ADC8406}"/>
                </a:ext>
              </a:extLst>
            </p:cNvPr>
            <p:cNvSpPr txBox="1"/>
            <p:nvPr/>
          </p:nvSpPr>
          <p:spPr>
            <a:xfrm flipH="1">
              <a:off x="533339" y="5448265"/>
              <a:ext cx="119495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SAM</a:t>
              </a:r>
              <a:endParaRPr lang="zh-CN" altLang="en-US" b="1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EA17022-03C4-E8B2-96D7-E7377CE4DB85}"/>
                </a:ext>
              </a:extLst>
            </p:cNvPr>
            <p:cNvSpPr txBox="1"/>
            <p:nvPr/>
          </p:nvSpPr>
          <p:spPr>
            <a:xfrm flipH="1">
              <a:off x="3856757" y="3709347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BAM</a:t>
              </a:r>
              <a:endParaRPr lang="zh-CN" altLang="en-US" b="1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4A3C8C3-BF43-4788-1846-237CC836DC93}"/>
                </a:ext>
              </a:extLst>
            </p:cNvPr>
            <p:cNvCxnSpPr>
              <a:cxnSpLocks/>
              <a:stCxn id="38" idx="1"/>
              <a:endCxn id="43" idx="3"/>
            </p:cNvCxnSpPr>
            <p:nvPr/>
          </p:nvCxnSpPr>
          <p:spPr>
            <a:xfrm flipV="1">
              <a:off x="1728294" y="3894013"/>
              <a:ext cx="2128463" cy="17389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1894FB3-D8D1-1423-248C-70EF0ED283DB}"/>
                </a:ext>
              </a:extLst>
            </p:cNvPr>
            <p:cNvSpPr txBox="1"/>
            <p:nvPr/>
          </p:nvSpPr>
          <p:spPr>
            <a:xfrm rot="19147743">
              <a:off x="2052618" y="4725380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Samtools sort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594A87B-8CF3-50BD-9739-0EE05D8DD08F}"/>
                </a:ext>
              </a:extLst>
            </p:cNvPr>
            <p:cNvCxnSpPr>
              <a:cxnSpLocks/>
              <a:stCxn id="38" idx="1"/>
              <a:endCxn id="64" idx="3"/>
            </p:cNvCxnSpPr>
            <p:nvPr/>
          </p:nvCxnSpPr>
          <p:spPr>
            <a:xfrm>
              <a:off x="1728294" y="5632931"/>
              <a:ext cx="21284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E5F2243-8824-26CC-3767-1432C97F3C07}"/>
                </a:ext>
              </a:extLst>
            </p:cNvPr>
            <p:cNvSpPr txBox="1"/>
            <p:nvPr/>
          </p:nvSpPr>
          <p:spPr>
            <a:xfrm flipH="1">
              <a:off x="3856757" y="5448265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CRAM</a:t>
              </a:r>
              <a:endParaRPr lang="zh-CN" altLang="en-US" b="1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6699B39-C317-D0D2-5E7B-5C7F0E270641}"/>
                </a:ext>
              </a:extLst>
            </p:cNvPr>
            <p:cNvCxnSpPr>
              <a:cxnSpLocks/>
              <a:stCxn id="43" idx="2"/>
              <a:endCxn id="64" idx="0"/>
            </p:cNvCxnSpPr>
            <p:nvPr/>
          </p:nvCxnSpPr>
          <p:spPr>
            <a:xfrm>
              <a:off x="4454235" y="4078679"/>
              <a:ext cx="0" cy="13695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65D6893-01DB-BB9D-7344-8B174807FD9E}"/>
                </a:ext>
              </a:extLst>
            </p:cNvPr>
            <p:cNvSpPr txBox="1"/>
            <p:nvPr/>
          </p:nvSpPr>
          <p:spPr>
            <a:xfrm>
              <a:off x="3323469" y="4781749"/>
              <a:ext cx="119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compress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3474B3B-50AB-4606-8491-753F77D9E6E7}"/>
                </a:ext>
              </a:extLst>
            </p:cNvPr>
            <p:cNvSpPr txBox="1"/>
            <p:nvPr/>
          </p:nvSpPr>
          <p:spPr>
            <a:xfrm>
              <a:off x="2363064" y="5556747"/>
              <a:ext cx="119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compress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040C850D-F29C-9617-C666-F897DFF52F99}"/>
                </a:ext>
              </a:extLst>
            </p:cNvPr>
            <p:cNvCxnSpPr>
              <a:cxnSpLocks/>
              <a:stCxn id="43" idx="0"/>
              <a:endCxn id="85" idx="2"/>
            </p:cNvCxnSpPr>
            <p:nvPr/>
          </p:nvCxnSpPr>
          <p:spPr>
            <a:xfrm flipH="1" flipV="1">
              <a:off x="4454234" y="2903481"/>
              <a:ext cx="1" cy="8058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88A8225-0143-0C23-1013-2C3579BAFC84}"/>
                </a:ext>
              </a:extLst>
            </p:cNvPr>
            <p:cNvSpPr txBox="1"/>
            <p:nvPr/>
          </p:nvSpPr>
          <p:spPr>
            <a:xfrm>
              <a:off x="3264586" y="2955251"/>
              <a:ext cx="1312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Remove duplicates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1353682-AB2F-ABDF-8A6A-4A1FD990BAF8}"/>
                </a:ext>
              </a:extLst>
            </p:cNvPr>
            <p:cNvSpPr txBox="1"/>
            <p:nvPr/>
          </p:nvSpPr>
          <p:spPr>
            <a:xfrm flipH="1">
              <a:off x="3856756" y="2534149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BAM</a:t>
              </a:r>
              <a:endParaRPr lang="zh-CN" altLang="en-US" b="1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63A28E6-09C0-A384-FCB6-FEEB7E47D8D7}"/>
                </a:ext>
              </a:extLst>
            </p:cNvPr>
            <p:cNvSpPr txBox="1"/>
            <p:nvPr/>
          </p:nvSpPr>
          <p:spPr>
            <a:xfrm flipH="1">
              <a:off x="3856753" y="1452245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Read.bed</a:t>
              </a:r>
              <a:endParaRPr lang="zh-CN" altLang="en-US" b="1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567CF21-D52E-13DC-99E4-13227FD8C229}"/>
                </a:ext>
              </a:extLst>
            </p:cNvPr>
            <p:cNvCxnSpPr>
              <a:cxnSpLocks/>
              <a:stCxn id="85" idx="0"/>
              <a:endCxn id="89" idx="2"/>
            </p:cNvCxnSpPr>
            <p:nvPr/>
          </p:nvCxnSpPr>
          <p:spPr>
            <a:xfrm flipH="1" flipV="1">
              <a:off x="4454231" y="1821577"/>
              <a:ext cx="3" cy="7125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93158E3-0841-3985-A59A-067A1BF1BDE7}"/>
                </a:ext>
              </a:extLst>
            </p:cNvPr>
            <p:cNvSpPr txBox="1"/>
            <p:nvPr/>
          </p:nvSpPr>
          <p:spPr>
            <a:xfrm>
              <a:off x="3264586" y="1832149"/>
              <a:ext cx="1312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bedtools bamtobed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A8EC153-35F0-9092-CCAE-4B98F6B8687A}"/>
                </a:ext>
              </a:extLst>
            </p:cNvPr>
            <p:cNvSpPr txBox="1"/>
            <p:nvPr/>
          </p:nvSpPr>
          <p:spPr>
            <a:xfrm flipH="1">
              <a:off x="3440248" y="454379"/>
              <a:ext cx="202796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Fragments.bed</a:t>
              </a:r>
              <a:endParaRPr lang="zh-CN" altLang="en-US" b="1"/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761F84F-3510-2B78-C06D-F50E90E8ED94}"/>
                </a:ext>
              </a:extLst>
            </p:cNvPr>
            <p:cNvCxnSpPr>
              <a:cxnSpLocks/>
              <a:stCxn id="89" idx="0"/>
              <a:endCxn id="99" idx="2"/>
            </p:cNvCxnSpPr>
            <p:nvPr/>
          </p:nvCxnSpPr>
          <p:spPr>
            <a:xfrm flipH="1" flipV="1">
              <a:off x="4454230" y="823711"/>
              <a:ext cx="1" cy="6285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9BCAB7B-7366-21F3-4A53-8079914623A5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V="1">
              <a:off x="5489463" y="612793"/>
              <a:ext cx="1843918" cy="7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B24504CC-6BA8-F428-8055-91A53549D672}"/>
                </a:ext>
              </a:extLst>
            </p:cNvPr>
            <p:cNvSpPr txBox="1"/>
            <p:nvPr/>
          </p:nvSpPr>
          <p:spPr>
            <a:xfrm>
              <a:off x="8612321" y="791713"/>
              <a:ext cx="1512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Peak calling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F4DB5B0-97A1-8A22-6BB3-2DF81A908C25}"/>
                </a:ext>
              </a:extLst>
            </p:cNvPr>
            <p:cNvSpPr txBox="1"/>
            <p:nvPr/>
          </p:nvSpPr>
          <p:spPr>
            <a:xfrm flipH="1">
              <a:off x="7333381" y="428127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Bedgraph</a:t>
              </a:r>
              <a:endParaRPr lang="zh-CN" altLang="en-US" b="1"/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069B8E7-3F3B-2873-A4FE-54F7D8B99E5C}"/>
                </a:ext>
              </a:extLst>
            </p:cNvPr>
            <p:cNvCxnSpPr>
              <a:cxnSpLocks/>
              <a:stCxn id="113" idx="2"/>
              <a:endCxn id="124" idx="0"/>
            </p:cNvCxnSpPr>
            <p:nvPr/>
          </p:nvCxnSpPr>
          <p:spPr>
            <a:xfrm>
              <a:off x="7930859" y="797459"/>
              <a:ext cx="1641637" cy="6665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3A8ED6F-108D-D498-2C15-62465C2388F6}"/>
                </a:ext>
              </a:extLst>
            </p:cNvPr>
            <p:cNvSpPr txBox="1"/>
            <p:nvPr/>
          </p:nvSpPr>
          <p:spPr>
            <a:xfrm>
              <a:off x="5799385" y="0"/>
              <a:ext cx="1512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bedtools genomecov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AAD04BD-1D68-6269-4C90-71B135585C61}"/>
                </a:ext>
              </a:extLst>
            </p:cNvPr>
            <p:cNvSpPr txBox="1"/>
            <p:nvPr/>
          </p:nvSpPr>
          <p:spPr>
            <a:xfrm flipH="1">
              <a:off x="8975018" y="1463972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Peak.bed</a:t>
              </a:r>
              <a:endParaRPr lang="zh-CN" altLang="en-US" b="1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C6208544-FE91-1777-28A5-D77872FC259B}"/>
                </a:ext>
              </a:extLst>
            </p:cNvPr>
            <p:cNvCxnSpPr>
              <a:cxnSpLocks/>
              <a:stCxn id="85" idx="1"/>
              <a:endCxn id="132" idx="3"/>
            </p:cNvCxnSpPr>
            <p:nvPr/>
          </p:nvCxnSpPr>
          <p:spPr>
            <a:xfrm>
              <a:off x="5051713" y="2718815"/>
              <a:ext cx="2054373" cy="5615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D5F2A49-CBDA-0790-1225-0F8E54865878}"/>
                </a:ext>
              </a:extLst>
            </p:cNvPr>
            <p:cNvSpPr txBox="1"/>
            <p:nvPr/>
          </p:nvSpPr>
          <p:spPr>
            <a:xfrm flipH="1">
              <a:off x="7106086" y="3095746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bigwig</a:t>
              </a:r>
              <a:endParaRPr lang="zh-CN" altLang="en-US" b="1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4C80459-8A4A-35C3-F123-B4054ED3A792}"/>
                </a:ext>
              </a:extLst>
            </p:cNvPr>
            <p:cNvSpPr txBox="1"/>
            <p:nvPr/>
          </p:nvSpPr>
          <p:spPr>
            <a:xfrm rot="937370">
              <a:off x="5295778" y="2633227"/>
              <a:ext cx="162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normalization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EA98E70-F3ED-D7B1-9803-45F5942EC967}"/>
                </a:ext>
              </a:extLst>
            </p:cNvPr>
            <p:cNvSpPr txBox="1"/>
            <p:nvPr/>
          </p:nvSpPr>
          <p:spPr>
            <a:xfrm rot="935494">
              <a:off x="5174783" y="3033939"/>
              <a:ext cx="1623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deeptools BamCoverage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E29CF11-0543-4C43-9A2D-65E27251CA8F}"/>
                </a:ext>
              </a:extLst>
            </p:cNvPr>
            <p:cNvCxnSpPr>
              <a:cxnSpLocks/>
              <a:stCxn id="132" idx="2"/>
              <a:endCxn id="145" idx="0"/>
            </p:cNvCxnSpPr>
            <p:nvPr/>
          </p:nvCxnSpPr>
          <p:spPr>
            <a:xfrm>
              <a:off x="7703564" y="3465078"/>
              <a:ext cx="11575" cy="762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F7BADEF-86D1-33C4-CCFE-30CF2C5E9F10}"/>
                </a:ext>
              </a:extLst>
            </p:cNvPr>
            <p:cNvSpPr txBox="1"/>
            <p:nvPr/>
          </p:nvSpPr>
          <p:spPr>
            <a:xfrm>
              <a:off x="7768387" y="3450938"/>
              <a:ext cx="1863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deeptools computeMetrix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8DAAF17-62D8-8E2C-5262-C254F7FA8E83}"/>
                </a:ext>
              </a:extLst>
            </p:cNvPr>
            <p:cNvSpPr txBox="1"/>
            <p:nvPr/>
          </p:nvSpPr>
          <p:spPr>
            <a:xfrm flipH="1">
              <a:off x="7117661" y="4227779"/>
              <a:ext cx="1194957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.gz</a:t>
              </a:r>
              <a:endParaRPr lang="zh-CN" altLang="en-US" b="1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A0ADE3C-90EA-0173-93F8-9AC71FF545F2}"/>
                </a:ext>
              </a:extLst>
            </p:cNvPr>
            <p:cNvSpPr txBox="1"/>
            <p:nvPr/>
          </p:nvSpPr>
          <p:spPr>
            <a:xfrm flipH="1">
              <a:off x="5879331" y="5364212"/>
              <a:ext cx="159409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plotheatmap</a:t>
              </a:r>
              <a:endParaRPr lang="zh-CN" altLang="en-US" b="1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4B3B0F0-5DD5-5595-E615-52E1C68B6190}"/>
                </a:ext>
              </a:extLst>
            </p:cNvPr>
            <p:cNvSpPr txBox="1"/>
            <p:nvPr/>
          </p:nvSpPr>
          <p:spPr>
            <a:xfrm flipH="1">
              <a:off x="8258941" y="5373952"/>
              <a:ext cx="143215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plotProfile</a:t>
              </a:r>
              <a:endParaRPr lang="zh-CN" altLang="en-US" b="1"/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14D93CEF-CCCF-406A-72A2-9C01BE00883C}"/>
                </a:ext>
              </a:extLst>
            </p:cNvPr>
            <p:cNvCxnSpPr>
              <a:cxnSpLocks/>
              <a:stCxn id="145" idx="2"/>
              <a:endCxn id="149" idx="0"/>
            </p:cNvCxnSpPr>
            <p:nvPr/>
          </p:nvCxnSpPr>
          <p:spPr>
            <a:xfrm flipH="1">
              <a:off x="6676377" y="4597111"/>
              <a:ext cx="1038762" cy="7671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D3B4333C-416E-54E4-F92B-1E4E0A350A45}"/>
                </a:ext>
              </a:extLst>
            </p:cNvPr>
            <p:cNvCxnSpPr>
              <a:cxnSpLocks/>
              <a:stCxn id="145" idx="2"/>
              <a:endCxn id="150" idx="0"/>
            </p:cNvCxnSpPr>
            <p:nvPr/>
          </p:nvCxnSpPr>
          <p:spPr>
            <a:xfrm>
              <a:off x="7715139" y="4597111"/>
              <a:ext cx="1259878" cy="7768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73D07619-D86D-4B77-4788-9579DF5BC46D}"/>
                </a:ext>
              </a:extLst>
            </p:cNvPr>
            <p:cNvSpPr txBox="1"/>
            <p:nvPr/>
          </p:nvSpPr>
          <p:spPr>
            <a:xfrm flipH="1">
              <a:off x="5713218" y="2112652"/>
              <a:ext cx="2528775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Differential analysis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ED29BE4-A1D7-F1B1-C329-D5C399F533C8}"/>
                </a:ext>
              </a:extLst>
            </p:cNvPr>
            <p:cNvCxnSpPr>
              <a:cxnSpLocks/>
              <a:stCxn id="85" idx="0"/>
              <a:endCxn id="162" idx="3"/>
            </p:cNvCxnSpPr>
            <p:nvPr/>
          </p:nvCxnSpPr>
          <p:spPr>
            <a:xfrm flipV="1">
              <a:off x="4454234" y="2297318"/>
              <a:ext cx="1258984" cy="2368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A9BE3B2F-09BD-A3E5-5FE0-41762F5FCB69}"/>
                </a:ext>
              </a:extLst>
            </p:cNvPr>
            <p:cNvCxnSpPr>
              <a:cxnSpLocks/>
              <a:stCxn id="124" idx="3"/>
              <a:endCxn id="162" idx="1"/>
            </p:cNvCxnSpPr>
            <p:nvPr/>
          </p:nvCxnSpPr>
          <p:spPr>
            <a:xfrm flipH="1">
              <a:off x="8241993" y="1648638"/>
              <a:ext cx="733025" cy="6486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20FA6D19-A42C-ED9A-0DE5-45B3DA8D229F}"/>
                </a:ext>
              </a:extLst>
            </p:cNvPr>
            <p:cNvSpPr txBox="1"/>
            <p:nvPr/>
          </p:nvSpPr>
          <p:spPr>
            <a:xfrm>
              <a:off x="5936678" y="603053"/>
              <a:ext cx="1312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Spike in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153F2C13-EC42-611E-E176-A13B6D71BBB0}"/>
                </a:ext>
              </a:extLst>
            </p:cNvPr>
            <p:cNvCxnSpPr>
              <a:cxnSpLocks/>
              <a:stCxn id="85" idx="0"/>
              <a:endCxn id="192" idx="3"/>
            </p:cNvCxnSpPr>
            <p:nvPr/>
          </p:nvCxnSpPr>
          <p:spPr>
            <a:xfrm flipV="1">
              <a:off x="4454234" y="1362128"/>
              <a:ext cx="1226969" cy="11720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A695D87D-3DBE-61E4-ECDC-F0C793B607BB}"/>
                </a:ext>
              </a:extLst>
            </p:cNvPr>
            <p:cNvSpPr txBox="1"/>
            <p:nvPr/>
          </p:nvSpPr>
          <p:spPr>
            <a:xfrm flipH="1">
              <a:off x="5681203" y="1100518"/>
              <a:ext cx="2592806" cy="52322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solidFill>
                    <a:schemeClr val="accent2">
                      <a:lumMod val="75000"/>
                    </a:schemeClr>
                  </a:solidFill>
                </a:rPr>
                <a:t>Histon weather ChIPseqSpikeInFree?</a:t>
              </a:r>
              <a:endParaRPr lang="zh-CN" altLang="en-US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1CD7E102-5FC0-2D3D-9B9B-AB8D6F69599A}"/>
                </a:ext>
              </a:extLst>
            </p:cNvPr>
            <p:cNvCxnSpPr>
              <a:cxnSpLocks/>
              <a:stCxn id="192" idx="2"/>
              <a:endCxn id="162" idx="0"/>
            </p:cNvCxnSpPr>
            <p:nvPr/>
          </p:nvCxnSpPr>
          <p:spPr>
            <a:xfrm flipH="1">
              <a:off x="6977605" y="1623738"/>
              <a:ext cx="1" cy="488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7DECB05D-ED09-774B-916D-12C3CE36BB05}"/>
                </a:ext>
              </a:extLst>
            </p:cNvPr>
            <p:cNvCxnSpPr>
              <a:cxnSpLocks/>
              <a:stCxn id="124" idx="1"/>
              <a:endCxn id="219" idx="3"/>
            </p:cNvCxnSpPr>
            <p:nvPr/>
          </p:nvCxnSpPr>
          <p:spPr>
            <a:xfrm>
              <a:off x="10169975" y="1648638"/>
              <a:ext cx="432204" cy="3681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0EEC299F-399B-18A0-4A47-D0704823DB59}"/>
                </a:ext>
              </a:extLst>
            </p:cNvPr>
            <p:cNvSpPr txBox="1"/>
            <p:nvPr/>
          </p:nvSpPr>
          <p:spPr>
            <a:xfrm flipH="1">
              <a:off x="10602178" y="1100518"/>
              <a:ext cx="200546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Gene annotation</a:t>
              </a: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790A1B4A-AD0D-6E95-25B2-7309156E911B}"/>
                </a:ext>
              </a:extLst>
            </p:cNvPr>
            <p:cNvSpPr txBox="1"/>
            <p:nvPr/>
          </p:nvSpPr>
          <p:spPr>
            <a:xfrm flipH="1">
              <a:off x="10602179" y="1832149"/>
              <a:ext cx="200546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Peak overlap</a:t>
              </a: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528FF5A2-832E-3F0C-325E-4063A78B9B8E}"/>
                </a:ext>
              </a:extLst>
            </p:cNvPr>
            <p:cNvSpPr txBox="1"/>
            <p:nvPr/>
          </p:nvSpPr>
          <p:spPr>
            <a:xfrm flipH="1">
              <a:off x="10186537" y="2676955"/>
              <a:ext cx="200546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motif analysis</a:t>
              </a: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572EEBBA-5D7B-95F1-BE4B-E48C686B4126}"/>
                </a:ext>
              </a:extLst>
            </p:cNvPr>
            <p:cNvCxnSpPr>
              <a:cxnSpLocks/>
              <a:stCxn id="124" idx="1"/>
              <a:endCxn id="220" idx="3"/>
            </p:cNvCxnSpPr>
            <p:nvPr/>
          </p:nvCxnSpPr>
          <p:spPr>
            <a:xfrm>
              <a:off x="10169975" y="1648638"/>
              <a:ext cx="16562" cy="12129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4FD16DE7-174B-0A23-71E4-4059194B06F9}"/>
                </a:ext>
              </a:extLst>
            </p:cNvPr>
            <p:cNvCxnSpPr>
              <a:cxnSpLocks/>
              <a:stCxn id="124" idx="1"/>
              <a:endCxn id="216" idx="3"/>
            </p:cNvCxnSpPr>
            <p:nvPr/>
          </p:nvCxnSpPr>
          <p:spPr>
            <a:xfrm flipV="1">
              <a:off x="10169975" y="1285184"/>
              <a:ext cx="432203" cy="3634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11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87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fluids Magnetic</dc:creator>
  <cp:lastModifiedBy>fluids Magnetic</cp:lastModifiedBy>
  <cp:revision>4</cp:revision>
  <dcterms:created xsi:type="dcterms:W3CDTF">2025-04-04T11:12:37Z</dcterms:created>
  <dcterms:modified xsi:type="dcterms:W3CDTF">2025-04-12T12:50:35Z</dcterms:modified>
</cp:coreProperties>
</file>