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32" y="8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EE03B-05E4-4CFA-AD89-1F8869E30273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22FA-CF22-4478-8BD6-DCE16E36F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3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C22FA-CF22-4478-8BD6-DCE16E36FB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7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C22FA-CF22-4478-8BD6-DCE16E36FB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4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9E7D-F8C8-0BD1-FC4C-C9E3A194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90977F-3B66-C935-EA82-F4D938B46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22B97-8ACB-8EC7-82BE-E3CADBE4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3BB5C-3C93-B0E2-CBC8-D638136A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7A3BE-E300-B7C7-541E-53617C46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0F83C-6C11-D39F-430D-431E98D8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4E3904-8BCB-FEF4-C381-6E245B00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E32F4-2392-09EF-4023-E7E39C29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5921F-D2F5-52FF-9BD2-B491D20F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0F584-7A7E-ED19-BC3D-7D367CC8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EAB022-1348-0A9A-4E93-84089A422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3A484F-5BAA-3495-4234-D52727603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29ED2-4C1B-3758-1084-F5CB2D59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5C7ED-490D-3F50-DBEF-B920E836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44124-6795-8222-9E4B-6AD1BE32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3DD4-3C06-DC15-D2F4-3D524319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72AE4-69E3-BF9B-47D3-21709CA2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746B2-8620-6CFA-DF7C-88E06E93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0C213-CF42-F515-226E-05BFB0BD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0180-FB85-A14B-7592-31BB4E3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F915-7C39-FF19-2A39-207CAD53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C58F5-601D-918A-CE87-551291ED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F917F-62D3-8A02-CB56-AECD442A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3D2A0-EBD2-5945-66CB-2E5621CB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B47B9-A020-643C-67F1-E86ED77A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0602-B153-5FEF-BBD7-7B9B8130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B8197-9FED-9308-36DE-35CDE49A3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08D5D-0837-A22B-4504-8A41E4B3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EC99F-9DD8-1A7F-6FA3-70BBB1A6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040F-38B2-6010-693D-2F60D7AC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5DF2F-6E6C-5977-BF91-33337630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9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8A2E-ED40-EAAD-699B-4E04E4F5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CE8EF-4E90-7166-CE02-43B687B7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EDA00-8600-1A11-9E21-E55BC6654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4D31-F9E0-F700-B5CC-AD542F098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BDDAB-0B3C-50BA-98CF-4BA8EEBA7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14132-A617-DA85-E963-994A1E15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0892DE-BED4-D91E-E908-CB14AC23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FA0AB5-66F1-214E-6BBF-C6CD8142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CBAD-696E-3FA1-A6EB-BDDEEF63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9C6EFF-EF5A-6E1F-0B8D-4A957043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AA98-9D94-F3E9-6CD5-94A3F733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5AEE0-B34B-7AE6-3833-0B6D6C48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C6A723-053B-1FEB-B60B-1F0ECDF5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D8C267-73DF-304D-672A-821C2FCE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2A1B2-C7C4-97F5-71A3-9186CFB7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0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4037-558E-B6CF-313E-58CCBC2B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9AAD5-8258-E74D-722E-706FB4D0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70D5B-A14C-742F-F6CD-DAE2CC929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A993C-A2E7-68CC-B44D-5768FA44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72B71-8CF7-E2F9-82B3-79E24B5A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E69ED-4993-29ED-852D-11A7784A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E81DA-D94B-8831-8385-57AD702B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960277-54F4-3399-7A2E-DA234247D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A7F1E-385A-41F7-2257-71DF3BA2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36942-98D0-ED06-A5A9-7811334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6FE2D-B665-9102-541E-0E8C741F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46240-9411-1019-9594-E486971F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9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4DEAA8-DE2A-A2C4-16FB-467D0373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70D6B-A176-CC2E-F1E7-B6C24532B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69484-3748-FB98-DD34-67DD159C4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77473-AE86-40F3-BDDA-AFEF271473AC}" type="datetimeFigureOut">
              <a:rPr lang="zh-CN" altLang="en-US" smtClean="0"/>
              <a:t>2024-09-09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8656-FD8B-8F75-FD20-6D4FABEC0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6886D-B3EE-6231-BA3E-22E95BF46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02D5D-7A17-45DD-8449-1A88915E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FD68B6D5-226E-A3B8-9692-AC4B0FFF1FA4}"/>
              </a:ext>
            </a:extLst>
          </p:cNvPr>
          <p:cNvGrpSpPr/>
          <p:nvPr/>
        </p:nvGrpSpPr>
        <p:grpSpPr>
          <a:xfrm>
            <a:off x="-172839" y="1046987"/>
            <a:ext cx="13152327" cy="4035350"/>
            <a:chOff x="107716" y="475487"/>
            <a:chExt cx="13152327" cy="403535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839388D-64F8-BD66-B9B2-00A06E0BF54F}"/>
                </a:ext>
              </a:extLst>
            </p:cNvPr>
            <p:cNvSpPr txBox="1"/>
            <p:nvPr/>
          </p:nvSpPr>
          <p:spPr>
            <a:xfrm>
              <a:off x="107716" y="2909800"/>
              <a:ext cx="1218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AGGCCAT</a:t>
              </a:r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386D642-3593-25FC-729F-81FBAB231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3534" y="3047485"/>
              <a:ext cx="1969441" cy="2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12D9E04-E638-0A00-197D-AED1D739F7F7}"/>
                </a:ext>
              </a:extLst>
            </p:cNvPr>
            <p:cNvSpPr txBox="1"/>
            <p:nvPr/>
          </p:nvSpPr>
          <p:spPr>
            <a:xfrm>
              <a:off x="1414821" y="3176334"/>
              <a:ext cx="1963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使用滑动窗口对不同长度计算</a:t>
              </a:r>
              <a:r>
                <a:rPr lang="el-GR" altLang="zh-CN" sz="1400"/>
                <a:t>Δ</a:t>
              </a:r>
              <a:r>
                <a:rPr lang="en-US" altLang="zh-CN" sz="1400"/>
                <a:t>G37</a:t>
              </a:r>
              <a:r>
                <a:rPr lang="zh-CN" altLang="en-US" sz="1400"/>
                <a:t>值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830FF5-7971-931C-017A-0F7489BF46BD}"/>
                </a:ext>
              </a:extLst>
            </p:cNvPr>
            <p:cNvSpPr txBox="1"/>
            <p:nvPr/>
          </p:nvSpPr>
          <p:spPr>
            <a:xfrm>
              <a:off x="1435602" y="2687773"/>
              <a:ext cx="1697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例如：</a:t>
              </a:r>
              <a:r>
                <a:rPr lang="en-US" altLang="zh-CN"/>
                <a:t>3-5</a:t>
              </a:r>
              <a:r>
                <a:rPr lang="zh-CN" altLang="en-US"/>
                <a:t>长度</a:t>
              </a: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ED7621D-7CAB-BCDB-8BE3-577338B75952}"/>
                </a:ext>
              </a:extLst>
            </p:cNvPr>
            <p:cNvGrpSpPr/>
            <p:nvPr/>
          </p:nvGrpSpPr>
          <p:grpSpPr>
            <a:xfrm flipH="1">
              <a:off x="3378702" y="2050744"/>
              <a:ext cx="1437410" cy="2460093"/>
              <a:chOff x="3378702" y="2050744"/>
              <a:chExt cx="1437410" cy="2460093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3B33486-C90A-D0BB-B253-B1E2FA83B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702" y="2489091"/>
                <a:ext cx="14374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E782C46-3523-5881-A829-16BACA2CAD9D}"/>
                  </a:ext>
                </a:extLst>
              </p:cNvPr>
              <p:cNvGrpSpPr/>
              <p:nvPr/>
            </p:nvGrpSpPr>
            <p:grpSpPr>
              <a:xfrm>
                <a:off x="3513784" y="2666991"/>
                <a:ext cx="197428" cy="994824"/>
                <a:chOff x="4998027" y="2786018"/>
                <a:chExt cx="197428" cy="994824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7A291E62-DF17-E0EE-FF26-69E303DD0072}"/>
                    </a:ext>
                  </a:extLst>
                </p:cNvPr>
                <p:cNvSpPr/>
                <p:nvPr/>
              </p:nvSpPr>
              <p:spPr>
                <a:xfrm>
                  <a:off x="4998027" y="2786018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C327A1D7-800A-FF52-C23D-147A3EF2F542}"/>
                    </a:ext>
                  </a:extLst>
                </p:cNvPr>
                <p:cNvSpPr/>
                <p:nvPr/>
              </p:nvSpPr>
              <p:spPr>
                <a:xfrm>
                  <a:off x="4998027" y="3155350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AEACBA04-7928-B43B-1B02-D61B49E48ECB}"/>
                    </a:ext>
                  </a:extLst>
                </p:cNvPr>
                <p:cNvSpPr/>
                <p:nvPr/>
              </p:nvSpPr>
              <p:spPr>
                <a:xfrm>
                  <a:off x="4998027" y="3584671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4606863D-DBF3-3A75-0606-6A1F02B9C539}"/>
                  </a:ext>
                </a:extLst>
              </p:cNvPr>
              <p:cNvGrpSpPr/>
              <p:nvPr/>
            </p:nvGrpSpPr>
            <p:grpSpPr>
              <a:xfrm>
                <a:off x="4060318" y="2658140"/>
                <a:ext cx="197428" cy="994824"/>
                <a:chOff x="4998027" y="2786018"/>
                <a:chExt cx="197428" cy="994824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6BCEABFE-2576-7FC2-E675-0F52E8433D8B}"/>
                    </a:ext>
                  </a:extLst>
                </p:cNvPr>
                <p:cNvSpPr/>
                <p:nvPr/>
              </p:nvSpPr>
              <p:spPr>
                <a:xfrm>
                  <a:off x="4998027" y="2786018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7781BF70-92D5-ECB6-AB3D-627188ED8C6A}"/>
                    </a:ext>
                  </a:extLst>
                </p:cNvPr>
                <p:cNvSpPr/>
                <p:nvPr/>
              </p:nvSpPr>
              <p:spPr>
                <a:xfrm>
                  <a:off x="4998027" y="3155350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CB0AF157-4C87-F532-B456-37BD54A188C0}"/>
                    </a:ext>
                  </a:extLst>
                </p:cNvPr>
                <p:cNvSpPr/>
                <p:nvPr/>
              </p:nvSpPr>
              <p:spPr>
                <a:xfrm>
                  <a:off x="4998027" y="3584671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DC3E3F7-A957-6B89-F068-0BF6C7669A90}"/>
                  </a:ext>
                </a:extLst>
              </p:cNvPr>
              <p:cNvSpPr/>
              <p:nvPr/>
            </p:nvSpPr>
            <p:spPr>
              <a:xfrm>
                <a:off x="4060318" y="3886114"/>
                <a:ext cx="197428" cy="1961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68345C23-877A-3643-5045-F2C19F9B6F61}"/>
                  </a:ext>
                </a:extLst>
              </p:cNvPr>
              <p:cNvGrpSpPr/>
              <p:nvPr/>
            </p:nvGrpSpPr>
            <p:grpSpPr>
              <a:xfrm>
                <a:off x="4618684" y="2657371"/>
                <a:ext cx="197428" cy="1853466"/>
                <a:chOff x="6102927" y="2776398"/>
                <a:chExt cx="197428" cy="1853466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1383E807-AB6E-B957-0389-12AA7B0F5E68}"/>
                    </a:ext>
                  </a:extLst>
                </p:cNvPr>
                <p:cNvGrpSpPr/>
                <p:nvPr/>
              </p:nvGrpSpPr>
              <p:grpSpPr>
                <a:xfrm>
                  <a:off x="6102927" y="2776398"/>
                  <a:ext cx="197428" cy="994824"/>
                  <a:chOff x="4998027" y="2786018"/>
                  <a:chExt cx="197428" cy="994824"/>
                </a:xfrm>
              </p:grpSpPr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A7487037-D00F-3D75-2217-17630820DB01}"/>
                      </a:ext>
                    </a:extLst>
                  </p:cNvPr>
                  <p:cNvSpPr/>
                  <p:nvPr/>
                </p:nvSpPr>
                <p:spPr>
                  <a:xfrm>
                    <a:off x="4998027" y="2786018"/>
                    <a:ext cx="197428" cy="19617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8A6A3F7F-7F7D-6E27-1D76-6E73DB7BFD21}"/>
                      </a:ext>
                    </a:extLst>
                  </p:cNvPr>
                  <p:cNvSpPr/>
                  <p:nvPr/>
                </p:nvSpPr>
                <p:spPr>
                  <a:xfrm>
                    <a:off x="4998027" y="3155350"/>
                    <a:ext cx="197428" cy="19617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86333151-F301-DE54-ECC4-A28FE4F9960C}"/>
                      </a:ext>
                    </a:extLst>
                  </p:cNvPr>
                  <p:cNvSpPr/>
                  <p:nvPr/>
                </p:nvSpPr>
                <p:spPr>
                  <a:xfrm>
                    <a:off x="4998027" y="3584671"/>
                    <a:ext cx="197428" cy="19617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55CD15B4-D958-E00A-C475-33B3048D2B5C}"/>
                    </a:ext>
                  </a:extLst>
                </p:cNvPr>
                <p:cNvSpPr/>
                <p:nvPr/>
              </p:nvSpPr>
              <p:spPr>
                <a:xfrm>
                  <a:off x="6102927" y="4004372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869156C-027A-889C-9BEB-4823E4012E2C}"/>
                    </a:ext>
                  </a:extLst>
                </p:cNvPr>
                <p:cNvSpPr/>
                <p:nvPr/>
              </p:nvSpPr>
              <p:spPr>
                <a:xfrm>
                  <a:off x="6102927" y="4433693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D06BE6-C40D-4464-4DA6-EA8E2799C3BA}"/>
                  </a:ext>
                </a:extLst>
              </p:cNvPr>
              <p:cNvSpPr txBox="1"/>
              <p:nvPr/>
            </p:nvSpPr>
            <p:spPr>
              <a:xfrm>
                <a:off x="4509618" y="205166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DDE3AD-3E99-16FC-8985-F3E6E356C7D6}"/>
                  </a:ext>
                </a:extLst>
              </p:cNvPr>
              <p:cNvSpPr txBox="1"/>
              <p:nvPr/>
            </p:nvSpPr>
            <p:spPr>
              <a:xfrm>
                <a:off x="3459251" y="205074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5</a:t>
                </a:r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6CD3814-0D5E-FE47-619D-5381B4F4EC3E}"/>
                  </a:ext>
                </a:extLst>
              </p:cNvPr>
              <p:cNvSpPr txBox="1"/>
              <p:nvPr/>
            </p:nvSpPr>
            <p:spPr>
              <a:xfrm>
                <a:off x="3951252" y="205482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4</a:t>
                </a:r>
                <a:endParaRPr lang="zh-CN" altLang="en-US"/>
              </a:p>
            </p:txBody>
          </p: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124E90A-1079-31D7-7333-6380D2F36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731" y="2747630"/>
              <a:ext cx="692836" cy="51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96CCE84-DD41-AA81-3219-BA92B99818D1}"/>
                </a:ext>
              </a:extLst>
            </p:cNvPr>
            <p:cNvSpPr txBox="1"/>
            <p:nvPr/>
          </p:nvSpPr>
          <p:spPr>
            <a:xfrm>
              <a:off x="4712115" y="1134181"/>
              <a:ext cx="1228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找出每一行最大值与位置与最大值</a:t>
              </a: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92A70A8-C484-93B0-655D-C93FB90AA502}"/>
                </a:ext>
              </a:extLst>
            </p:cNvPr>
            <p:cNvGrpSpPr/>
            <p:nvPr/>
          </p:nvGrpSpPr>
          <p:grpSpPr>
            <a:xfrm rot="16200000" flipH="1">
              <a:off x="6375108" y="1486289"/>
              <a:ext cx="636587" cy="2005603"/>
              <a:chOff x="7403235" y="2605919"/>
              <a:chExt cx="636587" cy="2005603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754FE3F-33B5-DFEA-F147-E29386026403}"/>
                  </a:ext>
                </a:extLst>
              </p:cNvPr>
              <p:cNvGrpSpPr/>
              <p:nvPr/>
            </p:nvGrpSpPr>
            <p:grpSpPr>
              <a:xfrm>
                <a:off x="7842394" y="2652885"/>
                <a:ext cx="197428" cy="1853466"/>
                <a:chOff x="6102927" y="2776398"/>
                <a:chExt cx="197428" cy="1853466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1118B216-0F09-3D63-BB88-80C1B5E629C5}"/>
                    </a:ext>
                  </a:extLst>
                </p:cNvPr>
                <p:cNvGrpSpPr/>
                <p:nvPr/>
              </p:nvGrpSpPr>
              <p:grpSpPr>
                <a:xfrm>
                  <a:off x="6102927" y="2776398"/>
                  <a:ext cx="197428" cy="994824"/>
                  <a:chOff x="4998027" y="2786018"/>
                  <a:chExt cx="197428" cy="994824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676BE205-39F2-C35F-F618-5B824F6609EF}"/>
                      </a:ext>
                    </a:extLst>
                  </p:cNvPr>
                  <p:cNvSpPr/>
                  <p:nvPr/>
                </p:nvSpPr>
                <p:spPr>
                  <a:xfrm>
                    <a:off x="4998027" y="2786018"/>
                    <a:ext cx="197428" cy="19617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584E2FC-8818-09CD-D6DF-0F6A099CC2FD}"/>
                      </a:ext>
                    </a:extLst>
                  </p:cNvPr>
                  <p:cNvSpPr/>
                  <p:nvPr/>
                </p:nvSpPr>
                <p:spPr>
                  <a:xfrm>
                    <a:off x="4998027" y="3155350"/>
                    <a:ext cx="197428" cy="19617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4183E56D-D521-FE97-D615-C446B591118C}"/>
                      </a:ext>
                    </a:extLst>
                  </p:cNvPr>
                  <p:cNvSpPr/>
                  <p:nvPr/>
                </p:nvSpPr>
                <p:spPr>
                  <a:xfrm>
                    <a:off x="4998027" y="3584671"/>
                    <a:ext cx="197428" cy="19617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97750EB4-F80F-6DC2-CF56-64786AFD5210}"/>
                    </a:ext>
                  </a:extLst>
                </p:cNvPr>
                <p:cNvSpPr/>
                <p:nvPr/>
              </p:nvSpPr>
              <p:spPr>
                <a:xfrm>
                  <a:off x="6102927" y="4004372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9CCCD0A0-C119-1A3A-6D9B-40E39578A5E1}"/>
                    </a:ext>
                  </a:extLst>
                </p:cNvPr>
                <p:cNvSpPr/>
                <p:nvPr/>
              </p:nvSpPr>
              <p:spPr>
                <a:xfrm>
                  <a:off x="6102927" y="4433693"/>
                  <a:ext cx="197428" cy="1961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257B98B-C68D-CFD2-4B50-0771FDD807A8}"/>
                  </a:ext>
                </a:extLst>
              </p:cNvPr>
              <p:cNvSpPr txBox="1"/>
              <p:nvPr/>
            </p:nvSpPr>
            <p:spPr>
              <a:xfrm>
                <a:off x="7431547" y="42421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0740E9F-F09D-9156-C4DC-CAD3BB028267}"/>
                  </a:ext>
                </a:extLst>
              </p:cNvPr>
              <p:cNvSpPr txBox="1"/>
              <p:nvPr/>
            </p:nvSpPr>
            <p:spPr>
              <a:xfrm>
                <a:off x="7403235" y="382427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4</a:t>
                </a:r>
                <a:endParaRPr lang="zh-CN" altLang="en-US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57A8B1F-F4A5-D07C-29F2-804F9453D54A}"/>
                  </a:ext>
                </a:extLst>
              </p:cNvPr>
              <p:cNvSpPr txBox="1"/>
              <p:nvPr/>
            </p:nvSpPr>
            <p:spPr>
              <a:xfrm>
                <a:off x="7403235" y="335777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5E2CE16-7347-8122-3D9F-82F5DC34C640}"/>
                  </a:ext>
                </a:extLst>
              </p:cNvPr>
              <p:cNvSpPr txBox="1"/>
              <p:nvPr/>
            </p:nvSpPr>
            <p:spPr>
              <a:xfrm>
                <a:off x="7403235" y="296563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4</a:t>
                </a:r>
                <a:endParaRPr lang="zh-CN" altLang="en-US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816ECC7-742A-41AE-0343-9BE530A28FBA}"/>
                  </a:ext>
                </a:extLst>
              </p:cNvPr>
              <p:cNvSpPr txBox="1"/>
              <p:nvPr/>
            </p:nvSpPr>
            <p:spPr>
              <a:xfrm>
                <a:off x="7403235" y="260591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5</a:t>
                </a:r>
                <a:endParaRPr lang="zh-CN" altLang="en-US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89442048-DAE0-71C2-044C-13E9D5D67EA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152" y="3134408"/>
              <a:ext cx="11704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A0F185E-C4E0-2254-777A-CA9C4DBCFEA3}"/>
                </a:ext>
              </a:extLst>
            </p:cNvPr>
            <p:cNvSpPr txBox="1"/>
            <p:nvPr/>
          </p:nvSpPr>
          <p:spPr>
            <a:xfrm>
              <a:off x="7868245" y="2558636"/>
              <a:ext cx="1353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转置并加上探针的起始位置</a:t>
              </a: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56496A8A-4182-28F1-4C00-4FDE9455C457}"/>
                </a:ext>
              </a:extLst>
            </p:cNvPr>
            <p:cNvCxnSpPr/>
            <p:nvPr/>
          </p:nvCxnSpPr>
          <p:spPr>
            <a:xfrm flipV="1">
              <a:off x="5492239" y="853626"/>
              <a:ext cx="829141" cy="2805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AF37EA1-0188-CCB5-3891-EDD57E3C9E9E}"/>
                </a:ext>
              </a:extLst>
            </p:cNvPr>
            <p:cNvSpPr txBox="1"/>
            <p:nvPr/>
          </p:nvSpPr>
          <p:spPr>
            <a:xfrm>
              <a:off x="6421264" y="475487"/>
              <a:ext cx="15418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每一行代表相同的起始位置，不同长度的探针</a:t>
              </a: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D56F99F6-57CC-3BA6-3117-BC90D5ED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075" y="2870643"/>
              <a:ext cx="1529067" cy="32767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ED099539-2DEE-92FF-734E-C031FC919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620" y="2979851"/>
              <a:ext cx="1970201" cy="587082"/>
            </a:xfrm>
            <a:prstGeom prst="bentConnector3">
              <a:avLst>
                <a:gd name="adj1" fmla="val 100103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49D08C3D-C057-A5C6-41AD-4659A6E77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5479" y="3035628"/>
              <a:ext cx="2896341" cy="990809"/>
            </a:xfrm>
            <a:prstGeom prst="bentConnector3">
              <a:avLst>
                <a:gd name="adj1" fmla="val 100585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DFA27EC9-A71A-3E64-527A-D52F6882D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279" y="2943801"/>
              <a:ext cx="3769873" cy="1478172"/>
            </a:xfrm>
            <a:prstGeom prst="bentConnector3">
              <a:avLst>
                <a:gd name="adj1" fmla="val 10044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5FD64EF-0705-ABDC-5234-9328A7179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842" y="1813213"/>
              <a:ext cx="0" cy="706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961D15D-C25D-6912-ADC5-56131093FF26}"/>
                </a:ext>
              </a:extLst>
            </p:cNvPr>
            <p:cNvGrpSpPr/>
            <p:nvPr/>
          </p:nvGrpSpPr>
          <p:grpSpPr>
            <a:xfrm>
              <a:off x="9152064" y="2332667"/>
              <a:ext cx="1053849" cy="2039647"/>
              <a:chOff x="9538274" y="2382326"/>
              <a:chExt cx="1053849" cy="203964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FED07D96-009F-9755-53A4-01C11AC306B0}"/>
                  </a:ext>
                </a:extLst>
              </p:cNvPr>
              <p:cNvGrpSpPr/>
              <p:nvPr/>
            </p:nvGrpSpPr>
            <p:grpSpPr>
              <a:xfrm>
                <a:off x="9538274" y="2403575"/>
                <a:ext cx="636587" cy="1997779"/>
                <a:chOff x="7403235" y="2605919"/>
                <a:chExt cx="636587" cy="1997779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C2724B6D-905A-0834-CF01-A6BD47A2E794}"/>
                    </a:ext>
                  </a:extLst>
                </p:cNvPr>
                <p:cNvGrpSpPr/>
                <p:nvPr/>
              </p:nvGrpSpPr>
              <p:grpSpPr>
                <a:xfrm>
                  <a:off x="7842394" y="2652885"/>
                  <a:ext cx="197428" cy="1853466"/>
                  <a:chOff x="6102927" y="2776398"/>
                  <a:chExt cx="197428" cy="1853466"/>
                </a:xfrm>
              </p:grpSpPr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3F4F4271-A984-A8B1-9218-B0221E8476A2}"/>
                      </a:ext>
                    </a:extLst>
                  </p:cNvPr>
                  <p:cNvGrpSpPr/>
                  <p:nvPr/>
                </p:nvGrpSpPr>
                <p:grpSpPr>
                  <a:xfrm>
                    <a:off x="6102927" y="2776398"/>
                    <a:ext cx="197428" cy="994824"/>
                    <a:chOff x="4998027" y="2786018"/>
                    <a:chExt cx="197428" cy="994824"/>
                  </a:xfrm>
                </p:grpSpPr>
                <p:sp>
                  <p:nvSpPr>
                    <p:cNvPr id="114" name="椭圆 113">
                      <a:extLst>
                        <a:ext uri="{FF2B5EF4-FFF2-40B4-BE49-F238E27FC236}">
                          <a16:creationId xmlns:a16="http://schemas.microsoft.com/office/drawing/2014/main" id="{B01FCA9D-0AC3-5F46-71B2-E855CE28B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8027" y="2786018"/>
                      <a:ext cx="197428" cy="19617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>
                      <a:extLst>
                        <a:ext uri="{FF2B5EF4-FFF2-40B4-BE49-F238E27FC236}">
                          <a16:creationId xmlns:a16="http://schemas.microsoft.com/office/drawing/2014/main" id="{39C58276-469F-1B12-9EF7-4A833B2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8027" y="3155350"/>
                      <a:ext cx="197428" cy="19617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F98F601B-147B-F2B6-51D2-1ABCF05BD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8027" y="3584671"/>
                      <a:ext cx="197428" cy="196171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6D119D71-D9E5-0FD3-586D-4709F0022366}"/>
                      </a:ext>
                    </a:extLst>
                  </p:cNvPr>
                  <p:cNvSpPr/>
                  <p:nvPr/>
                </p:nvSpPr>
                <p:spPr>
                  <a:xfrm>
                    <a:off x="6102927" y="4004372"/>
                    <a:ext cx="197428" cy="19617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D7EECB7C-ECCB-1FE1-E5C4-2798C131E550}"/>
                      </a:ext>
                    </a:extLst>
                  </p:cNvPr>
                  <p:cNvSpPr/>
                  <p:nvPr/>
                </p:nvSpPr>
                <p:spPr>
                  <a:xfrm>
                    <a:off x="6102927" y="4433693"/>
                    <a:ext cx="197428" cy="19617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1DACD190-C3AE-351F-29C6-1ED866C52258}"/>
                    </a:ext>
                  </a:extLst>
                </p:cNvPr>
                <p:cNvSpPr txBox="1"/>
                <p:nvPr/>
              </p:nvSpPr>
              <p:spPr>
                <a:xfrm>
                  <a:off x="7403235" y="4234366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  <a:endParaRPr lang="zh-CN" altLang="en-US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2C8E3BB3-28BD-AC85-B598-3720F1A3F978}"/>
                    </a:ext>
                  </a:extLst>
                </p:cNvPr>
                <p:cNvSpPr txBox="1"/>
                <p:nvPr/>
              </p:nvSpPr>
              <p:spPr>
                <a:xfrm>
                  <a:off x="7403235" y="382427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  <a:endParaRPr lang="zh-CN" altLang="en-US"/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B82A8F9-8B0B-5E21-9A54-602CA3487C10}"/>
                    </a:ext>
                  </a:extLst>
                </p:cNvPr>
                <p:cNvSpPr txBox="1"/>
                <p:nvPr/>
              </p:nvSpPr>
              <p:spPr>
                <a:xfrm>
                  <a:off x="7403235" y="335777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  <a:endParaRPr lang="zh-CN" altLang="en-US"/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08C582C1-C13B-F463-182F-2803971D3360}"/>
                    </a:ext>
                  </a:extLst>
                </p:cNvPr>
                <p:cNvSpPr txBox="1"/>
                <p:nvPr/>
              </p:nvSpPr>
              <p:spPr>
                <a:xfrm>
                  <a:off x="7403235" y="2965631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  <a:endParaRPr lang="zh-CN" altLang="en-US"/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02DBBD11-60AD-F909-85D8-C1031B69D325}"/>
                    </a:ext>
                  </a:extLst>
                </p:cNvPr>
                <p:cNvSpPr txBox="1"/>
                <p:nvPr/>
              </p:nvSpPr>
              <p:spPr>
                <a:xfrm>
                  <a:off x="7403235" y="2605919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  <a:endParaRPr lang="zh-CN" altLang="en-US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2EEB7480-6789-1E1A-529C-7515AEBC0084}"/>
                  </a:ext>
                </a:extLst>
              </p:cNvPr>
              <p:cNvGrpSpPr/>
              <p:nvPr/>
            </p:nvGrpSpPr>
            <p:grpSpPr>
              <a:xfrm>
                <a:off x="10285629" y="2382326"/>
                <a:ext cx="306494" cy="2039647"/>
                <a:chOff x="10375027" y="2383422"/>
                <a:chExt cx="306494" cy="2039647"/>
              </a:xfrm>
            </p:grpSpPr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6835CF62-73E2-D7FC-D082-EB3C2E21A557}"/>
                    </a:ext>
                  </a:extLst>
                </p:cNvPr>
                <p:cNvSpPr txBox="1"/>
                <p:nvPr/>
              </p:nvSpPr>
              <p:spPr>
                <a:xfrm>
                  <a:off x="10375027" y="4053737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  <a:endParaRPr lang="zh-CN" altLang="en-US"/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18B3152-789A-B81D-5640-3A6B4B02A2A9}"/>
                    </a:ext>
                  </a:extLst>
                </p:cNvPr>
                <p:cNvSpPr txBox="1"/>
                <p:nvPr/>
              </p:nvSpPr>
              <p:spPr>
                <a:xfrm>
                  <a:off x="10375027" y="3643644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  <a:endParaRPr lang="zh-CN" altLang="en-US"/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6974BA59-01F4-F5FC-0D29-EFE8B7CB8791}"/>
                    </a:ext>
                  </a:extLst>
                </p:cNvPr>
                <p:cNvSpPr txBox="1"/>
                <p:nvPr/>
              </p:nvSpPr>
              <p:spPr>
                <a:xfrm>
                  <a:off x="10375027" y="3177141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  <a:endParaRPr lang="zh-CN" altLang="en-US"/>
                </a:p>
              </p:txBody>
            </p:sp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6D7A8CDE-D480-8E62-D920-EE037C59A03C}"/>
                    </a:ext>
                  </a:extLst>
                </p:cNvPr>
                <p:cNvSpPr txBox="1"/>
                <p:nvPr/>
              </p:nvSpPr>
              <p:spPr>
                <a:xfrm>
                  <a:off x="10375027" y="2785002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  <a:endParaRPr lang="zh-CN" altLang="en-US"/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915B66A5-5F38-69E5-6263-DCF800BDAF68}"/>
                    </a:ext>
                  </a:extLst>
                </p:cNvPr>
                <p:cNvSpPr txBox="1"/>
                <p:nvPr/>
              </p:nvSpPr>
              <p:spPr>
                <a:xfrm>
                  <a:off x="10375027" y="2383422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  <a:endParaRPr lang="zh-CN" altLang="en-US"/>
                </a:p>
              </p:txBody>
            </p:sp>
          </p:grp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CD613B0-6B4C-B86F-A5F5-E9EB76EAA1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913" y="3131044"/>
              <a:ext cx="1037051" cy="3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5E27FEB-FBD2-E751-C224-2F800FB6E7AD}"/>
                </a:ext>
              </a:extLst>
            </p:cNvPr>
            <p:cNvSpPr txBox="1"/>
            <p:nvPr/>
          </p:nvSpPr>
          <p:spPr>
            <a:xfrm>
              <a:off x="10115346" y="1115097"/>
              <a:ext cx="1482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过滤出超过阈值的得分，过滤出符合最小间隔的探针，并加上探针序列</a:t>
              </a: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4D20528F-0DA2-550C-8C45-F503F4B457E8}"/>
                </a:ext>
              </a:extLst>
            </p:cNvPr>
            <p:cNvGrpSpPr/>
            <p:nvPr/>
          </p:nvGrpSpPr>
          <p:grpSpPr>
            <a:xfrm>
              <a:off x="11268475" y="2589663"/>
              <a:ext cx="1076700" cy="1217315"/>
              <a:chOff x="11335730" y="2473988"/>
              <a:chExt cx="1076700" cy="1217315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4942A836-D973-05E5-5306-8F4A84AC7FEB}"/>
                  </a:ext>
                </a:extLst>
              </p:cNvPr>
              <p:cNvSpPr/>
              <p:nvPr/>
            </p:nvSpPr>
            <p:spPr>
              <a:xfrm>
                <a:off x="11774889" y="2542203"/>
                <a:ext cx="197428" cy="1961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013C5381-9EB3-316D-B00C-84DE98F6EF65}"/>
                  </a:ext>
                </a:extLst>
              </p:cNvPr>
              <p:cNvSpPr/>
              <p:nvPr/>
            </p:nvSpPr>
            <p:spPr>
              <a:xfrm>
                <a:off x="11797740" y="2928617"/>
                <a:ext cx="197428" cy="1961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68CDBBCF-309D-10F5-82D0-98BEA949F84D}"/>
                  </a:ext>
                </a:extLst>
              </p:cNvPr>
              <p:cNvSpPr/>
              <p:nvPr/>
            </p:nvSpPr>
            <p:spPr>
              <a:xfrm>
                <a:off x="11797740" y="3357938"/>
                <a:ext cx="197428" cy="1961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367514F7-A2C4-F604-C8A0-1D3BED140E77}"/>
                  </a:ext>
                </a:extLst>
              </p:cNvPr>
              <p:cNvSpPr txBox="1"/>
              <p:nvPr/>
            </p:nvSpPr>
            <p:spPr>
              <a:xfrm>
                <a:off x="11358581" y="33013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4</a:t>
                </a:r>
                <a:endParaRPr lang="zh-CN" altLang="en-US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4C2606A-B2DA-C37F-5147-4B4869586625}"/>
                  </a:ext>
                </a:extLst>
              </p:cNvPr>
              <p:cNvSpPr txBox="1"/>
              <p:nvPr/>
            </p:nvSpPr>
            <p:spPr>
              <a:xfrm>
                <a:off x="11358581" y="283484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484109B2-CCA4-422C-EDCF-EB1FEA1E9FD3}"/>
                  </a:ext>
                </a:extLst>
              </p:cNvPr>
              <p:cNvSpPr txBox="1"/>
              <p:nvPr/>
            </p:nvSpPr>
            <p:spPr>
              <a:xfrm>
                <a:off x="11335730" y="249523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5</a:t>
                </a:r>
                <a:endParaRPr lang="zh-CN" altLang="en-US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1583DE55-2ED1-F963-32C1-1CE10DCFD923}"/>
                  </a:ext>
                </a:extLst>
              </p:cNvPr>
              <p:cNvSpPr txBox="1"/>
              <p:nvPr/>
            </p:nvSpPr>
            <p:spPr>
              <a:xfrm>
                <a:off x="12105936" y="3321971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  <a:endParaRPr lang="zh-CN" altLang="en-US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E5FEE8F5-4E30-9911-1A74-49088A06C6AE}"/>
                  </a:ext>
                </a:extLst>
              </p:cNvPr>
              <p:cNvSpPr txBox="1"/>
              <p:nvPr/>
            </p:nvSpPr>
            <p:spPr>
              <a:xfrm>
                <a:off x="12105936" y="2855468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  <a:endParaRPr lang="zh-CN" altLang="en-US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D11EA5C-53F5-F642-2849-494DB28A5B5F}"/>
                  </a:ext>
                </a:extLst>
              </p:cNvPr>
              <p:cNvSpPr txBox="1"/>
              <p:nvPr/>
            </p:nvSpPr>
            <p:spPr>
              <a:xfrm>
                <a:off x="12083085" y="2473988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  <a:endParaRPr lang="zh-CN" altLang="en-US"/>
              </a:p>
            </p:txBody>
          </p:sp>
        </p:grp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D94BD03A-19D6-C882-BA89-73BA807816F9}"/>
                </a:ext>
              </a:extLst>
            </p:cNvPr>
            <p:cNvSpPr txBox="1"/>
            <p:nvPr/>
          </p:nvSpPr>
          <p:spPr>
            <a:xfrm>
              <a:off x="12331584" y="259952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AGGCC</a:t>
              </a:r>
              <a:endParaRPr lang="zh-CN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D1F44EA3-C060-264B-98B5-19C3FA10DF11}"/>
                </a:ext>
              </a:extLst>
            </p:cNvPr>
            <p:cNvSpPr txBox="1"/>
            <p:nvPr/>
          </p:nvSpPr>
          <p:spPr>
            <a:xfrm>
              <a:off x="12413543" y="2979851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GCC</a:t>
              </a:r>
              <a:endParaRPr lang="zh-CN" altLang="en-US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79C49643-0A0B-19BC-E110-856FBD962952}"/>
                </a:ext>
              </a:extLst>
            </p:cNvPr>
            <p:cNvSpPr txBox="1"/>
            <p:nvPr/>
          </p:nvSpPr>
          <p:spPr>
            <a:xfrm>
              <a:off x="12368774" y="3425297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CCAT</a:t>
              </a:r>
              <a:endParaRPr lang="zh-CN" altLang="en-US"/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1429DB83-089C-FEC6-9117-C5FDE05AA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6451" y="1938894"/>
              <a:ext cx="114014" cy="10477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41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046D5A-0DC4-076A-4D61-56EC60077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19827"/>
              </p:ext>
            </p:extLst>
          </p:nvPr>
        </p:nvGraphicFramePr>
        <p:xfrm>
          <a:off x="3574474" y="92369"/>
          <a:ext cx="3595252" cy="139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572">
                  <a:extLst>
                    <a:ext uri="{9D8B030D-6E8A-4147-A177-3AD203B41FA5}">
                      <a16:colId xmlns:a16="http://schemas.microsoft.com/office/drawing/2014/main" val="412980154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69077530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0922393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13723655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79605319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03649100"/>
                    </a:ext>
                  </a:extLst>
                </a:gridCol>
              </a:tblGrid>
              <a:tr h="787488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dG37-1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dG37-2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dG37-3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dG37-4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dG37-5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41302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r>
                        <a:rPr lang="en-US" altLang="zh-CN" sz="1400"/>
                        <a:t>RNA1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23167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r>
                        <a:rPr lang="en-US" altLang="zh-CN" sz="1400"/>
                        <a:t>RNA2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549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FC0BD1F-4FD1-3068-6E29-C73D6B782E19}"/>
              </a:ext>
            </a:extLst>
          </p:cNvPr>
          <p:cNvSpPr txBox="1"/>
          <p:nvPr/>
        </p:nvSpPr>
        <p:spPr>
          <a:xfrm>
            <a:off x="613064" y="258623"/>
            <a:ext cx="187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循环过滤所有探针，筛选出通过所有三个过滤器（</a:t>
            </a:r>
            <a:r>
              <a:rPr lang="en-US" altLang="zh-CN" sz="1400"/>
              <a:t>GC</a:t>
            </a:r>
            <a:r>
              <a:rPr lang="zh-CN" altLang="en-US" sz="1400"/>
              <a:t>、</a:t>
            </a:r>
            <a:r>
              <a:rPr lang="en-US" altLang="zh-CN" sz="1400"/>
              <a:t>PNAS</a:t>
            </a:r>
            <a:r>
              <a:rPr lang="zh-CN" altLang="en-US" sz="1400"/>
              <a:t>、</a:t>
            </a:r>
            <a:r>
              <a:rPr lang="en-US" altLang="zh-CN" sz="1400"/>
              <a:t>RSE</a:t>
            </a:r>
            <a:r>
              <a:rPr lang="zh-CN" altLang="en-US" sz="1400"/>
              <a:t>）的探针数量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169A87-7E05-7B15-138F-BE009C18BA2E}"/>
              </a:ext>
            </a:extLst>
          </p:cNvPr>
          <p:cNvCxnSpPr>
            <a:stCxn id="5" idx="3"/>
          </p:cNvCxnSpPr>
          <p:nvPr/>
        </p:nvCxnSpPr>
        <p:spPr>
          <a:xfrm flipV="1">
            <a:off x="2483427" y="735676"/>
            <a:ext cx="93518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631013-CE5A-D532-5003-4FC5230749CA}"/>
              </a:ext>
            </a:extLst>
          </p:cNvPr>
          <p:cNvCxnSpPr>
            <a:cxnSpLocks/>
          </p:cNvCxnSpPr>
          <p:nvPr/>
        </p:nvCxnSpPr>
        <p:spPr>
          <a:xfrm>
            <a:off x="7498771" y="1657049"/>
            <a:ext cx="845128" cy="75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6BED32D-D0FA-3497-098C-9C5783DE68E6}"/>
              </a:ext>
            </a:extLst>
          </p:cNvPr>
          <p:cNvSpPr txBox="1"/>
          <p:nvPr/>
        </p:nvSpPr>
        <p:spPr>
          <a:xfrm>
            <a:off x="7921335" y="1513398"/>
            <a:ext cx="338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通过</a:t>
            </a:r>
            <a:r>
              <a:rPr lang="en-US" altLang="zh-CN" sz="1400"/>
              <a:t>minProbePerTranscrit</a:t>
            </a:r>
            <a:r>
              <a:rPr lang="zh-CN" altLang="en-US" sz="1400"/>
              <a:t>（设置的最小探针数目）（假设为</a:t>
            </a:r>
            <a:r>
              <a:rPr lang="en-US" altLang="zh-CN" sz="1400"/>
              <a:t>2</a:t>
            </a:r>
            <a:r>
              <a:rPr lang="zh-CN" altLang="en-US" sz="1400"/>
              <a:t>）的</a:t>
            </a:r>
            <a:r>
              <a:rPr lang="en-US" altLang="zh-CN" sz="1400"/>
              <a:t>RNA</a:t>
            </a:r>
            <a:r>
              <a:rPr lang="zh-CN" altLang="en-US" sz="1400"/>
              <a:t>序列数目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689C011-E994-91F0-C92B-E606F7D7D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49620"/>
              </p:ext>
            </p:extLst>
          </p:nvPr>
        </p:nvGraphicFramePr>
        <p:xfrm>
          <a:off x="7921335" y="2559838"/>
          <a:ext cx="2961680" cy="10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36">
                  <a:extLst>
                    <a:ext uri="{9D8B030D-6E8A-4147-A177-3AD203B41FA5}">
                      <a16:colId xmlns:a16="http://schemas.microsoft.com/office/drawing/2014/main" val="269077530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0922393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13723655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79605319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03649100"/>
                    </a:ext>
                  </a:extLst>
                </a:gridCol>
              </a:tblGrid>
              <a:tr h="787488">
                <a:tc>
                  <a:txBody>
                    <a:bodyPr/>
                    <a:lstStyle/>
                    <a:p>
                      <a:r>
                        <a:rPr lang="en-US" altLang="zh-CN" sz="1100"/>
                        <a:t>dG37-1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dG37-2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dG37-3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dG37-4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dG37-5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41302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23167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8707B0-0A50-F070-D590-8FF8B4B7E278}"/>
              </a:ext>
            </a:extLst>
          </p:cNvPr>
          <p:cNvCxnSpPr>
            <a:cxnSpLocks/>
          </p:cNvCxnSpPr>
          <p:nvPr/>
        </p:nvCxnSpPr>
        <p:spPr>
          <a:xfrm flipH="1">
            <a:off x="2795154" y="1667440"/>
            <a:ext cx="1059874" cy="11484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A1F0A48-9B99-4B6D-E69C-1A9A6D9064FA}"/>
              </a:ext>
            </a:extLst>
          </p:cNvPr>
          <p:cNvSpPr txBox="1"/>
          <p:nvPr/>
        </p:nvSpPr>
        <p:spPr>
          <a:xfrm>
            <a:off x="771187" y="1990604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计算每个期望</a:t>
            </a:r>
            <a:r>
              <a:rPr lang="en-US" altLang="zh-CN" sz="1400"/>
              <a:t>dg37</a:t>
            </a:r>
            <a:r>
              <a:rPr lang="zh-CN" altLang="en-US" sz="1400"/>
              <a:t>的探针总数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413B0B9-0472-917C-0C95-466D2E672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60257"/>
              </p:ext>
            </p:extLst>
          </p:nvPr>
        </p:nvGraphicFramePr>
        <p:xfrm>
          <a:off x="862449" y="2919752"/>
          <a:ext cx="2961680" cy="10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36">
                  <a:extLst>
                    <a:ext uri="{9D8B030D-6E8A-4147-A177-3AD203B41FA5}">
                      <a16:colId xmlns:a16="http://schemas.microsoft.com/office/drawing/2014/main" val="269077530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0922393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13723655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79605319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03649100"/>
                    </a:ext>
                  </a:extLst>
                </a:gridCol>
              </a:tblGrid>
              <a:tr h="787488">
                <a:tc>
                  <a:txBody>
                    <a:bodyPr/>
                    <a:lstStyle/>
                    <a:p>
                      <a:r>
                        <a:rPr lang="en-US" altLang="zh-CN" sz="1100"/>
                        <a:t>dG37-1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dG37-2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dG37-3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dG37-4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dG37-5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41302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23167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893F35-64E0-9D23-706C-8636B4FDF0B5}"/>
              </a:ext>
            </a:extLst>
          </p:cNvPr>
          <p:cNvCxnSpPr>
            <a:cxnSpLocks/>
          </p:cNvCxnSpPr>
          <p:nvPr/>
        </p:nvCxnSpPr>
        <p:spPr>
          <a:xfrm flipH="1">
            <a:off x="7498771" y="3789622"/>
            <a:ext cx="796635" cy="782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E2D475B-E908-F180-5579-BC65F1A04C6B}"/>
              </a:ext>
            </a:extLst>
          </p:cNvPr>
          <p:cNvSpPr txBox="1"/>
          <p:nvPr/>
        </p:nvSpPr>
        <p:spPr>
          <a:xfrm>
            <a:off x="7955841" y="4037344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找到最大值对应的期望</a:t>
            </a:r>
            <a:r>
              <a:rPr lang="en-US" altLang="zh-CN" sz="1400"/>
              <a:t>dg37</a:t>
            </a:r>
            <a:endParaRPr lang="zh-CN" altLang="en-US" sz="14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149D06B-89E2-86FC-1BD0-B9379A849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09666"/>
              </p:ext>
            </p:extLst>
          </p:nvPr>
        </p:nvGraphicFramePr>
        <p:xfrm>
          <a:off x="5865749" y="4246231"/>
          <a:ext cx="1184672" cy="10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36">
                  <a:extLst>
                    <a:ext uri="{9D8B030D-6E8A-4147-A177-3AD203B41FA5}">
                      <a16:colId xmlns:a16="http://schemas.microsoft.com/office/drawing/2014/main" val="269077530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137236552"/>
                    </a:ext>
                  </a:extLst>
                </a:gridCol>
              </a:tblGrid>
              <a:tr h="787488">
                <a:tc>
                  <a:txBody>
                    <a:bodyPr/>
                    <a:lstStyle/>
                    <a:p>
                      <a:r>
                        <a:rPr lang="en-US" altLang="zh-CN" sz="1100"/>
                        <a:t>dG37-1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dG37-3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41302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23167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F6F54BD-79C2-2E67-511C-DE7BF5C3DA22}"/>
              </a:ext>
            </a:extLst>
          </p:cNvPr>
          <p:cNvCxnSpPr>
            <a:cxnSpLocks/>
          </p:cNvCxnSpPr>
          <p:nvPr/>
        </p:nvCxnSpPr>
        <p:spPr>
          <a:xfrm>
            <a:off x="3709560" y="4246231"/>
            <a:ext cx="145468" cy="1158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1B6349-4E2E-CA25-9A87-712FE63AD60B}"/>
              </a:ext>
            </a:extLst>
          </p:cNvPr>
          <p:cNvCxnSpPr>
            <a:cxnSpLocks/>
          </p:cNvCxnSpPr>
          <p:nvPr/>
        </p:nvCxnSpPr>
        <p:spPr>
          <a:xfrm flipH="1">
            <a:off x="4166755" y="4792375"/>
            <a:ext cx="1454727" cy="612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DC8943E-6EC1-46CE-FC12-0B3BA953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54394"/>
              </p:ext>
            </p:extLst>
          </p:nvPr>
        </p:nvGraphicFramePr>
        <p:xfrm>
          <a:off x="3709560" y="5442335"/>
          <a:ext cx="592336" cy="10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36">
                  <a:extLst>
                    <a:ext uri="{9D8B030D-6E8A-4147-A177-3AD203B41FA5}">
                      <a16:colId xmlns:a16="http://schemas.microsoft.com/office/drawing/2014/main" val="3137236552"/>
                    </a:ext>
                  </a:extLst>
                </a:gridCol>
              </a:tblGrid>
              <a:tr h="787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dG37-3</a:t>
                      </a:r>
                      <a:endParaRPr lang="zh-CN" altLang="en-US" sz="1100"/>
                    </a:p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41302"/>
                  </a:ext>
                </a:extLst>
              </a:tr>
              <a:tr h="302356">
                <a:tc>
                  <a:txBody>
                    <a:bodyPr/>
                    <a:lstStyle/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23167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0612E878-DE0C-04D8-917D-7CC98F484537}"/>
              </a:ext>
            </a:extLst>
          </p:cNvPr>
          <p:cNvSpPr txBox="1"/>
          <p:nvPr/>
        </p:nvSpPr>
        <p:spPr>
          <a:xfrm>
            <a:off x="4076646" y="3943181"/>
            <a:ext cx="14547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在前一步的基础上，找到最大探针总数的期望</a:t>
            </a:r>
            <a:r>
              <a:rPr lang="en-US" altLang="zh-CN" sz="1400"/>
              <a:t>dg37</a:t>
            </a:r>
            <a:r>
              <a:rPr lang="zh-CN" altLang="en-US" sz="1400"/>
              <a:t>（最佳期望</a:t>
            </a:r>
            <a:r>
              <a:rPr lang="en-US" altLang="zh-CN" sz="1400"/>
              <a:t>dg37</a:t>
            </a:r>
            <a:r>
              <a:rPr lang="zh-CN" altLang="en-US" sz="1400"/>
              <a:t>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3C50CE-AC2C-3B42-E7C1-822F9CF78341}"/>
              </a:ext>
            </a:extLst>
          </p:cNvPr>
          <p:cNvSpPr txBox="1"/>
          <p:nvPr/>
        </p:nvSpPr>
        <p:spPr>
          <a:xfrm>
            <a:off x="-2011875" y="623455"/>
            <a:ext cx="176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是否设置期望</a:t>
            </a:r>
            <a:r>
              <a:rPr lang="en-US" altLang="zh-CN" sz="1400"/>
              <a:t>dg37</a:t>
            </a:r>
            <a:endParaRPr lang="zh-CN" altLang="en-US" sz="140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09FB2B-6E11-D04D-F473-84C97A0A5DD4}"/>
              </a:ext>
            </a:extLst>
          </p:cNvPr>
          <p:cNvCxnSpPr/>
          <p:nvPr/>
        </p:nvCxnSpPr>
        <p:spPr>
          <a:xfrm flipV="1">
            <a:off x="-322118" y="771801"/>
            <a:ext cx="93518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F48EE22-3CEC-D19D-5793-82047FB73BAB}"/>
              </a:ext>
            </a:extLst>
          </p:cNvPr>
          <p:cNvSpPr txBox="1"/>
          <p:nvPr/>
        </p:nvSpPr>
        <p:spPr>
          <a:xfrm>
            <a:off x="-62345" y="4512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789174-027B-CB24-B3DC-B430A9F8D785}"/>
              </a:ext>
            </a:extLst>
          </p:cNvPr>
          <p:cNvSpPr txBox="1"/>
          <p:nvPr/>
        </p:nvSpPr>
        <p:spPr>
          <a:xfrm>
            <a:off x="-1436468" y="130221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A64C0B-CD67-39C9-02A7-025A1421E78B}"/>
              </a:ext>
            </a:extLst>
          </p:cNvPr>
          <p:cNvCxnSpPr>
            <a:cxnSpLocks/>
          </p:cNvCxnSpPr>
          <p:nvPr/>
        </p:nvCxnSpPr>
        <p:spPr>
          <a:xfrm>
            <a:off x="-1424617" y="1064611"/>
            <a:ext cx="0" cy="925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A59A8B4-C60B-A343-2EDE-4BFC2FF01283}"/>
              </a:ext>
            </a:extLst>
          </p:cNvPr>
          <p:cNvSpPr txBox="1"/>
          <p:nvPr/>
        </p:nvSpPr>
        <p:spPr>
          <a:xfrm>
            <a:off x="-2136567" y="2144492"/>
            <a:ext cx="2011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设置期望</a:t>
            </a:r>
            <a:r>
              <a:rPr lang="en-US" altLang="zh-CN" sz="1200"/>
              <a:t>dg37</a:t>
            </a:r>
            <a:r>
              <a:rPr lang="zh-CN" altLang="en-US" sz="1200"/>
              <a:t>作为最佳期望</a:t>
            </a:r>
            <a:r>
              <a:rPr lang="en-US" altLang="zh-CN" sz="1200"/>
              <a:t>dg37</a:t>
            </a:r>
            <a:endParaRPr lang="zh-CN" altLang="en-US" sz="12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AFDFCBD-EC1A-C818-F127-436F14CE6482}"/>
              </a:ext>
            </a:extLst>
          </p:cNvPr>
          <p:cNvCxnSpPr>
            <a:cxnSpLocks/>
          </p:cNvCxnSpPr>
          <p:nvPr/>
        </p:nvCxnSpPr>
        <p:spPr>
          <a:xfrm flipH="1">
            <a:off x="-1072266" y="2726133"/>
            <a:ext cx="16256" cy="26788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5859A28-78D8-EB78-7487-70EB3BF7AC83}"/>
              </a:ext>
            </a:extLst>
          </p:cNvPr>
          <p:cNvCxnSpPr>
            <a:cxnSpLocks/>
          </p:cNvCxnSpPr>
          <p:nvPr/>
        </p:nvCxnSpPr>
        <p:spPr>
          <a:xfrm flipH="1">
            <a:off x="498764" y="5725391"/>
            <a:ext cx="293943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CB9AE18-1DAF-0562-F0EA-31A6E8F64244}"/>
              </a:ext>
            </a:extLst>
          </p:cNvPr>
          <p:cNvSpPr txBox="1"/>
          <p:nvPr/>
        </p:nvSpPr>
        <p:spPr>
          <a:xfrm>
            <a:off x="-1254367" y="5401630"/>
            <a:ext cx="1733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把最佳期望</a:t>
            </a:r>
            <a:r>
              <a:rPr lang="en-US" altLang="zh-CN" sz="1400"/>
              <a:t>dg37</a:t>
            </a:r>
            <a:r>
              <a:rPr lang="zh-CN" altLang="en-US" sz="1400"/>
              <a:t>的所有探针信息提取出来</a:t>
            </a:r>
          </a:p>
        </p:txBody>
      </p:sp>
    </p:spTree>
    <p:extLst>
      <p:ext uri="{BB962C8B-B14F-4D97-AF65-F5344CB8AC3E}">
        <p14:creationId xmlns:p14="http://schemas.microsoft.com/office/powerpoint/2010/main" val="88019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7B0553-D99A-B098-10DE-9034E3E0915C}"/>
              </a:ext>
            </a:extLst>
          </p:cNvPr>
          <p:cNvGrpSpPr/>
          <p:nvPr/>
        </p:nvGrpSpPr>
        <p:grpSpPr>
          <a:xfrm>
            <a:off x="146651" y="3503817"/>
            <a:ext cx="13608427" cy="870755"/>
            <a:chOff x="146651" y="3503817"/>
            <a:chExt cx="13608427" cy="870755"/>
          </a:xfrm>
        </p:grpSpPr>
        <p:pic>
          <p:nvPicPr>
            <p:cNvPr id="9" name="图片 8" descr="图片包含 文本&#10;&#10;描述已自动生成">
              <a:extLst>
                <a:ext uri="{FF2B5EF4-FFF2-40B4-BE49-F238E27FC236}">
                  <a16:creationId xmlns:a16="http://schemas.microsoft.com/office/drawing/2014/main" id="{380C53E5-8696-A409-BAEF-F230A73FB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584" y="3795785"/>
              <a:ext cx="6654494" cy="578787"/>
            </a:xfrm>
            <a:prstGeom prst="rect">
              <a:avLst/>
            </a:prstGeom>
          </p:spPr>
        </p:pic>
        <p:pic>
          <p:nvPicPr>
            <p:cNvPr id="11" name="图片 10" descr="文本&#10;&#10;中度可信度描述已自动生成">
              <a:extLst>
                <a:ext uri="{FF2B5EF4-FFF2-40B4-BE49-F238E27FC236}">
                  <a16:creationId xmlns:a16="http://schemas.microsoft.com/office/drawing/2014/main" id="{02D5CF8E-C3F3-49A3-1EF5-68B40DFC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51" y="3795781"/>
              <a:ext cx="6203457" cy="578791"/>
            </a:xfrm>
            <a:prstGeom prst="rect">
              <a:avLst/>
            </a:prstGeom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5984118-0304-BF63-7C0B-3B8558DE5516}"/>
                </a:ext>
              </a:extLst>
            </p:cNvPr>
            <p:cNvCxnSpPr>
              <a:cxnSpLocks/>
            </p:cNvCxnSpPr>
            <p:nvPr/>
          </p:nvCxnSpPr>
          <p:spPr>
            <a:xfrm>
              <a:off x="3643746" y="3939194"/>
              <a:ext cx="328699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1B395D-0035-F5C4-8DD5-6EBF26562BD3}"/>
                </a:ext>
              </a:extLst>
            </p:cNvPr>
            <p:cNvSpPr txBox="1"/>
            <p:nvPr/>
          </p:nvSpPr>
          <p:spPr>
            <a:xfrm>
              <a:off x="4119293" y="3503817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对重复序列进行标记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5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923105-E296-D8BA-1E5F-14F96EA5765C}"/>
              </a:ext>
            </a:extLst>
          </p:cNvPr>
          <p:cNvGrpSpPr/>
          <p:nvPr/>
        </p:nvGrpSpPr>
        <p:grpSpPr>
          <a:xfrm>
            <a:off x="3781760" y="1884738"/>
            <a:ext cx="7312725" cy="2679036"/>
            <a:chOff x="3781760" y="1884738"/>
            <a:chExt cx="7312725" cy="2679036"/>
          </a:xfrm>
        </p:grpSpPr>
        <p:pic>
          <p:nvPicPr>
            <p:cNvPr id="5" name="图片 4" descr="文本, 信件&#10;&#10;描述已自动生成">
              <a:extLst>
                <a:ext uri="{FF2B5EF4-FFF2-40B4-BE49-F238E27FC236}">
                  <a16:creationId xmlns:a16="http://schemas.microsoft.com/office/drawing/2014/main" id="{E16B50D7-F33D-46E1-8027-858702605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2491" y="2668299"/>
              <a:ext cx="4276725" cy="1895475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69F7703-616B-5344-8964-0DA197EBD3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5291" y="2346403"/>
              <a:ext cx="374073" cy="4050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4318C8F-32F1-B45C-B5DC-952503500C89}"/>
                </a:ext>
              </a:extLst>
            </p:cNvPr>
            <p:cNvSpPr txBox="1"/>
            <p:nvPr/>
          </p:nvSpPr>
          <p:spPr>
            <a:xfrm>
              <a:off x="3781760" y="2038626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rgbClr val="FF0000"/>
                  </a:solidFill>
                </a:rPr>
                <a:t>RNA</a:t>
              </a:r>
              <a:r>
                <a:rPr lang="zh-CN" altLang="en-US" sz="1400" b="1">
                  <a:solidFill>
                    <a:srgbClr val="FF0000"/>
                  </a:solidFill>
                </a:rPr>
                <a:t>序列</a:t>
              </a:r>
              <a:r>
                <a:rPr lang="en-US" altLang="zh-CN" sz="1400" b="1">
                  <a:solidFill>
                    <a:srgbClr val="FF0000"/>
                  </a:solidFill>
                </a:rPr>
                <a:t>ENSEMBLE id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392B56C-F622-D275-E6EA-DAB5814812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0853" y="2234482"/>
              <a:ext cx="2" cy="4989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39059CC-A12A-9E3A-5808-5D00C3117FC5}"/>
                </a:ext>
              </a:extLst>
            </p:cNvPr>
            <p:cNvSpPr txBox="1"/>
            <p:nvPr/>
          </p:nvSpPr>
          <p:spPr>
            <a:xfrm>
              <a:off x="5935916" y="1884738"/>
              <a:ext cx="1311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rgbClr val="FF0000"/>
                  </a:solidFill>
                </a:rPr>
                <a:t>探针起始位置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588601D-8955-D83F-B507-F2C953FBA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4645" y="2542259"/>
              <a:ext cx="795879" cy="284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3B9954-A82E-9E22-9421-30E437A75FD8}"/>
                </a:ext>
              </a:extLst>
            </p:cNvPr>
            <p:cNvSpPr txBox="1"/>
            <p:nvPr/>
          </p:nvSpPr>
          <p:spPr>
            <a:xfrm>
              <a:off x="7432584" y="2234482"/>
              <a:ext cx="1311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rgbClr val="FF0000"/>
                  </a:solidFill>
                </a:rPr>
                <a:t>探针结束位置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610B81F-153B-F9D7-861D-0A09ACFF7D1D}"/>
                </a:ext>
              </a:extLst>
            </p:cNvPr>
            <p:cNvCxnSpPr>
              <a:cxnSpLocks/>
            </p:cNvCxnSpPr>
            <p:nvPr/>
          </p:nvCxnSpPr>
          <p:spPr>
            <a:xfrm>
              <a:off x="7761252" y="3068615"/>
              <a:ext cx="9829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4F242F-5DAC-C505-7E56-42D8D57398A2}"/>
                </a:ext>
              </a:extLst>
            </p:cNvPr>
            <p:cNvSpPr txBox="1"/>
            <p:nvPr/>
          </p:nvSpPr>
          <p:spPr>
            <a:xfrm>
              <a:off x="8744162" y="2914726"/>
              <a:ext cx="2350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rgbClr val="FF0000"/>
                  </a:solidFill>
                </a:rPr>
                <a:t>探针序列（不带</a:t>
              </a:r>
              <a:r>
                <a:rPr lang="en-US" altLang="zh-CN" sz="1400" b="1">
                  <a:solidFill>
                    <a:srgbClr val="FF0000"/>
                  </a:solidFill>
                </a:rPr>
                <a:t>FLAPSEQ</a:t>
              </a:r>
              <a:r>
                <a:rPr lang="zh-CN" altLang="en-US" sz="1400" b="1">
                  <a:solidFill>
                    <a:srgbClr val="FF0000"/>
                  </a:solidFill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05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58FC86EE-D4D1-0217-081B-D383D79FC85D}"/>
              </a:ext>
            </a:extLst>
          </p:cNvPr>
          <p:cNvGrpSpPr/>
          <p:nvPr/>
        </p:nvGrpSpPr>
        <p:grpSpPr>
          <a:xfrm>
            <a:off x="989298" y="297662"/>
            <a:ext cx="10837747" cy="5939156"/>
            <a:chOff x="1010080" y="214534"/>
            <a:chExt cx="10837747" cy="593915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4BE027B-F640-8FA2-79E1-8E84644CC2F7}"/>
                </a:ext>
              </a:extLst>
            </p:cNvPr>
            <p:cNvGrpSpPr/>
            <p:nvPr/>
          </p:nvGrpSpPr>
          <p:grpSpPr>
            <a:xfrm>
              <a:off x="1010080" y="214534"/>
              <a:ext cx="10837747" cy="4899494"/>
              <a:chOff x="241153" y="1056197"/>
              <a:chExt cx="10837747" cy="489949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F62BDA-9CE8-1201-05AB-36C5B7A692EE}"/>
                  </a:ext>
                </a:extLst>
              </p:cNvPr>
              <p:cNvSpPr txBox="1"/>
              <p:nvPr/>
            </p:nvSpPr>
            <p:spPr>
              <a:xfrm>
                <a:off x="241153" y="1117753"/>
                <a:ext cx="16625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rgbClr val="C00000"/>
                    </a:solidFill>
                  </a:rPr>
                  <a:t>根据不同的探针长度与不同期望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dg37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设置探针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DE907D96-92A3-201E-7E59-22200C990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8408" y="1579418"/>
                <a:ext cx="91440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6BA674-7F18-17F8-B5DA-F9A88ED6CEE1}"/>
                  </a:ext>
                </a:extLst>
              </p:cNvPr>
              <p:cNvSpPr txBox="1"/>
              <p:nvPr/>
            </p:nvSpPr>
            <p:spPr>
              <a:xfrm>
                <a:off x="2713758" y="1287030"/>
                <a:ext cx="1059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rgbClr val="C00000"/>
                    </a:solidFill>
                  </a:rPr>
                  <a:t>计算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dg37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探针得分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991B017A-72BF-FA56-F923-BCFA083EF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3631" y="1579417"/>
                <a:ext cx="907474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A95BAD-657A-709A-CC0A-6E5D8CCDFA91}"/>
                  </a:ext>
                </a:extLst>
              </p:cNvPr>
              <p:cNvSpPr txBox="1"/>
              <p:nvPr/>
            </p:nvSpPr>
            <p:spPr>
              <a:xfrm>
                <a:off x="4681105" y="1287029"/>
                <a:ext cx="17799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rgbClr val="C00000"/>
                    </a:solidFill>
                  </a:rPr>
                  <a:t>筛选超过阈值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探针得分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的探针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37E8981B-D54B-65A6-E801-458789BAB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7113" y="1579417"/>
                <a:ext cx="907474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4B6F4C-502C-38C9-2C29-BFB24CEC59BC}"/>
                  </a:ext>
                </a:extLst>
              </p:cNvPr>
              <p:cNvSpPr txBox="1"/>
              <p:nvPr/>
            </p:nvSpPr>
            <p:spPr>
              <a:xfrm>
                <a:off x="7254588" y="1056197"/>
                <a:ext cx="14529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C00000"/>
                    </a:solidFill>
                  </a:rPr>
                  <a:t>根据通过</a:t>
                </a:r>
                <a:r>
                  <a:rPr lang="en-US" altLang="zh-CN" sz="1400" b="1">
                    <a:solidFill>
                      <a:srgbClr val="C00000"/>
                    </a:solidFill>
                  </a:rPr>
                  <a:t>CG Filter,PANS Filter,RES Filter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数量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选择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最佳期望</a:t>
                </a:r>
                <a:r>
                  <a:rPr lang="en-US" altLang="zh-CN" sz="1400" b="1">
                    <a:solidFill>
                      <a:srgbClr val="C00000"/>
                    </a:solidFill>
                  </a:rPr>
                  <a:t>dg37</a:t>
                </a:r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DB6342A7-45AC-84B9-0FB0-C8B20E962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108" y="2441927"/>
                <a:ext cx="0" cy="95590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FE6214-6A44-B371-6E01-52629386052A}"/>
                  </a:ext>
                </a:extLst>
              </p:cNvPr>
              <p:cNvSpPr txBox="1"/>
              <p:nvPr/>
            </p:nvSpPr>
            <p:spPr>
              <a:xfrm>
                <a:off x="7011805" y="3643320"/>
                <a:ext cx="1779981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rgbClr val="C00000"/>
                    </a:solidFill>
                  </a:rPr>
                  <a:t>RepeatMasker Filter 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对探针识别探针重复序列</a:t>
                </a:r>
              </a:p>
              <a:p>
                <a:endParaRPr lang="en-US" altLang="zh-CN" sz="1400" b="1">
                  <a:solidFill>
                    <a:srgbClr val="C00000"/>
                  </a:solidFill>
                </a:endParaRPr>
              </a:p>
              <a:p>
                <a:r>
                  <a:rPr lang="en-US" altLang="zh-CN" sz="1400" b="1">
                    <a:solidFill>
                      <a:srgbClr val="C00000"/>
                    </a:solidFill>
                  </a:rPr>
                  <a:t> </a:t>
                </a:r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8FA1A89-CC76-D8AB-ACD2-B0B507D9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7113" y="4597428"/>
                <a:ext cx="745923" cy="9735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938EF1DE-2836-1644-1D48-F104F4C96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9004" y="4547929"/>
                <a:ext cx="682782" cy="102304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44965B0-D4FD-6A5D-E4CB-00DCB61671F6}"/>
                  </a:ext>
                </a:extLst>
              </p:cNvPr>
              <p:cNvSpPr txBox="1"/>
              <p:nvPr/>
            </p:nvSpPr>
            <p:spPr>
              <a:xfrm>
                <a:off x="4303138" y="5617137"/>
                <a:ext cx="2640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>
                    <a:solidFill>
                      <a:srgbClr val="C00000"/>
                    </a:solidFill>
                  </a:rPr>
                  <a:t>所有的探针保存为</a:t>
                </a:r>
                <a:r>
                  <a:rPr lang="en-US" altLang="zh-CN" sz="1600" b="1"/>
                  <a:t>_ALL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文件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EDF7C28-A068-5AA7-4766-5B7A7EDAD090}"/>
                  </a:ext>
                </a:extLst>
              </p:cNvPr>
              <p:cNvSpPr txBox="1"/>
              <p:nvPr/>
            </p:nvSpPr>
            <p:spPr>
              <a:xfrm>
                <a:off x="7709067" y="5570971"/>
                <a:ext cx="33698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>
                    <a:solidFill>
                      <a:srgbClr val="C00000"/>
                    </a:solidFill>
                  </a:rPr>
                  <a:t>通过所有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Filter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探针保存为</a:t>
                </a:r>
                <a:r>
                  <a:rPr lang="en-US" altLang="zh-CN" sz="1600" b="1"/>
                  <a:t>_FILT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文件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B472F5E-615B-EB25-3AFB-6DA0DBDC463F}"/>
                  </a:ext>
                </a:extLst>
              </p:cNvPr>
              <p:cNvSpPr txBox="1"/>
              <p:nvPr/>
            </p:nvSpPr>
            <p:spPr>
              <a:xfrm>
                <a:off x="3135727" y="3658709"/>
                <a:ext cx="19454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rgbClr val="C00000"/>
                    </a:solidFill>
                  </a:rPr>
                  <a:t>有重复序列，则会生成</a:t>
                </a:r>
                <a:r>
                  <a:rPr lang="en-US" altLang="zh-CN" sz="1600" b="1"/>
                  <a:t>.masked 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文件</a:t>
                </a:r>
                <a:endParaRPr lang="en-US" altLang="zh-CN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A6AACC0-3F4C-8EFD-7D70-E9AA88B054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7139" y="3951095"/>
                <a:ext cx="2044342" cy="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C963B661-8D3F-D1AD-EBA5-C6B4FA6E9CDC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5400000">
              <a:off x="4776433" y="4100835"/>
              <a:ext cx="602672" cy="2629058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B2CB991-79BF-203C-5A23-DC44E98AE0E7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rot="5400000">
              <a:off x="6492407" y="2276352"/>
              <a:ext cx="878995" cy="6462014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BD3EBAC-8E66-3880-7317-C82F8B4AFA40}"/>
                </a:ext>
              </a:extLst>
            </p:cNvPr>
            <p:cNvSpPr txBox="1"/>
            <p:nvPr/>
          </p:nvSpPr>
          <p:spPr>
            <a:xfrm>
              <a:off x="1606566" y="5507359"/>
              <a:ext cx="1961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7030A0"/>
                  </a:solidFill>
                </a:rPr>
                <a:t>其中的</a:t>
              </a:r>
              <a:r>
                <a:rPr lang="en-US" altLang="zh-CN" b="1">
                  <a:solidFill>
                    <a:srgbClr val="7030A0"/>
                  </a:solidFill>
                </a:rPr>
                <a:t>FASTA</a:t>
              </a:r>
              <a:r>
                <a:rPr lang="zh-CN" altLang="en-US" b="1">
                  <a:solidFill>
                    <a:srgbClr val="7030A0"/>
                  </a:solidFill>
                </a:rPr>
                <a:t>文件进行手动</a:t>
              </a:r>
              <a:r>
                <a:rPr lang="en-US" altLang="zh-CN" b="1">
                  <a:solidFill>
                    <a:srgbClr val="7030A0"/>
                  </a:solidFill>
                </a:rPr>
                <a:t>nblast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37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331</Words>
  <Application>Microsoft Office PowerPoint</Application>
  <PresentationFormat>宽屏</PresentationFormat>
  <Paragraphs>105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fluids Magnetic</dc:creator>
  <cp:lastModifiedBy>fluids Magnetic</cp:lastModifiedBy>
  <cp:revision>6</cp:revision>
  <dcterms:created xsi:type="dcterms:W3CDTF">2024-09-01T10:27:43Z</dcterms:created>
  <dcterms:modified xsi:type="dcterms:W3CDTF">2024-09-09T07:02:23Z</dcterms:modified>
</cp:coreProperties>
</file>