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9"/>
  </p:notesMasterIdLst>
  <p:handoutMasterIdLst>
    <p:handoutMasterId r:id="rId20"/>
  </p:handoutMasterIdLst>
  <p:sldIdLst>
    <p:sldId id="256" r:id="rId3"/>
    <p:sldId id="265" r:id="rId4"/>
    <p:sldId id="266" r:id="rId5"/>
    <p:sldId id="269" r:id="rId6"/>
    <p:sldId id="267" r:id="rId7"/>
    <p:sldId id="268" r:id="rId8"/>
    <p:sldId id="270" r:id="rId9"/>
    <p:sldId id="271" r:id="rId10"/>
    <p:sldId id="273" r:id="rId11"/>
    <p:sldId id="278" r:id="rId12"/>
    <p:sldId id="274" r:id="rId13"/>
    <p:sldId id="275" r:id="rId14"/>
    <p:sldId id="279" r:id="rId15"/>
    <p:sldId id="276" r:id="rId16"/>
    <p:sldId id="277" r:id="rId17"/>
    <p:sldId id="281"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3" autoAdjust="0"/>
    <p:restoredTop sz="94660"/>
  </p:normalViewPr>
  <p:slideViewPr>
    <p:cSldViewPr showGuides="1">
      <p:cViewPr varScale="1">
        <p:scale>
          <a:sx n="83" d="100"/>
          <a:sy n="83" d="100"/>
        </p:scale>
        <p:origin x="126" y="402"/>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notesTextViewPr>
    <p:cViewPr>
      <p:scale>
        <a:sx n="1" d="1"/>
        <a:sy n="1" d="1"/>
      </p:scale>
      <p:origin x="0" y="0"/>
    </p:cViewPr>
  </p:notesTextViewPr>
  <p:notesViewPr>
    <p:cSldViewPr showGuides="1">
      <p:cViewPr varScale="1">
        <p:scale>
          <a:sx n="66" d="100"/>
          <a:sy n="66" d="100"/>
        </p:scale>
        <p:origin x="22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24CE221E-83ED-4F6C-BA5F-3F9E6FDB6953}" type="datetimeFigureOut">
              <a:rPr lang="en-US" altLang="zh-CN"/>
              <a:t>7/8/2015</a:t>
            </a:fld>
            <a:endParaRPr lang="zh-CN"/>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CA4CBEF8-5CDE-472B-839B-B8BB0C881006}" type="slidenum">
              <a:rPr lang="zh-CN"/>
              <a:t>‹#›</a:t>
            </a:fld>
            <a:endParaRPr lang="zh-CN"/>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97853E5F-CE67-483C-A264-F17AC70E9CA2}" type="datetimeFigureOut">
              <a:t>2015/7/8</a:t>
            </a:fld>
            <a:endParaRPr lang="zh-CN"/>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6BB98AFB-CB0D-4DFE-87B9-B4B0D0DE73CD}" type="slidenum">
              <a:t>‹#›</a:t>
            </a:fld>
            <a:endParaRPr lang="zh-CN"/>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065214" y="533400"/>
            <a:ext cx="5029200" cy="2514601"/>
          </a:xfrm>
        </p:spPr>
        <p:txBody>
          <a:bodyPr>
            <a:normAutofit/>
          </a:bodyPr>
          <a:lstStyle>
            <a:lvl1pPr latinLnBrk="0">
              <a:defRPr lang="zh-CN" sz="5400"/>
            </a:lvl1pPr>
          </a:lstStyle>
          <a:p>
            <a:r>
              <a:rPr lang="zh-CN" altLang="en-US" smtClean="0"/>
              <a:t>单击此处编辑母版标题样式</a:t>
            </a:r>
            <a:endParaRPr lang="zh-CN" dirty="0"/>
          </a:p>
        </p:txBody>
      </p:sp>
      <p:sp>
        <p:nvSpPr>
          <p:cNvPr id="3" name="副标题 2"/>
          <p:cNvSpPr>
            <a:spLocks noGrp="1"/>
          </p:cNvSpPr>
          <p:nvPr>
            <p:ph type="subTitle" idx="1"/>
          </p:nvPr>
        </p:nvSpPr>
        <p:spPr>
          <a:xfrm>
            <a:off x="1065212" y="3403600"/>
            <a:ext cx="5029201" cy="1397000"/>
          </a:xfrm>
        </p:spPr>
        <p:txBody>
          <a:bodyPr>
            <a:normAutofit/>
          </a:bodyPr>
          <a:lstStyle>
            <a:lvl1pPr marL="0" indent="0" algn="l" latinLnBrk="0">
              <a:spcBef>
                <a:spcPts val="600"/>
              </a:spcBef>
              <a:buNone/>
              <a:defRPr lang="zh-CN" sz="2400">
                <a:solidFill>
                  <a:schemeClr val="tx1">
                    <a:lumMod val="65000"/>
                    <a:lumOff val="35000"/>
                  </a:schemeClr>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smtClean="0"/>
              <a:t>单击此处编辑母版副标题样式</a:t>
            </a:r>
            <a:endParaRPr lang="zh-CN"/>
          </a:p>
        </p:txBody>
      </p:sp>
      <p:sp>
        <p:nvSpPr>
          <p:cNvPr id="4" name="日期占位符 3"/>
          <p:cNvSpPr>
            <a:spLocks noGrp="1"/>
          </p:cNvSpPr>
          <p:nvPr>
            <p:ph type="dt" sz="half" idx="10"/>
          </p:nvPr>
        </p:nvSpPr>
        <p:spPr/>
        <p:txBody>
          <a:bodyPr/>
          <a:lstStyle/>
          <a:p>
            <a:fld id="{3E0FA9E5-6744-4841-888F-9E7CC0C2B7EC}" type="datetimeFigureOut">
              <a:t>2015/7/8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AAEAE4A8-A6E5-453E-B946-FB774B73F48C}" type="slidenum">
              <a:t>‹#›</a:t>
            </a:fld>
            <a:endParaRPr lang="zh-CN"/>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dirty="0"/>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3E0FA9E5-6744-4841-888F-9E7CC0C2B7EC}" type="datetimeFigureOut">
              <a:t>2015/7/8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AAEAE4A8-A6E5-453E-B946-FB774B73F48C}" type="slidenum">
              <a:t>‹#›</a:t>
            </a:fld>
            <a:endParaRPr lang="zh-CN"/>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1412" y="533400"/>
            <a:ext cx="2362201" cy="5486400"/>
          </a:xfrm>
        </p:spPr>
        <p:txBody>
          <a:bodyPr vert="eaVert"/>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1065213" y="533400"/>
            <a:ext cx="7467599"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3E0FA9E5-6744-4841-888F-9E7CC0C2B7EC}" type="datetimeFigureOut">
              <a:t>2015/7/8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AAEAE4A8-A6E5-453E-B946-FB774B73F48C}" type="slidenum">
              <a:t>‹#›</a:t>
            </a:fld>
            <a:endParaRPr lang="zh-CN"/>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3E0FA9E5-6744-4841-888F-9E7CC0C2B7EC}" type="datetimeFigureOut">
              <a:t>2015/7/8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AAEAE4A8-A6E5-453E-B946-FB774B73F48C}" type="slidenum">
              <a:t>‹#›</a:t>
            </a:fld>
            <a:endParaRPr lang="zh-CN"/>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65214" y="533400"/>
            <a:ext cx="8686800" cy="2286000"/>
          </a:xfrm>
        </p:spPr>
        <p:txBody>
          <a:bodyPr anchor="b">
            <a:normAutofit/>
          </a:bodyPr>
          <a:lstStyle>
            <a:lvl1pPr algn="l" latinLnBrk="0">
              <a:defRPr lang="zh-CN" sz="5400" b="1" cap="none" baseline="0"/>
            </a:lvl1pPr>
          </a:lstStyle>
          <a:p>
            <a:r>
              <a:rPr lang="zh-CN" altLang="en-US" smtClean="0"/>
              <a:t>单击此处编辑母版标题样式</a:t>
            </a:r>
            <a:endParaRPr lang="zh-CN" dirty="0"/>
          </a:p>
        </p:txBody>
      </p:sp>
      <p:sp>
        <p:nvSpPr>
          <p:cNvPr id="3" name="文本占位符 2"/>
          <p:cNvSpPr>
            <a:spLocks noGrp="1"/>
          </p:cNvSpPr>
          <p:nvPr>
            <p:ph type="body" idx="1"/>
          </p:nvPr>
        </p:nvSpPr>
        <p:spPr>
          <a:xfrm>
            <a:off x="1065214" y="3124200"/>
            <a:ext cx="8686800" cy="1371600"/>
          </a:xfrm>
        </p:spPr>
        <p:txBody>
          <a:bodyPr anchor="t">
            <a:normAutofit/>
          </a:bodyPr>
          <a:lstStyle>
            <a:lvl1pPr marL="0" indent="0" latinLnBrk="0">
              <a:spcBef>
                <a:spcPts val="600"/>
              </a:spcBef>
              <a:buNone/>
              <a:defRPr lang="zh-CN" sz="2400">
                <a:solidFill>
                  <a:schemeClr val="tx1">
                    <a:lumMod val="65000"/>
                    <a:lumOff val="35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E0FA9E5-6744-4841-888F-9E7CC0C2B7EC}" type="datetimeFigureOut">
              <a:t>2015/7/8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AAEAE4A8-A6E5-453E-B946-FB774B73F48C}" type="slidenum">
              <a:t>‹#›</a:t>
            </a:fld>
            <a:endParaRPr lang="zh-CN"/>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dirty="0"/>
          </a:p>
        </p:txBody>
      </p:sp>
      <p:sp>
        <p:nvSpPr>
          <p:cNvPr id="3" name="内容占位符 2"/>
          <p:cNvSpPr>
            <a:spLocks noGrp="1"/>
          </p:cNvSpPr>
          <p:nvPr>
            <p:ph sz="half" idx="1"/>
          </p:nvPr>
        </p:nvSpPr>
        <p:spPr>
          <a:xfrm>
            <a:off x="1065212" y="1828800"/>
            <a:ext cx="4251960" cy="419100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内容占位符 3"/>
          <p:cNvSpPr>
            <a:spLocks noGrp="1"/>
          </p:cNvSpPr>
          <p:nvPr>
            <p:ph sz="half" idx="2"/>
          </p:nvPr>
        </p:nvSpPr>
        <p:spPr>
          <a:xfrm>
            <a:off x="5464598" y="1828800"/>
            <a:ext cx="4251960" cy="419100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日期占位符 4"/>
          <p:cNvSpPr>
            <a:spLocks noGrp="1"/>
          </p:cNvSpPr>
          <p:nvPr>
            <p:ph type="dt" sz="half" idx="10"/>
          </p:nvPr>
        </p:nvSpPr>
        <p:spPr/>
        <p:txBody>
          <a:bodyPr/>
          <a:lstStyle/>
          <a:p>
            <a:fld id="{3E0FA9E5-6744-4841-888F-9E7CC0C2B7EC}" type="datetimeFigureOut">
              <a:t>2015/7/8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AAEAE4A8-A6E5-453E-B946-FB774B73F48C}" type="slidenum">
              <a:t>‹#›</a:t>
            </a:fld>
            <a:endParaRPr lang="zh-CN"/>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65211" y="533400"/>
            <a:ext cx="8686802" cy="1066800"/>
          </a:xfrm>
        </p:spPr>
        <p:txBody>
          <a:bodyPr/>
          <a:lstStyle>
            <a:lvl1pPr latinLnBrk="0">
              <a:defRPr lang="zh-CN"/>
            </a:lvl1pPr>
          </a:lstStyle>
          <a:p>
            <a:r>
              <a:rPr lang="zh-CN" altLang="en-US" smtClean="0"/>
              <a:t>单击此处编辑母版标题样式</a:t>
            </a:r>
            <a:endParaRPr lang="zh-CN" dirty="0"/>
          </a:p>
        </p:txBody>
      </p:sp>
      <p:sp>
        <p:nvSpPr>
          <p:cNvPr id="3" name="文本占位符 2"/>
          <p:cNvSpPr>
            <a:spLocks noGrp="1"/>
          </p:cNvSpPr>
          <p:nvPr>
            <p:ph type="body" idx="1"/>
          </p:nvPr>
        </p:nvSpPr>
        <p:spPr>
          <a:xfrm>
            <a:off x="1065213" y="1828799"/>
            <a:ext cx="4251960" cy="685801"/>
          </a:xfrm>
        </p:spPr>
        <p:txBody>
          <a:bodyPr anchor="ctr">
            <a:normAutofit/>
          </a:bodyPr>
          <a:lstStyle>
            <a:lvl1pPr marL="0" indent="0" latinLnBrk="0">
              <a:spcBef>
                <a:spcPts val="0"/>
              </a:spcBef>
              <a:buNone/>
              <a:defRPr lang="zh-CN" sz="2000" b="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1065213" y="2590800"/>
            <a:ext cx="4251960" cy="342900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5" name="文本占位符 4"/>
          <p:cNvSpPr>
            <a:spLocks noGrp="1"/>
          </p:cNvSpPr>
          <p:nvPr>
            <p:ph type="body" sz="quarter" idx="3"/>
          </p:nvPr>
        </p:nvSpPr>
        <p:spPr>
          <a:xfrm>
            <a:off x="5500053" y="1828799"/>
            <a:ext cx="4251960" cy="685801"/>
          </a:xfrm>
        </p:spPr>
        <p:txBody>
          <a:bodyPr anchor="ctr">
            <a:normAutofit/>
          </a:bodyPr>
          <a:lstStyle>
            <a:lvl1pPr marL="0" indent="0" latinLnBrk="0">
              <a:spcBef>
                <a:spcPts val="0"/>
              </a:spcBef>
              <a:buNone/>
              <a:defRPr lang="zh-CN" sz="2000" b="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5500053" y="2590800"/>
            <a:ext cx="4251960" cy="342900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日期占位符 6"/>
          <p:cNvSpPr>
            <a:spLocks noGrp="1"/>
          </p:cNvSpPr>
          <p:nvPr>
            <p:ph type="dt" sz="half" idx="10"/>
          </p:nvPr>
        </p:nvSpPr>
        <p:spPr/>
        <p:txBody>
          <a:bodyPr/>
          <a:lstStyle/>
          <a:p>
            <a:fld id="{3E0FA9E5-6744-4841-888F-9E7CC0C2B7EC}" type="datetimeFigureOut">
              <a:t>2015/7/8</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AAEAE4A8-A6E5-453E-B946-FB774B73F48C}" type="slidenum">
              <a:t>‹#›</a:t>
            </a:fld>
            <a:endParaRPr lang="zh-CN"/>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dirty="0"/>
          </a:p>
        </p:txBody>
      </p:sp>
      <p:sp>
        <p:nvSpPr>
          <p:cNvPr id="3" name="日期占位符 2"/>
          <p:cNvSpPr>
            <a:spLocks noGrp="1"/>
          </p:cNvSpPr>
          <p:nvPr>
            <p:ph type="dt" sz="half" idx="10"/>
          </p:nvPr>
        </p:nvSpPr>
        <p:spPr/>
        <p:txBody>
          <a:bodyPr/>
          <a:lstStyle/>
          <a:p>
            <a:fld id="{3E0FA9E5-6744-4841-888F-9E7CC0C2B7EC}" type="datetimeFigureOut">
              <a:t>2015/7/8</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AAEAE4A8-A6E5-453E-B946-FB774B73F48C}" type="slidenum">
              <a:t>‹#›</a:t>
            </a:fld>
            <a:endParaRPr lang="zh-CN"/>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0FA9E5-6744-4841-888F-9E7CC0C2B7EC}" type="datetimeFigureOut">
              <a:t>2015/7/8</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AAEAE4A8-A6E5-453E-B946-FB774B73F48C}" type="slidenum">
              <a:t>‹#›</a:t>
            </a:fld>
            <a:endParaRPr lang="zh-CN"/>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65213" y="533400"/>
            <a:ext cx="4114800" cy="1524000"/>
          </a:xfrm>
        </p:spPr>
        <p:txBody>
          <a:bodyPr anchor="b">
            <a:normAutofit/>
          </a:bodyPr>
          <a:lstStyle>
            <a:lvl1pPr algn="l" latinLnBrk="0">
              <a:defRPr lang="zh-CN" sz="3600" b="1"/>
            </a:lvl1pPr>
          </a:lstStyle>
          <a:p>
            <a:r>
              <a:rPr lang="zh-CN" altLang="en-US" smtClean="0"/>
              <a:t>单击此处编辑母版标题样式</a:t>
            </a:r>
            <a:endParaRPr lang="zh-CN" dirty="0"/>
          </a:p>
        </p:txBody>
      </p:sp>
      <p:sp>
        <p:nvSpPr>
          <p:cNvPr id="3" name="内容占位符 2"/>
          <p:cNvSpPr>
            <a:spLocks noGrp="1"/>
          </p:cNvSpPr>
          <p:nvPr>
            <p:ph idx="1"/>
          </p:nvPr>
        </p:nvSpPr>
        <p:spPr>
          <a:xfrm>
            <a:off x="5865813" y="533400"/>
            <a:ext cx="5867400" cy="548640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文本占位符 3"/>
          <p:cNvSpPr>
            <a:spLocks noGrp="1"/>
          </p:cNvSpPr>
          <p:nvPr>
            <p:ph type="body" sz="half" idx="2"/>
          </p:nvPr>
        </p:nvSpPr>
        <p:spPr>
          <a:xfrm>
            <a:off x="1065213" y="2209800"/>
            <a:ext cx="4114800" cy="3810000"/>
          </a:xfrm>
        </p:spPr>
        <p:txBody>
          <a:bodyPr>
            <a:normAutofit/>
          </a:bodyPr>
          <a:lstStyle>
            <a:lvl1pPr marL="0" indent="0" latinLnBrk="0">
              <a:lnSpc>
                <a:spcPct val="110000"/>
              </a:lnSpc>
              <a:spcBef>
                <a:spcPts val="600"/>
              </a:spcBef>
              <a:buNone/>
              <a:defRPr lang="zh-CN" sz="1800">
                <a:solidFill>
                  <a:schemeClr val="tx1">
                    <a:lumMod val="65000"/>
                    <a:lumOff val="35000"/>
                  </a:schemeClr>
                </a:solidFill>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E0FA9E5-6744-4841-888F-9E7CC0C2B7EC}" type="datetimeFigureOut">
              <a:t>2015/7/8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AAEAE4A8-A6E5-453E-B946-FB774B73F48C}" type="slidenum">
              <a:t>‹#›</a:t>
            </a:fld>
            <a:endParaRPr lang="zh-CN"/>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65213" y="533400"/>
            <a:ext cx="4114800" cy="1524000"/>
          </a:xfrm>
        </p:spPr>
        <p:txBody>
          <a:bodyPr anchor="b">
            <a:noAutofit/>
          </a:bodyPr>
          <a:lstStyle>
            <a:lvl1pPr algn="l" latinLnBrk="0">
              <a:defRPr lang="zh-CN" sz="3600" b="1"/>
            </a:lvl1pPr>
          </a:lstStyle>
          <a:p>
            <a:r>
              <a:rPr lang="zh-CN" altLang="en-US" smtClean="0"/>
              <a:t>单击此处编辑母版标题样式</a:t>
            </a:r>
            <a:endParaRPr lang="zh-CN" dirty="0"/>
          </a:p>
        </p:txBody>
      </p:sp>
      <p:sp>
        <p:nvSpPr>
          <p:cNvPr id="3" name="图片占位符 2"/>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latinLnBrk="0">
              <a:buNone/>
              <a:defRPr lang="zh-CN" sz="24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1065213" y="2209800"/>
            <a:ext cx="4114800" cy="3810000"/>
          </a:xfrm>
        </p:spPr>
        <p:txBody>
          <a:bodyPr>
            <a:normAutofit/>
          </a:bodyPr>
          <a:lstStyle>
            <a:lvl1pPr marL="0" indent="0" latinLnBrk="0">
              <a:lnSpc>
                <a:spcPct val="110000"/>
              </a:lnSpc>
              <a:spcBef>
                <a:spcPts val="60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zh-CN" dirty="0"/>
              <a:t>单击此处编辑母版标题样式</a:t>
            </a:r>
          </a:p>
        </p:txBody>
      </p:sp>
      <p:sp>
        <p:nvSpPr>
          <p:cNvPr id="3" name="文本占位符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4" name="日期占位符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latinLnBrk="0">
              <a:defRPr lang="zh-CN" sz="1000">
                <a:solidFill>
                  <a:schemeClr val="tx1">
                    <a:lumMod val="65000"/>
                    <a:lumOff val="35000"/>
                  </a:schemeClr>
                </a:solidFill>
                <a:latin typeface="Microsoft YaHei" panose="020B0503020204020204" pitchFamily="34" charset="-122"/>
                <a:ea typeface="Microsoft YaHei" panose="020B0503020204020204" pitchFamily="34" charset="-122"/>
              </a:defRPr>
            </a:lvl1pPr>
          </a:lstStyle>
          <a:p>
            <a:fld id="{3E0FA9E5-6744-4841-888F-9E7CC0C2B7EC}" type="datetimeFigureOut">
              <a:rPr lang="en-US" altLang="zh-CN" smtClean="0"/>
              <a:pPr/>
              <a:t>7/8/2015</a:t>
            </a:fld>
            <a:endParaRPr lang="zh-CN" altLang="en-US"/>
          </a:p>
        </p:txBody>
      </p:sp>
      <p:sp>
        <p:nvSpPr>
          <p:cNvPr id="5" name="页脚占位符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latinLnBrk="0">
              <a:defRPr lang="zh-CN" sz="1000">
                <a:solidFill>
                  <a:schemeClr val="tx1">
                    <a:lumMod val="65000"/>
                    <a:lumOff val="35000"/>
                  </a:schemeClr>
                </a:solidFill>
                <a:latin typeface="Microsoft YaHei" panose="020B0503020204020204" pitchFamily="34" charset="-122"/>
                <a:ea typeface="Microsoft YaHe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latinLnBrk="0">
              <a:defRPr lang="zh-CN" sz="1000">
                <a:solidFill>
                  <a:schemeClr val="tx1">
                    <a:lumMod val="65000"/>
                    <a:lumOff val="35000"/>
                  </a:schemeClr>
                </a:solidFill>
                <a:latin typeface="Microsoft YaHei" panose="020B0503020204020204" pitchFamily="34" charset="-122"/>
                <a:ea typeface="Microsoft YaHei" panose="020B0503020204020204" pitchFamily="34" charset="-122"/>
              </a:defRPr>
            </a:lvl1pPr>
          </a:lstStyle>
          <a:p>
            <a:fld id="{AAEAE4A8-A6E5-453E-B946-FB774B73F48C}" type="slidenum">
              <a:rPr lang="en-US" altLang="zh-CN" smtClean="0"/>
              <a:pPr/>
              <a:t>‹#›</a:t>
            </a:fld>
            <a:endParaRPr lang="en-US" altLang="zh-CN"/>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80000"/>
        </a:lnSpc>
        <a:spcBef>
          <a:spcPct val="0"/>
        </a:spcBef>
        <a:buNone/>
        <a:defRPr lang="zh-CN" sz="3600" b="1" kern="1200">
          <a:solidFill>
            <a:schemeClr val="accent1"/>
          </a:solidFill>
          <a:latin typeface="Microsoft YaHei" panose="020B0503020204020204" pitchFamily="34" charset="-122"/>
          <a:ea typeface="Microsoft YaHei" panose="020B0503020204020204" pitchFamily="34" charset="-122"/>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lang="zh-CN" sz="20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lang="zh-CN" sz="18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lang="zh-CN" sz="16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lang="zh-CN"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lang="zh-CN"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1234440" indent="-137160" algn="l" defTabSz="914400" rtl="0" eaLnBrk="1" latinLnBrk="0" hangingPunct="1">
        <a:spcBef>
          <a:spcPts val="600"/>
        </a:spcBef>
        <a:buSzPct val="80000"/>
        <a:buFont typeface="Arial" pitchFamily="34" charset="0"/>
        <a:buChar char="•"/>
        <a:defRPr lang="zh-CN"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lang="zh-CN"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lang="zh-CN"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lang="zh-CN" sz="1400" kern="1200">
          <a:solidFill>
            <a:schemeClr val="tx1">
              <a:lumMod val="65000"/>
              <a:lumOff val="35000"/>
            </a:schemeClr>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65214" y="533400"/>
            <a:ext cx="7045422" cy="2514601"/>
          </a:xfrm>
        </p:spPr>
        <p:txBody>
          <a:bodyPr/>
          <a:lstStyle/>
          <a:p>
            <a:r>
              <a:rPr lang="zh-CN" altLang="en-US" dirty="0" smtClean="0"/>
              <a:t>湖南存量</a:t>
            </a:r>
            <a:r>
              <a:rPr lang="zh-CN" altLang="en-US" dirty="0"/>
              <a:t>房交易纳税评估系统与金税三期对接</a:t>
            </a:r>
            <a:endParaRPr lang="zh-CN" dirty="0"/>
          </a:p>
        </p:txBody>
      </p:sp>
      <p:sp>
        <p:nvSpPr>
          <p:cNvPr id="3" name="副标题 2"/>
          <p:cNvSpPr>
            <a:spLocks noGrp="1"/>
          </p:cNvSpPr>
          <p:nvPr>
            <p:ph type="subTitle" idx="1"/>
          </p:nvPr>
        </p:nvSpPr>
        <p:spPr>
          <a:xfrm>
            <a:off x="1065212" y="3403600"/>
            <a:ext cx="6901408" cy="2617688"/>
          </a:xfrm>
        </p:spPr>
        <p:txBody>
          <a:bodyPr>
            <a:normAutofit/>
          </a:bodyPr>
          <a:lstStyle/>
          <a:p>
            <a:pPr algn="r"/>
            <a:r>
              <a:rPr lang="en-US" altLang="zh-CN" dirty="0" smtClean="0"/>
              <a:t>——</a:t>
            </a:r>
            <a:r>
              <a:rPr lang="zh-CN" altLang="en-US" dirty="0" smtClean="0"/>
              <a:t>技术解决方案</a:t>
            </a:r>
            <a:endParaRPr lang="en-US" altLang="zh-CN" dirty="0" smtClean="0"/>
          </a:p>
          <a:p>
            <a:pPr algn="r"/>
            <a:endParaRPr lang="en-US" altLang="zh-CN" dirty="0" smtClean="0"/>
          </a:p>
          <a:p>
            <a:pPr algn="ctr"/>
            <a:endParaRPr lang="en-US" altLang="zh-CN" dirty="0" smtClean="0"/>
          </a:p>
          <a:p>
            <a:pPr algn="ctr"/>
            <a:endParaRPr lang="en-US" altLang="zh-CN" dirty="0"/>
          </a:p>
          <a:p>
            <a:pPr algn="ctr"/>
            <a:r>
              <a:rPr lang="zh-CN" altLang="en-US" dirty="0" smtClean="0"/>
              <a:t>三伟软件科技（丹东）有限公司</a:t>
            </a:r>
            <a:endParaRPr lang="en-US" altLang="zh-CN" dirty="0" smtClean="0"/>
          </a:p>
          <a:p>
            <a:pPr algn="ctr"/>
            <a:r>
              <a:rPr lang="zh-CN" altLang="en-US" dirty="0" smtClean="0"/>
              <a:t>二〇一五年七月</a:t>
            </a:r>
            <a:endParaRPr lang="zh-CN" dirty="0"/>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4.1.1</a:t>
            </a:r>
            <a:r>
              <a:rPr lang="zh-CN" altLang="zh-CN" dirty="0"/>
              <a:t>房产评估信息交互</a:t>
            </a:r>
            <a:r>
              <a:rPr lang="zh-CN" altLang="en-US" dirty="0" smtClean="0"/>
              <a:t>数据流</a:t>
            </a:r>
            <a:endParaRPr lang="zh-CN" altLang="en-US" dirty="0"/>
          </a:p>
        </p:txBody>
      </p:sp>
      <p:pic>
        <p:nvPicPr>
          <p:cNvPr id="4" name="图片 3"/>
          <p:cNvPicPr>
            <a:picLocks noChangeAspect="1"/>
          </p:cNvPicPr>
          <p:nvPr/>
        </p:nvPicPr>
        <p:blipFill>
          <a:blip r:embed="rId2"/>
          <a:stretch>
            <a:fillRect/>
          </a:stretch>
        </p:blipFill>
        <p:spPr>
          <a:xfrm>
            <a:off x="1065212" y="2060848"/>
            <a:ext cx="9655723" cy="3096344"/>
          </a:xfrm>
          <a:prstGeom prst="rect">
            <a:avLst/>
          </a:prstGeom>
        </p:spPr>
      </p:pic>
    </p:spTree>
    <p:extLst>
      <p:ext uri="{BB962C8B-B14F-4D97-AF65-F5344CB8AC3E}">
        <p14:creationId xmlns:p14="http://schemas.microsoft.com/office/powerpoint/2010/main" val="201463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a:t>
            </a:r>
            <a:r>
              <a:rPr lang="zh-CN" altLang="zh-CN" dirty="0" smtClean="0"/>
              <a:t>完税</a:t>
            </a:r>
            <a:r>
              <a:rPr lang="zh-CN" altLang="zh-CN" dirty="0"/>
              <a:t>信息</a:t>
            </a:r>
            <a:r>
              <a:rPr lang="zh-CN" altLang="zh-CN" dirty="0" smtClean="0"/>
              <a:t>交互</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878547580"/>
              </p:ext>
            </p:extLst>
          </p:nvPr>
        </p:nvGraphicFramePr>
        <p:xfrm>
          <a:off x="1065213" y="1772816"/>
          <a:ext cx="4957191" cy="4464492"/>
        </p:xfrm>
        <a:graphic>
          <a:graphicData uri="http://schemas.openxmlformats.org/drawingml/2006/table">
            <a:tbl>
              <a:tblPr firstRow="1" firstCol="1" bandRow="1">
                <a:tableStyleId>{5C22544A-7EE6-4342-B048-85BDC9FD1C3A}</a:tableStyleId>
              </a:tblPr>
              <a:tblGrid>
                <a:gridCol w="1142392"/>
                <a:gridCol w="2652500"/>
                <a:gridCol w="1162299"/>
              </a:tblGrid>
              <a:tr h="372041">
                <a:tc>
                  <a:txBody>
                    <a:bodyPr/>
                    <a:lstStyle/>
                    <a:p>
                      <a:pPr>
                        <a:lnSpc>
                          <a:spcPct val="150000"/>
                        </a:lnSpc>
                        <a:spcAft>
                          <a:spcPts val="0"/>
                        </a:spcAft>
                        <a:tabLst>
                          <a:tab pos="550545" algn="ctr"/>
                          <a:tab pos="1101725" algn="r"/>
                        </a:tabLst>
                      </a:pPr>
                      <a:r>
                        <a:rPr lang="en-US" sz="1400" dirty="0">
                          <a:effectLst/>
                        </a:rPr>
                        <a:t>	</a:t>
                      </a:r>
                      <a:r>
                        <a:rPr lang="zh-CN" sz="1400" dirty="0">
                          <a:effectLst/>
                        </a:rPr>
                        <a:t>编码</a:t>
                      </a:r>
                      <a:r>
                        <a:rPr lang="en-US" sz="1400" dirty="0">
                          <a:effectLst/>
                        </a:rPr>
                        <a:t>	</a:t>
                      </a:r>
                      <a:endParaRPr lang="zh-CN" sz="1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dirty="0">
                          <a:effectLst/>
                        </a:rPr>
                        <a:t>名称</a:t>
                      </a:r>
                      <a:endParaRPr lang="zh-CN" sz="1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a:effectLst/>
                        </a:rPr>
                        <a:t>类型</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72041">
                <a:tc>
                  <a:txBody>
                    <a:bodyPr/>
                    <a:lstStyle/>
                    <a:p>
                      <a:pPr>
                        <a:lnSpc>
                          <a:spcPct val="150000"/>
                        </a:lnSpc>
                        <a:spcAft>
                          <a:spcPts val="0"/>
                        </a:spcAft>
                      </a:pPr>
                      <a:r>
                        <a:rPr lang="en-US" sz="1400">
                          <a:effectLst/>
                        </a:rPr>
                        <a:t>DJZ_QS</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50000"/>
                        </a:lnSpc>
                        <a:spcAft>
                          <a:spcPts val="0"/>
                        </a:spcAft>
                      </a:pPr>
                      <a:r>
                        <a:rPr lang="zh-CN" sz="1400">
                          <a:effectLst/>
                        </a:rPr>
                        <a:t>契税</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a:effectLst/>
                        </a:rPr>
                        <a:t>数值</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72041">
                <a:tc>
                  <a:txBody>
                    <a:bodyPr/>
                    <a:lstStyle/>
                    <a:p>
                      <a:pPr>
                        <a:lnSpc>
                          <a:spcPct val="150000"/>
                        </a:lnSpc>
                        <a:spcAft>
                          <a:spcPts val="0"/>
                        </a:spcAft>
                      </a:pPr>
                      <a:r>
                        <a:rPr lang="en-US" sz="1400">
                          <a:effectLst/>
                        </a:rPr>
                        <a:t>DJZ_YYS</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50000"/>
                        </a:lnSpc>
                        <a:spcAft>
                          <a:spcPts val="0"/>
                        </a:spcAft>
                      </a:pPr>
                      <a:r>
                        <a:rPr lang="zh-CN" sz="1400" dirty="0">
                          <a:effectLst/>
                        </a:rPr>
                        <a:t>营业税</a:t>
                      </a:r>
                      <a:endParaRPr lang="zh-CN" sz="1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a:effectLst/>
                        </a:rPr>
                        <a:t>数值</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72041">
                <a:tc>
                  <a:txBody>
                    <a:bodyPr/>
                    <a:lstStyle/>
                    <a:p>
                      <a:pPr>
                        <a:lnSpc>
                          <a:spcPct val="150000"/>
                        </a:lnSpc>
                        <a:spcAft>
                          <a:spcPts val="0"/>
                        </a:spcAft>
                      </a:pPr>
                      <a:r>
                        <a:rPr lang="en-US" sz="1400">
                          <a:effectLst/>
                        </a:rPr>
                        <a:t>DJZ_CJS</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50000"/>
                        </a:lnSpc>
                        <a:spcAft>
                          <a:spcPts val="0"/>
                        </a:spcAft>
                      </a:pPr>
                      <a:r>
                        <a:rPr lang="zh-CN" sz="1400">
                          <a:effectLst/>
                        </a:rPr>
                        <a:t>城市维护建设税</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a:effectLst/>
                        </a:rPr>
                        <a:t>数值</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72041">
                <a:tc>
                  <a:txBody>
                    <a:bodyPr/>
                    <a:lstStyle/>
                    <a:p>
                      <a:pPr>
                        <a:lnSpc>
                          <a:spcPct val="150000"/>
                        </a:lnSpc>
                        <a:spcAft>
                          <a:spcPts val="0"/>
                        </a:spcAft>
                      </a:pPr>
                      <a:r>
                        <a:rPr lang="en-US" sz="1400">
                          <a:effectLst/>
                        </a:rPr>
                        <a:t>DJZ_DFJYS</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50000"/>
                        </a:lnSpc>
                        <a:spcAft>
                          <a:spcPts val="0"/>
                        </a:spcAft>
                      </a:pPr>
                      <a:r>
                        <a:rPr lang="zh-CN" sz="1400">
                          <a:effectLst/>
                        </a:rPr>
                        <a:t>教育费附加、地方教育附加</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a:effectLst/>
                        </a:rPr>
                        <a:t>数值</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72041">
                <a:tc>
                  <a:txBody>
                    <a:bodyPr/>
                    <a:lstStyle/>
                    <a:p>
                      <a:pPr>
                        <a:lnSpc>
                          <a:spcPct val="150000"/>
                        </a:lnSpc>
                        <a:spcAft>
                          <a:spcPts val="0"/>
                        </a:spcAft>
                      </a:pPr>
                      <a:r>
                        <a:rPr lang="en-US" sz="1400">
                          <a:effectLst/>
                        </a:rPr>
                        <a:t>DJZ_GRSDS</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50000"/>
                        </a:lnSpc>
                        <a:spcAft>
                          <a:spcPts val="0"/>
                        </a:spcAft>
                      </a:pPr>
                      <a:r>
                        <a:rPr lang="zh-CN" sz="1400">
                          <a:effectLst/>
                        </a:rPr>
                        <a:t>个人所得税</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a:effectLst/>
                        </a:rPr>
                        <a:t>数值</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72041">
                <a:tc>
                  <a:txBody>
                    <a:bodyPr/>
                    <a:lstStyle/>
                    <a:p>
                      <a:pPr>
                        <a:lnSpc>
                          <a:spcPct val="150000"/>
                        </a:lnSpc>
                        <a:spcAft>
                          <a:spcPts val="0"/>
                        </a:spcAft>
                      </a:pPr>
                      <a:r>
                        <a:rPr lang="en-US" sz="1400">
                          <a:effectLst/>
                        </a:rPr>
                        <a:t>DJZ_YHS</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50000"/>
                        </a:lnSpc>
                        <a:spcAft>
                          <a:spcPts val="0"/>
                        </a:spcAft>
                      </a:pPr>
                      <a:r>
                        <a:rPr lang="zh-CN" sz="1400">
                          <a:effectLst/>
                        </a:rPr>
                        <a:t>印花税</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a:effectLst/>
                        </a:rPr>
                        <a:t>数值</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72041">
                <a:tc>
                  <a:txBody>
                    <a:bodyPr/>
                    <a:lstStyle/>
                    <a:p>
                      <a:pPr>
                        <a:lnSpc>
                          <a:spcPct val="150000"/>
                        </a:lnSpc>
                        <a:spcAft>
                          <a:spcPts val="0"/>
                        </a:spcAft>
                      </a:pPr>
                      <a:r>
                        <a:rPr lang="en-US" sz="1400">
                          <a:effectLst/>
                        </a:rPr>
                        <a:t>DJZ_TDZZS</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50000"/>
                        </a:lnSpc>
                        <a:spcAft>
                          <a:spcPts val="0"/>
                        </a:spcAft>
                      </a:pPr>
                      <a:r>
                        <a:rPr lang="zh-CN" sz="1400">
                          <a:effectLst/>
                        </a:rPr>
                        <a:t>土地增值税</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a:effectLst/>
                        </a:rPr>
                        <a:t>数值</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72041">
                <a:tc>
                  <a:txBody>
                    <a:bodyPr/>
                    <a:lstStyle/>
                    <a:p>
                      <a:pPr>
                        <a:lnSpc>
                          <a:spcPct val="150000"/>
                        </a:lnSpc>
                        <a:spcAft>
                          <a:spcPts val="0"/>
                        </a:spcAft>
                      </a:pPr>
                      <a:r>
                        <a:rPr lang="en-US" sz="1400">
                          <a:effectLst/>
                        </a:rPr>
                        <a:t>FPHM</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50000"/>
                        </a:lnSpc>
                        <a:spcAft>
                          <a:spcPts val="0"/>
                        </a:spcAft>
                      </a:pPr>
                      <a:r>
                        <a:rPr lang="zh-CN" sz="1400">
                          <a:effectLst/>
                        </a:rPr>
                        <a:t>发票号码</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a:effectLst/>
                        </a:rPr>
                        <a:t>字符</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72041">
                <a:tc>
                  <a:txBody>
                    <a:bodyPr/>
                    <a:lstStyle/>
                    <a:p>
                      <a:pPr>
                        <a:lnSpc>
                          <a:spcPct val="150000"/>
                        </a:lnSpc>
                        <a:spcAft>
                          <a:spcPts val="0"/>
                        </a:spcAft>
                      </a:pPr>
                      <a:r>
                        <a:rPr lang="en-US" sz="1400">
                          <a:effectLst/>
                        </a:rPr>
                        <a:t>QSSPHM</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50000"/>
                        </a:lnSpc>
                        <a:spcAft>
                          <a:spcPts val="0"/>
                        </a:spcAft>
                      </a:pPr>
                      <a:r>
                        <a:rPr lang="zh-CN" sz="1400">
                          <a:effectLst/>
                        </a:rPr>
                        <a:t>契税税票号码</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a:effectLst/>
                        </a:rPr>
                        <a:t>字符</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72041">
                <a:tc>
                  <a:txBody>
                    <a:bodyPr/>
                    <a:lstStyle/>
                    <a:p>
                      <a:pPr>
                        <a:lnSpc>
                          <a:spcPct val="150000"/>
                        </a:lnSpc>
                        <a:spcAft>
                          <a:spcPts val="0"/>
                        </a:spcAft>
                      </a:pPr>
                      <a:r>
                        <a:rPr lang="en-US" sz="1400">
                          <a:effectLst/>
                        </a:rPr>
                        <a:t>DFGSSPHM</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50000"/>
                        </a:lnSpc>
                        <a:spcAft>
                          <a:spcPts val="0"/>
                        </a:spcAft>
                      </a:pPr>
                      <a:r>
                        <a:rPr lang="zh-CN" sz="1400">
                          <a:effectLst/>
                        </a:rPr>
                        <a:t>地方各税税票号码</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a:effectLst/>
                        </a:rPr>
                        <a:t>字符</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72041">
                <a:tc>
                  <a:txBody>
                    <a:bodyPr/>
                    <a:lstStyle/>
                    <a:p>
                      <a:pPr>
                        <a:lnSpc>
                          <a:spcPct val="150000"/>
                        </a:lnSpc>
                        <a:spcAft>
                          <a:spcPts val="0"/>
                        </a:spcAft>
                      </a:pPr>
                      <a:r>
                        <a:rPr lang="en-US" sz="1400">
                          <a:effectLst/>
                        </a:rPr>
                        <a:t>UPDATETIME</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50000"/>
                        </a:lnSpc>
                        <a:spcAft>
                          <a:spcPts val="0"/>
                        </a:spcAft>
                      </a:pPr>
                      <a:r>
                        <a:rPr lang="zh-CN" sz="1400">
                          <a:effectLst/>
                        </a:rPr>
                        <a:t>完税认定日期</a:t>
                      </a:r>
                      <a:endParaRPr lang="zh-CN"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dirty="0">
                          <a:effectLst/>
                        </a:rPr>
                        <a:t>日期</a:t>
                      </a:r>
                      <a:endParaRPr lang="zh-CN" sz="1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5" name="右大括号 4"/>
          <p:cNvSpPr/>
          <p:nvPr/>
        </p:nvSpPr>
        <p:spPr>
          <a:xfrm>
            <a:off x="6166420" y="2204864"/>
            <a:ext cx="432048" cy="39604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9" name="图片 8"/>
          <p:cNvPicPr>
            <a:picLocks noChangeAspect="1"/>
          </p:cNvPicPr>
          <p:nvPr/>
        </p:nvPicPr>
        <p:blipFill>
          <a:blip r:embed="rId2"/>
          <a:stretch>
            <a:fillRect/>
          </a:stretch>
        </p:blipFill>
        <p:spPr>
          <a:xfrm>
            <a:off x="6742484" y="2521084"/>
            <a:ext cx="4028250" cy="3328000"/>
          </a:xfrm>
          <a:prstGeom prst="rect">
            <a:avLst/>
          </a:prstGeom>
        </p:spPr>
      </p:pic>
    </p:spTree>
    <p:extLst>
      <p:ext uri="{BB962C8B-B14F-4D97-AF65-F5344CB8AC3E}">
        <p14:creationId xmlns:p14="http://schemas.microsoft.com/office/powerpoint/2010/main" val="41955030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4.2.1</a:t>
            </a:r>
            <a:r>
              <a:rPr lang="zh-CN" altLang="en-US" dirty="0" smtClean="0"/>
              <a:t>获取</a:t>
            </a:r>
            <a:r>
              <a:rPr lang="zh-CN" altLang="zh-CN" dirty="0" smtClean="0"/>
              <a:t>完税信息</a:t>
            </a:r>
            <a:r>
              <a:rPr lang="en-US" altLang="zh-CN" dirty="0" smtClean="0"/>
              <a:t>ER</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065212" y="1828800"/>
            <a:ext cx="9298438" cy="3976464"/>
          </a:xfrm>
          <a:prstGeom prst="rect">
            <a:avLst/>
          </a:prstGeom>
        </p:spPr>
      </p:pic>
    </p:spTree>
    <p:extLst>
      <p:ext uri="{BB962C8B-B14F-4D97-AF65-F5344CB8AC3E}">
        <p14:creationId xmlns:p14="http://schemas.microsoft.com/office/powerpoint/2010/main" val="28584427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4.2.2</a:t>
            </a:r>
            <a:r>
              <a:rPr lang="zh-CN" altLang="zh-CN" dirty="0"/>
              <a:t>完税</a:t>
            </a:r>
            <a:r>
              <a:rPr lang="zh-CN" altLang="zh-CN" dirty="0" smtClean="0"/>
              <a:t>信息</a:t>
            </a:r>
            <a:r>
              <a:rPr lang="zh-CN" altLang="en-US" dirty="0" smtClean="0"/>
              <a:t>数据流</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083136" y="1828800"/>
            <a:ext cx="6307420" cy="4162304"/>
          </a:xfrm>
          <a:prstGeom prst="rect">
            <a:avLst/>
          </a:prstGeom>
        </p:spPr>
      </p:pic>
    </p:spTree>
    <p:extLst>
      <p:ext uri="{BB962C8B-B14F-4D97-AF65-F5344CB8AC3E}">
        <p14:creationId xmlns:p14="http://schemas.microsoft.com/office/powerpoint/2010/main" val="20298646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4.2.3</a:t>
            </a:r>
            <a:r>
              <a:rPr lang="zh-CN" altLang="en-US" dirty="0" smtClean="0"/>
              <a:t>获取</a:t>
            </a:r>
            <a:r>
              <a:rPr lang="zh-CN" altLang="zh-CN" dirty="0"/>
              <a:t>完税</a:t>
            </a:r>
            <a:r>
              <a:rPr lang="zh-CN" altLang="zh-CN" dirty="0" smtClean="0"/>
              <a:t>信息</a:t>
            </a:r>
            <a:r>
              <a:rPr lang="zh-CN" altLang="en-US" dirty="0" smtClean="0"/>
              <a:t>前提条件</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smtClean="0"/>
              <a:t>现金</a:t>
            </a:r>
            <a:endParaRPr lang="en-US" altLang="zh-CN" dirty="0" smtClean="0"/>
          </a:p>
          <a:p>
            <a:pPr marL="45720" indent="0">
              <a:buNone/>
            </a:pPr>
            <a:r>
              <a:rPr lang="zh-CN" altLang="en-US" dirty="0"/>
              <a:t>完税</a:t>
            </a:r>
            <a:r>
              <a:rPr lang="zh-CN" altLang="en-US" dirty="0" smtClean="0"/>
              <a:t>信息则读取</a:t>
            </a:r>
            <a:r>
              <a:rPr lang="en-US" altLang="zh-CN" dirty="0" smtClean="0"/>
              <a:t>ZS_WSZ</a:t>
            </a:r>
            <a:r>
              <a:rPr lang="zh-CN" altLang="en-US" dirty="0" smtClean="0"/>
              <a:t>表中信息，表中存在数据即代表纳税人已完税。</a:t>
            </a:r>
            <a:endParaRPr lang="en-US" altLang="zh-CN" dirty="0" smtClean="0"/>
          </a:p>
          <a:p>
            <a:pPr>
              <a:buFont typeface="Wingdings" panose="05000000000000000000" pitchFamily="2" charset="2"/>
              <a:buChar char="Ø"/>
            </a:pPr>
            <a:r>
              <a:rPr lang="zh-CN" altLang="en-US" dirty="0" smtClean="0"/>
              <a:t>非现金</a:t>
            </a:r>
            <a:endParaRPr lang="en-US" altLang="zh-CN" dirty="0" smtClean="0"/>
          </a:p>
          <a:p>
            <a:pPr marL="45720" indent="0">
              <a:buNone/>
            </a:pPr>
            <a:r>
              <a:rPr lang="zh-CN" altLang="en-US" dirty="0"/>
              <a:t>完税信息则读取</a:t>
            </a:r>
            <a:r>
              <a:rPr lang="en-US" altLang="zh-CN" dirty="0" smtClean="0"/>
              <a:t>ZS_JKS</a:t>
            </a:r>
            <a:r>
              <a:rPr lang="zh-CN" altLang="en-US" dirty="0" smtClean="0"/>
              <a:t>表</a:t>
            </a:r>
            <a:r>
              <a:rPr lang="zh-CN" altLang="en-US" dirty="0"/>
              <a:t>中</a:t>
            </a:r>
            <a:r>
              <a:rPr lang="zh-CN" altLang="en-US" dirty="0" smtClean="0"/>
              <a:t>信息，表中存在数据并且该笔数据“上解日期”字段有数据</a:t>
            </a:r>
            <a:r>
              <a:rPr lang="zh-CN" altLang="en-US" dirty="0"/>
              <a:t>即代表纳税人已完税。</a:t>
            </a:r>
            <a:endParaRPr lang="en-US" altLang="zh-CN" dirty="0"/>
          </a:p>
          <a:p>
            <a:pPr marL="45720" indent="0">
              <a:buNone/>
            </a:pPr>
            <a:endParaRPr lang="zh-CN" altLang="en-US" dirty="0"/>
          </a:p>
        </p:txBody>
      </p:sp>
    </p:spTree>
    <p:extLst>
      <p:ext uri="{BB962C8B-B14F-4D97-AF65-F5344CB8AC3E}">
        <p14:creationId xmlns:p14="http://schemas.microsoft.com/office/powerpoint/2010/main" val="39890228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讨论</a:t>
            </a:r>
            <a:r>
              <a:rPr lang="zh-CN" altLang="en-US" dirty="0" smtClean="0"/>
              <a:t>问题</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smtClean="0"/>
              <a:t>如某笔存量房交易数据经过评估系统评估后传入金三外部交换系统，交易双方纳税人因为某种原因发生数据修改或中止交易，数据应当如何处理？</a:t>
            </a:r>
            <a:endParaRPr lang="en-US" altLang="zh-CN" dirty="0" smtClean="0"/>
          </a:p>
          <a:p>
            <a:pPr>
              <a:buFont typeface="Wingdings" panose="05000000000000000000" pitchFamily="2" charset="2"/>
              <a:buChar char="Ø"/>
            </a:pPr>
            <a:r>
              <a:rPr lang="zh-CN" altLang="en-US" dirty="0" smtClean="0"/>
              <a:t>读取税额时，是否存在纳税人缴纳税额不足情况？</a:t>
            </a:r>
            <a:endParaRPr lang="en-US" altLang="zh-CN" dirty="0" smtClean="0"/>
          </a:p>
          <a:p>
            <a:pPr marL="45720" indent="0">
              <a:buNone/>
            </a:pPr>
            <a:r>
              <a:rPr lang="zh-CN" altLang="en-US" dirty="0" smtClean="0"/>
              <a:t>例如：某笔房产交易过程中应纳税款为</a:t>
            </a:r>
            <a:r>
              <a:rPr lang="en-US" altLang="zh-CN" dirty="0" smtClean="0"/>
              <a:t>2</a:t>
            </a:r>
            <a:r>
              <a:rPr lang="zh-CN" altLang="en-US" dirty="0" smtClean="0"/>
              <a:t>万，但纳税人只缴纳了</a:t>
            </a:r>
            <a:r>
              <a:rPr lang="en-US" altLang="zh-CN" dirty="0" smtClean="0"/>
              <a:t>1.5</a:t>
            </a:r>
            <a:r>
              <a:rPr lang="zh-CN" altLang="en-US" dirty="0" smtClean="0"/>
              <a:t>万的情况？</a:t>
            </a:r>
            <a:endParaRPr lang="zh-CN" altLang="en-US" dirty="0"/>
          </a:p>
        </p:txBody>
      </p:sp>
    </p:spTree>
    <p:extLst>
      <p:ext uri="{BB962C8B-B14F-4D97-AF65-F5344CB8AC3E}">
        <p14:creationId xmlns:p14="http://schemas.microsoft.com/office/powerpoint/2010/main" val="42121734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05980" y="2996952"/>
            <a:ext cx="6829398" cy="1218457"/>
          </a:xfrm>
        </p:spPr>
        <p:txBody>
          <a:bodyPr/>
          <a:lstStyle/>
          <a:p>
            <a:pPr algn="ctr"/>
            <a:r>
              <a:rPr lang="en-US" altLang="zh-CN" dirty="0" smtClean="0"/>
              <a:t>Thanks</a:t>
            </a:r>
            <a:r>
              <a:rPr lang="zh-CN" altLang="en-US" dirty="0" smtClean="0"/>
              <a:t>！</a:t>
            </a:r>
            <a:endParaRPr lang="zh-CN" altLang="en-US" dirty="0"/>
          </a:p>
        </p:txBody>
      </p:sp>
    </p:spTree>
    <p:extLst>
      <p:ext uri="{BB962C8B-B14F-4D97-AF65-F5344CB8AC3E}">
        <p14:creationId xmlns:p14="http://schemas.microsoft.com/office/powerpoint/2010/main" val="21715747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a:t>目录</a:t>
            </a:r>
            <a:endParaRPr lang="zh-CN" dirty="0"/>
          </a:p>
        </p:txBody>
      </p:sp>
      <p:sp>
        <p:nvSpPr>
          <p:cNvPr id="14" name="内容占位符 13"/>
          <p:cNvSpPr>
            <a:spLocks noGrp="1"/>
          </p:cNvSpPr>
          <p:nvPr>
            <p:ph idx="1"/>
          </p:nvPr>
        </p:nvSpPr>
        <p:spPr/>
        <p:txBody>
          <a:bodyPr/>
          <a:lstStyle/>
          <a:p>
            <a:r>
              <a:rPr lang="zh-CN" altLang="en-US" dirty="0" smtClean="0"/>
              <a:t>前言</a:t>
            </a:r>
            <a:endParaRPr lang="en-US" altLang="zh-CN" dirty="0" smtClean="0"/>
          </a:p>
          <a:p>
            <a:r>
              <a:rPr lang="zh-CN" altLang="en-US" dirty="0"/>
              <a:t>建设目标</a:t>
            </a:r>
            <a:endParaRPr lang="zh-CN" dirty="0"/>
          </a:p>
          <a:p>
            <a:r>
              <a:rPr lang="zh-CN" altLang="en-US" dirty="0" smtClean="0"/>
              <a:t>设计思路</a:t>
            </a:r>
            <a:endParaRPr lang="zh-CN" dirty="0"/>
          </a:p>
          <a:p>
            <a:r>
              <a:rPr lang="zh-CN" altLang="en-US" dirty="0" smtClean="0"/>
              <a:t>接入方案</a:t>
            </a:r>
            <a:endParaRPr lang="zh-CN" dirty="0"/>
          </a:p>
        </p:txBody>
      </p:sp>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一、前言</a:t>
            </a:r>
            <a:endParaRPr lang="zh-CN" altLang="en-US" dirty="0"/>
          </a:p>
        </p:txBody>
      </p:sp>
      <p:sp>
        <p:nvSpPr>
          <p:cNvPr id="3" name="内容占位符 2"/>
          <p:cNvSpPr>
            <a:spLocks noGrp="1"/>
          </p:cNvSpPr>
          <p:nvPr>
            <p:ph idx="1"/>
          </p:nvPr>
        </p:nvSpPr>
        <p:spPr/>
        <p:txBody>
          <a:bodyPr/>
          <a:lstStyle/>
          <a:p>
            <a:pPr marL="45720" indent="0">
              <a:buNone/>
            </a:pPr>
            <a:r>
              <a:rPr lang="zh-CN" altLang="zh-CN" dirty="0"/>
              <a:t>通过开展金税三期工程优化版推广工作，确保金税三期工程推广特色软件对接评估系统平稳上线，进一步提高湖南地税信息管税能力和纳税服务水平。</a:t>
            </a:r>
          </a:p>
          <a:p>
            <a:pPr marL="45720" indent="0">
              <a:buNone/>
            </a:pPr>
            <a:r>
              <a:rPr lang="zh-CN" altLang="zh-CN" dirty="0"/>
              <a:t>我们将依据国家税务总局、湖南省地方税务局的要求，搭建崭新的数据对接平台</a:t>
            </a:r>
            <a:r>
              <a:rPr lang="zh-CN" altLang="zh-CN" dirty="0" smtClean="0"/>
              <a:t>及接口</a:t>
            </a:r>
            <a:r>
              <a:rPr lang="zh-CN" altLang="zh-CN" dirty="0" smtClean="0"/>
              <a:t>。</a:t>
            </a:r>
            <a:endParaRPr lang="en-US" altLang="zh-CN" dirty="0" smtClean="0"/>
          </a:p>
        </p:txBody>
      </p:sp>
    </p:spTree>
    <p:extLst>
      <p:ext uri="{BB962C8B-B14F-4D97-AF65-F5344CB8AC3E}">
        <p14:creationId xmlns:p14="http://schemas.microsoft.com/office/powerpoint/2010/main" val="3135216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评估系统所在环节</a:t>
            </a:r>
            <a:endParaRPr lang="zh-CN" altLang="en-US" dirty="0"/>
          </a:p>
        </p:txBody>
      </p:sp>
      <p:sp>
        <p:nvSpPr>
          <p:cNvPr id="3" name="内容占位符 2"/>
          <p:cNvSpPr>
            <a:spLocks noGrp="1"/>
          </p:cNvSpPr>
          <p:nvPr>
            <p:ph idx="1"/>
          </p:nvPr>
        </p:nvSpPr>
        <p:spPr/>
        <p:txBody>
          <a:bodyPr/>
          <a:lstStyle/>
          <a:p>
            <a:pPr marL="45720" indent="0">
              <a:buNone/>
            </a:pPr>
            <a:r>
              <a:rPr lang="zh-CN" altLang="en-US" dirty="0"/>
              <a:t>存量房交易纳税评估系统是一套交易价格核定系统，通过该系统能够有效防范“阴阳合同”所形成的税收风险，营造公平公正的税收环境，保障依法纳税人的权益，维护国家利益，更是“先税后证”环节的重要组成部分。</a:t>
            </a:r>
          </a:p>
          <a:p>
            <a:pPr marL="45720" indent="0">
              <a:buNone/>
            </a:pPr>
            <a:endParaRPr lang="zh-CN" altLang="en-US" dirty="0"/>
          </a:p>
        </p:txBody>
      </p:sp>
      <p:pic>
        <p:nvPicPr>
          <p:cNvPr id="4" name="图片 3"/>
          <p:cNvPicPr>
            <a:picLocks noChangeAspect="1"/>
          </p:cNvPicPr>
          <p:nvPr/>
        </p:nvPicPr>
        <p:blipFill>
          <a:blip r:embed="rId2"/>
          <a:stretch>
            <a:fillRect/>
          </a:stretch>
        </p:blipFill>
        <p:spPr>
          <a:xfrm>
            <a:off x="2926060" y="3068960"/>
            <a:ext cx="4674000" cy="2662400"/>
          </a:xfrm>
          <a:prstGeom prst="rect">
            <a:avLst/>
          </a:prstGeom>
        </p:spPr>
      </p:pic>
    </p:spTree>
    <p:extLst>
      <p:ext uri="{BB962C8B-B14F-4D97-AF65-F5344CB8AC3E}">
        <p14:creationId xmlns:p14="http://schemas.microsoft.com/office/powerpoint/2010/main" val="34102863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二、建设</a:t>
            </a:r>
            <a:r>
              <a:rPr lang="zh-CN" altLang="en-US" dirty="0" smtClean="0"/>
              <a:t>目标</a:t>
            </a:r>
            <a:endParaRPr lang="zh-CN" altLang="en-US" dirty="0"/>
          </a:p>
        </p:txBody>
      </p:sp>
      <p:sp>
        <p:nvSpPr>
          <p:cNvPr id="3" name="内容占位符 2"/>
          <p:cNvSpPr>
            <a:spLocks noGrp="1"/>
          </p:cNvSpPr>
          <p:nvPr>
            <p:ph idx="1"/>
          </p:nvPr>
        </p:nvSpPr>
        <p:spPr/>
        <p:txBody>
          <a:bodyPr/>
          <a:lstStyle/>
          <a:p>
            <a:pPr marL="45720" indent="0">
              <a:buNone/>
            </a:pPr>
            <a:r>
              <a:rPr lang="zh-CN" altLang="zh-CN" dirty="0"/>
              <a:t>实现湖南存量房交易计税价格评估系统与金税三期在存量房交易环节进行数据交换，信息共享。</a:t>
            </a:r>
          </a:p>
          <a:p>
            <a:pPr lvl="0"/>
            <a:r>
              <a:rPr lang="zh-CN" altLang="zh-CN" dirty="0"/>
              <a:t>申报</a:t>
            </a:r>
            <a:r>
              <a:rPr lang="zh-CN" altLang="zh-CN" dirty="0" smtClean="0"/>
              <a:t>环节</a:t>
            </a:r>
            <a:r>
              <a:rPr lang="zh-CN" altLang="en-US" dirty="0" smtClean="0"/>
              <a:t>对接</a:t>
            </a:r>
            <a:r>
              <a:rPr lang="zh-CN" altLang="zh-CN" dirty="0" smtClean="0"/>
              <a:t>，</a:t>
            </a:r>
            <a:r>
              <a:rPr lang="zh-CN" altLang="zh-CN" dirty="0"/>
              <a:t>将存量房交易评估信息传递给金税三期系统</a:t>
            </a:r>
          </a:p>
          <a:p>
            <a:r>
              <a:rPr lang="zh-CN" altLang="zh-CN" dirty="0"/>
              <a:t>完税</a:t>
            </a:r>
            <a:r>
              <a:rPr lang="zh-CN" altLang="zh-CN" dirty="0" smtClean="0"/>
              <a:t>环节</a:t>
            </a:r>
            <a:r>
              <a:rPr lang="zh-CN" altLang="en-US" dirty="0" smtClean="0"/>
              <a:t>对接</a:t>
            </a:r>
            <a:r>
              <a:rPr lang="zh-CN" altLang="zh-CN" dirty="0" smtClean="0"/>
              <a:t>，</a:t>
            </a:r>
            <a:r>
              <a:rPr lang="zh-CN" altLang="zh-CN" dirty="0"/>
              <a:t>评估系统读取金税三期系统完税信息</a:t>
            </a:r>
            <a:endParaRPr lang="zh-CN" altLang="en-US" dirty="0"/>
          </a:p>
        </p:txBody>
      </p:sp>
    </p:spTree>
    <p:extLst>
      <p:ext uri="{BB962C8B-B14F-4D97-AF65-F5344CB8AC3E}">
        <p14:creationId xmlns:p14="http://schemas.microsoft.com/office/powerpoint/2010/main" val="4094964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三、设计</a:t>
            </a:r>
            <a:r>
              <a:rPr lang="zh-CN" altLang="en-US" dirty="0" smtClean="0"/>
              <a:t>思路</a:t>
            </a:r>
            <a:endParaRPr lang="zh-CN" altLang="en-US" dirty="0"/>
          </a:p>
        </p:txBody>
      </p:sp>
      <p:sp>
        <p:nvSpPr>
          <p:cNvPr id="3" name="内容占位符 2"/>
          <p:cNvSpPr>
            <a:spLocks noGrp="1"/>
          </p:cNvSpPr>
          <p:nvPr>
            <p:ph idx="1"/>
          </p:nvPr>
        </p:nvSpPr>
        <p:spPr/>
        <p:txBody>
          <a:bodyPr/>
          <a:lstStyle/>
          <a:p>
            <a:pPr marL="45720" indent="0">
              <a:buNone/>
            </a:pPr>
            <a:r>
              <a:rPr lang="zh-CN" altLang="en-US" dirty="0"/>
              <a:t>金税三期预留了与本地特色软件对接的四种方式：</a:t>
            </a:r>
          </a:p>
          <a:p>
            <a:pPr>
              <a:buFont typeface="Wingdings" panose="05000000000000000000" pitchFamily="2" charset="2"/>
              <a:buChar char="Ø"/>
            </a:pPr>
            <a:r>
              <a:rPr lang="zh-CN" altLang="en-US" dirty="0" smtClean="0"/>
              <a:t>界面</a:t>
            </a:r>
            <a:r>
              <a:rPr lang="zh-CN" altLang="en-US" dirty="0"/>
              <a:t>集成</a:t>
            </a:r>
          </a:p>
          <a:p>
            <a:pPr>
              <a:buFont typeface="Wingdings" panose="05000000000000000000" pitchFamily="2" charset="2"/>
              <a:buChar char="Ø"/>
            </a:pPr>
            <a:r>
              <a:rPr lang="zh-CN" altLang="en-US" dirty="0" smtClean="0"/>
              <a:t>门户</a:t>
            </a:r>
            <a:r>
              <a:rPr lang="zh-CN" altLang="en-US" dirty="0"/>
              <a:t>集成</a:t>
            </a:r>
          </a:p>
          <a:p>
            <a:pPr>
              <a:buFont typeface="Wingdings" panose="05000000000000000000" pitchFamily="2" charset="2"/>
              <a:buChar char="Ø"/>
            </a:pPr>
            <a:r>
              <a:rPr lang="zh-CN" altLang="en-US" dirty="0" smtClean="0"/>
              <a:t>数据</a:t>
            </a:r>
            <a:r>
              <a:rPr lang="zh-CN" altLang="en-US" dirty="0"/>
              <a:t>集成</a:t>
            </a:r>
          </a:p>
          <a:p>
            <a:pPr>
              <a:buFont typeface="Wingdings" panose="05000000000000000000" pitchFamily="2" charset="2"/>
              <a:buChar char="Ø"/>
            </a:pPr>
            <a:r>
              <a:rPr lang="zh-CN" altLang="en-US" dirty="0" smtClean="0"/>
              <a:t>应用</a:t>
            </a:r>
            <a:r>
              <a:rPr lang="zh-CN" altLang="en-US" dirty="0"/>
              <a:t>集成</a:t>
            </a:r>
          </a:p>
          <a:p>
            <a:pPr marL="45720" indent="0">
              <a:buNone/>
            </a:pPr>
            <a:r>
              <a:rPr lang="zh-CN" altLang="en-US" dirty="0"/>
              <a:t>进过分析，结合湖南省存量房交易纳税评估系统功能模式，应客户尽可能不变动操作习惯的要求，</a:t>
            </a:r>
            <a:r>
              <a:rPr lang="zh-CN" altLang="en-US" dirty="0" smtClean="0"/>
              <a:t>我们优选</a:t>
            </a:r>
            <a:r>
              <a:rPr lang="zh-CN" altLang="en-US" dirty="0"/>
              <a:t>数据</a:t>
            </a:r>
            <a:r>
              <a:rPr lang="zh-CN" altLang="en-US" dirty="0" smtClean="0"/>
              <a:t>集成方式进行接入。</a:t>
            </a:r>
            <a:endParaRPr lang="zh-CN" altLang="en-US" dirty="0"/>
          </a:p>
          <a:p>
            <a:pPr marL="45720" indent="0">
              <a:buNone/>
            </a:pPr>
            <a:endParaRPr lang="zh-CN" altLang="en-US" dirty="0"/>
          </a:p>
        </p:txBody>
      </p:sp>
    </p:spTree>
    <p:extLst>
      <p:ext uri="{BB962C8B-B14F-4D97-AF65-F5344CB8AC3E}">
        <p14:creationId xmlns:p14="http://schemas.microsoft.com/office/powerpoint/2010/main" val="725153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业务流程</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043745" y="1828800"/>
            <a:ext cx="9702027" cy="3904456"/>
          </a:xfrm>
          <a:prstGeom prst="rect">
            <a:avLst/>
          </a:prstGeom>
        </p:spPr>
      </p:pic>
    </p:spTree>
    <p:extLst>
      <p:ext uri="{BB962C8B-B14F-4D97-AF65-F5344CB8AC3E}">
        <p14:creationId xmlns:p14="http://schemas.microsoft.com/office/powerpoint/2010/main" val="21282442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四、接入方案</a:t>
            </a:r>
            <a:endParaRPr lang="zh-CN" altLang="en-US" dirty="0"/>
          </a:p>
        </p:txBody>
      </p:sp>
      <p:sp>
        <p:nvSpPr>
          <p:cNvPr id="3" name="内容占位符 2"/>
          <p:cNvSpPr>
            <a:spLocks noGrp="1"/>
          </p:cNvSpPr>
          <p:nvPr>
            <p:ph idx="1"/>
          </p:nvPr>
        </p:nvSpPr>
        <p:spPr/>
        <p:txBody>
          <a:bodyPr>
            <a:normAutofit/>
          </a:bodyPr>
          <a:lstStyle/>
          <a:p>
            <a:r>
              <a:rPr lang="zh-CN" altLang="en-US" dirty="0"/>
              <a:t>访问方式：数据库的</a:t>
            </a:r>
            <a:r>
              <a:rPr lang="zh-CN" altLang="en-US" dirty="0" smtClean="0"/>
              <a:t>链接（</a:t>
            </a:r>
            <a:r>
              <a:rPr lang="en-US" altLang="zh-CN" dirty="0" smtClean="0"/>
              <a:t>Database Link</a:t>
            </a:r>
            <a:r>
              <a:rPr lang="zh-CN" altLang="en-US" dirty="0" smtClean="0"/>
              <a:t>）</a:t>
            </a:r>
            <a:endParaRPr lang="en-US" altLang="zh-CN" dirty="0" smtClean="0"/>
          </a:p>
          <a:p>
            <a:r>
              <a:rPr lang="zh-CN" altLang="zh-CN" dirty="0" smtClean="0"/>
              <a:t>房产</a:t>
            </a:r>
            <a:r>
              <a:rPr lang="zh-CN" altLang="zh-CN" dirty="0"/>
              <a:t>评估信息交互</a:t>
            </a:r>
          </a:p>
          <a:p>
            <a:pPr marL="45720" indent="0">
              <a:buNone/>
            </a:pPr>
            <a:r>
              <a:rPr lang="zh-CN" altLang="zh-CN" dirty="0"/>
              <a:t>流程中，当存量房交易双方在“纳税通知”环节的《存量房交易纳税评估结果通知单》上签字确认后，代表交易双方认可并接受待交易存量房纳税评估价格。在此步骤，评估系统会将待交易存量房属性信息、交易双方基本信息、交易房产评估信息传递给金税三期系统，以备申报</a:t>
            </a:r>
            <a:r>
              <a:rPr lang="zh-CN" altLang="zh-CN" dirty="0" smtClean="0"/>
              <a:t>征收</a:t>
            </a:r>
            <a:r>
              <a:rPr lang="zh-CN" altLang="en-US" dirty="0" smtClean="0"/>
              <a:t>时调</a:t>
            </a:r>
            <a:r>
              <a:rPr lang="zh-CN" altLang="zh-CN" dirty="0" smtClean="0"/>
              <a:t>用</a:t>
            </a:r>
            <a:r>
              <a:rPr lang="zh-CN" altLang="zh-CN" dirty="0"/>
              <a:t>。</a:t>
            </a:r>
          </a:p>
          <a:p>
            <a:r>
              <a:rPr lang="zh-CN" altLang="zh-CN" dirty="0"/>
              <a:t>完税信息交互</a:t>
            </a:r>
          </a:p>
          <a:p>
            <a:pPr marL="45720" indent="0">
              <a:buNone/>
            </a:pPr>
            <a:r>
              <a:rPr lang="zh-CN" altLang="zh-CN" dirty="0"/>
              <a:t>评估系统将在</a:t>
            </a:r>
            <a:r>
              <a:rPr lang="en-US" altLang="zh-CN" dirty="0"/>
              <a:t>“</a:t>
            </a:r>
            <a:r>
              <a:rPr lang="zh-CN" altLang="zh-CN" dirty="0"/>
              <a:t>纳税认定</a:t>
            </a:r>
            <a:r>
              <a:rPr lang="en-US" altLang="zh-CN" dirty="0"/>
              <a:t>”</a:t>
            </a:r>
            <a:r>
              <a:rPr lang="zh-CN" altLang="zh-CN" dirty="0"/>
              <a:t>环节进行先税后证的最后把关。在此步骤，评估系统将去读取该笔存量房交易产生的税种及与之对应的税额信息。确认该笔交易完税后，将完税信息传递给房产部门系统，进行房证的发放处理。</a:t>
            </a:r>
            <a:endParaRPr lang="zh-CN" altLang="en-US" dirty="0"/>
          </a:p>
        </p:txBody>
      </p:sp>
    </p:spTree>
    <p:extLst>
      <p:ext uri="{BB962C8B-B14F-4D97-AF65-F5344CB8AC3E}">
        <p14:creationId xmlns:p14="http://schemas.microsoft.com/office/powerpoint/2010/main" val="23381380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a:t>
            </a:r>
            <a:r>
              <a:rPr lang="zh-CN" altLang="zh-CN" dirty="0" smtClean="0"/>
              <a:t>房产</a:t>
            </a:r>
            <a:r>
              <a:rPr lang="zh-CN" altLang="zh-CN" dirty="0"/>
              <a:t>评估信息</a:t>
            </a:r>
            <a:r>
              <a:rPr lang="zh-CN" altLang="zh-CN" dirty="0" smtClean="0"/>
              <a:t>交互</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117072973"/>
              </p:ext>
            </p:extLst>
          </p:nvPr>
        </p:nvGraphicFramePr>
        <p:xfrm>
          <a:off x="1092370" y="1700808"/>
          <a:ext cx="5362081" cy="5143500"/>
        </p:xfrm>
        <a:graphic>
          <a:graphicData uri="http://schemas.openxmlformats.org/drawingml/2006/table">
            <a:tbl>
              <a:tblPr firstRow="1" firstCol="1" bandRow="1">
                <a:tableStyleId>{5C22544A-7EE6-4342-B048-85BDC9FD1C3A}</a:tableStyleId>
              </a:tblPr>
              <a:tblGrid>
                <a:gridCol w="1569844"/>
                <a:gridCol w="2309108"/>
                <a:gridCol w="1483129"/>
              </a:tblGrid>
              <a:tr h="198765">
                <a:tc>
                  <a:txBody>
                    <a:bodyPr/>
                    <a:lstStyle/>
                    <a:p>
                      <a:pPr algn="ctr">
                        <a:lnSpc>
                          <a:spcPct val="150000"/>
                        </a:lnSpc>
                        <a:spcAft>
                          <a:spcPts val="0"/>
                        </a:spcAft>
                        <a:tabLst>
                          <a:tab pos="550545" algn="ctr"/>
                          <a:tab pos="1101725" algn="r"/>
                        </a:tabLst>
                      </a:pPr>
                      <a:r>
                        <a:rPr lang="zh-CN" sz="900" dirty="0" smtClean="0">
                          <a:effectLst/>
                          <a:latin typeface="+mn-ea"/>
                          <a:ea typeface="+mn-ea"/>
                        </a:rPr>
                        <a:t>编码</a:t>
                      </a:r>
                      <a:endParaRPr lang="zh-CN" sz="900" dirty="0">
                        <a:effectLst/>
                        <a:latin typeface="+mn-ea"/>
                        <a:ea typeface="+mn-ea"/>
                        <a:cs typeface="Times New Roman" panose="02020603050405020304" pitchFamily="18" charset="0"/>
                      </a:endParaRPr>
                    </a:p>
                  </a:txBody>
                  <a:tcPr marL="35923" marR="35923" marT="0" marB="0"/>
                </a:tc>
                <a:tc>
                  <a:txBody>
                    <a:bodyPr/>
                    <a:lstStyle/>
                    <a:p>
                      <a:pPr algn="ctr">
                        <a:lnSpc>
                          <a:spcPct val="150000"/>
                        </a:lnSpc>
                        <a:spcAft>
                          <a:spcPts val="0"/>
                        </a:spcAft>
                      </a:pPr>
                      <a:r>
                        <a:rPr lang="zh-CN" sz="900" dirty="0">
                          <a:effectLst/>
                          <a:latin typeface="+mn-ea"/>
                          <a:ea typeface="+mn-ea"/>
                        </a:rPr>
                        <a:t>名称</a:t>
                      </a:r>
                      <a:endParaRPr lang="zh-CN" sz="900" dirty="0">
                        <a:effectLst/>
                        <a:latin typeface="+mn-ea"/>
                        <a:ea typeface="+mn-ea"/>
                        <a:cs typeface="Times New Roman" panose="02020603050405020304" pitchFamily="18" charset="0"/>
                      </a:endParaRPr>
                    </a:p>
                  </a:txBody>
                  <a:tcPr marL="35923" marR="35923" marT="0" marB="0"/>
                </a:tc>
                <a:tc>
                  <a:txBody>
                    <a:bodyPr/>
                    <a:lstStyle/>
                    <a:p>
                      <a:pPr algn="ctr">
                        <a:lnSpc>
                          <a:spcPct val="150000"/>
                        </a:lnSpc>
                        <a:spcAft>
                          <a:spcPts val="0"/>
                        </a:spcAft>
                      </a:pPr>
                      <a:r>
                        <a:rPr lang="zh-CN" sz="900" dirty="0">
                          <a:effectLst/>
                          <a:latin typeface="+mn-ea"/>
                          <a:ea typeface="+mn-ea"/>
                        </a:rPr>
                        <a:t>类型</a:t>
                      </a:r>
                      <a:endParaRPr lang="zh-CN" sz="900" dirty="0">
                        <a:effectLst/>
                        <a:latin typeface="+mn-ea"/>
                        <a:ea typeface="+mn-ea"/>
                        <a:cs typeface="Times New Roman" panose="02020603050405020304" pitchFamily="18" charset="0"/>
                      </a:endParaRPr>
                    </a:p>
                  </a:txBody>
                  <a:tcPr marL="35923" marR="35923" marT="0" marB="0"/>
                </a:tc>
              </a:tr>
              <a:tr h="198765">
                <a:tc>
                  <a:txBody>
                    <a:bodyPr/>
                    <a:lstStyle/>
                    <a:p>
                      <a:pPr algn="ctr">
                        <a:lnSpc>
                          <a:spcPct val="150000"/>
                        </a:lnSpc>
                        <a:spcAft>
                          <a:spcPts val="0"/>
                        </a:spcAft>
                      </a:pPr>
                      <a:r>
                        <a:rPr lang="en-US" sz="900">
                          <a:effectLst/>
                          <a:latin typeface="+mn-ea"/>
                          <a:ea typeface="+mn-ea"/>
                        </a:rPr>
                        <a:t>SLID</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房产受理号</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字符</a:t>
                      </a:r>
                      <a:endParaRPr lang="zh-CN" sz="900">
                        <a:effectLst/>
                        <a:latin typeface="+mn-ea"/>
                        <a:ea typeface="+mn-ea"/>
                        <a:cs typeface="Times New Roman" panose="02020603050405020304" pitchFamily="18" charset="0"/>
                      </a:endParaRPr>
                    </a:p>
                  </a:txBody>
                  <a:tcPr marL="35923" marR="35923" marT="0" marB="0"/>
                </a:tc>
              </a:tr>
              <a:tr h="198765">
                <a:tc>
                  <a:txBody>
                    <a:bodyPr/>
                    <a:lstStyle/>
                    <a:p>
                      <a:pPr algn="ctr">
                        <a:lnSpc>
                          <a:spcPct val="150000"/>
                        </a:lnSpc>
                        <a:spcAft>
                          <a:spcPts val="0"/>
                        </a:spcAft>
                      </a:pPr>
                      <a:r>
                        <a:rPr lang="en-US" sz="900">
                          <a:effectLst/>
                          <a:latin typeface="+mn-ea"/>
                          <a:ea typeface="+mn-ea"/>
                        </a:rPr>
                        <a:t>SSQY</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所属区域</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字符</a:t>
                      </a:r>
                      <a:endParaRPr lang="zh-CN" sz="900">
                        <a:effectLst/>
                        <a:latin typeface="+mn-ea"/>
                        <a:ea typeface="+mn-ea"/>
                        <a:cs typeface="Times New Roman" panose="02020603050405020304" pitchFamily="18" charset="0"/>
                      </a:endParaRPr>
                    </a:p>
                  </a:txBody>
                  <a:tcPr marL="35923" marR="35923" marT="0" marB="0"/>
                </a:tc>
              </a:tr>
              <a:tr h="198765">
                <a:tc>
                  <a:txBody>
                    <a:bodyPr/>
                    <a:lstStyle/>
                    <a:p>
                      <a:pPr algn="ctr">
                        <a:lnSpc>
                          <a:spcPct val="150000"/>
                        </a:lnSpc>
                        <a:spcAft>
                          <a:spcPts val="0"/>
                        </a:spcAft>
                      </a:pPr>
                      <a:r>
                        <a:rPr lang="en-US" sz="900">
                          <a:effectLst/>
                          <a:latin typeface="+mn-ea"/>
                          <a:ea typeface="+mn-ea"/>
                        </a:rPr>
                        <a:t>FCZH</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房产证号</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字符</a:t>
                      </a:r>
                      <a:endParaRPr lang="zh-CN" sz="900">
                        <a:effectLst/>
                        <a:latin typeface="+mn-ea"/>
                        <a:ea typeface="+mn-ea"/>
                        <a:cs typeface="Times New Roman" panose="02020603050405020304" pitchFamily="18" charset="0"/>
                      </a:endParaRPr>
                    </a:p>
                  </a:txBody>
                  <a:tcPr marL="35923" marR="35923" marT="0" marB="0"/>
                </a:tc>
              </a:tr>
              <a:tr h="198765">
                <a:tc>
                  <a:txBody>
                    <a:bodyPr/>
                    <a:lstStyle/>
                    <a:p>
                      <a:pPr algn="ctr">
                        <a:lnSpc>
                          <a:spcPct val="150000"/>
                        </a:lnSpc>
                        <a:spcAft>
                          <a:spcPts val="0"/>
                        </a:spcAft>
                      </a:pPr>
                      <a:r>
                        <a:rPr lang="en-US" sz="900" dirty="0">
                          <a:effectLst/>
                          <a:latin typeface="+mn-ea"/>
                          <a:ea typeface="+mn-ea"/>
                        </a:rPr>
                        <a:t>ZRF_NAME</a:t>
                      </a:r>
                      <a:endParaRPr lang="zh-CN" sz="900" dirty="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dirty="0">
                          <a:effectLst/>
                          <a:latin typeface="+mn-ea"/>
                          <a:ea typeface="+mn-ea"/>
                        </a:rPr>
                        <a:t>转让方名称</a:t>
                      </a:r>
                      <a:endParaRPr lang="zh-CN" sz="900" dirty="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字符</a:t>
                      </a:r>
                      <a:endParaRPr lang="zh-CN" sz="900">
                        <a:effectLst/>
                        <a:latin typeface="+mn-ea"/>
                        <a:ea typeface="+mn-ea"/>
                        <a:cs typeface="Times New Roman" panose="02020603050405020304" pitchFamily="18" charset="0"/>
                      </a:endParaRPr>
                    </a:p>
                  </a:txBody>
                  <a:tcPr marL="35923" marR="35923" marT="0" marB="0"/>
                </a:tc>
              </a:tr>
              <a:tr h="198765">
                <a:tc>
                  <a:txBody>
                    <a:bodyPr/>
                    <a:lstStyle/>
                    <a:p>
                      <a:pPr algn="ctr">
                        <a:lnSpc>
                          <a:spcPct val="150000"/>
                        </a:lnSpc>
                        <a:spcAft>
                          <a:spcPts val="0"/>
                        </a:spcAft>
                      </a:pPr>
                      <a:r>
                        <a:rPr lang="en-US" sz="900">
                          <a:effectLst/>
                          <a:latin typeface="+mn-ea"/>
                          <a:ea typeface="+mn-ea"/>
                        </a:rPr>
                        <a:t>ZRF_ID</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转让方证件号</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字符</a:t>
                      </a:r>
                      <a:endParaRPr lang="zh-CN" sz="900">
                        <a:effectLst/>
                        <a:latin typeface="+mn-ea"/>
                        <a:ea typeface="+mn-ea"/>
                        <a:cs typeface="Times New Roman" panose="02020603050405020304" pitchFamily="18" charset="0"/>
                      </a:endParaRPr>
                    </a:p>
                  </a:txBody>
                  <a:tcPr marL="35923" marR="35923" marT="0" marB="0"/>
                </a:tc>
              </a:tr>
              <a:tr h="198765">
                <a:tc>
                  <a:txBody>
                    <a:bodyPr/>
                    <a:lstStyle/>
                    <a:p>
                      <a:pPr algn="ctr">
                        <a:lnSpc>
                          <a:spcPct val="150000"/>
                        </a:lnSpc>
                        <a:spcAft>
                          <a:spcPts val="0"/>
                        </a:spcAft>
                      </a:pPr>
                      <a:r>
                        <a:rPr lang="en-US" sz="900">
                          <a:effectLst/>
                          <a:latin typeface="+mn-ea"/>
                          <a:ea typeface="+mn-ea"/>
                        </a:rPr>
                        <a:t>ZRF_TEL</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转让方联系电话</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字符</a:t>
                      </a:r>
                      <a:endParaRPr lang="zh-CN" sz="900">
                        <a:effectLst/>
                        <a:latin typeface="+mn-ea"/>
                        <a:ea typeface="+mn-ea"/>
                        <a:cs typeface="Times New Roman" panose="02020603050405020304" pitchFamily="18" charset="0"/>
                      </a:endParaRPr>
                    </a:p>
                  </a:txBody>
                  <a:tcPr marL="35923" marR="35923" marT="0" marB="0"/>
                </a:tc>
              </a:tr>
              <a:tr h="198765">
                <a:tc>
                  <a:txBody>
                    <a:bodyPr/>
                    <a:lstStyle/>
                    <a:p>
                      <a:pPr algn="ctr">
                        <a:lnSpc>
                          <a:spcPct val="150000"/>
                        </a:lnSpc>
                        <a:spcAft>
                          <a:spcPts val="0"/>
                        </a:spcAft>
                      </a:pPr>
                      <a:r>
                        <a:rPr lang="en-US" sz="900" dirty="0">
                          <a:effectLst/>
                          <a:latin typeface="+mn-ea"/>
                          <a:ea typeface="+mn-ea"/>
                        </a:rPr>
                        <a:t>CSF_NAME</a:t>
                      </a:r>
                      <a:endParaRPr lang="zh-CN" sz="900" dirty="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dirty="0">
                          <a:effectLst/>
                          <a:latin typeface="+mn-ea"/>
                          <a:ea typeface="+mn-ea"/>
                        </a:rPr>
                        <a:t>承受方姓名</a:t>
                      </a:r>
                      <a:endParaRPr lang="zh-CN" sz="900" dirty="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字符</a:t>
                      </a:r>
                      <a:endParaRPr lang="zh-CN" sz="900">
                        <a:effectLst/>
                        <a:latin typeface="+mn-ea"/>
                        <a:ea typeface="+mn-ea"/>
                        <a:cs typeface="Times New Roman" panose="02020603050405020304" pitchFamily="18" charset="0"/>
                      </a:endParaRPr>
                    </a:p>
                  </a:txBody>
                  <a:tcPr marL="35923" marR="35923" marT="0" marB="0"/>
                </a:tc>
              </a:tr>
              <a:tr h="198765">
                <a:tc>
                  <a:txBody>
                    <a:bodyPr/>
                    <a:lstStyle/>
                    <a:p>
                      <a:pPr algn="ctr">
                        <a:lnSpc>
                          <a:spcPct val="150000"/>
                        </a:lnSpc>
                        <a:spcAft>
                          <a:spcPts val="0"/>
                        </a:spcAft>
                      </a:pPr>
                      <a:r>
                        <a:rPr lang="en-US" sz="900">
                          <a:effectLst/>
                          <a:latin typeface="+mn-ea"/>
                          <a:ea typeface="+mn-ea"/>
                        </a:rPr>
                        <a:t>CSF_ID</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承受方证件号</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字符</a:t>
                      </a:r>
                      <a:endParaRPr lang="zh-CN" sz="900">
                        <a:effectLst/>
                        <a:latin typeface="+mn-ea"/>
                        <a:ea typeface="+mn-ea"/>
                        <a:cs typeface="Times New Roman" panose="02020603050405020304" pitchFamily="18" charset="0"/>
                      </a:endParaRPr>
                    </a:p>
                  </a:txBody>
                  <a:tcPr marL="35923" marR="35923" marT="0" marB="0"/>
                </a:tc>
              </a:tr>
              <a:tr h="198765">
                <a:tc>
                  <a:txBody>
                    <a:bodyPr/>
                    <a:lstStyle/>
                    <a:p>
                      <a:pPr algn="ctr">
                        <a:lnSpc>
                          <a:spcPct val="150000"/>
                        </a:lnSpc>
                        <a:spcAft>
                          <a:spcPts val="0"/>
                        </a:spcAft>
                      </a:pPr>
                      <a:r>
                        <a:rPr lang="en-US" sz="900">
                          <a:effectLst/>
                          <a:latin typeface="+mn-ea"/>
                          <a:ea typeface="+mn-ea"/>
                        </a:rPr>
                        <a:t>CSF_TEL</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承受方联系电话</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字符</a:t>
                      </a:r>
                      <a:endParaRPr lang="zh-CN" sz="900">
                        <a:effectLst/>
                        <a:latin typeface="+mn-ea"/>
                        <a:ea typeface="+mn-ea"/>
                        <a:cs typeface="Times New Roman" panose="02020603050405020304" pitchFamily="18" charset="0"/>
                      </a:endParaRPr>
                    </a:p>
                  </a:txBody>
                  <a:tcPr marL="35923" marR="35923" marT="0" marB="0"/>
                </a:tc>
              </a:tr>
              <a:tr h="198765">
                <a:tc>
                  <a:txBody>
                    <a:bodyPr/>
                    <a:lstStyle/>
                    <a:p>
                      <a:pPr algn="ctr">
                        <a:lnSpc>
                          <a:spcPct val="150000"/>
                        </a:lnSpc>
                        <a:spcAft>
                          <a:spcPts val="0"/>
                        </a:spcAft>
                      </a:pPr>
                      <a:r>
                        <a:rPr lang="en-US" sz="900">
                          <a:effectLst/>
                          <a:latin typeface="+mn-ea"/>
                          <a:ea typeface="+mn-ea"/>
                        </a:rPr>
                        <a:t>CLH</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测量号</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字符</a:t>
                      </a:r>
                      <a:endParaRPr lang="zh-CN" sz="900">
                        <a:effectLst/>
                        <a:latin typeface="+mn-ea"/>
                        <a:ea typeface="+mn-ea"/>
                        <a:cs typeface="Times New Roman" panose="02020603050405020304" pitchFamily="18" charset="0"/>
                      </a:endParaRPr>
                    </a:p>
                  </a:txBody>
                  <a:tcPr marL="35923" marR="35923" marT="0" marB="0"/>
                </a:tc>
              </a:tr>
              <a:tr h="198765">
                <a:tc>
                  <a:txBody>
                    <a:bodyPr/>
                    <a:lstStyle/>
                    <a:p>
                      <a:pPr algn="ctr">
                        <a:lnSpc>
                          <a:spcPct val="150000"/>
                        </a:lnSpc>
                        <a:spcAft>
                          <a:spcPts val="0"/>
                        </a:spcAft>
                      </a:pPr>
                      <a:r>
                        <a:rPr lang="en-US" sz="900">
                          <a:effectLst/>
                          <a:latin typeface="+mn-ea"/>
                          <a:ea typeface="+mn-ea"/>
                        </a:rPr>
                        <a:t>GHYT</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规划用途</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字符</a:t>
                      </a:r>
                      <a:endParaRPr lang="zh-CN" sz="900">
                        <a:effectLst/>
                        <a:latin typeface="+mn-ea"/>
                        <a:ea typeface="+mn-ea"/>
                        <a:cs typeface="Times New Roman" panose="02020603050405020304" pitchFamily="18" charset="0"/>
                      </a:endParaRPr>
                    </a:p>
                  </a:txBody>
                  <a:tcPr marL="35923" marR="35923" marT="0" marB="0"/>
                </a:tc>
              </a:tr>
              <a:tr h="198765">
                <a:tc>
                  <a:txBody>
                    <a:bodyPr/>
                    <a:lstStyle/>
                    <a:p>
                      <a:pPr algn="ctr">
                        <a:lnSpc>
                          <a:spcPct val="150000"/>
                        </a:lnSpc>
                        <a:spcAft>
                          <a:spcPts val="0"/>
                        </a:spcAft>
                      </a:pPr>
                      <a:r>
                        <a:rPr lang="en-US" sz="900">
                          <a:effectLst/>
                          <a:latin typeface="+mn-ea"/>
                          <a:ea typeface="+mn-ea"/>
                        </a:rPr>
                        <a:t>LFDZ</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楼房地址</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dirty="0">
                          <a:effectLst/>
                          <a:latin typeface="+mn-ea"/>
                          <a:ea typeface="+mn-ea"/>
                        </a:rPr>
                        <a:t>字符</a:t>
                      </a:r>
                      <a:endParaRPr lang="zh-CN" sz="900" dirty="0">
                        <a:effectLst/>
                        <a:latin typeface="+mn-ea"/>
                        <a:ea typeface="+mn-ea"/>
                        <a:cs typeface="Times New Roman" panose="02020603050405020304" pitchFamily="18" charset="0"/>
                      </a:endParaRPr>
                    </a:p>
                  </a:txBody>
                  <a:tcPr marL="35923" marR="35923" marT="0" marB="0"/>
                </a:tc>
              </a:tr>
              <a:tr h="198765">
                <a:tc>
                  <a:txBody>
                    <a:bodyPr/>
                    <a:lstStyle/>
                    <a:p>
                      <a:pPr algn="ctr">
                        <a:lnSpc>
                          <a:spcPct val="150000"/>
                        </a:lnSpc>
                        <a:spcAft>
                          <a:spcPts val="0"/>
                        </a:spcAft>
                      </a:pPr>
                      <a:r>
                        <a:rPr lang="en-US" sz="900">
                          <a:effectLst/>
                          <a:latin typeface="+mn-ea"/>
                          <a:ea typeface="+mn-ea"/>
                        </a:rPr>
                        <a:t>DYFH</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dirty="0">
                          <a:effectLst/>
                          <a:latin typeface="+mn-ea"/>
                          <a:ea typeface="+mn-ea"/>
                        </a:rPr>
                        <a:t>单元房号</a:t>
                      </a:r>
                      <a:endParaRPr lang="zh-CN" sz="900" dirty="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字符</a:t>
                      </a:r>
                      <a:endParaRPr lang="zh-CN" sz="900">
                        <a:effectLst/>
                        <a:latin typeface="+mn-ea"/>
                        <a:ea typeface="+mn-ea"/>
                        <a:cs typeface="Times New Roman" panose="02020603050405020304" pitchFamily="18" charset="0"/>
                      </a:endParaRPr>
                    </a:p>
                  </a:txBody>
                  <a:tcPr marL="35923" marR="35923" marT="0" marB="0"/>
                </a:tc>
              </a:tr>
              <a:tr h="198765">
                <a:tc>
                  <a:txBody>
                    <a:bodyPr/>
                    <a:lstStyle/>
                    <a:p>
                      <a:pPr algn="ctr">
                        <a:lnSpc>
                          <a:spcPct val="150000"/>
                        </a:lnSpc>
                        <a:spcAft>
                          <a:spcPts val="0"/>
                        </a:spcAft>
                      </a:pPr>
                      <a:r>
                        <a:rPr lang="en-US" sz="900">
                          <a:effectLst/>
                          <a:latin typeface="+mn-ea"/>
                          <a:ea typeface="+mn-ea"/>
                        </a:rPr>
                        <a:t>ZLC</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总楼层</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字符</a:t>
                      </a:r>
                      <a:endParaRPr lang="zh-CN" sz="900">
                        <a:effectLst/>
                        <a:latin typeface="+mn-ea"/>
                        <a:ea typeface="+mn-ea"/>
                        <a:cs typeface="Times New Roman" panose="02020603050405020304" pitchFamily="18" charset="0"/>
                      </a:endParaRPr>
                    </a:p>
                  </a:txBody>
                  <a:tcPr marL="35923" marR="35923" marT="0" marB="0"/>
                </a:tc>
              </a:tr>
              <a:tr h="198765">
                <a:tc>
                  <a:txBody>
                    <a:bodyPr/>
                    <a:lstStyle/>
                    <a:p>
                      <a:pPr algn="ctr">
                        <a:lnSpc>
                          <a:spcPct val="150000"/>
                        </a:lnSpc>
                        <a:spcAft>
                          <a:spcPts val="0"/>
                        </a:spcAft>
                      </a:pPr>
                      <a:r>
                        <a:rPr lang="en-US" sz="900">
                          <a:effectLst/>
                          <a:latin typeface="+mn-ea"/>
                          <a:ea typeface="+mn-ea"/>
                        </a:rPr>
                        <a:t>SZLC</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所在楼层</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字符</a:t>
                      </a:r>
                      <a:endParaRPr lang="zh-CN" sz="900">
                        <a:effectLst/>
                        <a:latin typeface="+mn-ea"/>
                        <a:ea typeface="+mn-ea"/>
                        <a:cs typeface="Times New Roman" panose="02020603050405020304" pitchFamily="18" charset="0"/>
                      </a:endParaRPr>
                    </a:p>
                  </a:txBody>
                  <a:tcPr marL="35923" marR="35923" marT="0" marB="0"/>
                </a:tc>
              </a:tr>
              <a:tr h="198765">
                <a:tc>
                  <a:txBody>
                    <a:bodyPr/>
                    <a:lstStyle/>
                    <a:p>
                      <a:pPr algn="ctr">
                        <a:lnSpc>
                          <a:spcPct val="150000"/>
                        </a:lnSpc>
                        <a:spcAft>
                          <a:spcPts val="0"/>
                        </a:spcAft>
                      </a:pPr>
                      <a:r>
                        <a:rPr lang="en-US" sz="900">
                          <a:effectLst/>
                          <a:latin typeface="+mn-ea"/>
                          <a:ea typeface="+mn-ea"/>
                        </a:rPr>
                        <a:t>JZJG</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建筑结构</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字符</a:t>
                      </a:r>
                      <a:endParaRPr lang="zh-CN" sz="900">
                        <a:effectLst/>
                        <a:latin typeface="+mn-ea"/>
                        <a:ea typeface="+mn-ea"/>
                        <a:cs typeface="Times New Roman" panose="02020603050405020304" pitchFamily="18" charset="0"/>
                      </a:endParaRPr>
                    </a:p>
                  </a:txBody>
                  <a:tcPr marL="35923" marR="35923" marT="0" marB="0"/>
                </a:tc>
              </a:tr>
              <a:tr h="198765">
                <a:tc>
                  <a:txBody>
                    <a:bodyPr/>
                    <a:lstStyle/>
                    <a:p>
                      <a:pPr algn="ctr">
                        <a:lnSpc>
                          <a:spcPct val="150000"/>
                        </a:lnSpc>
                        <a:spcAft>
                          <a:spcPts val="0"/>
                        </a:spcAft>
                      </a:pPr>
                      <a:r>
                        <a:rPr lang="en-US" sz="900">
                          <a:effectLst/>
                          <a:latin typeface="+mn-ea"/>
                          <a:ea typeface="+mn-ea"/>
                        </a:rPr>
                        <a:t>FWLX</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房屋类型</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字符</a:t>
                      </a:r>
                      <a:endParaRPr lang="zh-CN" sz="900">
                        <a:effectLst/>
                        <a:latin typeface="+mn-ea"/>
                        <a:ea typeface="+mn-ea"/>
                        <a:cs typeface="Times New Roman" panose="02020603050405020304" pitchFamily="18" charset="0"/>
                      </a:endParaRPr>
                    </a:p>
                  </a:txBody>
                  <a:tcPr marL="35923" marR="35923" marT="0" marB="0"/>
                </a:tc>
              </a:tr>
              <a:tr h="198765">
                <a:tc>
                  <a:txBody>
                    <a:bodyPr/>
                    <a:lstStyle/>
                    <a:p>
                      <a:pPr algn="ctr">
                        <a:lnSpc>
                          <a:spcPct val="150000"/>
                        </a:lnSpc>
                        <a:spcAft>
                          <a:spcPts val="0"/>
                        </a:spcAft>
                      </a:pPr>
                      <a:r>
                        <a:rPr lang="en-US" sz="900">
                          <a:effectLst/>
                          <a:latin typeface="+mn-ea"/>
                          <a:ea typeface="+mn-ea"/>
                        </a:rPr>
                        <a:t>JYLX</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交易类型</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字符</a:t>
                      </a:r>
                      <a:endParaRPr lang="zh-CN" sz="900">
                        <a:effectLst/>
                        <a:latin typeface="+mn-ea"/>
                        <a:ea typeface="+mn-ea"/>
                        <a:cs typeface="Times New Roman" panose="02020603050405020304" pitchFamily="18" charset="0"/>
                      </a:endParaRPr>
                    </a:p>
                  </a:txBody>
                  <a:tcPr marL="35923" marR="35923" marT="0" marB="0"/>
                </a:tc>
              </a:tr>
              <a:tr h="198765">
                <a:tc>
                  <a:txBody>
                    <a:bodyPr/>
                    <a:lstStyle/>
                    <a:p>
                      <a:pPr algn="ctr">
                        <a:lnSpc>
                          <a:spcPct val="150000"/>
                        </a:lnSpc>
                        <a:spcAft>
                          <a:spcPts val="0"/>
                        </a:spcAft>
                      </a:pPr>
                      <a:r>
                        <a:rPr lang="en-US" sz="900">
                          <a:effectLst/>
                          <a:latin typeface="+mn-ea"/>
                          <a:ea typeface="+mn-ea"/>
                        </a:rPr>
                        <a:t>JZMJ</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建筑面积</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数值</a:t>
                      </a:r>
                      <a:endParaRPr lang="zh-CN" sz="900">
                        <a:effectLst/>
                        <a:latin typeface="+mn-ea"/>
                        <a:ea typeface="+mn-ea"/>
                        <a:cs typeface="Times New Roman" panose="02020603050405020304" pitchFamily="18" charset="0"/>
                      </a:endParaRPr>
                    </a:p>
                  </a:txBody>
                  <a:tcPr marL="35923" marR="35923" marT="0" marB="0"/>
                </a:tc>
              </a:tr>
              <a:tr h="198765">
                <a:tc>
                  <a:txBody>
                    <a:bodyPr/>
                    <a:lstStyle/>
                    <a:p>
                      <a:pPr algn="ctr">
                        <a:lnSpc>
                          <a:spcPct val="150000"/>
                        </a:lnSpc>
                        <a:spcAft>
                          <a:spcPts val="0"/>
                        </a:spcAft>
                      </a:pPr>
                      <a:r>
                        <a:rPr lang="en-US" sz="900">
                          <a:effectLst/>
                          <a:latin typeface="+mn-ea"/>
                          <a:ea typeface="+mn-ea"/>
                        </a:rPr>
                        <a:t>HTZJ</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合同总价</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数值</a:t>
                      </a:r>
                      <a:endParaRPr lang="zh-CN" sz="900">
                        <a:effectLst/>
                        <a:latin typeface="+mn-ea"/>
                        <a:ea typeface="+mn-ea"/>
                        <a:cs typeface="Times New Roman" panose="02020603050405020304" pitchFamily="18" charset="0"/>
                      </a:endParaRPr>
                    </a:p>
                  </a:txBody>
                  <a:tcPr marL="35923" marR="35923" marT="0" marB="0"/>
                </a:tc>
              </a:tr>
              <a:tr h="198765">
                <a:tc>
                  <a:txBody>
                    <a:bodyPr/>
                    <a:lstStyle/>
                    <a:p>
                      <a:pPr algn="ctr">
                        <a:lnSpc>
                          <a:spcPct val="150000"/>
                        </a:lnSpc>
                        <a:spcAft>
                          <a:spcPts val="0"/>
                        </a:spcAft>
                      </a:pPr>
                      <a:r>
                        <a:rPr lang="en-US" sz="900">
                          <a:effectLst/>
                          <a:latin typeface="+mn-ea"/>
                          <a:ea typeface="+mn-ea"/>
                        </a:rPr>
                        <a:t>FZRQ</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发证日期</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日期</a:t>
                      </a:r>
                      <a:endParaRPr lang="zh-CN" sz="900">
                        <a:effectLst/>
                        <a:latin typeface="+mn-ea"/>
                        <a:ea typeface="+mn-ea"/>
                        <a:cs typeface="Times New Roman" panose="02020603050405020304" pitchFamily="18" charset="0"/>
                      </a:endParaRPr>
                    </a:p>
                  </a:txBody>
                  <a:tcPr marL="35923" marR="35923" marT="0" marB="0"/>
                </a:tc>
              </a:tr>
              <a:tr h="198765">
                <a:tc>
                  <a:txBody>
                    <a:bodyPr/>
                    <a:lstStyle/>
                    <a:p>
                      <a:pPr algn="ctr">
                        <a:lnSpc>
                          <a:spcPct val="150000"/>
                        </a:lnSpc>
                        <a:spcAft>
                          <a:spcPts val="0"/>
                        </a:spcAft>
                      </a:pPr>
                      <a:r>
                        <a:rPr lang="en-US" sz="900">
                          <a:effectLst/>
                          <a:latin typeface="+mn-ea"/>
                          <a:ea typeface="+mn-ea"/>
                        </a:rPr>
                        <a:t>JCNF</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建成年份</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日期</a:t>
                      </a:r>
                      <a:endParaRPr lang="zh-CN" sz="900">
                        <a:effectLst/>
                        <a:latin typeface="+mn-ea"/>
                        <a:ea typeface="+mn-ea"/>
                        <a:cs typeface="Times New Roman" panose="02020603050405020304" pitchFamily="18" charset="0"/>
                      </a:endParaRPr>
                    </a:p>
                  </a:txBody>
                  <a:tcPr marL="35923" marR="35923" marT="0" marB="0"/>
                </a:tc>
              </a:tr>
              <a:tr h="198765">
                <a:tc>
                  <a:txBody>
                    <a:bodyPr/>
                    <a:lstStyle/>
                    <a:p>
                      <a:pPr algn="ctr">
                        <a:lnSpc>
                          <a:spcPct val="150000"/>
                        </a:lnSpc>
                        <a:spcAft>
                          <a:spcPts val="0"/>
                        </a:spcAft>
                      </a:pPr>
                      <a:r>
                        <a:rPr lang="en-US" sz="900">
                          <a:effectLst/>
                          <a:latin typeface="+mn-ea"/>
                          <a:ea typeface="+mn-ea"/>
                        </a:rPr>
                        <a:t>JYSJ</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交易时间</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a:effectLst/>
                          <a:latin typeface="+mn-ea"/>
                          <a:ea typeface="+mn-ea"/>
                        </a:rPr>
                        <a:t>日期</a:t>
                      </a:r>
                      <a:endParaRPr lang="zh-CN" sz="900">
                        <a:effectLst/>
                        <a:latin typeface="+mn-ea"/>
                        <a:ea typeface="+mn-ea"/>
                        <a:cs typeface="Times New Roman" panose="02020603050405020304" pitchFamily="18" charset="0"/>
                      </a:endParaRPr>
                    </a:p>
                  </a:txBody>
                  <a:tcPr marL="35923" marR="35923" marT="0" marB="0"/>
                </a:tc>
              </a:tr>
              <a:tr h="198765">
                <a:tc>
                  <a:txBody>
                    <a:bodyPr/>
                    <a:lstStyle/>
                    <a:p>
                      <a:pPr algn="ctr">
                        <a:lnSpc>
                          <a:spcPct val="150000"/>
                        </a:lnSpc>
                        <a:spcAft>
                          <a:spcPts val="0"/>
                        </a:spcAft>
                      </a:pPr>
                      <a:r>
                        <a:rPr lang="en-US" sz="900">
                          <a:effectLst/>
                          <a:latin typeface="+mn-ea"/>
                          <a:ea typeface="+mn-ea"/>
                        </a:rPr>
                        <a:t>PGJG</a:t>
                      </a:r>
                      <a:endParaRPr lang="zh-CN" sz="90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dirty="0">
                          <a:effectLst/>
                          <a:latin typeface="+mn-ea"/>
                          <a:ea typeface="+mn-ea"/>
                        </a:rPr>
                        <a:t>评估价格</a:t>
                      </a:r>
                      <a:endParaRPr lang="zh-CN" sz="900" dirty="0">
                        <a:effectLst/>
                        <a:latin typeface="+mn-ea"/>
                        <a:ea typeface="+mn-ea"/>
                        <a:cs typeface="Times New Roman" panose="02020603050405020304" pitchFamily="18" charset="0"/>
                      </a:endParaRPr>
                    </a:p>
                  </a:txBody>
                  <a:tcPr marL="35923" marR="35923" marT="0" marB="0"/>
                </a:tc>
                <a:tc>
                  <a:txBody>
                    <a:bodyPr/>
                    <a:lstStyle/>
                    <a:p>
                      <a:pPr indent="355600">
                        <a:lnSpc>
                          <a:spcPct val="150000"/>
                        </a:lnSpc>
                        <a:spcAft>
                          <a:spcPts val="0"/>
                        </a:spcAft>
                      </a:pPr>
                      <a:r>
                        <a:rPr lang="zh-CN" sz="900" dirty="0">
                          <a:effectLst/>
                          <a:latin typeface="+mn-ea"/>
                          <a:ea typeface="+mn-ea"/>
                        </a:rPr>
                        <a:t>数值</a:t>
                      </a:r>
                      <a:endParaRPr lang="zh-CN" sz="900" dirty="0">
                        <a:effectLst/>
                        <a:latin typeface="+mn-ea"/>
                        <a:ea typeface="+mn-ea"/>
                        <a:cs typeface="Times New Roman" panose="02020603050405020304" pitchFamily="18" charset="0"/>
                      </a:endParaRPr>
                    </a:p>
                  </a:txBody>
                  <a:tcPr marL="35923" marR="35923" marT="0" marB="0"/>
                </a:tc>
              </a:tr>
            </a:tbl>
          </a:graphicData>
        </a:graphic>
      </p:graphicFrame>
      <p:sp>
        <p:nvSpPr>
          <p:cNvPr id="5" name="右大括号 4"/>
          <p:cNvSpPr/>
          <p:nvPr/>
        </p:nvSpPr>
        <p:spPr>
          <a:xfrm>
            <a:off x="6958508" y="1844824"/>
            <a:ext cx="432048" cy="48965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6" name="图片 5"/>
          <p:cNvPicPr>
            <a:picLocks noChangeAspect="1"/>
          </p:cNvPicPr>
          <p:nvPr/>
        </p:nvPicPr>
        <p:blipFill>
          <a:blip r:embed="rId2"/>
          <a:stretch>
            <a:fillRect/>
          </a:stretch>
        </p:blipFill>
        <p:spPr>
          <a:xfrm>
            <a:off x="7750596" y="2708920"/>
            <a:ext cx="1834750" cy="3328000"/>
          </a:xfrm>
          <a:prstGeom prst="rect">
            <a:avLst/>
          </a:prstGeom>
        </p:spPr>
      </p:pic>
    </p:spTree>
    <p:extLst>
      <p:ext uri="{BB962C8B-B14F-4D97-AF65-F5344CB8AC3E}">
        <p14:creationId xmlns:p14="http://schemas.microsoft.com/office/powerpoint/2010/main" val="13701614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D182A0E-7F17-4A86-A7C5-8846F54E43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企业对比演示文稿（宽屏）</Template>
  <TotalTime>0</TotalTime>
  <Words>752</Words>
  <Application>Microsoft Office PowerPoint</Application>
  <PresentationFormat>自定义</PresentationFormat>
  <Paragraphs>161</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宋体</vt:lpstr>
      <vt:lpstr>微软雅黑</vt:lpstr>
      <vt:lpstr>微软雅黑</vt:lpstr>
      <vt:lpstr>Arial</vt:lpstr>
      <vt:lpstr>Calibri</vt:lpstr>
      <vt:lpstr>Franklin Gothic Medium</vt:lpstr>
      <vt:lpstr>Times New Roman</vt:lpstr>
      <vt:lpstr>Wingdings</vt:lpstr>
      <vt:lpstr>Business Contrast 16x9</vt:lpstr>
      <vt:lpstr>湖南存量房交易纳税评估系统与金税三期对接</vt:lpstr>
      <vt:lpstr>目录</vt:lpstr>
      <vt:lpstr>一、前言</vt:lpstr>
      <vt:lpstr>评估系统所在环节</vt:lpstr>
      <vt:lpstr>二、建设目标</vt:lpstr>
      <vt:lpstr>三、设计思路</vt:lpstr>
      <vt:lpstr>业务流程</vt:lpstr>
      <vt:lpstr>四、接入方案</vt:lpstr>
      <vt:lpstr>4.1房产评估信息交互</vt:lpstr>
      <vt:lpstr>4.1.1房产评估信息交互数据流</vt:lpstr>
      <vt:lpstr>4.2完税信息交互</vt:lpstr>
      <vt:lpstr>4.2.1获取完税信息ER</vt:lpstr>
      <vt:lpstr>4.2.2完税信息数据流</vt:lpstr>
      <vt:lpstr>4.2.3获取完税信息前提条件</vt:lpstr>
      <vt:lpstr>讨论问题</vt:lpstr>
      <vt:lpstr>Thanks！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2015-07-08T00:16:27Z</dcterms:created>
  <dcterms:modified xsi:type="dcterms:W3CDTF">2015-07-08T06:56:24Z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TC028952669991</vt:lpwstr>
  </property>
</Properties>
</file>