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41" autoAdjust="0"/>
    <p:restoredTop sz="94660"/>
  </p:normalViewPr>
  <p:slideViewPr>
    <p:cSldViewPr snapToGrid="0">
      <p:cViewPr varScale="1">
        <p:scale>
          <a:sx n="78" d="100"/>
          <a:sy n="78" d="100"/>
        </p:scale>
        <p:origin x="86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25" d="100"/>
          <a:sy n="125" d="100"/>
        </p:scale>
        <p:origin x="1858" y="-33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5" Type="http://schemas.openxmlformats.org/officeDocument/2006/relationships/image" Target="../media/image13.wmf"/><Relationship Id="rId4" Type="http://schemas.openxmlformats.org/officeDocument/2006/relationships/image" Target="../media/image12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14.wmf"/><Relationship Id="rId4" Type="http://schemas.openxmlformats.org/officeDocument/2006/relationships/image" Target="../media/image1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B39120-DFAB-4FB7-A0FA-459F6F342E88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dirty="0" smtClean="0">
                <a:latin typeface="Century" panose="02040604050505020304" pitchFamily="18" charset="0"/>
              </a:rPr>
              <a:t>2019</a:t>
            </a:r>
            <a:r>
              <a:rPr lang="ja-JP" altLang="en-US" dirty="0" smtClean="0">
                <a:latin typeface="Century" panose="02040604050505020304" pitchFamily="18" charset="0"/>
              </a:rPr>
              <a:t>年度日本建築学会大会（北陸）</a:t>
            </a:r>
            <a:endParaRPr lang="en-US" dirty="0">
              <a:latin typeface="Century" panose="02040604050505020304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CDE1AB-F4BA-431F-8B5B-F77C0A9E1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1251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08F49C-6E37-4ED2-8054-BA86D9EDA993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6A556E-D474-4830-A570-A1470F89F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32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6A556E-D474-4830-A570-A1470F89F68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6374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2019</a:t>
            </a:r>
            <a:r>
              <a:rPr lang="zh-CN" altLang="en-US" smtClean="0"/>
              <a:t>年度日本建築学会大会（北陸）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2F5EF-7DFE-4951-9631-EBCC5A94C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291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2019</a:t>
            </a:r>
            <a:r>
              <a:rPr lang="zh-CN" altLang="en-US" smtClean="0"/>
              <a:t>年度日本建築学会大会（北陸）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2F5EF-7DFE-4951-9631-EBCC5A94C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51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2019</a:t>
            </a:r>
            <a:r>
              <a:rPr lang="zh-CN" altLang="en-US" smtClean="0"/>
              <a:t>年度日本建築学会大会（北陸）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2F5EF-7DFE-4951-9631-EBCC5A94C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615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4114800" cy="365125"/>
          </a:xfrm>
        </p:spPr>
        <p:txBody>
          <a:bodyPr/>
          <a:lstStyle>
            <a:lvl1pPr>
              <a:defRPr sz="1600" b="1"/>
            </a:lvl1pPr>
          </a:lstStyle>
          <a:p>
            <a:r>
              <a:rPr lang="en-US" altLang="zh-CN" dirty="0" smtClean="0"/>
              <a:t>2019</a:t>
            </a:r>
            <a:r>
              <a:rPr lang="zh-CN" altLang="en-US" dirty="0" smtClean="0"/>
              <a:t>年度日本建築学会大会（北陸）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2F5EF-7DFE-4951-9631-EBCC5A94C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933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2019</a:t>
            </a:r>
            <a:r>
              <a:rPr lang="zh-CN" altLang="en-US" smtClean="0"/>
              <a:t>年度日本建築学会大会（北陸）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2F5EF-7DFE-4951-9631-EBCC5A94C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110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2019</a:t>
            </a:r>
            <a:r>
              <a:rPr lang="zh-CN" altLang="en-US" smtClean="0"/>
              <a:t>年度日本建築学会大会（北陸）</a:t>
            </a:r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2F5EF-7DFE-4951-9631-EBCC5A94C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296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2019</a:t>
            </a:r>
            <a:r>
              <a:rPr lang="zh-CN" altLang="en-US" smtClean="0"/>
              <a:t>年度日本建築学会大会（北陸）</a:t>
            </a:r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2F5EF-7DFE-4951-9631-EBCC5A94C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956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2019</a:t>
            </a:r>
            <a:r>
              <a:rPr lang="zh-CN" altLang="en-US" smtClean="0"/>
              <a:t>年度日本建築学会大会（北陸）</a:t>
            </a:r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2F5EF-7DFE-4951-9631-EBCC5A94C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803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2019</a:t>
            </a:r>
            <a:r>
              <a:rPr lang="zh-CN" altLang="en-US" smtClean="0"/>
              <a:t>年度日本建築学会大会（北陸）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2F5EF-7DFE-4951-9631-EBCC5A94C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074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2019</a:t>
            </a:r>
            <a:r>
              <a:rPr lang="zh-CN" altLang="en-US" smtClean="0"/>
              <a:t>年度日本建築学会大会（北陸）</a:t>
            </a:r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2F5EF-7DFE-4951-9631-EBCC5A94C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642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2019</a:t>
            </a:r>
            <a:r>
              <a:rPr lang="zh-CN" altLang="en-US" smtClean="0"/>
              <a:t>年度日本建築学会大会（北陸）</a:t>
            </a:r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2F5EF-7DFE-4951-9631-EBCC5A94C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900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/>
              <a:t>2019</a:t>
            </a:r>
            <a:r>
              <a:rPr lang="zh-CN" altLang="en-US" smtClean="0"/>
              <a:t>年度日本建築学会大会（北陸）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92F5EF-7DFE-4951-9631-EBCC5A94C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280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15.bin"/><Relationship Id="rId10" Type="http://schemas.openxmlformats.org/officeDocument/2006/relationships/image" Target="../media/image15.wmf"/><Relationship Id="rId4" Type="http://schemas.openxmlformats.org/officeDocument/2006/relationships/image" Target="../media/image14.wmf"/><Relationship Id="rId9" Type="http://schemas.openxmlformats.org/officeDocument/2006/relationships/oleObject" Target="../embeddings/oleObject16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gi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3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5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7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12" Type="http://schemas.openxmlformats.org/officeDocument/2006/relationships/image" Target="../media/image1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0.wmf"/><Relationship Id="rId11" Type="http://schemas.openxmlformats.org/officeDocument/2006/relationships/oleObject" Target="../embeddings/oleObject13.bin"/><Relationship Id="rId5" Type="http://schemas.openxmlformats.org/officeDocument/2006/relationships/oleObject" Target="../embeddings/oleObject10.bin"/><Relationship Id="rId10" Type="http://schemas.openxmlformats.org/officeDocument/2006/relationships/image" Target="../media/image12.wmf"/><Relationship Id="rId4" Type="http://schemas.openxmlformats.org/officeDocument/2006/relationships/image" Target="../media/image9.wmf"/><Relationship Id="rId9" Type="http://schemas.openxmlformats.org/officeDocument/2006/relationships/oleObject" Target="../embeddings/oleObject1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5"/>
          <p:cNvSpPr>
            <a:spLocks noGrp="1"/>
          </p:cNvSpPr>
          <p:nvPr>
            <p:ph type="ctrTitle"/>
          </p:nvPr>
        </p:nvSpPr>
        <p:spPr>
          <a:xfrm>
            <a:off x="177442" y="1363395"/>
            <a:ext cx="11868727" cy="1536218"/>
          </a:xfrm>
        </p:spPr>
        <p:txBody>
          <a:bodyPr/>
          <a:lstStyle/>
          <a:p>
            <a:pPr algn="ctr"/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hape and Topology Optimization of Plane Frame Structure Using Force Density Method</a:t>
            </a:r>
            <a:endParaRPr lang="fr-FR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1453557" y="3750819"/>
            <a:ext cx="931649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Wei Shen, Makoto </a:t>
            </a:r>
            <a:r>
              <a:rPr lang="en-US" altLang="zh-CN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Ohsaki</a:t>
            </a:r>
            <a:endParaRPr lang="en-US" altLang="zh-CN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2F5EF-7DFE-4951-9631-EBCC5A94C75A}" type="slidenum">
              <a:rPr lang="en-US" sz="16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fld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184626" y="4775622"/>
            <a:ext cx="4007374" cy="1196397"/>
          </a:xfrm>
        </p:spPr>
        <p:txBody>
          <a:bodyPr/>
          <a:lstStyle/>
          <a:p>
            <a:pPr algn="just"/>
            <a:r>
              <a:rPr lang="en-US" sz="2800" b="1" kern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800" b="1" kern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ate	      </a:t>
            </a:r>
            <a:r>
              <a:rPr lang="en-US" sz="2800" b="1" kern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2019.09.03</a:t>
            </a:r>
          </a:p>
          <a:p>
            <a:pPr algn="just"/>
            <a:r>
              <a:rPr lang="en-US" sz="2800" b="1" kern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Reporter : Wei Shen</a:t>
            </a:r>
          </a:p>
        </p:txBody>
      </p:sp>
      <p:sp>
        <p:nvSpPr>
          <p:cNvPr id="17" name="页脚占位符 2"/>
          <p:cNvSpPr>
            <a:spLocks noGrp="1"/>
          </p:cNvSpPr>
          <p:nvPr>
            <p:ph type="ftr" sz="quarter" idx="11"/>
          </p:nvPr>
        </p:nvSpPr>
        <p:spPr>
          <a:xfrm>
            <a:off x="161635" y="197730"/>
            <a:ext cx="6350001" cy="772088"/>
          </a:xfrm>
        </p:spPr>
        <p:txBody>
          <a:bodyPr/>
          <a:lstStyle/>
          <a:p>
            <a:r>
              <a:rPr lang="en-US" altLang="zh-CN" sz="2800" b="1" dirty="0" smtClean="0">
                <a:latin typeface="Century" panose="02040604050505020304" pitchFamily="18" charset="0"/>
              </a:rPr>
              <a:t>2019</a:t>
            </a:r>
            <a:r>
              <a:rPr lang="zh-CN" altLang="en-US" sz="2800" b="1" dirty="0" smtClean="0">
                <a:latin typeface="Century" panose="02040604050505020304" pitchFamily="18" charset="0"/>
              </a:rPr>
              <a:t>年度日本建築学会大会（北陸</a:t>
            </a:r>
            <a:r>
              <a:rPr lang="zh-CN" altLang="en-US" sz="2800" b="1" dirty="0">
                <a:latin typeface="Century" panose="02040604050505020304" pitchFamily="18" charset="0"/>
              </a:rPr>
              <a:t>）</a:t>
            </a:r>
            <a:endParaRPr lang="en-US" sz="2800" b="1" dirty="0">
              <a:latin typeface="Century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0087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30"/>
    </mc:Choice>
    <mc:Fallback xmlns="">
      <p:transition spd="slow" advTm="1503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-1" y="1216839"/>
            <a:ext cx="54864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Shape 144"/>
          <p:cNvSpPr txBox="1">
            <a:spLocks/>
          </p:cNvSpPr>
          <p:nvPr/>
        </p:nvSpPr>
        <p:spPr>
          <a:xfrm>
            <a:off x="-1" y="152510"/>
            <a:ext cx="5910645" cy="8630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2400"/>
              </a:spcBef>
            </a:pPr>
            <a:r>
              <a:rPr lang="en-US" sz="4400" b="1" i="1" dirty="0" smtClean="0">
                <a:solidFill>
                  <a:schemeClr val="tx1"/>
                </a:solidFill>
                <a:latin typeface="Times New Roman" charset="0"/>
              </a:rPr>
              <a:t>Further Improvement</a:t>
            </a:r>
            <a:endParaRPr lang="en-US" sz="3600" dirty="0" smtClean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66138" y="4667410"/>
            <a:ext cx="17228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i="1" dirty="0" smtClean="0">
                <a:solidFill>
                  <a:srgbClr val="0D11B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Minimize </a:t>
            </a:r>
            <a:r>
              <a:rPr lang="en-US" altLang="zh-CN" sz="2800" b="1" dirty="0" smtClean="0">
                <a:solidFill>
                  <a:srgbClr val="0D11B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US" altLang="zh-CN" sz="2800" b="1" i="1" dirty="0" smtClean="0">
              <a:solidFill>
                <a:srgbClr val="0D11B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3"/>
          <p:cNvSpPr txBox="1"/>
          <p:nvPr/>
        </p:nvSpPr>
        <p:spPr>
          <a:xfrm>
            <a:off x="366138" y="5410513"/>
            <a:ext cx="17228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i="1" dirty="0" smtClean="0">
                <a:solidFill>
                  <a:srgbClr val="0D11B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Subject to</a:t>
            </a:r>
            <a:r>
              <a:rPr lang="en-US" altLang="zh-CN" sz="2800" b="1" dirty="0" smtClean="0">
                <a:solidFill>
                  <a:srgbClr val="0D11B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US" altLang="zh-CN" sz="2800" b="1" i="1" dirty="0" smtClean="0">
              <a:solidFill>
                <a:srgbClr val="0D11B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5417776"/>
              </p:ext>
            </p:extLst>
          </p:nvPr>
        </p:nvGraphicFramePr>
        <p:xfrm>
          <a:off x="2257273" y="5466407"/>
          <a:ext cx="9659938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4" name="Equation" r:id="rId3" imgW="4470120" imgH="253800" progId="Equation.DSMT4">
                  <p:embed/>
                </p:oleObj>
              </mc:Choice>
              <mc:Fallback>
                <p:oleObj name="Equation" r:id="rId3" imgW="4470120" imgH="253800" progId="Equation.DSMT4">
                  <p:embed/>
                  <p:pic>
                    <p:nvPicPr>
                      <p:cNvPr id="17" name="对象 1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57273" y="5466407"/>
                        <a:ext cx="9659938" cy="549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8877510"/>
              </p:ext>
            </p:extLst>
          </p:nvPr>
        </p:nvGraphicFramePr>
        <p:xfrm>
          <a:off x="2637166" y="1581602"/>
          <a:ext cx="7877175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5" name="Equation" r:id="rId5" imgW="3644640" imgH="253800" progId="Equation.DSMT4">
                  <p:embed/>
                </p:oleObj>
              </mc:Choice>
              <mc:Fallback>
                <p:oleObj name="Equation" r:id="rId5" imgW="3644640" imgH="253800" progId="Equation.DSMT4">
                  <p:embed/>
                  <p:pic>
                    <p:nvPicPr>
                      <p:cNvPr id="13" name="对象 1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637166" y="1581602"/>
                        <a:ext cx="7877175" cy="549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文本框 13"/>
          <p:cNvSpPr txBox="1"/>
          <p:nvPr/>
        </p:nvSpPr>
        <p:spPr>
          <a:xfrm>
            <a:off x="767669" y="1511215"/>
            <a:ext cx="17228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i="1" dirty="0" smtClean="0">
                <a:solidFill>
                  <a:srgbClr val="0D11B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Minimize </a:t>
            </a:r>
            <a:r>
              <a:rPr lang="en-US" altLang="zh-CN" sz="2800" b="1" dirty="0" smtClean="0">
                <a:solidFill>
                  <a:srgbClr val="0D11B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US" altLang="zh-CN" sz="2800" b="1" i="1" dirty="0" smtClean="0">
              <a:solidFill>
                <a:srgbClr val="0D11B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本框 13"/>
          <p:cNvSpPr txBox="1"/>
          <p:nvPr/>
        </p:nvSpPr>
        <p:spPr>
          <a:xfrm>
            <a:off x="767669" y="2254318"/>
            <a:ext cx="17228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i="1" dirty="0" smtClean="0">
                <a:solidFill>
                  <a:srgbClr val="0D11B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Subject to</a:t>
            </a:r>
            <a:r>
              <a:rPr lang="en-US" altLang="zh-CN" sz="2800" b="1" dirty="0" smtClean="0">
                <a:solidFill>
                  <a:srgbClr val="0D11B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US" altLang="zh-CN" sz="2800" b="1" i="1" dirty="0" smtClean="0">
              <a:solidFill>
                <a:srgbClr val="0D11B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8" name="对象 17"/>
          <p:cNvGraphicFramePr>
            <a:graphicFrameLocks noChangeAspect="1"/>
          </p:cNvGraphicFramePr>
          <p:nvPr>
            <p:extLst/>
          </p:nvPr>
        </p:nvGraphicFramePr>
        <p:xfrm>
          <a:off x="2627613" y="2421456"/>
          <a:ext cx="8013700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6" name="Equation" r:id="rId7" imgW="3708360" imgH="253800" progId="Equation.DSMT4">
                  <p:embed/>
                </p:oleObj>
              </mc:Choice>
              <mc:Fallback>
                <p:oleObj name="Equation" r:id="rId7" imgW="3708360" imgH="253800" progId="Equation.DSMT4">
                  <p:embed/>
                  <p:pic>
                    <p:nvPicPr>
                      <p:cNvPr id="18" name="对象 1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627613" y="2421456"/>
                        <a:ext cx="8013700" cy="549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文本框 12"/>
          <p:cNvSpPr txBox="1"/>
          <p:nvPr/>
        </p:nvSpPr>
        <p:spPr>
          <a:xfrm>
            <a:off x="1629084" y="3062816"/>
            <a:ext cx="921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CN" sz="2800" b="1" noProof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Optimal result with </a:t>
            </a:r>
            <a:r>
              <a:rPr lang="en-US" altLang="zh-CN" sz="2800" b="1" noProof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thin</a:t>
            </a:r>
            <a:r>
              <a:rPr lang="en-US" altLang="zh-CN" sz="2800" b="1" noProof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noProof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</a:t>
            </a:r>
            <a:r>
              <a:rPr lang="en-US" altLang="zh-CN" sz="2800" b="1" noProof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zh-CN" sz="2800" b="1" noProof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closely spaced nodes </a:t>
            </a:r>
            <a:endParaRPr kumimoji="0" lang="en-US" altLang="zh-CN" sz="2800" b="1" i="1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下箭头 1"/>
          <p:cNvSpPr/>
          <p:nvPr/>
        </p:nvSpPr>
        <p:spPr>
          <a:xfrm>
            <a:off x="5791200" y="3759200"/>
            <a:ext cx="489527" cy="720436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文本框 12"/>
          <p:cNvSpPr txBox="1"/>
          <p:nvPr/>
        </p:nvSpPr>
        <p:spPr>
          <a:xfrm>
            <a:off x="6575753" y="3823387"/>
            <a:ext cx="1413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erge</a:t>
            </a:r>
            <a:endParaRPr kumimoji="0" lang="en-US" altLang="zh-CN" sz="2800" b="1" i="1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1" name="文本框 12"/>
          <p:cNvSpPr txBox="1"/>
          <p:nvPr/>
        </p:nvSpPr>
        <p:spPr>
          <a:xfrm>
            <a:off x="4298213" y="3823387"/>
            <a:ext cx="11979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Delete</a:t>
            </a:r>
            <a:endParaRPr kumimoji="0" lang="en-US" altLang="zh-CN" sz="2800" b="1" i="1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5" name="直接连接符 4"/>
          <p:cNvCxnSpPr/>
          <p:nvPr/>
        </p:nvCxnSpPr>
        <p:spPr>
          <a:xfrm flipH="1">
            <a:off x="2257273" y="4084997"/>
            <a:ext cx="16706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椭圆 6"/>
          <p:cNvSpPr/>
          <p:nvPr/>
        </p:nvSpPr>
        <p:spPr>
          <a:xfrm>
            <a:off x="8312730" y="3947770"/>
            <a:ext cx="92364" cy="9144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椭圆 21"/>
          <p:cNvSpPr/>
          <p:nvPr/>
        </p:nvSpPr>
        <p:spPr>
          <a:xfrm>
            <a:off x="8437422" y="4026280"/>
            <a:ext cx="92364" cy="9144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椭圆 22"/>
          <p:cNvSpPr/>
          <p:nvPr/>
        </p:nvSpPr>
        <p:spPr>
          <a:xfrm>
            <a:off x="8368151" y="4178680"/>
            <a:ext cx="92364" cy="9144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椭圆 23"/>
          <p:cNvSpPr/>
          <p:nvPr/>
        </p:nvSpPr>
        <p:spPr>
          <a:xfrm>
            <a:off x="8234222" y="4100171"/>
            <a:ext cx="92364" cy="9144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5" name="对象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5516065"/>
              </p:ext>
            </p:extLst>
          </p:nvPr>
        </p:nvGraphicFramePr>
        <p:xfrm>
          <a:off x="2257273" y="4688878"/>
          <a:ext cx="5097463" cy="579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7" name="Equation" r:id="rId9" imgW="2234880" imgH="253800" progId="Equation.DSMT4">
                  <p:embed/>
                </p:oleObj>
              </mc:Choice>
              <mc:Fallback>
                <p:oleObj name="Equation" r:id="rId9" imgW="2234880" imgH="253800" progId="Equation.DSMT4">
                  <p:embed/>
                  <p:pic>
                    <p:nvPicPr>
                      <p:cNvPr id="25" name="对象 2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257273" y="4688878"/>
                        <a:ext cx="5097463" cy="5794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页脚占位符 2"/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4114800" cy="365125"/>
          </a:xfrm>
        </p:spPr>
        <p:txBody>
          <a:bodyPr/>
          <a:lstStyle/>
          <a:p>
            <a:r>
              <a:rPr lang="en-US" altLang="zh-CN" dirty="0" smtClean="0"/>
              <a:t>2019</a:t>
            </a:r>
            <a:r>
              <a:rPr lang="zh-CN" altLang="en-US" dirty="0" smtClean="0"/>
              <a:t>年度日本建築学会大会（北陸）</a:t>
            </a:r>
            <a:endParaRPr lang="en-US" dirty="0"/>
          </a:p>
        </p:txBody>
      </p:sp>
      <p:sp>
        <p:nvSpPr>
          <p:cNvPr id="27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1550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0"/>
    </mc:Choice>
    <mc:Fallback xmlns="">
      <p:transition spd="slow" advTm="22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-1" y="1216839"/>
            <a:ext cx="50292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Shape 144"/>
          <p:cNvSpPr txBox="1">
            <a:spLocks/>
          </p:cNvSpPr>
          <p:nvPr/>
        </p:nvSpPr>
        <p:spPr>
          <a:xfrm>
            <a:off x="9860" y="205960"/>
            <a:ext cx="5356464" cy="6246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2400"/>
              </a:spcBef>
            </a:pPr>
            <a:r>
              <a:rPr lang="en-US" sz="4400" b="1" i="1" dirty="0" smtClean="0">
                <a:solidFill>
                  <a:schemeClr val="tx1"/>
                </a:solidFill>
                <a:latin typeface="Times New Roman" charset="0"/>
              </a:rPr>
              <a:t>Numerical Example </a:t>
            </a:r>
            <a:endParaRPr lang="en-US" sz="3600" dirty="0" smtClean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0" y="1443243"/>
            <a:ext cx="334976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Cantilever beam</a:t>
            </a:r>
            <a:endParaRPr kumimoji="1" lang="zh-CN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图片 10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1500" y="2053757"/>
            <a:ext cx="5187965" cy="3604851"/>
          </a:xfrm>
          <a:prstGeom prst="rect">
            <a:avLst/>
          </a:prstGeom>
        </p:spPr>
      </p:pic>
      <p:sp>
        <p:nvSpPr>
          <p:cNvPr id="12" name="文本框 12"/>
          <p:cNvSpPr txBox="1"/>
          <p:nvPr/>
        </p:nvSpPr>
        <p:spPr>
          <a:xfrm>
            <a:off x="7084290" y="3017854"/>
            <a:ext cx="498763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defRPr/>
            </a:pPr>
            <a:r>
              <a:rPr lang="en-US" altLang="zh-CN" sz="2800" b="1" i="1" dirty="0" err="1">
                <a:solidFill>
                  <a:srgbClr val="0D11B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800" b="1" baseline="-25000" noProof="0" dirty="0" smtClean="0">
                <a:solidFill>
                  <a:srgbClr val="0D11B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lower</a:t>
            </a:r>
            <a:r>
              <a:rPr lang="en-US" altLang="zh-CN" sz="2800" b="1" noProof="0" dirty="0" smtClean="0">
                <a:solidFill>
                  <a:srgbClr val="0D11B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0.001 and </a:t>
            </a:r>
            <a:r>
              <a:rPr lang="en-US" altLang="zh-CN" sz="2800" b="1" i="1" noProof="0" dirty="0" err="1" smtClean="0">
                <a:solidFill>
                  <a:srgbClr val="0D11B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800" b="1" baseline="-25000" noProof="0" dirty="0" err="1" smtClean="0">
                <a:solidFill>
                  <a:srgbClr val="0D11B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upper</a:t>
            </a:r>
            <a:r>
              <a:rPr lang="en-US" altLang="zh-CN" sz="2800" b="1" noProof="0" dirty="0" smtClean="0">
                <a:solidFill>
                  <a:srgbClr val="0D11B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zh-CN" altLang="en-US" sz="2800" b="1" noProof="0" dirty="0" smtClean="0">
                <a:solidFill>
                  <a:srgbClr val="0D11B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endParaRPr lang="en-US" altLang="zh-CN" sz="2800" b="1" noProof="0" dirty="0" smtClean="0">
              <a:solidFill>
                <a:srgbClr val="0D11B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defRPr/>
            </a:pPr>
            <a:r>
              <a:rPr lang="en-US" altLang="zh-CN" sz="2800" b="1" i="1" dirty="0" err="1">
                <a:solidFill>
                  <a:srgbClr val="0D11B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800" b="1" baseline="-25000" dirty="0" err="1" smtClean="0">
                <a:solidFill>
                  <a:srgbClr val="0D11B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lower</a:t>
            </a:r>
            <a:r>
              <a:rPr lang="en-US" altLang="zh-CN" sz="2800" b="1" dirty="0" smtClean="0">
                <a:solidFill>
                  <a:srgbClr val="0D11B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-1000 and </a:t>
            </a:r>
            <a:r>
              <a:rPr lang="en-US" altLang="zh-CN" sz="2800" b="1" i="1" dirty="0" err="1" smtClean="0">
                <a:solidFill>
                  <a:srgbClr val="0D11B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800" b="1" baseline="-25000" dirty="0" err="1" smtClean="0">
                <a:solidFill>
                  <a:srgbClr val="0D11B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upper</a:t>
            </a:r>
            <a:r>
              <a:rPr lang="en-US" altLang="zh-CN" sz="2800" b="1" i="1" dirty="0" smtClean="0">
                <a:solidFill>
                  <a:srgbClr val="0D11B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2800" b="1" dirty="0" smtClean="0">
                <a:solidFill>
                  <a:srgbClr val="0D11B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1000</a:t>
            </a:r>
          </a:p>
          <a:p>
            <a:pPr lvl="0" algn="just">
              <a:defRPr/>
            </a:pPr>
            <a:r>
              <a:rPr lang="en-US" altLang="zh-CN" sz="2800" b="1" dirty="0" err="1" smtClean="0">
                <a:solidFill>
                  <a:srgbClr val="0D11B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800" b="1" baseline="-25000" dirty="0" err="1" smtClean="0">
                <a:solidFill>
                  <a:srgbClr val="0D11B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upper</a:t>
            </a:r>
            <a:r>
              <a:rPr lang="en-US" altLang="zh-CN" sz="2800" b="1" i="1" dirty="0" smtClean="0">
                <a:solidFill>
                  <a:srgbClr val="0D11B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2800" b="1" dirty="0" smtClean="0">
                <a:solidFill>
                  <a:srgbClr val="0D11B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endParaRPr lang="en-US" altLang="zh-CN" sz="2800" b="1" dirty="0">
              <a:solidFill>
                <a:srgbClr val="0D11B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2"/>
          <p:cNvSpPr txBox="1"/>
          <p:nvPr/>
        </p:nvSpPr>
        <p:spPr>
          <a:xfrm>
            <a:off x="309417" y="5562829"/>
            <a:ext cx="20366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defRPr/>
            </a:pPr>
            <a:r>
              <a:rPr lang="en-US" altLang="zh-CN" sz="2800" b="1" dirty="0" smtClean="0">
                <a:solidFill>
                  <a:srgbClr val="0D11B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Pin support</a:t>
            </a:r>
            <a:endParaRPr lang="en-US" altLang="zh-CN" sz="2800" b="1" dirty="0">
              <a:solidFill>
                <a:srgbClr val="0D11B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1911925" y="2792783"/>
            <a:ext cx="1" cy="236451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椭圆 12"/>
          <p:cNvSpPr/>
          <p:nvPr/>
        </p:nvSpPr>
        <p:spPr>
          <a:xfrm>
            <a:off x="1625599" y="3785997"/>
            <a:ext cx="323273" cy="32083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椭圆 13"/>
          <p:cNvSpPr/>
          <p:nvPr/>
        </p:nvSpPr>
        <p:spPr>
          <a:xfrm>
            <a:off x="1616364" y="5006112"/>
            <a:ext cx="323273" cy="32083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椭圆 1"/>
          <p:cNvSpPr/>
          <p:nvPr/>
        </p:nvSpPr>
        <p:spPr>
          <a:xfrm>
            <a:off x="1616363" y="2576747"/>
            <a:ext cx="323273" cy="32083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页脚占位符 2"/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4114800" cy="365125"/>
          </a:xfrm>
        </p:spPr>
        <p:txBody>
          <a:bodyPr/>
          <a:lstStyle/>
          <a:p>
            <a:r>
              <a:rPr lang="en-US" altLang="zh-CN" dirty="0" smtClean="0"/>
              <a:t>2019</a:t>
            </a:r>
            <a:r>
              <a:rPr lang="zh-CN" altLang="en-US" dirty="0" smtClean="0"/>
              <a:t>年度日本建築学会大会（北陸）</a:t>
            </a:r>
            <a:endParaRPr lang="en-US" dirty="0"/>
          </a:p>
        </p:txBody>
      </p:sp>
      <p:sp>
        <p:nvSpPr>
          <p:cNvPr id="17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2518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6"/>
    </mc:Choice>
    <mc:Fallback xmlns="">
      <p:transition spd="slow" advTm="246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9393755"/>
              </p:ext>
            </p:extLst>
          </p:nvPr>
        </p:nvGraphicFramePr>
        <p:xfrm>
          <a:off x="915451" y="4555217"/>
          <a:ext cx="5882513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7589">
                  <a:extLst>
                    <a:ext uri="{9D8B030D-6E8A-4147-A177-3AD203B41FA5}">
                      <a16:colId xmlns:a16="http://schemas.microsoft.com/office/drawing/2014/main" val="2158151888"/>
                    </a:ext>
                  </a:extLst>
                </a:gridCol>
                <a:gridCol w="1897589">
                  <a:extLst>
                    <a:ext uri="{9D8B030D-6E8A-4147-A177-3AD203B41FA5}">
                      <a16:colId xmlns:a16="http://schemas.microsoft.com/office/drawing/2014/main" val="3408155525"/>
                    </a:ext>
                  </a:extLst>
                </a:gridCol>
                <a:gridCol w="2087335">
                  <a:extLst>
                    <a:ext uri="{9D8B030D-6E8A-4147-A177-3AD203B41FA5}">
                      <a16:colId xmlns:a16="http://schemas.microsoft.com/office/drawing/2014/main" val="11277121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Solution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Volume</a:t>
                      </a:r>
                      <a:endParaRPr lang="en-US" sz="2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Compliance</a:t>
                      </a:r>
                      <a:endParaRPr lang="en-US" sz="2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28847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Before</a:t>
                      </a:r>
                      <a:endParaRPr lang="en-US" sz="2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83.2042</a:t>
                      </a:r>
                      <a:endParaRPr lang="en-US" sz="2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1102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After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82.0946</a:t>
                      </a:r>
                      <a:endParaRPr lang="en-US" sz="2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9343450"/>
                  </a:ext>
                </a:extLst>
              </a:tr>
            </a:tbl>
          </a:graphicData>
        </a:graphic>
      </p:graphicFrame>
      <p:cxnSp>
        <p:nvCxnSpPr>
          <p:cNvPr id="9" name="直接连接符 8"/>
          <p:cNvCxnSpPr/>
          <p:nvPr/>
        </p:nvCxnSpPr>
        <p:spPr>
          <a:xfrm>
            <a:off x="-1" y="1216839"/>
            <a:ext cx="50292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Shape 144"/>
          <p:cNvSpPr txBox="1">
            <a:spLocks/>
          </p:cNvSpPr>
          <p:nvPr/>
        </p:nvSpPr>
        <p:spPr>
          <a:xfrm>
            <a:off x="9860" y="205960"/>
            <a:ext cx="5356464" cy="6246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2400"/>
              </a:spcBef>
            </a:pPr>
            <a:r>
              <a:rPr lang="en-US" sz="4400" b="1" i="1" dirty="0" smtClean="0">
                <a:solidFill>
                  <a:schemeClr val="tx1"/>
                </a:solidFill>
                <a:latin typeface="Times New Roman" charset="0"/>
              </a:rPr>
              <a:t>Numerical Example </a:t>
            </a:r>
            <a:endParaRPr lang="en-US" sz="3600" dirty="0" smtClean="0">
              <a:solidFill>
                <a:schemeClr val="tx1"/>
              </a:solidFill>
              <a:latin typeface="Times New Roman" charset="0"/>
            </a:endParaRPr>
          </a:p>
        </p:txBody>
      </p:sp>
      <p:pic>
        <p:nvPicPr>
          <p:cNvPr id="14" name="图片 1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80" y="1558902"/>
            <a:ext cx="3401568" cy="2404872"/>
          </a:xfrm>
          <a:prstGeom prst="rect">
            <a:avLst/>
          </a:prstGeom>
        </p:spPr>
      </p:pic>
      <p:pic>
        <p:nvPicPr>
          <p:cNvPr id="15" name="Picture 1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7448" y="1569511"/>
            <a:ext cx="3401568" cy="240487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030" y="2336800"/>
            <a:ext cx="4149628" cy="3112221"/>
          </a:xfrm>
          <a:prstGeom prst="rect">
            <a:avLst/>
          </a:prstGeom>
        </p:spPr>
      </p:pic>
      <p:sp>
        <p:nvSpPr>
          <p:cNvPr id="16" name="页脚占位符 2"/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4114800" cy="365125"/>
          </a:xfrm>
        </p:spPr>
        <p:txBody>
          <a:bodyPr/>
          <a:lstStyle/>
          <a:p>
            <a:r>
              <a:rPr lang="en-US" altLang="zh-CN" dirty="0" smtClean="0"/>
              <a:t>2019</a:t>
            </a:r>
            <a:r>
              <a:rPr lang="zh-CN" altLang="en-US" dirty="0" smtClean="0"/>
              <a:t>年度日本建築学会大会（北陸）</a:t>
            </a:r>
            <a:endParaRPr lang="en-US" dirty="0"/>
          </a:p>
        </p:txBody>
      </p:sp>
      <p:sp>
        <p:nvSpPr>
          <p:cNvPr id="17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731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9"/>
    </mc:Choice>
    <mc:Fallback xmlns="">
      <p:transition spd="slow" advTm="329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0" y="1216839"/>
            <a:ext cx="32004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Shape 144"/>
          <p:cNvSpPr txBox="1">
            <a:spLocks/>
          </p:cNvSpPr>
          <p:nvPr/>
        </p:nvSpPr>
        <p:spPr>
          <a:xfrm>
            <a:off x="630" y="205960"/>
            <a:ext cx="3398355" cy="8630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2400"/>
              </a:spcBef>
            </a:pPr>
            <a:r>
              <a:rPr lang="en-US" sz="4400" b="1" i="1" dirty="0" smtClean="0">
                <a:solidFill>
                  <a:schemeClr val="tx1"/>
                </a:solidFill>
                <a:latin typeface="Times New Roman" charset="0"/>
              </a:rPr>
              <a:t>Conclusion</a:t>
            </a:r>
            <a:endParaRPr lang="en-US" sz="4400" b="1" i="1" dirty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0" y="1443243"/>
            <a:ext cx="314861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Brief Summary</a:t>
            </a:r>
            <a:endParaRPr kumimoji="1" lang="zh-CN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12"/>
          <p:cNvSpPr txBox="1"/>
          <p:nvPr/>
        </p:nvSpPr>
        <p:spPr>
          <a:xfrm>
            <a:off x="742373" y="2028018"/>
            <a:ext cx="75738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defRPr/>
            </a:pPr>
            <a:r>
              <a:rPr lang="en-US" altLang="zh-CN" sz="3200" b="1" dirty="0" smtClean="0">
                <a:solidFill>
                  <a:srgbClr val="0D11B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proposed method includes</a:t>
            </a:r>
            <a:r>
              <a:rPr lang="zh-CN" altLang="en-US" sz="3200" b="1" dirty="0" smtClean="0">
                <a:solidFill>
                  <a:srgbClr val="0D11B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CN" sz="3200" b="1" dirty="0" smtClean="0">
              <a:solidFill>
                <a:srgbClr val="0D11B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42373" y="2602490"/>
            <a:ext cx="757381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3200" b="1" dirty="0" smtClean="0">
                <a:latin typeface="Times New Roman" panose="02020603050405020304" pitchFamily="18" charset="0"/>
              </a:rPr>
              <a:t>Shape and topology optimization </a:t>
            </a:r>
            <a:endParaRPr lang="en-US" altLang="zh-CN" sz="3200" b="1" dirty="0">
              <a:latin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3200" b="1" dirty="0" smtClean="0">
                <a:latin typeface="Times New Roman" panose="02020603050405020304" pitchFamily="18" charset="0"/>
              </a:rPr>
              <a:t>Force density method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Further optimization (Filter)</a:t>
            </a:r>
            <a:endParaRPr lang="zh-CN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12"/>
          <p:cNvSpPr txBox="1"/>
          <p:nvPr/>
        </p:nvSpPr>
        <p:spPr>
          <a:xfrm>
            <a:off x="742373" y="4246041"/>
            <a:ext cx="75738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defRPr/>
            </a:pPr>
            <a:r>
              <a:rPr lang="en-US" altLang="zh-CN" sz="3200" b="1" dirty="0" smtClean="0">
                <a:solidFill>
                  <a:srgbClr val="0D11B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has the following conclusion:</a:t>
            </a:r>
          </a:p>
        </p:txBody>
      </p:sp>
      <p:sp>
        <p:nvSpPr>
          <p:cNvPr id="11" name="矩形 10"/>
          <p:cNvSpPr/>
          <p:nvPr/>
        </p:nvSpPr>
        <p:spPr>
          <a:xfrm>
            <a:off x="742372" y="4897727"/>
            <a:ext cx="1125566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3200" b="1" dirty="0" smtClean="0">
                <a:latin typeface="Times New Roman" panose="02020603050405020304" pitchFamily="18" charset="0"/>
              </a:rPr>
              <a:t>Melting nodes can be avoid by restricting </a:t>
            </a:r>
            <a:r>
              <a:rPr lang="en-US" altLang="zh-CN" sz="3200" b="1" i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q</a:t>
            </a:r>
            <a:endParaRPr lang="en-US" altLang="zh-CN" sz="32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" name="页脚占位符 2"/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4114800" cy="365125"/>
          </a:xfrm>
        </p:spPr>
        <p:txBody>
          <a:bodyPr/>
          <a:lstStyle/>
          <a:p>
            <a:r>
              <a:rPr lang="en-US" altLang="zh-CN" dirty="0" smtClean="0"/>
              <a:t>2019</a:t>
            </a:r>
            <a:r>
              <a:rPr lang="zh-CN" altLang="en-US" dirty="0" smtClean="0"/>
              <a:t>年度日本建築学会大会（北陸）</a:t>
            </a:r>
            <a:endParaRPr lang="en-US" dirty="0"/>
          </a:p>
        </p:txBody>
      </p:sp>
      <p:sp>
        <p:nvSpPr>
          <p:cNvPr id="13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991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2003"/>
    </mc:Choice>
    <mc:Fallback xmlns="">
      <p:transition spd="slow" advTm="52003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184626" y="5340500"/>
            <a:ext cx="4007374" cy="1196397"/>
          </a:xfrm>
        </p:spPr>
        <p:txBody>
          <a:bodyPr/>
          <a:lstStyle/>
          <a:p>
            <a:pPr algn="just"/>
            <a:r>
              <a:rPr lang="en-US" sz="2800" b="1" kern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800" b="1" kern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ate	      </a:t>
            </a:r>
            <a:r>
              <a:rPr lang="en-US" sz="2800" b="1" kern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2019.0</a:t>
            </a:r>
            <a:r>
              <a:rPr lang="en-US" altLang="ja-JP" sz="2800" b="1" kern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en-US" sz="2800" b="1" kern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ja-JP" sz="2800" b="1" kern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03</a:t>
            </a:r>
            <a:endParaRPr lang="en-US" sz="2800" b="1" kern="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b="1" kern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Reporter : Wei Shen</a:t>
            </a:r>
          </a:p>
        </p:txBody>
      </p:sp>
      <p:sp>
        <p:nvSpPr>
          <p:cNvPr id="9" name="Titre 5"/>
          <p:cNvSpPr>
            <a:spLocks noGrp="1"/>
          </p:cNvSpPr>
          <p:nvPr>
            <p:ph type="ctrTitle"/>
          </p:nvPr>
        </p:nvSpPr>
        <p:spPr>
          <a:xfrm>
            <a:off x="161636" y="2192502"/>
            <a:ext cx="11868727" cy="1335789"/>
          </a:xfrm>
        </p:spPr>
        <p:txBody>
          <a:bodyPr/>
          <a:lstStyle/>
          <a:p>
            <a:pPr algn="ctr"/>
            <a:r>
              <a:rPr lang="en-US" sz="6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Thanks for your kind attention</a:t>
            </a:r>
            <a:endParaRPr lang="fr-FR" sz="6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页脚占位符 2"/>
          <p:cNvSpPr>
            <a:spLocks noGrp="1"/>
          </p:cNvSpPr>
          <p:nvPr>
            <p:ph type="ftr" sz="quarter" idx="11"/>
          </p:nvPr>
        </p:nvSpPr>
        <p:spPr>
          <a:xfrm>
            <a:off x="161635" y="197730"/>
            <a:ext cx="6350001" cy="772088"/>
          </a:xfrm>
        </p:spPr>
        <p:txBody>
          <a:bodyPr/>
          <a:lstStyle/>
          <a:p>
            <a:r>
              <a:rPr lang="en-US" altLang="zh-CN" sz="2800" b="1" dirty="0" smtClean="0">
                <a:latin typeface="Century" panose="02040604050505020304" pitchFamily="18" charset="0"/>
              </a:rPr>
              <a:t>2019</a:t>
            </a:r>
            <a:r>
              <a:rPr lang="zh-CN" altLang="en-US" sz="2800" b="1" dirty="0" smtClean="0">
                <a:latin typeface="Century" panose="02040604050505020304" pitchFamily="18" charset="0"/>
              </a:rPr>
              <a:t>年度日本建築学会大会（北陸</a:t>
            </a:r>
            <a:r>
              <a:rPr lang="zh-CN" altLang="en-US" sz="2800" b="1" dirty="0">
                <a:latin typeface="Century" panose="02040604050505020304" pitchFamily="18" charset="0"/>
              </a:rPr>
              <a:t>）</a:t>
            </a:r>
            <a:endParaRPr lang="en-US" sz="2800" b="1" dirty="0">
              <a:latin typeface="Century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8025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43"/>
    </mc:Choice>
    <mc:Fallback xmlns="">
      <p:transition spd="slow" advTm="3243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-1" y="1216839"/>
            <a:ext cx="59436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Shape 144"/>
          <p:cNvSpPr txBox="1">
            <a:spLocks/>
          </p:cNvSpPr>
          <p:nvPr/>
        </p:nvSpPr>
        <p:spPr>
          <a:xfrm>
            <a:off x="6483" y="166354"/>
            <a:ext cx="5707445" cy="8435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2400"/>
              </a:spcBef>
            </a:pPr>
            <a:r>
              <a:rPr lang="en-US" sz="4400" b="1" i="1" dirty="0" smtClean="0">
                <a:solidFill>
                  <a:schemeClr val="tx1"/>
                </a:solidFill>
                <a:latin typeface="Times New Roman" charset="0"/>
              </a:rPr>
              <a:t>Optimization </a:t>
            </a:r>
            <a:r>
              <a:rPr lang="en-US" altLang="zh-CN" sz="4400" b="1" i="1" dirty="0" smtClean="0">
                <a:solidFill>
                  <a:schemeClr val="tx1"/>
                </a:solidFill>
                <a:latin typeface="Times New Roman" charset="0"/>
              </a:rPr>
              <a:t>of Frames</a:t>
            </a:r>
            <a:endParaRPr lang="en-US" sz="3600" dirty="0" smtClean="0">
              <a:solidFill>
                <a:schemeClr val="tx1"/>
              </a:solidFill>
              <a:latin typeface="Times New Roman" charset="0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511492" y="3338292"/>
            <a:ext cx="0" cy="9144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511492" y="3338292"/>
            <a:ext cx="36576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4169092" y="3338292"/>
            <a:ext cx="0" cy="9144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1425892" y="3338292"/>
            <a:ext cx="0" cy="9144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2340292" y="3338292"/>
            <a:ext cx="0" cy="9144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3254692" y="3338292"/>
            <a:ext cx="0" cy="9144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511492" y="4252692"/>
            <a:ext cx="36576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flipV="1">
            <a:off x="511492" y="3338292"/>
            <a:ext cx="914400" cy="91440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 flipV="1">
            <a:off x="1425891" y="3338289"/>
            <a:ext cx="914400" cy="91440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flipV="1">
            <a:off x="2340289" y="3338289"/>
            <a:ext cx="914400" cy="91440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 flipV="1">
            <a:off x="3254685" y="3338289"/>
            <a:ext cx="914400" cy="91440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511492" y="3338289"/>
            <a:ext cx="914400" cy="9144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>
            <a:off x="1425886" y="3338289"/>
            <a:ext cx="914400" cy="9144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>
            <a:off x="2340278" y="3338289"/>
            <a:ext cx="914400" cy="9144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3254663" y="3338287"/>
            <a:ext cx="914400" cy="9144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等腰三角形 37"/>
          <p:cNvSpPr/>
          <p:nvPr/>
        </p:nvSpPr>
        <p:spPr>
          <a:xfrm>
            <a:off x="420023" y="4237123"/>
            <a:ext cx="182880" cy="18288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等腰三角形 38"/>
          <p:cNvSpPr/>
          <p:nvPr/>
        </p:nvSpPr>
        <p:spPr>
          <a:xfrm>
            <a:off x="4077608" y="4252687"/>
            <a:ext cx="182880" cy="18288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直接连接符 39"/>
          <p:cNvCxnSpPr/>
          <p:nvPr/>
        </p:nvCxnSpPr>
        <p:spPr>
          <a:xfrm>
            <a:off x="7159146" y="1674754"/>
            <a:ext cx="0" cy="9144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 flipV="1">
            <a:off x="7159146" y="1674748"/>
            <a:ext cx="914326" cy="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10816746" y="1674754"/>
            <a:ext cx="0" cy="9144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8073546" y="1674754"/>
            <a:ext cx="0" cy="91440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>
            <a:off x="8987946" y="1674754"/>
            <a:ext cx="0" cy="9144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>
            <a:off x="9902346" y="1674754"/>
            <a:ext cx="0" cy="91440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7159146" y="2589154"/>
            <a:ext cx="3657600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 flipV="1">
            <a:off x="7159146" y="1674754"/>
            <a:ext cx="914400" cy="914402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 flipV="1">
            <a:off x="8073545" y="1674751"/>
            <a:ext cx="914400" cy="91440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 flipV="1">
            <a:off x="8987943" y="1674751"/>
            <a:ext cx="914400" cy="914402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 flipV="1">
            <a:off x="9902339" y="1674751"/>
            <a:ext cx="914400" cy="91440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>
            <a:off x="7159146" y="1674751"/>
            <a:ext cx="914400" cy="9144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>
            <a:off x="8073540" y="1674751"/>
            <a:ext cx="914400" cy="91440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8987932" y="1674751"/>
            <a:ext cx="914400" cy="9144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>
            <a:off x="9902317" y="1674749"/>
            <a:ext cx="914400" cy="91440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等腰三角形 54"/>
          <p:cNvSpPr/>
          <p:nvPr/>
        </p:nvSpPr>
        <p:spPr>
          <a:xfrm>
            <a:off x="7067677" y="2573585"/>
            <a:ext cx="182880" cy="18288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等腰三角形 55"/>
          <p:cNvSpPr/>
          <p:nvPr/>
        </p:nvSpPr>
        <p:spPr>
          <a:xfrm>
            <a:off x="10725262" y="2589149"/>
            <a:ext cx="182880" cy="18288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直接连接符 56"/>
          <p:cNvCxnSpPr/>
          <p:nvPr/>
        </p:nvCxnSpPr>
        <p:spPr>
          <a:xfrm flipH="1">
            <a:off x="7159175" y="3412180"/>
            <a:ext cx="365760" cy="52169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/>
        </p:nvCxnSpPr>
        <p:spPr>
          <a:xfrm>
            <a:off x="10444291" y="3393015"/>
            <a:ext cx="365760" cy="54864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直接连接符 58"/>
          <p:cNvCxnSpPr/>
          <p:nvPr/>
        </p:nvCxnSpPr>
        <p:spPr>
          <a:xfrm flipH="1">
            <a:off x="8073575" y="3200412"/>
            <a:ext cx="178344" cy="73152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/>
        </p:nvCxnSpPr>
        <p:spPr>
          <a:xfrm>
            <a:off x="8987975" y="3035040"/>
            <a:ext cx="0" cy="9144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接连接符 60"/>
          <p:cNvCxnSpPr/>
          <p:nvPr/>
        </p:nvCxnSpPr>
        <p:spPr>
          <a:xfrm>
            <a:off x="9758563" y="3210135"/>
            <a:ext cx="182880" cy="73152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接连接符 61"/>
          <p:cNvCxnSpPr/>
          <p:nvPr/>
        </p:nvCxnSpPr>
        <p:spPr>
          <a:xfrm>
            <a:off x="7159175" y="3949440"/>
            <a:ext cx="36576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接连接符 62"/>
          <p:cNvCxnSpPr/>
          <p:nvPr/>
        </p:nvCxnSpPr>
        <p:spPr>
          <a:xfrm flipV="1">
            <a:off x="7159175" y="3210135"/>
            <a:ext cx="1081916" cy="73930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直接连接符 63"/>
          <p:cNvCxnSpPr/>
          <p:nvPr/>
        </p:nvCxnSpPr>
        <p:spPr>
          <a:xfrm flipV="1">
            <a:off x="8073574" y="3035037"/>
            <a:ext cx="914400" cy="91440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 flipV="1">
            <a:off x="8987972" y="3217908"/>
            <a:ext cx="770562" cy="73153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 flipV="1">
            <a:off x="9911047" y="3412180"/>
            <a:ext cx="533215" cy="53307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>
            <a:off x="7530197" y="3412180"/>
            <a:ext cx="543378" cy="53725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直接连接符 67"/>
          <p:cNvCxnSpPr/>
          <p:nvPr/>
        </p:nvCxnSpPr>
        <p:spPr>
          <a:xfrm>
            <a:off x="8260977" y="3217905"/>
            <a:ext cx="726992" cy="73153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直接连接符 68"/>
          <p:cNvCxnSpPr/>
          <p:nvPr/>
        </p:nvCxnSpPr>
        <p:spPr>
          <a:xfrm>
            <a:off x="8987961" y="3035037"/>
            <a:ext cx="914400" cy="9144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直接连接符 69"/>
          <p:cNvCxnSpPr/>
          <p:nvPr/>
        </p:nvCxnSpPr>
        <p:spPr>
          <a:xfrm>
            <a:off x="9771817" y="3217908"/>
            <a:ext cx="1044929" cy="73152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等腰三角形 70"/>
          <p:cNvSpPr/>
          <p:nvPr/>
        </p:nvSpPr>
        <p:spPr>
          <a:xfrm>
            <a:off x="7067706" y="3933866"/>
            <a:ext cx="182880" cy="18288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等腰三角形 71"/>
          <p:cNvSpPr/>
          <p:nvPr/>
        </p:nvSpPr>
        <p:spPr>
          <a:xfrm>
            <a:off x="10725291" y="3949435"/>
            <a:ext cx="182880" cy="18288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直接连接符 72"/>
          <p:cNvCxnSpPr/>
          <p:nvPr/>
        </p:nvCxnSpPr>
        <p:spPr>
          <a:xfrm>
            <a:off x="8073546" y="5076263"/>
            <a:ext cx="0" cy="9144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直接连接符 73"/>
          <p:cNvCxnSpPr/>
          <p:nvPr/>
        </p:nvCxnSpPr>
        <p:spPr>
          <a:xfrm>
            <a:off x="8987946" y="5076263"/>
            <a:ext cx="0" cy="9144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9902346" y="5076263"/>
            <a:ext cx="0" cy="9144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直接连接符 75"/>
          <p:cNvCxnSpPr/>
          <p:nvPr/>
        </p:nvCxnSpPr>
        <p:spPr>
          <a:xfrm>
            <a:off x="7159146" y="5990663"/>
            <a:ext cx="36576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直接连接符 76"/>
          <p:cNvCxnSpPr/>
          <p:nvPr/>
        </p:nvCxnSpPr>
        <p:spPr>
          <a:xfrm flipV="1">
            <a:off x="7159146" y="5076263"/>
            <a:ext cx="914400" cy="91440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直接连接符 77"/>
          <p:cNvCxnSpPr/>
          <p:nvPr/>
        </p:nvCxnSpPr>
        <p:spPr>
          <a:xfrm flipV="1">
            <a:off x="8073545" y="5076260"/>
            <a:ext cx="914400" cy="91440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直接连接符 78"/>
          <p:cNvCxnSpPr/>
          <p:nvPr/>
        </p:nvCxnSpPr>
        <p:spPr>
          <a:xfrm>
            <a:off x="8987932" y="5076260"/>
            <a:ext cx="914400" cy="9144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直接连接符 79"/>
          <p:cNvCxnSpPr/>
          <p:nvPr/>
        </p:nvCxnSpPr>
        <p:spPr>
          <a:xfrm>
            <a:off x="9902317" y="5076258"/>
            <a:ext cx="914400" cy="9144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等腰三角形 80"/>
          <p:cNvSpPr/>
          <p:nvPr/>
        </p:nvSpPr>
        <p:spPr>
          <a:xfrm>
            <a:off x="7067677" y="5975094"/>
            <a:ext cx="182880" cy="18288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等腰三角形 81"/>
          <p:cNvSpPr/>
          <p:nvPr/>
        </p:nvSpPr>
        <p:spPr>
          <a:xfrm>
            <a:off x="10725262" y="5990658"/>
            <a:ext cx="182880" cy="18288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直接箭头连接符 82"/>
          <p:cNvCxnSpPr/>
          <p:nvPr/>
        </p:nvCxnSpPr>
        <p:spPr>
          <a:xfrm flipH="1">
            <a:off x="1425818" y="4237123"/>
            <a:ext cx="68" cy="274320"/>
          </a:xfrm>
          <a:prstGeom prst="straightConnector1">
            <a:avLst/>
          </a:prstGeom>
          <a:ln>
            <a:headEnd type="none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/>
          <p:nvPr/>
        </p:nvCxnSpPr>
        <p:spPr>
          <a:xfrm flipH="1">
            <a:off x="2351204" y="4238096"/>
            <a:ext cx="68" cy="274320"/>
          </a:xfrm>
          <a:prstGeom prst="straightConnector1">
            <a:avLst/>
          </a:prstGeom>
          <a:ln>
            <a:headEnd type="none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直接箭头连接符 84"/>
          <p:cNvCxnSpPr/>
          <p:nvPr/>
        </p:nvCxnSpPr>
        <p:spPr>
          <a:xfrm flipH="1">
            <a:off x="3253879" y="4252687"/>
            <a:ext cx="68" cy="274320"/>
          </a:xfrm>
          <a:prstGeom prst="straightConnector1">
            <a:avLst/>
          </a:prstGeom>
          <a:ln>
            <a:headEnd type="none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直接连接符 85"/>
          <p:cNvCxnSpPr/>
          <p:nvPr/>
        </p:nvCxnSpPr>
        <p:spPr>
          <a:xfrm flipV="1">
            <a:off x="8073442" y="1674743"/>
            <a:ext cx="1828800" cy="6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直接连接符 86"/>
          <p:cNvCxnSpPr/>
          <p:nvPr/>
        </p:nvCxnSpPr>
        <p:spPr>
          <a:xfrm flipV="1">
            <a:off x="9902354" y="1666550"/>
            <a:ext cx="914326" cy="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直接连接符 87"/>
          <p:cNvCxnSpPr/>
          <p:nvPr/>
        </p:nvCxnSpPr>
        <p:spPr>
          <a:xfrm flipV="1">
            <a:off x="7523207" y="3200087"/>
            <a:ext cx="731520" cy="21209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直接连接符 88"/>
          <p:cNvCxnSpPr/>
          <p:nvPr/>
        </p:nvCxnSpPr>
        <p:spPr>
          <a:xfrm>
            <a:off x="9758534" y="3205959"/>
            <a:ext cx="692466" cy="18705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直接连接符 89"/>
          <p:cNvCxnSpPr/>
          <p:nvPr/>
        </p:nvCxnSpPr>
        <p:spPr>
          <a:xfrm flipV="1">
            <a:off x="8259249" y="3035031"/>
            <a:ext cx="728593" cy="16837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直接连接符 90"/>
          <p:cNvCxnSpPr/>
          <p:nvPr/>
        </p:nvCxnSpPr>
        <p:spPr>
          <a:xfrm>
            <a:off x="8984753" y="3023996"/>
            <a:ext cx="787064" cy="18613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直接连接符 91"/>
          <p:cNvCxnSpPr/>
          <p:nvPr/>
        </p:nvCxnSpPr>
        <p:spPr>
          <a:xfrm>
            <a:off x="8062791" y="5076260"/>
            <a:ext cx="18288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矩形 92"/>
          <p:cNvSpPr/>
          <p:nvPr/>
        </p:nvSpPr>
        <p:spPr>
          <a:xfrm>
            <a:off x="2191528" y="2103556"/>
            <a:ext cx="2922047" cy="523220"/>
          </a:xfrm>
          <a:prstGeom prst="rect">
            <a:avLst/>
          </a:prstGeom>
          <a:ln w="28575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Size Optimization</a:t>
            </a:r>
          </a:p>
        </p:txBody>
      </p:sp>
      <p:cxnSp>
        <p:nvCxnSpPr>
          <p:cNvPr id="94" name="直接箭头连接符 93"/>
          <p:cNvCxnSpPr/>
          <p:nvPr/>
        </p:nvCxnSpPr>
        <p:spPr>
          <a:xfrm flipV="1">
            <a:off x="4726241" y="2523115"/>
            <a:ext cx="1371600" cy="914400"/>
          </a:xfrm>
          <a:prstGeom prst="straightConnector1">
            <a:avLst/>
          </a:prstGeom>
          <a:ln w="38100">
            <a:headEnd w="lg" len="lg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直接箭头连接符 94"/>
          <p:cNvCxnSpPr/>
          <p:nvPr/>
        </p:nvCxnSpPr>
        <p:spPr>
          <a:xfrm>
            <a:off x="4726241" y="4376674"/>
            <a:ext cx="1371600" cy="914400"/>
          </a:xfrm>
          <a:prstGeom prst="straightConnector1">
            <a:avLst/>
          </a:prstGeom>
          <a:ln w="38100">
            <a:headEnd w="lg" len="lg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直接箭头连接符 95"/>
          <p:cNvCxnSpPr/>
          <p:nvPr/>
        </p:nvCxnSpPr>
        <p:spPr>
          <a:xfrm flipV="1">
            <a:off x="5412041" y="3916965"/>
            <a:ext cx="685800" cy="0"/>
          </a:xfrm>
          <a:prstGeom prst="straightConnector1">
            <a:avLst/>
          </a:prstGeom>
          <a:ln w="38100">
            <a:headEnd w="lg" len="lg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矩形 96"/>
          <p:cNvSpPr/>
          <p:nvPr/>
        </p:nvSpPr>
        <p:spPr>
          <a:xfrm>
            <a:off x="1798267" y="5510094"/>
            <a:ext cx="3708570" cy="523220"/>
          </a:xfrm>
          <a:prstGeom prst="rect">
            <a:avLst/>
          </a:prstGeom>
          <a:ln w="28575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Topology Optimization</a:t>
            </a:r>
          </a:p>
        </p:txBody>
      </p:sp>
      <p:sp>
        <p:nvSpPr>
          <p:cNvPr id="98" name="矩形 97"/>
          <p:cNvSpPr/>
          <p:nvPr/>
        </p:nvSpPr>
        <p:spPr>
          <a:xfrm>
            <a:off x="7394637" y="4124535"/>
            <a:ext cx="3251428" cy="523220"/>
          </a:xfrm>
          <a:prstGeom prst="rect">
            <a:avLst/>
          </a:prstGeom>
          <a:ln w="28575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Shape Optimization</a:t>
            </a:r>
          </a:p>
        </p:txBody>
      </p:sp>
      <p:sp>
        <p:nvSpPr>
          <p:cNvPr id="99" name="矩形 98"/>
          <p:cNvSpPr/>
          <p:nvPr/>
        </p:nvSpPr>
        <p:spPr>
          <a:xfrm>
            <a:off x="1269516" y="4476611"/>
            <a:ext cx="2274208" cy="461665"/>
          </a:xfrm>
          <a:prstGeom prst="rect">
            <a:avLst/>
          </a:prstGeom>
          <a:ln w="28575">
            <a:noFill/>
          </a:ln>
        </p:spPr>
        <p:txBody>
          <a:bodyPr wrap="square">
            <a:spAutoFit/>
          </a:bodyPr>
          <a:lstStyle/>
          <a:p>
            <a:pPr algn="just"/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	F	F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2019</a:t>
            </a:r>
            <a:r>
              <a:rPr lang="zh-CN" altLang="en-US" dirty="0" smtClean="0"/>
              <a:t>年度日本建築学会大会（北陸）</a:t>
            </a:r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2F5EF-7DFE-4951-9631-EBCC5A94C75A}" type="slidenum">
              <a:rPr lang="en-US" sz="16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2911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011"/>
    </mc:Choice>
    <mc:Fallback xmlns="">
      <p:transition spd="slow" advTm="9011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-1" y="1216839"/>
            <a:ext cx="27432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Shape 144"/>
          <p:cNvSpPr txBox="1">
            <a:spLocks/>
          </p:cNvSpPr>
          <p:nvPr/>
        </p:nvSpPr>
        <p:spPr>
          <a:xfrm>
            <a:off x="-1" y="190269"/>
            <a:ext cx="4238864" cy="8435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2400"/>
              </a:spcBef>
            </a:pPr>
            <a:r>
              <a:rPr lang="en-US" sz="4400" b="1" i="1" dirty="0" smtClean="0">
                <a:solidFill>
                  <a:schemeClr val="tx1"/>
                </a:solidFill>
                <a:latin typeface="Times New Roman" charset="0"/>
              </a:rPr>
              <a:t>Challenge</a:t>
            </a:r>
            <a:endParaRPr lang="en-US" sz="3600" dirty="0" smtClean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99" name="文本框 12"/>
          <p:cNvSpPr txBox="1"/>
          <p:nvPr/>
        </p:nvSpPr>
        <p:spPr>
          <a:xfrm>
            <a:off x="95828" y="1364622"/>
            <a:ext cx="31671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Melting nodes</a:t>
            </a:r>
            <a:endParaRPr kumimoji="0" lang="en-US" altLang="zh-CN" sz="3200" b="1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TextBox 26"/>
          <p:cNvSpPr txBox="1"/>
          <p:nvPr/>
        </p:nvSpPr>
        <p:spPr>
          <a:xfrm>
            <a:off x="2051423" y="4420244"/>
            <a:ext cx="10069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Connector 2"/>
          <p:cNvCxnSpPr/>
          <p:nvPr/>
        </p:nvCxnSpPr>
        <p:spPr>
          <a:xfrm flipV="1">
            <a:off x="754926" y="2601032"/>
            <a:ext cx="18000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20"/>
          <p:cNvCxnSpPr/>
          <p:nvPr/>
        </p:nvCxnSpPr>
        <p:spPr>
          <a:xfrm flipV="1">
            <a:off x="754926" y="4401032"/>
            <a:ext cx="18000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21"/>
          <p:cNvCxnSpPr/>
          <p:nvPr/>
        </p:nvCxnSpPr>
        <p:spPr>
          <a:xfrm flipH="1">
            <a:off x="2554926" y="2601032"/>
            <a:ext cx="0" cy="18000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6"/>
          <p:cNvCxnSpPr/>
          <p:nvPr/>
        </p:nvCxnSpPr>
        <p:spPr>
          <a:xfrm>
            <a:off x="754926" y="2601032"/>
            <a:ext cx="1800000" cy="18000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22"/>
          <p:cNvCxnSpPr/>
          <p:nvPr/>
        </p:nvCxnSpPr>
        <p:spPr>
          <a:xfrm flipV="1">
            <a:off x="754925" y="2601032"/>
            <a:ext cx="1800001" cy="18000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Isosceles Triangle 10"/>
          <p:cNvSpPr/>
          <p:nvPr/>
        </p:nvSpPr>
        <p:spPr>
          <a:xfrm rot="5400000">
            <a:off x="574924" y="2511031"/>
            <a:ext cx="180000" cy="180000"/>
          </a:xfrm>
          <a:prstGeom prst="triangle">
            <a:avLst/>
          </a:prstGeom>
          <a:solidFill>
            <a:srgbClr val="202A3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23"/>
          <p:cNvSpPr/>
          <p:nvPr/>
        </p:nvSpPr>
        <p:spPr>
          <a:xfrm rot="5400000">
            <a:off x="574924" y="4311033"/>
            <a:ext cx="180000" cy="180000"/>
          </a:xfrm>
          <a:prstGeom prst="triangle">
            <a:avLst/>
          </a:prstGeom>
          <a:solidFill>
            <a:srgbClr val="202A3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24"/>
          <p:cNvCxnSpPr/>
          <p:nvPr/>
        </p:nvCxnSpPr>
        <p:spPr>
          <a:xfrm flipH="1">
            <a:off x="2554922" y="4401032"/>
            <a:ext cx="2" cy="360000"/>
          </a:xfrm>
          <a:prstGeom prst="straightConnector1">
            <a:avLst/>
          </a:prstGeom>
          <a:ln w="38100"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48"/>
          <p:cNvCxnSpPr/>
          <p:nvPr/>
        </p:nvCxnSpPr>
        <p:spPr>
          <a:xfrm>
            <a:off x="3650480" y="2691031"/>
            <a:ext cx="1799993" cy="89756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51"/>
          <p:cNvCxnSpPr/>
          <p:nvPr/>
        </p:nvCxnSpPr>
        <p:spPr>
          <a:xfrm flipV="1">
            <a:off x="3650479" y="3591031"/>
            <a:ext cx="1787357" cy="90000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Isosceles Triangle 52"/>
          <p:cNvSpPr/>
          <p:nvPr/>
        </p:nvSpPr>
        <p:spPr>
          <a:xfrm rot="5400000">
            <a:off x="3470478" y="2601030"/>
            <a:ext cx="180000" cy="180000"/>
          </a:xfrm>
          <a:prstGeom prst="triangle">
            <a:avLst/>
          </a:prstGeom>
          <a:solidFill>
            <a:srgbClr val="202A3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53"/>
          <p:cNvSpPr/>
          <p:nvPr/>
        </p:nvSpPr>
        <p:spPr>
          <a:xfrm rot="5400000">
            <a:off x="3470478" y="4401032"/>
            <a:ext cx="180000" cy="180000"/>
          </a:xfrm>
          <a:prstGeom prst="triangle">
            <a:avLst/>
          </a:prstGeom>
          <a:solidFill>
            <a:srgbClr val="202A3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椭圆 33"/>
          <p:cNvSpPr/>
          <p:nvPr/>
        </p:nvSpPr>
        <p:spPr>
          <a:xfrm>
            <a:off x="2463481" y="4263153"/>
            <a:ext cx="182880" cy="18288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椭圆 34"/>
          <p:cNvSpPr/>
          <p:nvPr/>
        </p:nvSpPr>
        <p:spPr>
          <a:xfrm>
            <a:off x="2442094" y="2541118"/>
            <a:ext cx="182880" cy="18288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椭圆 37"/>
          <p:cNvSpPr/>
          <p:nvPr/>
        </p:nvSpPr>
        <p:spPr>
          <a:xfrm>
            <a:off x="5326373" y="3463733"/>
            <a:ext cx="182880" cy="18288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矩形 14"/>
          <p:cNvSpPr/>
          <p:nvPr/>
        </p:nvSpPr>
        <p:spPr>
          <a:xfrm>
            <a:off x="95828" y="5216011"/>
            <a:ext cx="3043451" cy="584775"/>
          </a:xfrm>
          <a:prstGeom prst="rect">
            <a:avLst/>
          </a:prstGeom>
          <a:ln w="28575">
            <a:noFill/>
          </a:ln>
        </p:spPr>
        <p:txBody>
          <a:bodyPr wrap="square">
            <a:spAutoFit/>
          </a:bodyPr>
          <a:lstStyle/>
          <a:p>
            <a:pPr algn="just"/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Stiffness Matrix</a:t>
            </a:r>
            <a:endParaRPr lang="en-US" altLang="zh-C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下箭头 1"/>
          <p:cNvSpPr/>
          <p:nvPr/>
        </p:nvSpPr>
        <p:spPr>
          <a:xfrm rot="16200000">
            <a:off x="3338805" y="5277529"/>
            <a:ext cx="443345" cy="544267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矩形 14"/>
          <p:cNvSpPr/>
          <p:nvPr/>
        </p:nvSpPr>
        <p:spPr>
          <a:xfrm>
            <a:off x="3650478" y="5257274"/>
            <a:ext cx="2282659" cy="584775"/>
          </a:xfrm>
          <a:prstGeom prst="rect">
            <a:avLst/>
          </a:prstGeom>
          <a:ln w="28575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Singular</a:t>
            </a:r>
            <a:endParaRPr lang="en-US" altLang="zh-C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文本框 12"/>
          <p:cNvSpPr txBox="1"/>
          <p:nvPr/>
        </p:nvSpPr>
        <p:spPr>
          <a:xfrm>
            <a:off x="5512905" y="1149466"/>
            <a:ext cx="63649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Ground structure method</a:t>
            </a:r>
            <a:endParaRPr kumimoji="0" lang="en-US" altLang="zh-CN" sz="3200" b="1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5" name="Picture 1"/>
          <p:cNvPicPr>
            <a:picLocks noChangeAspect="1"/>
          </p:cNvPicPr>
          <p:nvPr/>
        </p:nvPicPr>
        <p:blipFill rotWithShape="1">
          <a:blip r:embed="rId3"/>
          <a:srcRect l="4773" r="4919"/>
          <a:stretch/>
        </p:blipFill>
        <p:spPr>
          <a:xfrm>
            <a:off x="5829866" y="1797139"/>
            <a:ext cx="6145030" cy="4132349"/>
          </a:xfrm>
          <a:prstGeom prst="rect">
            <a:avLst/>
          </a:prstGeom>
        </p:spPr>
      </p:pic>
      <p:sp>
        <p:nvSpPr>
          <p:cNvPr id="46" name="TextBox 4"/>
          <p:cNvSpPr txBox="1"/>
          <p:nvPr/>
        </p:nvSpPr>
        <p:spPr>
          <a:xfrm>
            <a:off x="5926928" y="5992386"/>
            <a:ext cx="59509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Source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Ge Gao, Research on theory and application of truss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structure, 2016, PhD Thesis.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页脚占位符 2"/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4114800" cy="365125"/>
          </a:xfrm>
        </p:spPr>
        <p:txBody>
          <a:bodyPr/>
          <a:lstStyle/>
          <a:p>
            <a:r>
              <a:rPr lang="en-US" altLang="zh-CN" dirty="0" smtClean="0"/>
              <a:t>2019</a:t>
            </a:r>
            <a:r>
              <a:rPr lang="zh-CN" altLang="en-US" dirty="0" smtClean="0"/>
              <a:t>年度日本建築学会大会（北陸）</a:t>
            </a:r>
            <a:endParaRPr lang="en-US" dirty="0"/>
          </a:p>
        </p:txBody>
      </p:sp>
      <p:sp>
        <p:nvSpPr>
          <p:cNvPr id="48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234181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973"/>
    </mc:Choice>
    <mc:Fallback xmlns="">
      <p:transition spd="slow" advTm="33973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-1" y="1216839"/>
            <a:ext cx="45720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Shape 144"/>
          <p:cNvSpPr txBox="1">
            <a:spLocks/>
          </p:cNvSpPr>
          <p:nvPr/>
        </p:nvSpPr>
        <p:spPr>
          <a:xfrm>
            <a:off x="-46580" y="218251"/>
            <a:ext cx="4469773" cy="8435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2400"/>
              </a:spcBef>
            </a:pPr>
            <a:r>
              <a:rPr lang="en-US" sz="4400" b="1" i="1" dirty="0" smtClean="0">
                <a:solidFill>
                  <a:schemeClr val="tx1"/>
                </a:solidFill>
                <a:latin typeface="Times New Roman" charset="0"/>
              </a:rPr>
              <a:t>Possible approach</a:t>
            </a:r>
            <a:endParaRPr lang="en-US" sz="3600" dirty="0" smtClean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1" name="文本框 12"/>
          <p:cNvSpPr txBox="1"/>
          <p:nvPr/>
        </p:nvSpPr>
        <p:spPr>
          <a:xfrm>
            <a:off x="141011" y="1436044"/>
            <a:ext cx="58718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  <a:defRPr/>
            </a:pPr>
            <a:r>
              <a:rPr lang="en-US" altLang="zh-CN" sz="3200" b="1" dirty="0" smtClean="0">
                <a:solidFill>
                  <a:srgbClr val="0D11B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Force density method(FDM)</a:t>
            </a:r>
            <a:endParaRPr kumimoji="0" lang="en-US" altLang="zh-CN" sz="3600" b="1" i="1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7" name="弧形 26"/>
          <p:cNvSpPr/>
          <p:nvPr/>
        </p:nvSpPr>
        <p:spPr>
          <a:xfrm flipH="1">
            <a:off x="1819035" y="3847376"/>
            <a:ext cx="2632893" cy="1602510"/>
          </a:xfrm>
          <a:prstGeom prst="arc">
            <a:avLst>
              <a:gd name="adj1" fmla="val 16364729"/>
              <a:gd name="adj2" fmla="val 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弧形 42"/>
          <p:cNvSpPr/>
          <p:nvPr/>
        </p:nvSpPr>
        <p:spPr>
          <a:xfrm>
            <a:off x="-618834" y="4180462"/>
            <a:ext cx="2437872" cy="936337"/>
          </a:xfrm>
          <a:prstGeom prst="arc">
            <a:avLst>
              <a:gd name="adj1" fmla="val 14252083"/>
              <a:gd name="adj2" fmla="val 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直接连接符 47"/>
          <p:cNvCxnSpPr/>
          <p:nvPr/>
        </p:nvCxnSpPr>
        <p:spPr>
          <a:xfrm>
            <a:off x="1253306" y="2662811"/>
            <a:ext cx="565730" cy="19329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1256147" y="2662811"/>
            <a:ext cx="738909" cy="15978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/>
        </p:nvCxnSpPr>
        <p:spPr>
          <a:xfrm>
            <a:off x="1253306" y="2662811"/>
            <a:ext cx="954186" cy="14501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接连接符 60"/>
          <p:cNvCxnSpPr/>
          <p:nvPr/>
        </p:nvCxnSpPr>
        <p:spPr>
          <a:xfrm>
            <a:off x="1256147" y="2681284"/>
            <a:ext cx="1117600" cy="13115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直接连接符 63"/>
          <p:cNvCxnSpPr/>
          <p:nvPr/>
        </p:nvCxnSpPr>
        <p:spPr>
          <a:xfrm>
            <a:off x="1268089" y="2681284"/>
            <a:ext cx="1236319" cy="12645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>
            <a:off x="1253304" y="2681284"/>
            <a:ext cx="1371423" cy="12437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直接连接符 68"/>
          <p:cNvCxnSpPr/>
          <p:nvPr/>
        </p:nvCxnSpPr>
        <p:spPr>
          <a:xfrm>
            <a:off x="1253302" y="2670848"/>
            <a:ext cx="1511658" cy="11934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直接连接符 71"/>
          <p:cNvCxnSpPr/>
          <p:nvPr/>
        </p:nvCxnSpPr>
        <p:spPr>
          <a:xfrm>
            <a:off x="1253300" y="2667597"/>
            <a:ext cx="1674629" cy="11967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直接连接符 88"/>
          <p:cNvCxnSpPr/>
          <p:nvPr/>
        </p:nvCxnSpPr>
        <p:spPr>
          <a:xfrm>
            <a:off x="1256147" y="2672048"/>
            <a:ext cx="238653" cy="16561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直接连接符 92"/>
          <p:cNvCxnSpPr/>
          <p:nvPr/>
        </p:nvCxnSpPr>
        <p:spPr>
          <a:xfrm flipH="1">
            <a:off x="482551" y="2672048"/>
            <a:ext cx="773596" cy="15084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直接连接符 95"/>
          <p:cNvCxnSpPr/>
          <p:nvPr/>
        </p:nvCxnSpPr>
        <p:spPr>
          <a:xfrm flipH="1">
            <a:off x="600103" y="2672048"/>
            <a:ext cx="656044" cy="15084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直接连接符 100"/>
          <p:cNvCxnSpPr/>
          <p:nvPr/>
        </p:nvCxnSpPr>
        <p:spPr>
          <a:xfrm flipH="1">
            <a:off x="729145" y="2672048"/>
            <a:ext cx="527002" cy="15054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直接连接符 103"/>
          <p:cNvCxnSpPr/>
          <p:nvPr/>
        </p:nvCxnSpPr>
        <p:spPr>
          <a:xfrm flipH="1">
            <a:off x="883847" y="2672048"/>
            <a:ext cx="372300" cy="15054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直接连接符 106"/>
          <p:cNvCxnSpPr/>
          <p:nvPr/>
        </p:nvCxnSpPr>
        <p:spPr>
          <a:xfrm flipH="1">
            <a:off x="1069997" y="2672048"/>
            <a:ext cx="186150" cy="15228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直接连接符 109"/>
          <p:cNvCxnSpPr/>
          <p:nvPr/>
        </p:nvCxnSpPr>
        <p:spPr>
          <a:xfrm flipH="1">
            <a:off x="1236427" y="2672048"/>
            <a:ext cx="19720" cy="15781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9" name="任意多边形 118"/>
          <p:cNvSpPr/>
          <p:nvPr/>
        </p:nvSpPr>
        <p:spPr>
          <a:xfrm>
            <a:off x="295036" y="2653575"/>
            <a:ext cx="970347" cy="1531338"/>
          </a:xfrm>
          <a:custGeom>
            <a:avLst/>
            <a:gdLst>
              <a:gd name="connsiteX0" fmla="*/ 831273 w 831273"/>
              <a:gd name="connsiteY0" fmla="*/ 0 h 1468582"/>
              <a:gd name="connsiteX1" fmla="*/ 0 w 831273"/>
              <a:gd name="connsiteY1" fmla="*/ 1468582 h 1468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31273" h="1468582">
                <a:moveTo>
                  <a:pt x="831273" y="0"/>
                </a:moveTo>
                <a:cubicBezTo>
                  <a:pt x="511848" y="628842"/>
                  <a:pt x="192424" y="1257685"/>
                  <a:pt x="0" y="1468582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任意多边形 135"/>
          <p:cNvSpPr/>
          <p:nvPr/>
        </p:nvSpPr>
        <p:spPr>
          <a:xfrm>
            <a:off x="1265383" y="2672047"/>
            <a:ext cx="1845849" cy="1173319"/>
          </a:xfrm>
          <a:custGeom>
            <a:avLst/>
            <a:gdLst>
              <a:gd name="connsiteX0" fmla="*/ 0 w 1939637"/>
              <a:gd name="connsiteY0" fmla="*/ 0 h 1173018"/>
              <a:gd name="connsiteX1" fmla="*/ 1431637 w 1939637"/>
              <a:gd name="connsiteY1" fmla="*/ 951345 h 1173018"/>
              <a:gd name="connsiteX2" fmla="*/ 1939637 w 1939637"/>
              <a:gd name="connsiteY2" fmla="*/ 1173018 h 117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39637" h="1173018">
                <a:moveTo>
                  <a:pt x="0" y="0"/>
                </a:moveTo>
                <a:cubicBezTo>
                  <a:pt x="554182" y="377921"/>
                  <a:pt x="1108364" y="755842"/>
                  <a:pt x="1431637" y="951345"/>
                </a:cubicBezTo>
                <a:cubicBezTo>
                  <a:pt x="1754910" y="1146848"/>
                  <a:pt x="1768764" y="1145309"/>
                  <a:pt x="1939637" y="1173018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弧形 136"/>
          <p:cNvSpPr/>
          <p:nvPr/>
        </p:nvSpPr>
        <p:spPr>
          <a:xfrm>
            <a:off x="-246916" y="4044438"/>
            <a:ext cx="2089027" cy="1072361"/>
          </a:xfrm>
          <a:prstGeom prst="arc">
            <a:avLst>
              <a:gd name="adj1" fmla="val 13784787"/>
              <a:gd name="adj2" fmla="val 2082376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弧形 137"/>
          <p:cNvSpPr/>
          <p:nvPr/>
        </p:nvSpPr>
        <p:spPr>
          <a:xfrm flipH="1">
            <a:off x="1763084" y="3704399"/>
            <a:ext cx="2632893" cy="1349089"/>
          </a:xfrm>
          <a:prstGeom prst="arc">
            <a:avLst>
              <a:gd name="adj1" fmla="val 17679072"/>
              <a:gd name="adj2" fmla="val 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任意多边形 138"/>
          <p:cNvSpPr/>
          <p:nvPr/>
        </p:nvSpPr>
        <p:spPr>
          <a:xfrm>
            <a:off x="544946" y="3824015"/>
            <a:ext cx="1133855" cy="217456"/>
          </a:xfrm>
          <a:custGeom>
            <a:avLst/>
            <a:gdLst>
              <a:gd name="connsiteX0" fmla="*/ 0 w 1089891"/>
              <a:gd name="connsiteY0" fmla="*/ 30288 h 233488"/>
              <a:gd name="connsiteX1" fmla="*/ 360218 w 1089891"/>
              <a:gd name="connsiteY1" fmla="*/ 11815 h 233488"/>
              <a:gd name="connsiteX2" fmla="*/ 895927 w 1089891"/>
              <a:gd name="connsiteY2" fmla="*/ 187306 h 233488"/>
              <a:gd name="connsiteX3" fmla="*/ 1089891 w 1089891"/>
              <a:gd name="connsiteY3" fmla="*/ 233488 h 233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9891" h="233488">
                <a:moveTo>
                  <a:pt x="0" y="30288"/>
                </a:moveTo>
                <a:cubicBezTo>
                  <a:pt x="105448" y="7966"/>
                  <a:pt x="210897" y="-14355"/>
                  <a:pt x="360218" y="11815"/>
                </a:cubicBezTo>
                <a:cubicBezTo>
                  <a:pt x="509539" y="37985"/>
                  <a:pt x="774315" y="150361"/>
                  <a:pt x="895927" y="187306"/>
                </a:cubicBezTo>
                <a:cubicBezTo>
                  <a:pt x="1017539" y="224251"/>
                  <a:pt x="1019079" y="230409"/>
                  <a:pt x="1089891" y="233488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任意多边形 139"/>
          <p:cNvSpPr/>
          <p:nvPr/>
        </p:nvSpPr>
        <p:spPr>
          <a:xfrm>
            <a:off x="1688037" y="3512558"/>
            <a:ext cx="796546" cy="528914"/>
          </a:xfrm>
          <a:custGeom>
            <a:avLst/>
            <a:gdLst>
              <a:gd name="connsiteX0" fmla="*/ 0 w 831273"/>
              <a:gd name="connsiteY0" fmla="*/ 535709 h 535709"/>
              <a:gd name="connsiteX1" fmla="*/ 240146 w 831273"/>
              <a:gd name="connsiteY1" fmla="*/ 424873 h 535709"/>
              <a:gd name="connsiteX2" fmla="*/ 572655 w 831273"/>
              <a:gd name="connsiteY2" fmla="*/ 147782 h 535709"/>
              <a:gd name="connsiteX3" fmla="*/ 831273 w 831273"/>
              <a:gd name="connsiteY3" fmla="*/ 0 h 535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1273" h="535709">
                <a:moveTo>
                  <a:pt x="0" y="535709"/>
                </a:moveTo>
                <a:cubicBezTo>
                  <a:pt x="72352" y="512618"/>
                  <a:pt x="144704" y="489527"/>
                  <a:pt x="240146" y="424873"/>
                </a:cubicBezTo>
                <a:cubicBezTo>
                  <a:pt x="335589" y="360218"/>
                  <a:pt x="474134" y="218594"/>
                  <a:pt x="572655" y="147782"/>
                </a:cubicBezTo>
                <a:cubicBezTo>
                  <a:pt x="671176" y="76970"/>
                  <a:pt x="751224" y="38485"/>
                  <a:pt x="831273" y="0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任意多边形 142"/>
          <p:cNvSpPr/>
          <p:nvPr/>
        </p:nvSpPr>
        <p:spPr>
          <a:xfrm>
            <a:off x="689170" y="3597322"/>
            <a:ext cx="907660" cy="223725"/>
          </a:xfrm>
          <a:custGeom>
            <a:avLst/>
            <a:gdLst>
              <a:gd name="connsiteX0" fmla="*/ 0 w 1089891"/>
              <a:gd name="connsiteY0" fmla="*/ 30288 h 233488"/>
              <a:gd name="connsiteX1" fmla="*/ 360218 w 1089891"/>
              <a:gd name="connsiteY1" fmla="*/ 11815 h 233488"/>
              <a:gd name="connsiteX2" fmla="*/ 895927 w 1089891"/>
              <a:gd name="connsiteY2" fmla="*/ 187306 h 233488"/>
              <a:gd name="connsiteX3" fmla="*/ 1089891 w 1089891"/>
              <a:gd name="connsiteY3" fmla="*/ 233488 h 233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9891" h="233488">
                <a:moveTo>
                  <a:pt x="0" y="30288"/>
                </a:moveTo>
                <a:cubicBezTo>
                  <a:pt x="105448" y="7966"/>
                  <a:pt x="210897" y="-14355"/>
                  <a:pt x="360218" y="11815"/>
                </a:cubicBezTo>
                <a:cubicBezTo>
                  <a:pt x="509539" y="37985"/>
                  <a:pt x="774315" y="150361"/>
                  <a:pt x="895927" y="187306"/>
                </a:cubicBezTo>
                <a:cubicBezTo>
                  <a:pt x="1017539" y="224251"/>
                  <a:pt x="1019079" y="230409"/>
                  <a:pt x="1089891" y="233488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任意多边形 143"/>
          <p:cNvSpPr/>
          <p:nvPr/>
        </p:nvSpPr>
        <p:spPr>
          <a:xfrm>
            <a:off x="1610858" y="3387677"/>
            <a:ext cx="671681" cy="436336"/>
          </a:xfrm>
          <a:custGeom>
            <a:avLst/>
            <a:gdLst>
              <a:gd name="connsiteX0" fmla="*/ 0 w 831273"/>
              <a:gd name="connsiteY0" fmla="*/ 535709 h 535709"/>
              <a:gd name="connsiteX1" fmla="*/ 240146 w 831273"/>
              <a:gd name="connsiteY1" fmla="*/ 424873 h 535709"/>
              <a:gd name="connsiteX2" fmla="*/ 572655 w 831273"/>
              <a:gd name="connsiteY2" fmla="*/ 147782 h 535709"/>
              <a:gd name="connsiteX3" fmla="*/ 831273 w 831273"/>
              <a:gd name="connsiteY3" fmla="*/ 0 h 535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1273" h="535709">
                <a:moveTo>
                  <a:pt x="0" y="535709"/>
                </a:moveTo>
                <a:cubicBezTo>
                  <a:pt x="72352" y="512618"/>
                  <a:pt x="144704" y="489527"/>
                  <a:pt x="240146" y="424873"/>
                </a:cubicBezTo>
                <a:cubicBezTo>
                  <a:pt x="335589" y="360218"/>
                  <a:pt x="474134" y="218594"/>
                  <a:pt x="572655" y="147782"/>
                </a:cubicBezTo>
                <a:cubicBezTo>
                  <a:pt x="671176" y="76970"/>
                  <a:pt x="751224" y="38485"/>
                  <a:pt x="831273" y="0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任意多边形 144"/>
          <p:cNvSpPr/>
          <p:nvPr/>
        </p:nvSpPr>
        <p:spPr>
          <a:xfrm>
            <a:off x="1547804" y="3291994"/>
            <a:ext cx="573182" cy="316722"/>
          </a:xfrm>
          <a:custGeom>
            <a:avLst/>
            <a:gdLst>
              <a:gd name="connsiteX0" fmla="*/ 0 w 831273"/>
              <a:gd name="connsiteY0" fmla="*/ 535709 h 535709"/>
              <a:gd name="connsiteX1" fmla="*/ 240146 w 831273"/>
              <a:gd name="connsiteY1" fmla="*/ 424873 h 535709"/>
              <a:gd name="connsiteX2" fmla="*/ 572655 w 831273"/>
              <a:gd name="connsiteY2" fmla="*/ 147782 h 535709"/>
              <a:gd name="connsiteX3" fmla="*/ 831273 w 831273"/>
              <a:gd name="connsiteY3" fmla="*/ 0 h 535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1273" h="535709">
                <a:moveTo>
                  <a:pt x="0" y="535709"/>
                </a:moveTo>
                <a:cubicBezTo>
                  <a:pt x="72352" y="512618"/>
                  <a:pt x="144704" y="489527"/>
                  <a:pt x="240146" y="424873"/>
                </a:cubicBezTo>
                <a:cubicBezTo>
                  <a:pt x="335589" y="360218"/>
                  <a:pt x="474134" y="218594"/>
                  <a:pt x="572655" y="147782"/>
                </a:cubicBezTo>
                <a:cubicBezTo>
                  <a:pt x="671176" y="76970"/>
                  <a:pt x="751224" y="38485"/>
                  <a:pt x="831273" y="0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任意多边形 145"/>
          <p:cNvSpPr/>
          <p:nvPr/>
        </p:nvSpPr>
        <p:spPr>
          <a:xfrm>
            <a:off x="804373" y="3417279"/>
            <a:ext cx="743429" cy="200674"/>
          </a:xfrm>
          <a:custGeom>
            <a:avLst/>
            <a:gdLst>
              <a:gd name="connsiteX0" fmla="*/ 0 w 1089891"/>
              <a:gd name="connsiteY0" fmla="*/ 30288 h 233488"/>
              <a:gd name="connsiteX1" fmla="*/ 360218 w 1089891"/>
              <a:gd name="connsiteY1" fmla="*/ 11815 h 233488"/>
              <a:gd name="connsiteX2" fmla="*/ 895927 w 1089891"/>
              <a:gd name="connsiteY2" fmla="*/ 187306 h 233488"/>
              <a:gd name="connsiteX3" fmla="*/ 1089891 w 1089891"/>
              <a:gd name="connsiteY3" fmla="*/ 233488 h 233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9891" h="233488">
                <a:moveTo>
                  <a:pt x="0" y="30288"/>
                </a:moveTo>
                <a:cubicBezTo>
                  <a:pt x="105448" y="7966"/>
                  <a:pt x="210897" y="-14355"/>
                  <a:pt x="360218" y="11815"/>
                </a:cubicBezTo>
                <a:cubicBezTo>
                  <a:pt x="509539" y="37985"/>
                  <a:pt x="774315" y="150361"/>
                  <a:pt x="895927" y="187306"/>
                </a:cubicBezTo>
                <a:cubicBezTo>
                  <a:pt x="1017539" y="224251"/>
                  <a:pt x="1019079" y="230409"/>
                  <a:pt x="1089891" y="233488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弧形 146"/>
          <p:cNvSpPr/>
          <p:nvPr/>
        </p:nvSpPr>
        <p:spPr>
          <a:xfrm rot="12122601" flipH="1">
            <a:off x="332615" y="2134680"/>
            <a:ext cx="1629377" cy="1179048"/>
          </a:xfrm>
          <a:prstGeom prst="arc">
            <a:avLst>
              <a:gd name="adj1" fmla="val 16200000"/>
              <a:gd name="adj2" fmla="val 21250891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弧形 147"/>
          <p:cNvSpPr/>
          <p:nvPr/>
        </p:nvSpPr>
        <p:spPr>
          <a:xfrm rot="12122601" flipH="1">
            <a:off x="710372" y="2258453"/>
            <a:ext cx="950489" cy="870842"/>
          </a:xfrm>
          <a:prstGeom prst="arc">
            <a:avLst>
              <a:gd name="adj1" fmla="val 16200000"/>
              <a:gd name="adj2" fmla="val 21250891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矩形 14"/>
          <p:cNvSpPr/>
          <p:nvPr/>
        </p:nvSpPr>
        <p:spPr>
          <a:xfrm>
            <a:off x="6491328" y="2236318"/>
            <a:ext cx="5002471" cy="1077218"/>
          </a:xfrm>
          <a:prstGeom prst="rect">
            <a:avLst/>
          </a:prstGeom>
          <a:ln w="28575">
            <a:noFill/>
          </a:ln>
        </p:spPr>
        <p:txBody>
          <a:bodyPr wrap="square">
            <a:spAutoFit/>
          </a:bodyPr>
          <a:lstStyle/>
          <a:p>
            <a:pPr algn="just"/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Widely used in 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tension</a:t>
            </a: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tensegrity</a:t>
            </a: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structure</a:t>
            </a:r>
            <a:endParaRPr lang="en-US" altLang="zh-C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3" name="矩形 14"/>
          <p:cNvSpPr/>
          <p:nvPr/>
        </p:nvSpPr>
        <p:spPr>
          <a:xfrm>
            <a:off x="7930478" y="5507489"/>
            <a:ext cx="3291703" cy="584775"/>
          </a:xfrm>
          <a:prstGeom prst="rect">
            <a:avLst/>
          </a:prstGeom>
          <a:ln w="28575">
            <a:noFill/>
          </a:ln>
        </p:spPr>
        <p:txBody>
          <a:bodyPr wrap="square">
            <a:spAutoFit/>
          </a:bodyPr>
          <a:lstStyle/>
          <a:p>
            <a:pPr algn="just"/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Structural Shape</a:t>
            </a:r>
            <a:endParaRPr lang="en-US" altLang="zh-C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3722700" y="2900420"/>
            <a:ext cx="189345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flipV="1">
            <a:off x="3713463" y="2267065"/>
            <a:ext cx="1338744" cy="65182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5061972" y="2250687"/>
            <a:ext cx="544417" cy="65896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>
            <a:off x="3722700" y="2900420"/>
            <a:ext cx="110836" cy="150826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 flipH="1">
            <a:off x="4724582" y="2900420"/>
            <a:ext cx="881808" cy="192496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>
            <a:off x="3819859" y="4408686"/>
            <a:ext cx="891133" cy="43228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>
            <a:off x="3847126" y="4408686"/>
            <a:ext cx="1702775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 flipV="1">
            <a:off x="4707541" y="4408686"/>
            <a:ext cx="842360" cy="43228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/>
        </p:nvCxnSpPr>
        <p:spPr>
          <a:xfrm>
            <a:off x="5052207" y="2250687"/>
            <a:ext cx="497694" cy="215799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 flipH="1">
            <a:off x="4707541" y="2267065"/>
            <a:ext cx="344667" cy="260979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直接连接符 69"/>
          <p:cNvCxnSpPr/>
          <p:nvPr/>
        </p:nvCxnSpPr>
        <p:spPr>
          <a:xfrm>
            <a:off x="3713463" y="2900420"/>
            <a:ext cx="1836438" cy="1508265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直接连接符 72"/>
          <p:cNvCxnSpPr/>
          <p:nvPr/>
        </p:nvCxnSpPr>
        <p:spPr>
          <a:xfrm flipV="1">
            <a:off x="3847126" y="2909656"/>
            <a:ext cx="1759263" cy="1499029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78" name="对象 77"/>
          <p:cNvGraphicFramePr>
            <a:graphicFrameLocks noChangeAspect="1"/>
          </p:cNvGraphicFramePr>
          <p:nvPr>
            <p:extLst/>
          </p:nvPr>
        </p:nvGraphicFramePr>
        <p:xfrm>
          <a:off x="8296017" y="3664035"/>
          <a:ext cx="1438960" cy="13323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0" name="Equation" r:id="rId3" imgW="342720" imgH="317160" progId="Equation.DSMT4">
                  <p:embed/>
                </p:oleObj>
              </mc:Choice>
              <mc:Fallback>
                <p:oleObj name="Equation" r:id="rId3" imgW="342720" imgH="317160" progId="Equation.DSMT4">
                  <p:embed/>
                  <p:pic>
                    <p:nvPicPr>
                      <p:cNvPr id="78" name="对象 7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296017" y="3664035"/>
                        <a:ext cx="1438960" cy="13323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0" name="矩形 14"/>
          <p:cNvSpPr/>
          <p:nvPr/>
        </p:nvSpPr>
        <p:spPr>
          <a:xfrm>
            <a:off x="5917953" y="4065002"/>
            <a:ext cx="2543184" cy="584775"/>
          </a:xfrm>
          <a:prstGeom prst="rect">
            <a:avLst/>
          </a:prstGeom>
          <a:ln w="28575">
            <a:noFill/>
          </a:ln>
        </p:spPr>
        <p:txBody>
          <a:bodyPr wrap="square">
            <a:spAutoFit/>
          </a:bodyPr>
          <a:lstStyle/>
          <a:p>
            <a:pPr algn="just"/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Force</a:t>
            </a: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density</a:t>
            </a:r>
            <a:endParaRPr lang="en-US" altLang="zh-C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" name="矩形 14"/>
          <p:cNvSpPr/>
          <p:nvPr/>
        </p:nvSpPr>
        <p:spPr>
          <a:xfrm>
            <a:off x="9962199" y="3705890"/>
            <a:ext cx="1897128" cy="523220"/>
          </a:xfrm>
          <a:prstGeom prst="rect">
            <a:avLst/>
          </a:prstGeom>
          <a:ln w="28575">
            <a:noFill/>
          </a:ln>
        </p:spPr>
        <p:txBody>
          <a:bodyPr wrap="square">
            <a:spAutoFit/>
          </a:bodyPr>
          <a:lstStyle/>
          <a:p>
            <a:pPr algn="just"/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Axial force</a:t>
            </a:r>
            <a:endParaRPr lang="en-US" altLang="zh-C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" name="矩形 14"/>
          <p:cNvSpPr/>
          <p:nvPr/>
        </p:nvSpPr>
        <p:spPr>
          <a:xfrm>
            <a:off x="9678489" y="4388167"/>
            <a:ext cx="2605529" cy="523220"/>
          </a:xfrm>
          <a:prstGeom prst="rect">
            <a:avLst/>
          </a:prstGeom>
          <a:ln w="28575">
            <a:noFill/>
          </a:ln>
        </p:spPr>
        <p:txBody>
          <a:bodyPr wrap="square">
            <a:spAutoFit/>
          </a:bodyPr>
          <a:lstStyle/>
          <a:p>
            <a:pPr algn="just"/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Member length</a:t>
            </a:r>
            <a:endParaRPr lang="en-US" altLang="zh-C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5" name="矩形 14"/>
          <p:cNvSpPr/>
          <p:nvPr/>
        </p:nvSpPr>
        <p:spPr>
          <a:xfrm>
            <a:off x="1018704" y="5507490"/>
            <a:ext cx="3644284" cy="584775"/>
          </a:xfrm>
          <a:prstGeom prst="rect">
            <a:avLst/>
          </a:prstGeom>
          <a:ln w="28575">
            <a:noFill/>
          </a:ln>
        </p:spPr>
        <p:txBody>
          <a:bodyPr wrap="square">
            <a:spAutoFit/>
          </a:bodyPr>
          <a:lstStyle/>
          <a:p>
            <a:pPr algn="just"/>
            <a:r>
              <a:rPr lang="en-US" altLang="zh-CN" sz="32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 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each element</a:t>
            </a:r>
            <a:endParaRPr lang="en-US" altLang="zh-CN" sz="32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右箭头 78"/>
          <p:cNvSpPr/>
          <p:nvPr/>
        </p:nvSpPr>
        <p:spPr>
          <a:xfrm>
            <a:off x="5248873" y="5635363"/>
            <a:ext cx="1922538" cy="44439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文本框 12"/>
          <p:cNvSpPr txBox="1"/>
          <p:nvPr/>
        </p:nvSpPr>
        <p:spPr>
          <a:xfrm>
            <a:off x="5209621" y="4923196"/>
            <a:ext cx="21349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CN" sz="3200" b="1" dirty="0" smtClean="0">
                <a:solidFill>
                  <a:srgbClr val="0D11B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Determine</a:t>
            </a:r>
            <a:endParaRPr kumimoji="0" lang="en-US" altLang="zh-CN" sz="3600" b="1" i="1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6" name="页脚占位符 2"/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4114800" cy="365125"/>
          </a:xfrm>
        </p:spPr>
        <p:txBody>
          <a:bodyPr/>
          <a:lstStyle/>
          <a:p>
            <a:r>
              <a:rPr lang="en-US" altLang="zh-CN" dirty="0" smtClean="0"/>
              <a:t>2019</a:t>
            </a:r>
            <a:r>
              <a:rPr lang="zh-CN" altLang="en-US" dirty="0" smtClean="0"/>
              <a:t>年度日本建築学会大会（北陸）</a:t>
            </a:r>
            <a:endParaRPr lang="en-US" dirty="0"/>
          </a:p>
        </p:txBody>
      </p:sp>
      <p:sp>
        <p:nvSpPr>
          <p:cNvPr id="57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7985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331"/>
    </mc:Choice>
    <mc:Fallback xmlns="">
      <p:transition spd="slow" advTm="27331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-1" y="1216839"/>
            <a:ext cx="45720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Shape 144"/>
          <p:cNvSpPr txBox="1">
            <a:spLocks/>
          </p:cNvSpPr>
          <p:nvPr/>
        </p:nvSpPr>
        <p:spPr>
          <a:xfrm>
            <a:off x="628" y="205960"/>
            <a:ext cx="4719155" cy="8630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2400"/>
              </a:spcBef>
            </a:pPr>
            <a:r>
              <a:rPr lang="en-US" sz="4400" b="1" i="1" dirty="0" smtClean="0">
                <a:solidFill>
                  <a:schemeClr val="tx1"/>
                </a:solidFill>
                <a:latin typeface="Times New Roman" charset="0"/>
              </a:rPr>
              <a:t>Introducing FDM</a:t>
            </a:r>
            <a:endParaRPr lang="en-US" sz="3600" dirty="0" smtClean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67" name="文本框 12"/>
          <p:cNvSpPr txBox="1"/>
          <p:nvPr/>
        </p:nvSpPr>
        <p:spPr>
          <a:xfrm>
            <a:off x="4321406" y="2334746"/>
            <a:ext cx="17099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CN" sz="2800" b="1" dirty="0" smtClean="0">
                <a:solidFill>
                  <a:srgbClr val="0D11B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Pin joint </a:t>
            </a:r>
            <a:endParaRPr kumimoji="0" lang="en-US" altLang="zh-CN" sz="3200" b="1" i="1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7" name="直接连接符 26"/>
          <p:cNvCxnSpPr>
            <a:stCxn id="40" idx="5"/>
            <a:endCxn id="42" idx="1"/>
          </p:cNvCxnSpPr>
          <p:nvPr/>
        </p:nvCxnSpPr>
        <p:spPr>
          <a:xfrm>
            <a:off x="1553589" y="3491073"/>
            <a:ext cx="1443241" cy="151652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连接符 27"/>
          <p:cNvCxnSpPr>
            <a:stCxn id="44" idx="7"/>
            <a:endCxn id="41" idx="3"/>
          </p:cNvCxnSpPr>
          <p:nvPr/>
        </p:nvCxnSpPr>
        <p:spPr>
          <a:xfrm flipV="1">
            <a:off x="1007169" y="3162418"/>
            <a:ext cx="2486818" cy="21902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stCxn id="41" idx="2"/>
            <a:endCxn id="40" idx="6"/>
          </p:cNvCxnSpPr>
          <p:nvPr/>
        </p:nvCxnSpPr>
        <p:spPr>
          <a:xfrm flipH="1">
            <a:off x="1580371" y="3097760"/>
            <a:ext cx="1886834" cy="32865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连接符 30"/>
          <p:cNvCxnSpPr>
            <a:stCxn id="42" idx="0"/>
            <a:endCxn id="41" idx="4"/>
          </p:cNvCxnSpPr>
          <p:nvPr/>
        </p:nvCxnSpPr>
        <p:spPr>
          <a:xfrm flipV="1">
            <a:off x="3061488" y="3189200"/>
            <a:ext cx="497157" cy="179161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连接符 31"/>
          <p:cNvCxnSpPr>
            <a:stCxn id="44" idx="6"/>
            <a:endCxn id="42" idx="2"/>
          </p:cNvCxnSpPr>
          <p:nvPr/>
        </p:nvCxnSpPr>
        <p:spPr>
          <a:xfrm flipV="1">
            <a:off x="1033951" y="5072252"/>
            <a:ext cx="1936097" cy="34511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连接符 33"/>
          <p:cNvCxnSpPr>
            <a:stCxn id="40" idx="4"/>
            <a:endCxn id="44" idx="0"/>
          </p:cNvCxnSpPr>
          <p:nvPr/>
        </p:nvCxnSpPr>
        <p:spPr>
          <a:xfrm flipH="1">
            <a:off x="942511" y="3517855"/>
            <a:ext cx="546420" cy="180807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文本框 12"/>
          <p:cNvSpPr txBox="1"/>
          <p:nvPr/>
        </p:nvSpPr>
        <p:spPr>
          <a:xfrm>
            <a:off x="3630918" y="2895651"/>
            <a:ext cx="3512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en-US" altLang="zh-CN" sz="2400" b="1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</a:t>
            </a:r>
            <a:endParaRPr kumimoji="0" lang="en-US" altLang="zh-CN" sz="2400" b="1" i="1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6" name="文本框 12"/>
          <p:cNvSpPr txBox="1"/>
          <p:nvPr/>
        </p:nvSpPr>
        <p:spPr>
          <a:xfrm>
            <a:off x="3173795" y="5047144"/>
            <a:ext cx="3512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</a:t>
            </a:r>
            <a:endParaRPr kumimoji="0" lang="en-US" altLang="zh-CN" sz="2400" b="1" i="1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7" name="文本框 12"/>
          <p:cNvSpPr txBox="1"/>
          <p:nvPr/>
        </p:nvSpPr>
        <p:spPr>
          <a:xfrm>
            <a:off x="513178" y="5325929"/>
            <a:ext cx="3512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CN" sz="2400" b="1" i="1" noProof="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</a:t>
            </a:r>
            <a:endParaRPr kumimoji="0" lang="en-US" altLang="zh-CN" sz="2400" b="1" i="1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8" name="文本框 12"/>
          <p:cNvSpPr txBox="1"/>
          <p:nvPr/>
        </p:nvSpPr>
        <p:spPr>
          <a:xfrm>
            <a:off x="985126" y="3169406"/>
            <a:ext cx="3512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CN" sz="2400" b="1" i="1" noProof="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</a:t>
            </a:r>
            <a:endParaRPr kumimoji="0" lang="en-US" altLang="zh-CN" sz="2400" b="1" i="1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0" name="椭圆 39"/>
          <p:cNvSpPr/>
          <p:nvPr/>
        </p:nvSpPr>
        <p:spPr>
          <a:xfrm>
            <a:off x="1397491" y="3334975"/>
            <a:ext cx="182880" cy="18288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椭圆 40"/>
          <p:cNvSpPr/>
          <p:nvPr/>
        </p:nvSpPr>
        <p:spPr>
          <a:xfrm>
            <a:off x="3467205" y="3006320"/>
            <a:ext cx="182880" cy="18288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椭圆 41"/>
          <p:cNvSpPr/>
          <p:nvPr/>
        </p:nvSpPr>
        <p:spPr>
          <a:xfrm>
            <a:off x="2970048" y="4980812"/>
            <a:ext cx="182880" cy="18288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椭圆 43"/>
          <p:cNvSpPr/>
          <p:nvPr/>
        </p:nvSpPr>
        <p:spPr>
          <a:xfrm>
            <a:off x="851071" y="5325929"/>
            <a:ext cx="182880" cy="18288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文本框 12"/>
          <p:cNvSpPr txBox="1"/>
          <p:nvPr/>
        </p:nvSpPr>
        <p:spPr>
          <a:xfrm>
            <a:off x="3337713" y="3893976"/>
            <a:ext cx="5565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CN" sz="2400" b="1" noProof="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b="1" i="1" noProof="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b="1" noProof="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kumimoji="0" lang="en-US" altLang="zh-CN" sz="2400" b="1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7" name="文本框 12"/>
          <p:cNvSpPr txBox="1"/>
          <p:nvPr/>
        </p:nvSpPr>
        <p:spPr>
          <a:xfrm>
            <a:off x="2104746" y="2727535"/>
            <a:ext cx="5565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CN" sz="2400" b="1" noProof="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</a:t>
            </a:r>
            <a:r>
              <a:rPr lang="en-US" altLang="zh-CN" sz="2400" b="1" noProof="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kumimoji="0" lang="en-US" altLang="zh-CN" sz="2400" b="1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8" name="文本框 12"/>
          <p:cNvSpPr txBox="1"/>
          <p:nvPr/>
        </p:nvSpPr>
        <p:spPr>
          <a:xfrm>
            <a:off x="664257" y="4161803"/>
            <a:ext cx="5565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CN" sz="2400" b="1" noProof="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en-US" altLang="zh-CN" sz="2400" b="1" noProof="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kumimoji="0" lang="en-US" altLang="zh-CN" sz="2400" b="1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9" name="文本框 12"/>
          <p:cNvSpPr txBox="1"/>
          <p:nvPr/>
        </p:nvSpPr>
        <p:spPr>
          <a:xfrm>
            <a:off x="1879114" y="5232257"/>
            <a:ext cx="5565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CN" sz="2400" b="1" noProof="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b="1" i="1" noProof="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2400" b="1" noProof="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kumimoji="0" lang="en-US" altLang="zh-CN" sz="2400" b="1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0" name="文本框 12"/>
          <p:cNvSpPr txBox="1"/>
          <p:nvPr/>
        </p:nvSpPr>
        <p:spPr>
          <a:xfrm>
            <a:off x="2691794" y="3688314"/>
            <a:ext cx="5565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CN" sz="2400" b="1" noProof="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(d)</a:t>
            </a:r>
            <a:endParaRPr kumimoji="0" lang="en-US" altLang="zh-CN" sz="2400" b="1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1" name="文本框 12"/>
          <p:cNvSpPr txBox="1"/>
          <p:nvPr/>
        </p:nvSpPr>
        <p:spPr>
          <a:xfrm>
            <a:off x="2133550" y="4439040"/>
            <a:ext cx="5565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CN" sz="2400" b="1" noProof="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(e)</a:t>
            </a:r>
            <a:endParaRPr kumimoji="0" lang="en-US" altLang="zh-CN" sz="2400" b="1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2" name="文本框 12"/>
          <p:cNvSpPr txBox="1"/>
          <p:nvPr/>
        </p:nvSpPr>
        <p:spPr>
          <a:xfrm>
            <a:off x="516019" y="1409263"/>
            <a:ext cx="32118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CN" sz="2800" b="1" dirty="0" smtClean="0">
                <a:solidFill>
                  <a:srgbClr val="0D11B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Truss </a:t>
            </a:r>
            <a:r>
              <a:rPr lang="en-US" altLang="zh-CN" sz="3200" b="1" dirty="0" smtClean="0">
                <a:solidFill>
                  <a:srgbClr val="0D11B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structure</a:t>
            </a:r>
            <a:endParaRPr kumimoji="0" lang="en-US" altLang="zh-CN" sz="3200" b="1" i="1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3" name="文本框 12"/>
          <p:cNvSpPr txBox="1"/>
          <p:nvPr/>
        </p:nvSpPr>
        <p:spPr>
          <a:xfrm>
            <a:off x="7468062" y="2037315"/>
            <a:ext cx="38192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Shape optimization: 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optimal nodal location</a:t>
            </a:r>
            <a:endParaRPr kumimoji="0" lang="en-US" altLang="zh-CN" sz="3200" b="1" i="1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3" name="直接箭头连接符 2"/>
          <p:cNvCxnSpPr>
            <a:stCxn id="41" idx="7"/>
            <a:endCxn id="67" idx="1"/>
          </p:cNvCxnSpPr>
          <p:nvPr/>
        </p:nvCxnSpPr>
        <p:spPr>
          <a:xfrm flipV="1">
            <a:off x="3623303" y="2596356"/>
            <a:ext cx="698103" cy="436746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文本框 12"/>
          <p:cNvSpPr txBox="1"/>
          <p:nvPr/>
        </p:nvSpPr>
        <p:spPr>
          <a:xfrm>
            <a:off x="4266275" y="3659616"/>
            <a:ext cx="26240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CN" sz="2800" b="1" dirty="0" smtClean="0">
                <a:solidFill>
                  <a:srgbClr val="0D11B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Only axial force</a:t>
            </a:r>
            <a:endParaRPr kumimoji="0" lang="en-US" altLang="zh-CN" sz="3200" b="1" i="1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66" name="直接箭头连接符 65"/>
          <p:cNvCxnSpPr>
            <a:endCxn id="65" idx="1"/>
          </p:cNvCxnSpPr>
          <p:nvPr/>
        </p:nvCxnSpPr>
        <p:spPr>
          <a:xfrm>
            <a:off x="3385990" y="3848022"/>
            <a:ext cx="880285" cy="73204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文本框 12"/>
          <p:cNvSpPr txBox="1"/>
          <p:nvPr/>
        </p:nvSpPr>
        <p:spPr>
          <a:xfrm>
            <a:off x="7468062" y="3863198"/>
            <a:ext cx="38192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Only force equilibrium</a:t>
            </a:r>
            <a:endParaRPr kumimoji="0" lang="en-US" altLang="zh-CN" sz="3200" b="1" i="1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" name="下箭头 15"/>
          <p:cNvSpPr/>
          <p:nvPr/>
        </p:nvSpPr>
        <p:spPr>
          <a:xfrm>
            <a:off x="9121024" y="3097760"/>
            <a:ext cx="397395" cy="729946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下箭头 68"/>
          <p:cNvSpPr/>
          <p:nvPr/>
        </p:nvSpPr>
        <p:spPr>
          <a:xfrm>
            <a:off x="9116752" y="4580028"/>
            <a:ext cx="397395" cy="729946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文本框 12"/>
          <p:cNvSpPr txBox="1"/>
          <p:nvPr/>
        </p:nvSpPr>
        <p:spPr>
          <a:xfrm>
            <a:off x="7772109" y="5470723"/>
            <a:ext cx="30866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Determined by 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endParaRPr kumimoji="0" lang="en-US" altLang="zh-CN" sz="3200" b="1" i="1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71" name="对象 70"/>
          <p:cNvGraphicFramePr>
            <a:graphicFrameLocks noChangeAspect="1"/>
          </p:cNvGraphicFramePr>
          <p:nvPr>
            <p:extLst/>
          </p:nvPr>
        </p:nvGraphicFramePr>
        <p:xfrm>
          <a:off x="4016192" y="4702895"/>
          <a:ext cx="1438960" cy="13323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9" name="Equation" r:id="rId3" imgW="342720" imgH="317160" progId="Equation.DSMT4">
                  <p:embed/>
                </p:oleObj>
              </mc:Choice>
              <mc:Fallback>
                <p:oleObj name="Equation" r:id="rId3" imgW="342720" imgH="317160" progId="Equation.DSMT4">
                  <p:embed/>
                  <p:pic>
                    <p:nvPicPr>
                      <p:cNvPr id="71" name="对象 7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016192" y="4702895"/>
                        <a:ext cx="1438960" cy="13323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等腰三角形 1"/>
          <p:cNvSpPr/>
          <p:nvPr/>
        </p:nvSpPr>
        <p:spPr>
          <a:xfrm>
            <a:off x="811406" y="5497634"/>
            <a:ext cx="278254" cy="223199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等腰三角形 38"/>
          <p:cNvSpPr/>
          <p:nvPr/>
        </p:nvSpPr>
        <p:spPr>
          <a:xfrm>
            <a:off x="2937355" y="5150422"/>
            <a:ext cx="278254" cy="223199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4114800" cy="365125"/>
          </a:xfrm>
        </p:spPr>
        <p:txBody>
          <a:bodyPr/>
          <a:lstStyle/>
          <a:p>
            <a:r>
              <a:rPr lang="en-US" altLang="zh-CN" dirty="0" smtClean="0"/>
              <a:t>2019</a:t>
            </a:r>
            <a:r>
              <a:rPr lang="zh-CN" altLang="en-US" dirty="0" smtClean="0"/>
              <a:t>年度日本建築学会大会（北陸）</a:t>
            </a:r>
            <a:endParaRPr lang="en-US" dirty="0"/>
          </a:p>
        </p:txBody>
      </p:sp>
      <p:sp>
        <p:nvSpPr>
          <p:cNvPr id="46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352569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89"/>
    </mc:Choice>
    <mc:Fallback xmlns="">
      <p:transition spd="slow" advTm="3189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-1" y="1216839"/>
            <a:ext cx="45720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Shape 144"/>
          <p:cNvSpPr txBox="1">
            <a:spLocks/>
          </p:cNvSpPr>
          <p:nvPr/>
        </p:nvSpPr>
        <p:spPr>
          <a:xfrm>
            <a:off x="629" y="205960"/>
            <a:ext cx="4497482" cy="8630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2400"/>
              </a:spcBef>
            </a:pPr>
            <a:r>
              <a:rPr lang="en-US" sz="4400" b="1" i="1" dirty="0" smtClean="0">
                <a:solidFill>
                  <a:schemeClr val="tx1"/>
                </a:solidFill>
                <a:latin typeface="Times New Roman" charset="0"/>
              </a:rPr>
              <a:t>Introducing FDM</a:t>
            </a:r>
            <a:endParaRPr lang="en-US" sz="3600" dirty="0" smtClean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23" name="文本框 12"/>
          <p:cNvSpPr txBox="1"/>
          <p:nvPr/>
        </p:nvSpPr>
        <p:spPr>
          <a:xfrm>
            <a:off x="502148" y="1482194"/>
            <a:ext cx="78937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CN" sz="3200" b="1" dirty="0" smtClean="0">
                <a:solidFill>
                  <a:srgbClr val="0D11B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Denote the connectivity matrix as C , where </a:t>
            </a:r>
            <a:endParaRPr kumimoji="0" lang="en-US" altLang="zh-CN" sz="3600" b="1" i="1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6" name="对象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1351214"/>
              </p:ext>
            </p:extLst>
          </p:nvPr>
        </p:nvGraphicFramePr>
        <p:xfrm>
          <a:off x="3612550" y="2224374"/>
          <a:ext cx="3321627" cy="16035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" name="Equation" r:id="rId3" imgW="1473120" imgH="711000" progId="Equation.DSMT4">
                  <p:embed/>
                </p:oleObj>
              </mc:Choice>
              <mc:Fallback>
                <p:oleObj name="Equation" r:id="rId3" imgW="1473120" imgH="711000" progId="Equation.DSMT4">
                  <p:embed/>
                  <p:pic>
                    <p:nvPicPr>
                      <p:cNvPr id="26" name="对象 2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12550" y="2224374"/>
                        <a:ext cx="3321627" cy="16035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0" name="直接连接符 29"/>
          <p:cNvCxnSpPr/>
          <p:nvPr/>
        </p:nvCxnSpPr>
        <p:spPr>
          <a:xfrm>
            <a:off x="1379814" y="2822160"/>
            <a:ext cx="1022979" cy="10283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 flipV="1">
            <a:off x="1101595" y="2648237"/>
            <a:ext cx="1579418" cy="13762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 flipH="1">
            <a:off x="1379814" y="2648237"/>
            <a:ext cx="1301200" cy="17392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 flipV="1">
            <a:off x="2402793" y="2648236"/>
            <a:ext cx="278219" cy="120229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 flipV="1">
            <a:off x="1114320" y="3850531"/>
            <a:ext cx="1288471" cy="17392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 flipH="1">
            <a:off x="1101595" y="2822160"/>
            <a:ext cx="278219" cy="120229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文本框 12"/>
          <p:cNvSpPr txBox="1"/>
          <p:nvPr/>
        </p:nvSpPr>
        <p:spPr>
          <a:xfrm>
            <a:off x="2740746" y="2360495"/>
            <a:ext cx="3512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en-US" altLang="zh-CN" sz="2400" b="1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</a:t>
            </a:r>
            <a:endParaRPr kumimoji="0" lang="en-US" altLang="zh-CN" sz="2400" b="1" i="1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2" name="文本框 12"/>
          <p:cNvSpPr txBox="1"/>
          <p:nvPr/>
        </p:nvSpPr>
        <p:spPr>
          <a:xfrm>
            <a:off x="2402791" y="3739892"/>
            <a:ext cx="3512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</a:t>
            </a:r>
            <a:endParaRPr kumimoji="0" lang="en-US" altLang="zh-CN" sz="2400" b="1" i="1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3" name="文本框 12"/>
          <p:cNvSpPr txBox="1"/>
          <p:nvPr/>
        </p:nvSpPr>
        <p:spPr>
          <a:xfrm>
            <a:off x="769086" y="3850531"/>
            <a:ext cx="3512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CN" sz="2400" b="1" i="1" noProof="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</a:t>
            </a:r>
            <a:endParaRPr kumimoji="0" lang="en-US" altLang="zh-CN" sz="2400" b="1" i="1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4" name="文本框 12"/>
          <p:cNvSpPr txBox="1"/>
          <p:nvPr/>
        </p:nvSpPr>
        <p:spPr>
          <a:xfrm>
            <a:off x="955468" y="2326191"/>
            <a:ext cx="3512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CN" sz="2400" b="1" i="1" noProof="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</a:t>
            </a:r>
            <a:endParaRPr kumimoji="0" lang="en-US" altLang="zh-CN" sz="2400" b="1" i="1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5" name="椭圆 54"/>
          <p:cNvSpPr/>
          <p:nvPr/>
        </p:nvSpPr>
        <p:spPr>
          <a:xfrm>
            <a:off x="1315593" y="2730720"/>
            <a:ext cx="182880" cy="18288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椭圆 55"/>
          <p:cNvSpPr/>
          <p:nvPr/>
        </p:nvSpPr>
        <p:spPr>
          <a:xfrm>
            <a:off x="2541902" y="2587685"/>
            <a:ext cx="182880" cy="18288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椭圆 56"/>
          <p:cNvSpPr/>
          <p:nvPr/>
        </p:nvSpPr>
        <p:spPr>
          <a:xfrm>
            <a:off x="2311351" y="3759091"/>
            <a:ext cx="182880" cy="18288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椭圆 57"/>
          <p:cNvSpPr/>
          <p:nvPr/>
        </p:nvSpPr>
        <p:spPr>
          <a:xfrm>
            <a:off x="1007073" y="3961670"/>
            <a:ext cx="182880" cy="18288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文本框 12"/>
          <p:cNvSpPr txBox="1"/>
          <p:nvPr/>
        </p:nvSpPr>
        <p:spPr>
          <a:xfrm>
            <a:off x="2548886" y="3043033"/>
            <a:ext cx="5565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CN" sz="2400" b="1" noProof="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b="1" i="1" noProof="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b="1" noProof="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kumimoji="0" lang="en-US" altLang="zh-CN" sz="2400" b="1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7495576" y="2628615"/>
            <a:ext cx="4076757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b="1" i="1" dirty="0" err="1" smtClean="0">
                <a:latin typeface="Times New Roman" panose="02020603050405020304" pitchFamily="18" charset="0"/>
                <a:ea typeface="Yu Mincho"/>
                <a:cs typeface="Times New Roman" panose="02020603050405020304" pitchFamily="18" charset="0"/>
              </a:rPr>
              <a:t>i</a:t>
            </a:r>
            <a:r>
              <a:rPr lang="en-US" sz="2600" b="1" dirty="0" smtClean="0">
                <a:latin typeface="Times New Roman" panose="02020603050405020304" pitchFamily="18" charset="0"/>
                <a:ea typeface="Yu Mincho"/>
                <a:cs typeface="Times New Roman" panose="02020603050405020304" pitchFamily="18" charset="0"/>
              </a:rPr>
              <a:t>=1,2</a:t>
            </a:r>
            <a:r>
              <a:rPr lang="en-US" sz="2600" b="1" dirty="0">
                <a:latin typeface="Times New Roman" panose="02020603050405020304" pitchFamily="18" charset="0"/>
                <a:ea typeface="Yu Mincho"/>
                <a:cs typeface="Times New Roman" panose="02020603050405020304" pitchFamily="18" charset="0"/>
              </a:rPr>
              <a:t>, …, m;  </a:t>
            </a:r>
            <a:r>
              <a:rPr lang="en-US" sz="2600" b="1" i="1" dirty="0">
                <a:latin typeface="Times New Roman" panose="02020603050405020304" pitchFamily="18" charset="0"/>
                <a:ea typeface="Yu Mincho"/>
                <a:cs typeface="Times New Roman" panose="02020603050405020304" pitchFamily="18" charset="0"/>
              </a:rPr>
              <a:t>j</a:t>
            </a:r>
            <a:r>
              <a:rPr lang="en-US" sz="2600" b="1" dirty="0">
                <a:latin typeface="Times New Roman" panose="02020603050405020304" pitchFamily="18" charset="0"/>
                <a:ea typeface="Yu Mincho"/>
                <a:cs typeface="Times New Roman" panose="02020603050405020304" pitchFamily="18" charset="0"/>
              </a:rPr>
              <a:t>, </a:t>
            </a:r>
            <a:r>
              <a:rPr lang="en-US" sz="2600" b="1" i="1" dirty="0">
                <a:latin typeface="Times New Roman" panose="02020603050405020304" pitchFamily="18" charset="0"/>
                <a:ea typeface="Yu Mincho"/>
                <a:cs typeface="Times New Roman" panose="02020603050405020304" pitchFamily="18" charset="0"/>
              </a:rPr>
              <a:t>k</a:t>
            </a:r>
            <a:r>
              <a:rPr lang="en-US" sz="2600" b="1" dirty="0">
                <a:latin typeface="Times New Roman" panose="02020603050405020304" pitchFamily="18" charset="0"/>
                <a:ea typeface="Yu Mincho"/>
                <a:cs typeface="Times New Roman" panose="02020603050405020304" pitchFamily="18" charset="0"/>
              </a:rPr>
              <a:t>=1, 2, …, </a:t>
            </a:r>
            <a:r>
              <a:rPr lang="en-US" sz="2600" b="1" dirty="0" smtClean="0">
                <a:latin typeface="Times New Roman" panose="02020603050405020304" pitchFamily="18" charset="0"/>
                <a:ea typeface="Yu Mincho"/>
                <a:cs typeface="Times New Roman" panose="02020603050405020304" pitchFamily="18" charset="0"/>
              </a:rPr>
              <a:t>n</a:t>
            </a:r>
            <a:endParaRPr lang="en-US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文本框 12"/>
          <p:cNvSpPr txBox="1"/>
          <p:nvPr/>
        </p:nvSpPr>
        <p:spPr>
          <a:xfrm>
            <a:off x="7267351" y="3544167"/>
            <a:ext cx="27606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2800" b="1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en-US" sz="2800" b="1" baseline="-25000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free</a:t>
            </a:r>
            <a:r>
              <a:rPr 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         </a:t>
            </a:r>
            <a:r>
              <a:rPr lang="en-US" sz="2800" b="1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en-US" sz="2800" b="1" baseline="-25000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fix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0" lang="en-US" altLang="zh-CN" sz="3200" b="1" i="1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7206419"/>
              </p:ext>
            </p:extLst>
          </p:nvPr>
        </p:nvGraphicFramePr>
        <p:xfrm>
          <a:off x="6424504" y="4419895"/>
          <a:ext cx="5127625" cy="2027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" name="Equation" r:id="rId5" imgW="2247840" imgH="888840" progId="Equation.DSMT4">
                  <p:embed/>
                </p:oleObj>
              </mc:Choice>
              <mc:Fallback>
                <p:oleObj name="Equation" r:id="rId5" imgW="2247840" imgH="888840" progId="Equation.DSMT4">
                  <p:embed/>
                  <p:pic>
                    <p:nvPicPr>
                      <p:cNvPr id="2" name="对象 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424504" y="4419895"/>
                        <a:ext cx="5127625" cy="20272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文本框 12"/>
          <p:cNvSpPr txBox="1"/>
          <p:nvPr/>
        </p:nvSpPr>
        <p:spPr>
          <a:xfrm rot="5400000">
            <a:off x="9049778" y="3434431"/>
            <a:ext cx="53057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CN" sz="9600" b="1" dirty="0" smtClean="0">
                <a:solidFill>
                  <a:srgbClr val="0D11B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kumimoji="0" lang="en-US" altLang="zh-CN" sz="11500" b="1" i="1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7" name="文本框 12"/>
          <p:cNvSpPr txBox="1"/>
          <p:nvPr/>
        </p:nvSpPr>
        <p:spPr>
          <a:xfrm rot="5400000">
            <a:off x="7597544" y="3405522"/>
            <a:ext cx="53057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CN" sz="9600" b="1" dirty="0" smtClean="0">
                <a:solidFill>
                  <a:srgbClr val="0D11B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kumimoji="0" lang="en-US" altLang="zh-CN" sz="11500" b="1" i="1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9" name="文本框 12"/>
          <p:cNvSpPr txBox="1"/>
          <p:nvPr/>
        </p:nvSpPr>
        <p:spPr>
          <a:xfrm>
            <a:off x="248841" y="4805137"/>
            <a:ext cx="607414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Divide nodes to 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free</a:t>
            </a: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fix</a:t>
            </a: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nodes</a:t>
            </a:r>
          </a:p>
          <a:p>
            <a:pPr lvl="0">
              <a:defRPr/>
            </a:pPr>
            <a:r>
              <a:rPr lang="en-US" altLang="zh-CN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And rearrange the matrix </a:t>
            </a:r>
            <a:r>
              <a:rPr lang="en-US" altLang="zh-CN" sz="3200" b="1" dirty="0" smtClean="0">
                <a:solidFill>
                  <a:srgbClr val="0D11B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endParaRPr lang="en-US" altLang="zh-CN" sz="3600" b="1" dirty="0">
              <a:solidFill>
                <a:srgbClr val="0D11B3"/>
              </a:solidFill>
              <a:latin typeface="Calibri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8" name="等腰三角形 27"/>
          <p:cNvSpPr/>
          <p:nvPr/>
        </p:nvSpPr>
        <p:spPr>
          <a:xfrm>
            <a:off x="1007073" y="4173247"/>
            <a:ext cx="168039" cy="169723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等腰三角形 30"/>
          <p:cNvSpPr/>
          <p:nvPr/>
        </p:nvSpPr>
        <p:spPr>
          <a:xfrm>
            <a:off x="2318772" y="3980835"/>
            <a:ext cx="168039" cy="169723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页脚占位符 2"/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4114800" cy="365125"/>
          </a:xfrm>
        </p:spPr>
        <p:txBody>
          <a:bodyPr/>
          <a:lstStyle/>
          <a:p>
            <a:r>
              <a:rPr lang="en-US" altLang="zh-CN" dirty="0" smtClean="0"/>
              <a:t>2019</a:t>
            </a:r>
            <a:r>
              <a:rPr lang="zh-CN" altLang="en-US" dirty="0" smtClean="0"/>
              <a:t>年度日本建築学会大会（北陸）</a:t>
            </a:r>
            <a:endParaRPr lang="en-US" dirty="0"/>
          </a:p>
        </p:txBody>
      </p:sp>
      <p:sp>
        <p:nvSpPr>
          <p:cNvPr id="34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6079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4"/>
    </mc:Choice>
    <mc:Fallback xmlns="">
      <p:transition spd="slow" advTm="224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-1" y="1216839"/>
            <a:ext cx="36576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Shape 144"/>
          <p:cNvSpPr txBox="1">
            <a:spLocks/>
          </p:cNvSpPr>
          <p:nvPr/>
        </p:nvSpPr>
        <p:spPr>
          <a:xfrm>
            <a:off x="-1" y="162533"/>
            <a:ext cx="3961773" cy="8630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2400"/>
              </a:spcBef>
            </a:pPr>
            <a:r>
              <a:rPr lang="en-US" sz="4400" b="1" i="1" dirty="0" smtClean="0">
                <a:solidFill>
                  <a:schemeClr val="tx1"/>
                </a:solidFill>
                <a:latin typeface="Times New Roman" charset="0"/>
              </a:rPr>
              <a:t>Nodal location</a:t>
            </a:r>
            <a:endParaRPr lang="en-US" sz="3600" dirty="0" smtClean="0">
              <a:solidFill>
                <a:schemeClr val="tx1"/>
              </a:solidFill>
              <a:latin typeface="Times New Roman" charset="0"/>
            </a:endParaRP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7637740"/>
              </p:ext>
            </p:extLst>
          </p:nvPr>
        </p:nvGraphicFramePr>
        <p:xfrm>
          <a:off x="850797" y="2311974"/>
          <a:ext cx="8733561" cy="11727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4" name="Equation" r:id="rId3" imgW="3593880" imgH="482400" progId="Equation.DSMT4">
                  <p:embed/>
                </p:oleObj>
              </mc:Choice>
              <mc:Fallback>
                <p:oleObj name="Equation" r:id="rId3" imgW="3593880" imgH="482400" progId="Equation.DSMT4">
                  <p:embed/>
                  <p:pic>
                    <p:nvPicPr>
                      <p:cNvPr id="9" name="对象 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50797" y="2311974"/>
                        <a:ext cx="8733561" cy="11727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文本框 12"/>
          <p:cNvSpPr txBox="1"/>
          <p:nvPr/>
        </p:nvSpPr>
        <p:spPr>
          <a:xfrm>
            <a:off x="502148" y="4170822"/>
            <a:ext cx="497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 external load on free nodes</a:t>
            </a:r>
            <a:endParaRPr kumimoji="0" lang="en-US" altLang="zh-CN" sz="3200" b="1" i="1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文本框 12"/>
          <p:cNvSpPr txBox="1"/>
          <p:nvPr/>
        </p:nvSpPr>
        <p:spPr>
          <a:xfrm>
            <a:off x="502148" y="1482194"/>
            <a:ext cx="64990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CN" sz="3200" b="1" dirty="0">
                <a:solidFill>
                  <a:srgbClr val="0D11B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Determination of nodal location</a:t>
            </a:r>
            <a:endParaRPr lang="en-US" altLang="zh-CN" sz="3600" b="1" i="1" dirty="0">
              <a:solidFill>
                <a:srgbClr val="0D11B3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970570" y="5246144"/>
            <a:ext cx="2491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CN" sz="2800" b="1" dirty="0">
                <a:solidFill>
                  <a:srgbClr val="0D11B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800" b="1" dirty="0" smtClean="0">
                <a:solidFill>
                  <a:srgbClr val="0D11B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unctions of </a:t>
            </a:r>
            <a:r>
              <a:rPr lang="en-US" altLang="zh-CN" sz="28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endParaRPr kumimoji="0" lang="en-US" altLang="zh-CN" sz="3200" b="1" i="1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651174"/>
              </p:ext>
            </p:extLst>
          </p:nvPr>
        </p:nvGraphicFramePr>
        <p:xfrm>
          <a:off x="850797" y="4921967"/>
          <a:ext cx="8085138" cy="1171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5" name="Equation" r:id="rId5" imgW="3327120" imgH="482400" progId="Equation.DSMT4">
                  <p:embed/>
                </p:oleObj>
              </mc:Choice>
              <mc:Fallback>
                <p:oleObj name="Equation" r:id="rId5" imgW="3327120" imgH="482400" progId="Equation.DSMT4">
                  <p:embed/>
                  <p:pic>
                    <p:nvPicPr>
                      <p:cNvPr id="14" name="对象 1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50797" y="4921967"/>
                        <a:ext cx="8085138" cy="1171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页脚占位符 2"/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4114800" cy="365125"/>
          </a:xfrm>
        </p:spPr>
        <p:txBody>
          <a:bodyPr/>
          <a:lstStyle/>
          <a:p>
            <a:r>
              <a:rPr lang="en-US" altLang="zh-CN" dirty="0" smtClean="0"/>
              <a:t>2019</a:t>
            </a:r>
            <a:r>
              <a:rPr lang="zh-CN" altLang="en-US" dirty="0" smtClean="0"/>
              <a:t>年度日本建築学会大会（北陸）</a:t>
            </a:r>
            <a:endParaRPr lang="en-US" dirty="0"/>
          </a:p>
        </p:txBody>
      </p:sp>
      <p:sp>
        <p:nvSpPr>
          <p:cNvPr id="16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2"/>
          <p:cNvSpPr txBox="1"/>
          <p:nvPr/>
        </p:nvSpPr>
        <p:spPr>
          <a:xfrm>
            <a:off x="8118471" y="3736126"/>
            <a:ext cx="393065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Force density vector</a:t>
            </a:r>
          </a:p>
          <a:p>
            <a:pPr lvl="0">
              <a:defRPr/>
            </a:pPr>
            <a:r>
              <a:rPr lang="en-US" altLang="zh-CN" sz="32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3200" b="1" dirty="0" smtClean="0">
                <a:solidFill>
                  <a:srgbClr val="0D11B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(</a:t>
            </a:r>
            <a:r>
              <a:rPr lang="en-US" altLang="zh-CN" sz="32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3200" b="1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3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3200" b="1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3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3200" b="1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32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3200" b="1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32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3200" b="1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3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3200" b="1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en-US" altLang="zh-CN" sz="32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7423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3"/>
    </mc:Choice>
    <mc:Fallback xmlns="">
      <p:transition spd="slow" advTm="203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-1" y="1216839"/>
            <a:ext cx="50292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Shape 144"/>
          <p:cNvSpPr txBox="1">
            <a:spLocks/>
          </p:cNvSpPr>
          <p:nvPr/>
        </p:nvSpPr>
        <p:spPr>
          <a:xfrm>
            <a:off x="633" y="205960"/>
            <a:ext cx="5910645" cy="8630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2400"/>
              </a:spcBef>
            </a:pPr>
            <a:r>
              <a:rPr lang="en-US" sz="4400" b="1" i="1" dirty="0" smtClean="0">
                <a:solidFill>
                  <a:schemeClr val="tx1"/>
                </a:solidFill>
                <a:latin typeface="Times New Roman" charset="0"/>
              </a:rPr>
              <a:t>Problem formulation</a:t>
            </a:r>
            <a:endParaRPr lang="en-US" sz="3600" dirty="0" smtClean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23" name="文本框 12"/>
          <p:cNvSpPr txBox="1"/>
          <p:nvPr/>
        </p:nvSpPr>
        <p:spPr>
          <a:xfrm>
            <a:off x="6406864" y="2151129"/>
            <a:ext cx="55198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CN" sz="3200" b="1" noProof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Same discretization with </a:t>
            </a:r>
            <a:r>
              <a:rPr lang="en-US" altLang="zh-CN" sz="3200" b="1" noProof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Truss</a:t>
            </a: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8323618"/>
              </p:ext>
            </p:extLst>
          </p:nvPr>
        </p:nvGraphicFramePr>
        <p:xfrm>
          <a:off x="3385310" y="5058718"/>
          <a:ext cx="7877175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6" name="Equation" r:id="rId3" imgW="3644640" imgH="253800" progId="Equation.DSMT4">
                  <p:embed/>
                </p:oleObj>
              </mc:Choice>
              <mc:Fallback>
                <p:oleObj name="Equation" r:id="rId3" imgW="3644640" imgH="253800" progId="Equation.DSMT4">
                  <p:embed/>
                  <p:pic>
                    <p:nvPicPr>
                      <p:cNvPr id="9" name="对象 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85310" y="5058718"/>
                        <a:ext cx="7877175" cy="549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1515813" y="4988331"/>
            <a:ext cx="17228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i="1" dirty="0" smtClean="0">
                <a:solidFill>
                  <a:srgbClr val="0D11B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Minimize </a:t>
            </a:r>
            <a:r>
              <a:rPr lang="en-US" altLang="zh-CN" sz="2800" b="1" dirty="0" smtClean="0">
                <a:solidFill>
                  <a:srgbClr val="0D11B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US" altLang="zh-CN" sz="2800" b="1" i="1" dirty="0" smtClean="0">
              <a:solidFill>
                <a:srgbClr val="0D11B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3"/>
          <p:cNvSpPr txBox="1"/>
          <p:nvPr/>
        </p:nvSpPr>
        <p:spPr>
          <a:xfrm>
            <a:off x="1515813" y="5731434"/>
            <a:ext cx="17228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i="1" dirty="0" smtClean="0">
                <a:solidFill>
                  <a:srgbClr val="0D11B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Subject to</a:t>
            </a:r>
            <a:r>
              <a:rPr lang="en-US" altLang="zh-CN" sz="2800" b="1" dirty="0" smtClean="0">
                <a:solidFill>
                  <a:srgbClr val="0D11B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US" altLang="zh-CN" sz="2800" b="1" i="1" dirty="0" smtClean="0">
              <a:solidFill>
                <a:srgbClr val="0D11B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4793904"/>
              </p:ext>
            </p:extLst>
          </p:nvPr>
        </p:nvGraphicFramePr>
        <p:xfrm>
          <a:off x="3375757" y="5732317"/>
          <a:ext cx="8013700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7" name="Equation" r:id="rId5" imgW="3708360" imgH="253800" progId="Equation.DSMT4">
                  <p:embed/>
                </p:oleObj>
              </mc:Choice>
              <mc:Fallback>
                <p:oleObj name="Equation" r:id="rId5" imgW="3708360" imgH="253800" progId="Equation.DSMT4">
                  <p:embed/>
                  <p:pic>
                    <p:nvPicPr>
                      <p:cNvPr id="12" name="对象 1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375757" y="5732317"/>
                        <a:ext cx="8013700" cy="549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516019" y="1409263"/>
            <a:ext cx="32118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CN" sz="2800" b="1" dirty="0" smtClean="0">
                <a:solidFill>
                  <a:srgbClr val="0D11B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Frame </a:t>
            </a:r>
            <a:r>
              <a:rPr lang="en-US" altLang="zh-CN" sz="3200" b="1" dirty="0" smtClean="0">
                <a:solidFill>
                  <a:srgbClr val="0D11B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structure</a:t>
            </a:r>
            <a:endParaRPr kumimoji="0" lang="en-US" altLang="zh-CN" sz="3200" b="1" i="1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30" name="直接连接符 29"/>
          <p:cNvCxnSpPr>
            <a:stCxn id="39" idx="3"/>
            <a:endCxn id="37" idx="1"/>
          </p:cNvCxnSpPr>
          <p:nvPr/>
        </p:nvCxnSpPr>
        <p:spPr>
          <a:xfrm>
            <a:off x="1174794" y="2717272"/>
            <a:ext cx="1799504" cy="164731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连接符 30"/>
          <p:cNvCxnSpPr>
            <a:stCxn id="38" idx="3"/>
            <a:endCxn id="36" idx="1"/>
          </p:cNvCxnSpPr>
          <p:nvPr/>
        </p:nvCxnSpPr>
        <p:spPr>
          <a:xfrm flipV="1">
            <a:off x="691661" y="2443517"/>
            <a:ext cx="2777641" cy="21519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连接符 31"/>
          <p:cNvCxnSpPr>
            <a:stCxn id="36" idx="1"/>
            <a:endCxn id="39" idx="3"/>
          </p:cNvCxnSpPr>
          <p:nvPr/>
        </p:nvCxnSpPr>
        <p:spPr>
          <a:xfrm flipH="1">
            <a:off x="1174794" y="2443517"/>
            <a:ext cx="2294508" cy="27375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接连接符 32"/>
          <p:cNvCxnSpPr>
            <a:stCxn id="37" idx="1"/>
            <a:endCxn id="36" idx="1"/>
          </p:cNvCxnSpPr>
          <p:nvPr/>
        </p:nvCxnSpPr>
        <p:spPr>
          <a:xfrm flipV="1">
            <a:off x="2974298" y="2443517"/>
            <a:ext cx="495004" cy="192107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连接符 33"/>
          <p:cNvCxnSpPr>
            <a:stCxn id="38" idx="3"/>
            <a:endCxn id="37" idx="1"/>
          </p:cNvCxnSpPr>
          <p:nvPr/>
        </p:nvCxnSpPr>
        <p:spPr>
          <a:xfrm flipV="1">
            <a:off x="691661" y="4364589"/>
            <a:ext cx="2282637" cy="23083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接连接符 34"/>
          <p:cNvCxnSpPr>
            <a:stCxn id="39" idx="3"/>
            <a:endCxn id="38" idx="3"/>
          </p:cNvCxnSpPr>
          <p:nvPr/>
        </p:nvCxnSpPr>
        <p:spPr>
          <a:xfrm flipH="1">
            <a:off x="691661" y="2717272"/>
            <a:ext cx="483133" cy="187814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文本框 12"/>
          <p:cNvSpPr txBox="1"/>
          <p:nvPr/>
        </p:nvSpPr>
        <p:spPr>
          <a:xfrm>
            <a:off x="3469302" y="2212684"/>
            <a:ext cx="3512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en-US" altLang="zh-CN" sz="2400" b="1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</a:t>
            </a:r>
            <a:endParaRPr kumimoji="0" lang="en-US" altLang="zh-CN" sz="2400" b="1" i="1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7" name="文本框 12"/>
          <p:cNvSpPr txBox="1"/>
          <p:nvPr/>
        </p:nvSpPr>
        <p:spPr>
          <a:xfrm>
            <a:off x="2974298" y="4133756"/>
            <a:ext cx="3512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</a:t>
            </a:r>
            <a:endParaRPr kumimoji="0" lang="en-US" altLang="zh-CN" sz="2400" b="1" i="1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8" name="文本框 12"/>
          <p:cNvSpPr txBox="1"/>
          <p:nvPr/>
        </p:nvSpPr>
        <p:spPr>
          <a:xfrm>
            <a:off x="340377" y="4364588"/>
            <a:ext cx="3512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CN" sz="2400" b="1" i="1" noProof="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</a:t>
            </a:r>
            <a:endParaRPr kumimoji="0" lang="en-US" altLang="zh-CN" sz="2400" b="1" i="1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9" name="文本框 12"/>
          <p:cNvSpPr txBox="1"/>
          <p:nvPr/>
        </p:nvSpPr>
        <p:spPr>
          <a:xfrm>
            <a:off x="823510" y="2486439"/>
            <a:ext cx="3512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CN" sz="2400" b="1" i="1" noProof="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</a:t>
            </a:r>
            <a:endParaRPr kumimoji="0" lang="en-US" altLang="zh-CN" sz="2400" b="1" i="1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4" name="文本框 12"/>
          <p:cNvSpPr txBox="1"/>
          <p:nvPr/>
        </p:nvSpPr>
        <p:spPr>
          <a:xfrm>
            <a:off x="3176097" y="3211009"/>
            <a:ext cx="5565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CN" sz="2400" b="1" noProof="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b="1" i="1" noProof="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b="1" noProof="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kumimoji="0" lang="en-US" altLang="zh-CN" sz="2400" b="1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5" name="文本框 12"/>
          <p:cNvSpPr txBox="1"/>
          <p:nvPr/>
        </p:nvSpPr>
        <p:spPr>
          <a:xfrm>
            <a:off x="1943130" y="2044568"/>
            <a:ext cx="5565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CN" sz="2400" b="1" noProof="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</a:t>
            </a:r>
            <a:r>
              <a:rPr lang="en-US" altLang="zh-CN" sz="2400" b="1" noProof="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kumimoji="0" lang="en-US" altLang="zh-CN" sz="2400" b="1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6" name="文本框 12"/>
          <p:cNvSpPr txBox="1"/>
          <p:nvPr/>
        </p:nvSpPr>
        <p:spPr>
          <a:xfrm>
            <a:off x="309045" y="3341192"/>
            <a:ext cx="5565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CN" sz="2400" b="1" noProof="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en-US" altLang="zh-CN" sz="2400" b="1" noProof="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kumimoji="0" lang="en-US" altLang="zh-CN" sz="2400" b="1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7" name="文本框 12"/>
          <p:cNvSpPr txBox="1"/>
          <p:nvPr/>
        </p:nvSpPr>
        <p:spPr>
          <a:xfrm>
            <a:off x="1717498" y="4549290"/>
            <a:ext cx="5565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CN" sz="2400" b="1" noProof="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b="1" i="1" noProof="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2400" b="1" noProof="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kumimoji="0" lang="en-US" altLang="zh-CN" sz="2400" b="1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8" name="文本框 12"/>
          <p:cNvSpPr txBox="1"/>
          <p:nvPr/>
        </p:nvSpPr>
        <p:spPr>
          <a:xfrm>
            <a:off x="2530178" y="3005347"/>
            <a:ext cx="5565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CN" sz="2400" b="1" noProof="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(d)</a:t>
            </a:r>
            <a:endParaRPr kumimoji="0" lang="en-US" altLang="zh-CN" sz="2400" b="1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9" name="文本框 12"/>
          <p:cNvSpPr txBox="1"/>
          <p:nvPr/>
        </p:nvSpPr>
        <p:spPr>
          <a:xfrm>
            <a:off x="1971934" y="3756073"/>
            <a:ext cx="5565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CN" sz="2400" b="1" noProof="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(e)</a:t>
            </a:r>
            <a:endParaRPr kumimoji="0" lang="en-US" altLang="zh-CN" sz="2400" b="1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6" name="文本框 12"/>
          <p:cNvSpPr txBox="1"/>
          <p:nvPr/>
        </p:nvSpPr>
        <p:spPr>
          <a:xfrm>
            <a:off x="4167405" y="1762003"/>
            <a:ext cx="1892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CN" sz="2800" b="1" dirty="0" smtClean="0">
                <a:solidFill>
                  <a:srgbClr val="0D11B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Rigid joint </a:t>
            </a:r>
            <a:endParaRPr kumimoji="0" lang="en-US" altLang="zh-CN" sz="3200" b="1" i="1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87" name="直接箭头连接符 86"/>
          <p:cNvCxnSpPr>
            <a:endCxn id="86" idx="1"/>
          </p:cNvCxnSpPr>
          <p:nvPr/>
        </p:nvCxnSpPr>
        <p:spPr>
          <a:xfrm flipV="1">
            <a:off x="3469302" y="2023613"/>
            <a:ext cx="698103" cy="436746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文本框 12"/>
          <p:cNvSpPr txBox="1"/>
          <p:nvPr/>
        </p:nvSpPr>
        <p:spPr>
          <a:xfrm>
            <a:off x="4025874" y="2923977"/>
            <a:ext cx="205312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CN" sz="2800" b="1" dirty="0" smtClean="0">
                <a:solidFill>
                  <a:srgbClr val="0D11B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Axial force</a:t>
            </a:r>
          </a:p>
          <a:p>
            <a:pPr lvl="0">
              <a:defRPr/>
            </a:pPr>
            <a:r>
              <a:rPr lang="en-US" altLang="zh-CN" sz="2800" b="1" noProof="0" dirty="0" smtClean="0">
                <a:solidFill>
                  <a:srgbClr val="0D11B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Shear force</a:t>
            </a:r>
          </a:p>
          <a:p>
            <a:pPr lvl="0">
              <a:defRPr/>
            </a:pPr>
            <a:r>
              <a:rPr kumimoji="0" lang="en-US" altLang="zh-CN" sz="2800" b="1" u="none" strike="noStrike" kern="1200" cap="none" spc="0" normalizeH="0" baseline="0" dirty="0" smtClean="0">
                <a:ln>
                  <a:noFill/>
                </a:ln>
                <a:solidFill>
                  <a:srgbClr val="0D11B3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Moment</a:t>
            </a:r>
            <a:endParaRPr kumimoji="0" lang="en-US" altLang="zh-CN" sz="3200" b="1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91" name="直接箭头连接符 90"/>
          <p:cNvCxnSpPr>
            <a:endCxn id="90" idx="1"/>
          </p:cNvCxnSpPr>
          <p:nvPr/>
        </p:nvCxnSpPr>
        <p:spPr>
          <a:xfrm>
            <a:off x="3318793" y="3056910"/>
            <a:ext cx="707081" cy="559565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文本框 12"/>
          <p:cNvSpPr txBox="1"/>
          <p:nvPr/>
        </p:nvSpPr>
        <p:spPr>
          <a:xfrm>
            <a:off x="6934110" y="4063347"/>
            <a:ext cx="44653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CN" sz="3200" b="1" noProof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Optimal shape of 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3200" b="1" noProof="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rame</a:t>
            </a:r>
            <a:endParaRPr lang="en-US" altLang="zh-CN" sz="3200" b="1" noProof="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8" name="下箭头 97"/>
          <p:cNvSpPr/>
          <p:nvPr/>
        </p:nvSpPr>
        <p:spPr>
          <a:xfrm>
            <a:off x="8885073" y="2854208"/>
            <a:ext cx="563418" cy="112850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文本框 12"/>
          <p:cNvSpPr txBox="1"/>
          <p:nvPr/>
        </p:nvSpPr>
        <p:spPr>
          <a:xfrm>
            <a:off x="6831945" y="3037094"/>
            <a:ext cx="1670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CN" sz="3200" b="1" noProof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FDM </a:t>
            </a:r>
            <a:r>
              <a:rPr lang="en-US" altLang="zh-CN" sz="3200" b="1" noProof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3200" b="1" i="1" noProof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3200" b="1" noProof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40" name="等腰三角形 39"/>
          <p:cNvSpPr/>
          <p:nvPr/>
        </p:nvSpPr>
        <p:spPr>
          <a:xfrm>
            <a:off x="539492" y="4598689"/>
            <a:ext cx="278254" cy="223199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等腰三角形 40"/>
          <p:cNvSpPr/>
          <p:nvPr/>
        </p:nvSpPr>
        <p:spPr>
          <a:xfrm>
            <a:off x="2830578" y="4377220"/>
            <a:ext cx="278254" cy="223199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页脚占位符 2"/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4114800" cy="365125"/>
          </a:xfrm>
        </p:spPr>
        <p:txBody>
          <a:bodyPr/>
          <a:lstStyle/>
          <a:p>
            <a:r>
              <a:rPr lang="en-US" altLang="zh-CN" dirty="0" smtClean="0"/>
              <a:t>2019</a:t>
            </a:r>
            <a:r>
              <a:rPr lang="zh-CN" altLang="en-US" dirty="0" smtClean="0"/>
              <a:t>年度日本建築学会大会（北陸）</a:t>
            </a:r>
            <a:endParaRPr lang="en-US" dirty="0"/>
          </a:p>
        </p:txBody>
      </p:sp>
      <p:sp>
        <p:nvSpPr>
          <p:cNvPr id="43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9592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1"/>
    </mc:Choice>
    <mc:Fallback xmlns="">
      <p:transition spd="slow" advTm="171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-1" y="1216839"/>
            <a:ext cx="50292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Shape 144"/>
          <p:cNvSpPr txBox="1">
            <a:spLocks/>
          </p:cNvSpPr>
          <p:nvPr/>
        </p:nvSpPr>
        <p:spPr>
          <a:xfrm>
            <a:off x="629" y="205960"/>
            <a:ext cx="4802282" cy="8630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2400"/>
              </a:spcBef>
            </a:pPr>
            <a:r>
              <a:rPr lang="en-US" sz="4400" b="1" i="1" dirty="0" smtClean="0">
                <a:solidFill>
                  <a:schemeClr val="tx1"/>
                </a:solidFill>
                <a:latin typeface="Times New Roman" charset="0"/>
              </a:rPr>
              <a:t>Sensitivity Analysis</a:t>
            </a:r>
            <a:endParaRPr lang="en-US" sz="3600" dirty="0" smtClean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23" name="文本框 12"/>
          <p:cNvSpPr txBox="1"/>
          <p:nvPr/>
        </p:nvSpPr>
        <p:spPr>
          <a:xfrm>
            <a:off x="391391" y="1590669"/>
            <a:ext cx="43283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CN" sz="3200" b="1" noProof="0" dirty="0" smtClean="0">
                <a:solidFill>
                  <a:srgbClr val="0D11B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objective function</a:t>
            </a:r>
            <a:endParaRPr kumimoji="0" lang="en-US" altLang="zh-CN" sz="3200" b="1" i="1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8155783"/>
              </p:ext>
            </p:extLst>
          </p:nvPr>
        </p:nvGraphicFramePr>
        <p:xfrm>
          <a:off x="987137" y="2298349"/>
          <a:ext cx="5908675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39" name="Equation" r:id="rId3" imgW="2882880" imgH="469800" progId="Equation.DSMT4">
                  <p:embed/>
                </p:oleObj>
              </mc:Choice>
              <mc:Fallback>
                <p:oleObj name="Equation" r:id="rId3" imgW="2882880" imgH="469800" progId="Equation.DSMT4">
                  <p:embed/>
                  <p:pic>
                    <p:nvPicPr>
                      <p:cNvPr id="17" name="对象 1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87137" y="2298349"/>
                        <a:ext cx="5908675" cy="962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7286245"/>
              </p:ext>
            </p:extLst>
          </p:nvPr>
        </p:nvGraphicFramePr>
        <p:xfrm>
          <a:off x="2027382" y="3632676"/>
          <a:ext cx="5384800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0" name="Equation" r:id="rId5" imgW="2628720" imgH="469800" progId="Equation.DSMT4">
                  <p:embed/>
                </p:oleObj>
              </mc:Choice>
              <mc:Fallback>
                <p:oleObj name="Equation" r:id="rId5" imgW="2628720" imgH="469800" progId="Equation.DSMT4">
                  <p:embed/>
                  <p:pic>
                    <p:nvPicPr>
                      <p:cNvPr id="19" name="对象 1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27382" y="3632676"/>
                        <a:ext cx="5384800" cy="958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0012049"/>
              </p:ext>
            </p:extLst>
          </p:nvPr>
        </p:nvGraphicFramePr>
        <p:xfrm>
          <a:off x="7248122" y="2301367"/>
          <a:ext cx="2720340" cy="960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1" name="Equation" r:id="rId7" imgW="1295280" imgH="457200" progId="Equation.DSMT4">
                  <p:embed/>
                </p:oleObj>
              </mc:Choice>
              <mc:Fallback>
                <p:oleObj name="Equation" r:id="rId7" imgW="1295280" imgH="457200" progId="Equation.DSMT4">
                  <p:embed/>
                  <p:pic>
                    <p:nvPicPr>
                      <p:cNvPr id="3" name="对象 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248122" y="2301367"/>
                        <a:ext cx="2720340" cy="9601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2807855" y="2236406"/>
            <a:ext cx="1133619" cy="11280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矩形 12"/>
          <p:cNvSpPr/>
          <p:nvPr/>
        </p:nvSpPr>
        <p:spPr>
          <a:xfrm>
            <a:off x="4925724" y="2236407"/>
            <a:ext cx="1133619" cy="11280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直接箭头连接符 9"/>
          <p:cNvCxnSpPr/>
          <p:nvPr/>
        </p:nvCxnSpPr>
        <p:spPr>
          <a:xfrm flipH="1">
            <a:off x="3371272" y="3349564"/>
            <a:ext cx="3392" cy="27432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H="1">
            <a:off x="5492533" y="3364427"/>
            <a:ext cx="0" cy="27432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文本框 12"/>
          <p:cNvSpPr txBox="1"/>
          <p:nvPr/>
        </p:nvSpPr>
        <p:spPr>
          <a:xfrm>
            <a:off x="7832048" y="3850491"/>
            <a:ext cx="40594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CN" sz="2800" b="1" dirty="0" err="1" smtClean="0">
                <a:solidFill>
                  <a:srgbClr val="0D11B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Adjoint</a:t>
            </a:r>
            <a:r>
              <a:rPr lang="en-US" altLang="zh-CN" sz="2800" b="1" dirty="0" smtClean="0">
                <a:solidFill>
                  <a:srgbClr val="0D11B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variable method</a:t>
            </a:r>
            <a:endParaRPr kumimoji="0" lang="en-US" altLang="zh-CN" sz="3200" b="1" i="1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31" name="对象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5830206"/>
              </p:ext>
            </p:extLst>
          </p:nvPr>
        </p:nvGraphicFramePr>
        <p:xfrm>
          <a:off x="811546" y="5183247"/>
          <a:ext cx="7075488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2" name="Equation" r:id="rId9" imgW="3454200" imgH="533160" progId="Equation.DSMT4">
                  <p:embed/>
                </p:oleObj>
              </mc:Choice>
              <mc:Fallback>
                <p:oleObj name="Equation" r:id="rId9" imgW="3454200" imgH="533160" progId="Equation.DSMT4">
                  <p:embed/>
                  <p:pic>
                    <p:nvPicPr>
                      <p:cNvPr id="13" name="对象 1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11546" y="5183247"/>
                        <a:ext cx="7075488" cy="1092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对象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3321843"/>
              </p:ext>
            </p:extLst>
          </p:nvPr>
        </p:nvGraphicFramePr>
        <p:xfrm>
          <a:off x="8249777" y="5286435"/>
          <a:ext cx="3641725" cy="989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3" name="Equation" r:id="rId11" imgW="1777680" imgH="482400" progId="Equation.DSMT4">
                  <p:embed/>
                </p:oleObj>
              </mc:Choice>
              <mc:Fallback>
                <p:oleObj name="Equation" r:id="rId11" imgW="1777680" imgH="482400" progId="Equation.DSMT4">
                  <p:embed/>
                  <p:pic>
                    <p:nvPicPr>
                      <p:cNvPr id="14" name="对象 13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8249777" y="5286435"/>
                        <a:ext cx="3641725" cy="9890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文本框 12"/>
          <p:cNvSpPr txBox="1"/>
          <p:nvPr/>
        </p:nvSpPr>
        <p:spPr>
          <a:xfrm>
            <a:off x="391390" y="4635478"/>
            <a:ext cx="43283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CN" sz="3200" b="1" noProof="0" dirty="0" smtClean="0">
                <a:solidFill>
                  <a:srgbClr val="0D11B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Volume constraint</a:t>
            </a:r>
            <a:endParaRPr kumimoji="0" lang="en-US" altLang="zh-CN" sz="3200" b="1" i="1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4" name="页脚占位符 2"/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4114800" cy="365125"/>
          </a:xfrm>
        </p:spPr>
        <p:txBody>
          <a:bodyPr/>
          <a:lstStyle/>
          <a:p>
            <a:r>
              <a:rPr lang="en-US" altLang="zh-CN" dirty="0" smtClean="0"/>
              <a:t>2019</a:t>
            </a:r>
            <a:r>
              <a:rPr lang="zh-CN" altLang="en-US" dirty="0" smtClean="0"/>
              <a:t>年度日本建築学会大会（北陸）</a:t>
            </a:r>
            <a:endParaRPr lang="en-US" dirty="0"/>
          </a:p>
        </p:txBody>
      </p:sp>
      <p:sp>
        <p:nvSpPr>
          <p:cNvPr id="3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0193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9"/>
    </mc:Choice>
    <mc:Fallback xmlns="">
      <p:transition spd="slow" advTm="429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</TotalTime>
  <Words>493</Words>
  <Application>Microsoft Office PowerPoint</Application>
  <PresentationFormat>宽屏</PresentationFormat>
  <Paragraphs>150</Paragraphs>
  <Slides>14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8" baseType="lpstr">
      <vt:lpstr>等线</vt:lpstr>
      <vt:lpstr>等线</vt:lpstr>
      <vt:lpstr>等线 Light</vt:lpstr>
      <vt:lpstr>宋体</vt:lpstr>
      <vt:lpstr>游ゴシック</vt:lpstr>
      <vt:lpstr>Yu Mincho</vt:lpstr>
      <vt:lpstr>Arial</vt:lpstr>
      <vt:lpstr>Calibri</vt:lpstr>
      <vt:lpstr>Calibri Light</vt:lpstr>
      <vt:lpstr>Century</vt:lpstr>
      <vt:lpstr>Times New Roman</vt:lpstr>
      <vt:lpstr>Wingdings</vt:lpstr>
      <vt:lpstr>Office 主题​​</vt:lpstr>
      <vt:lpstr>Equation</vt:lpstr>
      <vt:lpstr>Shape and Topology Optimization of Plane Frame Structure Using Force Density Method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Thanks for your kind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Shen</dc:creator>
  <cp:lastModifiedBy>SHEN Wei</cp:lastModifiedBy>
  <cp:revision>76</cp:revision>
  <dcterms:created xsi:type="dcterms:W3CDTF">2019-09-01T11:41:56Z</dcterms:created>
  <dcterms:modified xsi:type="dcterms:W3CDTF">2022-01-05T12:44:54Z</dcterms:modified>
</cp:coreProperties>
</file>