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Noto Serif Bold" charset="1" panose="02020800060500020200"/>
      <p:regular r:id="rId28"/>
    </p:embeddedFont>
    <p:embeddedFont>
      <p:font typeface="Noto Sans Bold" charset="1" panose="020B0802040504020204"/>
      <p:regular r:id="rId29"/>
    </p:embeddedFont>
    <p:embeddedFont>
      <p:font typeface="Noto Sans" charset="1" panose="020B0502040504020204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EED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27820" y="3515925"/>
            <a:ext cx="287415" cy="3255150"/>
            <a:chOff x="0" y="0"/>
            <a:chExt cx="75698" cy="8573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5698" cy="857323"/>
            </a:xfrm>
            <a:custGeom>
              <a:avLst/>
              <a:gdLst/>
              <a:ahLst/>
              <a:cxnLst/>
              <a:rect r="r" b="b" t="t" l="l"/>
              <a:pathLst>
                <a:path h="857323" w="75698">
                  <a:moveTo>
                    <a:pt x="0" y="0"/>
                  </a:moveTo>
                  <a:lnTo>
                    <a:pt x="75698" y="0"/>
                  </a:lnTo>
                  <a:lnTo>
                    <a:pt x="75698" y="857323"/>
                  </a:lnTo>
                  <a:lnTo>
                    <a:pt x="0" y="857323"/>
                  </a:lnTo>
                  <a:close/>
                </a:path>
              </a:pathLst>
            </a:custGeom>
            <a:solidFill>
              <a:srgbClr val="3A534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75698" cy="9049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043000" y="3692409"/>
            <a:ext cx="440641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3A5348"/>
                </a:solidFill>
                <a:latin typeface="Noto Serif Bold"/>
                <a:ea typeface="Noto Serif Bold"/>
                <a:cs typeface="Noto Serif Bold"/>
                <a:sym typeface="Noto Serif Bold"/>
              </a:rPr>
              <a:t>숟가락개발단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89884" y="5948917"/>
            <a:ext cx="7254116" cy="555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4"/>
              </a:lnSpc>
              <a:spcBef>
                <a:spcPct val="0"/>
              </a:spcBef>
            </a:pPr>
            <a:r>
              <a:rPr lang="en-US" b="true" sz="3253">
                <a:solidFill>
                  <a:srgbClr val="000000">
                    <a:alpha val="49804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지식 공유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43000" y="4091824"/>
            <a:ext cx="9123397" cy="1674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63"/>
              </a:lnSpc>
              <a:spcBef>
                <a:spcPct val="0"/>
              </a:spcBef>
            </a:pPr>
            <a:r>
              <a:rPr lang="en-US" b="true" sz="983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A / B TEST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557917" y="8397875"/>
            <a:ext cx="4849650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b="true">
                <a:solidFill>
                  <a:srgbClr val="000000">
                    <a:alpha val="49804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박연재, 홍성연, 김선우, 문선규</a:t>
            </a:r>
          </a:p>
          <a:p>
            <a:pPr algn="r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EEED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37907" y="365125"/>
            <a:ext cx="13952771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937907" y="596582"/>
            <a:ext cx="3953316" cy="778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  <a:spcBef>
                <a:spcPct val="0"/>
              </a:spcBef>
            </a:pPr>
            <a:r>
              <a:rPr lang="en-US" b="true" sz="4599">
                <a:solidFill>
                  <a:srgbClr val="3A534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4. 결과 단계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085384" y="130175"/>
            <a:ext cx="288256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>
                    <a:alpha val="37647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A/B TEST 프로세스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30148" y="1623061"/>
            <a:ext cx="15779156" cy="4666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40"/>
              </a:lnSpc>
            </a:pPr>
            <a:r>
              <a:rPr lang="en-US" sz="2900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3. 테스트 가설 검증 </a:t>
            </a:r>
          </a:p>
          <a:p>
            <a:pPr algn="l">
              <a:lnSpc>
                <a:spcPts val="3235"/>
              </a:lnSpc>
            </a:pPr>
            <a:r>
              <a:rPr lang="en-US" sz="2022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A/B 테스트는 기본적으로 가설 검증을 위한 실험이다. 여기서 우리는 귀무가설(두 집단 간 차이가 없다)을 기각하고, 대립가설(두 집단 간 차이가 있다)을 증명하고자 한다. 이 단계에서는 테스트의 통계적 유의성을 평가하여 가설을 검증한다. </a:t>
            </a:r>
          </a:p>
          <a:p>
            <a:pPr algn="l">
              <a:lnSpc>
                <a:spcPts val="3235"/>
              </a:lnSpc>
            </a:pPr>
          </a:p>
          <a:p>
            <a:pPr algn="l" marL="436577" indent="-218289" lvl="1">
              <a:lnSpc>
                <a:spcPts val="3235"/>
              </a:lnSpc>
              <a:buFont typeface="Arial"/>
              <a:buChar char="•"/>
            </a:pPr>
            <a:r>
              <a:rPr lang="en-US" sz="2022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귀무가설 (Null Hypothesis):</a:t>
            </a:r>
          </a:p>
          <a:p>
            <a:pPr algn="l" marL="873155" indent="-291052" lvl="2">
              <a:lnSpc>
                <a:spcPts val="3235"/>
              </a:lnSpc>
              <a:buFont typeface="Arial"/>
              <a:buChar char="⚬"/>
            </a:pPr>
            <a:r>
              <a:rPr lang="en-US" sz="2022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귀무가설은 두 그룹 간 차이가 없다는 가정을 말한다. A/B 테스트에서 테스트 그룹간 전환율 차이가 없다면, 귀무가설을 채택한다.</a:t>
            </a:r>
          </a:p>
          <a:p>
            <a:pPr algn="l" marL="436577" indent="-218289" lvl="1">
              <a:lnSpc>
                <a:spcPts val="3235"/>
              </a:lnSpc>
              <a:buFont typeface="Arial"/>
              <a:buChar char="•"/>
            </a:pPr>
            <a:r>
              <a:rPr lang="en-US" sz="2022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대립가설 (Alternative Hypothesis):</a:t>
            </a:r>
          </a:p>
          <a:p>
            <a:pPr algn="l" marL="873155" indent="-291052" lvl="2">
              <a:lnSpc>
                <a:spcPts val="3235"/>
              </a:lnSpc>
              <a:buFont typeface="Arial"/>
              <a:buChar char="⚬"/>
            </a:pPr>
            <a:r>
              <a:rPr lang="en-US" sz="2022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대립가설은 두 그룹 간 차이가 있다는 가정을 말한다. A/B 테스트에서 테스트 그룹간 전환율 차이가 유의미하다면 대립가설을 채택한다.</a:t>
            </a:r>
          </a:p>
          <a:p>
            <a:pPr algn="l">
              <a:lnSpc>
                <a:spcPts val="3235"/>
              </a:lnSpc>
            </a:pPr>
          </a:p>
          <a:p>
            <a:pPr algn="l">
              <a:lnSpc>
                <a:spcPts val="3235"/>
              </a:lnSpc>
            </a:pPr>
            <a:r>
              <a:rPr lang="en-US" sz="2022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이를 바탕으로 A-&gt; B 로 변화할 시에 전환율 차이가 유의미한지 또는 두 그룹 간 차이가 단순한 우연이 아닌지 판단할 수 있다.</a:t>
            </a:r>
          </a:p>
          <a:p>
            <a:pPr algn="l">
              <a:lnSpc>
                <a:spcPts val="3235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230148" y="6461760"/>
            <a:ext cx="14001136" cy="2896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40"/>
              </a:lnSpc>
            </a:pPr>
            <a:r>
              <a:rPr lang="en-US" sz="2900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4. 사업적 결론 도출 </a:t>
            </a:r>
          </a:p>
          <a:p>
            <a:pPr algn="l">
              <a:lnSpc>
                <a:spcPts val="3679"/>
              </a:lnSpc>
            </a:pPr>
            <a:r>
              <a:rPr lang="en-US" sz="22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22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테스트 결과가 통계적으로 유의미하고, 그 차이가 실질적으로 중요한지 확인했다면, 정보를 바탕으로 사업적 결정을 통해 전반적인 프로세스에 반영할 수 있다.</a:t>
            </a:r>
          </a:p>
          <a:p>
            <a:pPr algn="l">
              <a:lnSpc>
                <a:spcPts val="3679"/>
              </a:lnSpc>
            </a:pPr>
          </a:p>
          <a:p>
            <a:pPr algn="l">
              <a:lnSpc>
                <a:spcPts val="3679"/>
              </a:lnSpc>
            </a:pPr>
            <a:r>
              <a:rPr lang="en-US" sz="22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 또는, 효과가 미비할경우, 버킷설정, 노출수집등의 변화를 주어 다시 A/B테스트 프로세스를 반복하거나,  다른 집단 다른 테스트 기법 등을 시도 해볼 수 있다.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D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591816" y="795338"/>
            <a:ext cx="149698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494284" y="-560387"/>
            <a:ext cx="19699711" cy="10847387"/>
            <a:chOff x="0" y="0"/>
            <a:chExt cx="5188401" cy="28569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88402" cy="2856925"/>
            </a:xfrm>
            <a:custGeom>
              <a:avLst/>
              <a:gdLst/>
              <a:ahLst/>
              <a:cxnLst/>
              <a:rect r="r" b="b" t="t" l="l"/>
              <a:pathLst>
                <a:path h="2856925" w="5188402">
                  <a:moveTo>
                    <a:pt x="20043" y="0"/>
                  </a:moveTo>
                  <a:lnTo>
                    <a:pt x="5168359" y="0"/>
                  </a:lnTo>
                  <a:cubicBezTo>
                    <a:pt x="5173675" y="0"/>
                    <a:pt x="5178772" y="2112"/>
                    <a:pt x="5182531" y="5870"/>
                  </a:cubicBezTo>
                  <a:cubicBezTo>
                    <a:pt x="5186290" y="9629"/>
                    <a:pt x="5188402" y="14727"/>
                    <a:pt x="5188402" y="20043"/>
                  </a:cubicBezTo>
                  <a:lnTo>
                    <a:pt x="5188402" y="2836882"/>
                  </a:lnTo>
                  <a:cubicBezTo>
                    <a:pt x="5188402" y="2842198"/>
                    <a:pt x="5186290" y="2847296"/>
                    <a:pt x="5182531" y="2851055"/>
                  </a:cubicBezTo>
                  <a:cubicBezTo>
                    <a:pt x="5178772" y="2854813"/>
                    <a:pt x="5173675" y="2856925"/>
                    <a:pt x="5168359" y="2856925"/>
                  </a:cubicBezTo>
                  <a:lnTo>
                    <a:pt x="20043" y="2856925"/>
                  </a:lnTo>
                  <a:cubicBezTo>
                    <a:pt x="14727" y="2856925"/>
                    <a:pt x="9629" y="2854813"/>
                    <a:pt x="5870" y="2851055"/>
                  </a:cubicBezTo>
                  <a:cubicBezTo>
                    <a:pt x="2112" y="2847296"/>
                    <a:pt x="0" y="2842198"/>
                    <a:pt x="0" y="2836882"/>
                  </a:cubicBezTo>
                  <a:lnTo>
                    <a:pt x="0" y="20043"/>
                  </a:lnTo>
                  <a:cubicBezTo>
                    <a:pt x="0" y="14727"/>
                    <a:pt x="2112" y="9629"/>
                    <a:pt x="5870" y="5870"/>
                  </a:cubicBezTo>
                  <a:cubicBezTo>
                    <a:pt x="9629" y="2112"/>
                    <a:pt x="14727" y="0"/>
                    <a:pt x="2004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188401" cy="2904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937907" y="365125"/>
            <a:ext cx="13952771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516951" y="2949955"/>
            <a:ext cx="3520157" cy="1203784"/>
          </a:xfrm>
          <a:custGeom>
            <a:avLst/>
            <a:gdLst/>
            <a:ahLst/>
            <a:cxnLst/>
            <a:rect r="r" b="b" t="t" l="l"/>
            <a:pathLst>
              <a:path h="1203784" w="3520157">
                <a:moveTo>
                  <a:pt x="0" y="0"/>
                </a:moveTo>
                <a:lnTo>
                  <a:pt x="3520157" y="0"/>
                </a:lnTo>
                <a:lnTo>
                  <a:pt x="3520157" y="1203785"/>
                </a:lnTo>
                <a:lnTo>
                  <a:pt x="0" y="12037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677467" y="2949955"/>
            <a:ext cx="2382748" cy="1203784"/>
          </a:xfrm>
          <a:custGeom>
            <a:avLst/>
            <a:gdLst/>
            <a:ahLst/>
            <a:cxnLst/>
            <a:rect r="r" b="b" t="t" l="l"/>
            <a:pathLst>
              <a:path h="1203784" w="2382748">
                <a:moveTo>
                  <a:pt x="0" y="0"/>
                </a:moveTo>
                <a:lnTo>
                  <a:pt x="2382748" y="0"/>
                </a:lnTo>
                <a:lnTo>
                  <a:pt x="2382748" y="1203785"/>
                </a:lnTo>
                <a:lnTo>
                  <a:pt x="0" y="12037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588273" y="2977274"/>
            <a:ext cx="3479966" cy="1176466"/>
          </a:xfrm>
          <a:custGeom>
            <a:avLst/>
            <a:gdLst/>
            <a:ahLst/>
            <a:cxnLst/>
            <a:rect r="r" b="b" t="t" l="l"/>
            <a:pathLst>
              <a:path h="1176466" w="3479966">
                <a:moveTo>
                  <a:pt x="0" y="0"/>
                </a:moveTo>
                <a:lnTo>
                  <a:pt x="3479966" y="0"/>
                </a:lnTo>
                <a:lnTo>
                  <a:pt x="3479966" y="1176466"/>
                </a:lnTo>
                <a:lnTo>
                  <a:pt x="0" y="11764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516951" y="5143500"/>
            <a:ext cx="3520157" cy="1087437"/>
          </a:xfrm>
          <a:custGeom>
            <a:avLst/>
            <a:gdLst/>
            <a:ahLst/>
            <a:cxnLst/>
            <a:rect r="r" b="b" t="t" l="l"/>
            <a:pathLst>
              <a:path h="1087437" w="3520157">
                <a:moveTo>
                  <a:pt x="0" y="0"/>
                </a:moveTo>
                <a:lnTo>
                  <a:pt x="3520157" y="0"/>
                </a:lnTo>
                <a:lnTo>
                  <a:pt x="3520157" y="1087437"/>
                </a:lnTo>
                <a:lnTo>
                  <a:pt x="0" y="10874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677467" y="5143500"/>
            <a:ext cx="2452064" cy="1087437"/>
          </a:xfrm>
          <a:custGeom>
            <a:avLst/>
            <a:gdLst/>
            <a:ahLst/>
            <a:cxnLst/>
            <a:rect r="r" b="b" t="t" l="l"/>
            <a:pathLst>
              <a:path h="1087437" w="2452064">
                <a:moveTo>
                  <a:pt x="0" y="0"/>
                </a:moveTo>
                <a:lnTo>
                  <a:pt x="2452064" y="0"/>
                </a:lnTo>
                <a:lnTo>
                  <a:pt x="2452064" y="1087437"/>
                </a:lnTo>
                <a:lnTo>
                  <a:pt x="0" y="10874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588273" y="5092089"/>
            <a:ext cx="2894572" cy="1138848"/>
          </a:xfrm>
          <a:custGeom>
            <a:avLst/>
            <a:gdLst/>
            <a:ahLst/>
            <a:cxnLst/>
            <a:rect r="r" b="b" t="t" l="l"/>
            <a:pathLst>
              <a:path h="1138848" w="2894572">
                <a:moveTo>
                  <a:pt x="0" y="0"/>
                </a:moveTo>
                <a:lnTo>
                  <a:pt x="2894572" y="0"/>
                </a:lnTo>
                <a:lnTo>
                  <a:pt x="2894572" y="1138848"/>
                </a:lnTo>
                <a:lnTo>
                  <a:pt x="0" y="113884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516951" y="7261442"/>
            <a:ext cx="3520157" cy="1018993"/>
          </a:xfrm>
          <a:custGeom>
            <a:avLst/>
            <a:gdLst/>
            <a:ahLst/>
            <a:cxnLst/>
            <a:rect r="r" b="b" t="t" l="l"/>
            <a:pathLst>
              <a:path h="1018993" w="3520157">
                <a:moveTo>
                  <a:pt x="0" y="0"/>
                </a:moveTo>
                <a:lnTo>
                  <a:pt x="3520157" y="0"/>
                </a:lnTo>
                <a:lnTo>
                  <a:pt x="3520157" y="1018993"/>
                </a:lnTo>
                <a:lnTo>
                  <a:pt x="0" y="101899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84354" y="709613"/>
            <a:ext cx="6890145" cy="778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  <a:spcBef>
                <a:spcPct val="0"/>
              </a:spcBef>
            </a:pPr>
            <a:r>
              <a:rPr lang="en-US" b="true" sz="4599">
                <a:solidFill>
                  <a:srgbClr val="3A534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5. A/B TEST 도구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085384" y="130175"/>
            <a:ext cx="288256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>
                    <a:alpha val="37647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A/B TEST 도구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971303" y="4286514"/>
            <a:ext cx="4053334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Visual website optimizer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510222" y="6407367"/>
            <a:ext cx="1315938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Convert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D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591816" y="795338"/>
            <a:ext cx="149698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705856" y="-431006"/>
            <a:ext cx="19699711" cy="10847387"/>
            <a:chOff x="0" y="0"/>
            <a:chExt cx="5188401" cy="28569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88402" cy="2856925"/>
            </a:xfrm>
            <a:custGeom>
              <a:avLst/>
              <a:gdLst/>
              <a:ahLst/>
              <a:cxnLst/>
              <a:rect r="r" b="b" t="t" l="l"/>
              <a:pathLst>
                <a:path h="2856925" w="5188402">
                  <a:moveTo>
                    <a:pt x="20043" y="0"/>
                  </a:moveTo>
                  <a:lnTo>
                    <a:pt x="5168359" y="0"/>
                  </a:lnTo>
                  <a:cubicBezTo>
                    <a:pt x="5173675" y="0"/>
                    <a:pt x="5178772" y="2112"/>
                    <a:pt x="5182531" y="5870"/>
                  </a:cubicBezTo>
                  <a:cubicBezTo>
                    <a:pt x="5186290" y="9629"/>
                    <a:pt x="5188402" y="14727"/>
                    <a:pt x="5188402" y="20043"/>
                  </a:cubicBezTo>
                  <a:lnTo>
                    <a:pt x="5188402" y="2836882"/>
                  </a:lnTo>
                  <a:cubicBezTo>
                    <a:pt x="5188402" y="2842198"/>
                    <a:pt x="5186290" y="2847296"/>
                    <a:pt x="5182531" y="2851055"/>
                  </a:cubicBezTo>
                  <a:cubicBezTo>
                    <a:pt x="5178772" y="2854813"/>
                    <a:pt x="5173675" y="2856925"/>
                    <a:pt x="5168359" y="2856925"/>
                  </a:cubicBezTo>
                  <a:lnTo>
                    <a:pt x="20043" y="2856925"/>
                  </a:lnTo>
                  <a:cubicBezTo>
                    <a:pt x="14727" y="2856925"/>
                    <a:pt x="9629" y="2854813"/>
                    <a:pt x="5870" y="2851055"/>
                  </a:cubicBezTo>
                  <a:cubicBezTo>
                    <a:pt x="2112" y="2847296"/>
                    <a:pt x="0" y="2842198"/>
                    <a:pt x="0" y="2836882"/>
                  </a:cubicBezTo>
                  <a:lnTo>
                    <a:pt x="0" y="20043"/>
                  </a:lnTo>
                  <a:cubicBezTo>
                    <a:pt x="0" y="14727"/>
                    <a:pt x="2112" y="9629"/>
                    <a:pt x="5870" y="5870"/>
                  </a:cubicBezTo>
                  <a:cubicBezTo>
                    <a:pt x="9629" y="2112"/>
                    <a:pt x="14727" y="0"/>
                    <a:pt x="2004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188401" cy="2904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937907" y="365125"/>
            <a:ext cx="13952771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558971" y="2949617"/>
            <a:ext cx="1353540" cy="1353540"/>
          </a:xfrm>
          <a:custGeom>
            <a:avLst/>
            <a:gdLst/>
            <a:ahLst/>
            <a:cxnLst/>
            <a:rect r="r" b="b" t="t" l="l"/>
            <a:pathLst>
              <a:path h="1353540" w="1353540">
                <a:moveTo>
                  <a:pt x="0" y="0"/>
                </a:moveTo>
                <a:lnTo>
                  <a:pt x="1353540" y="0"/>
                </a:lnTo>
                <a:lnTo>
                  <a:pt x="1353540" y="1353540"/>
                </a:lnTo>
                <a:lnTo>
                  <a:pt x="0" y="13535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798788" y="2949617"/>
            <a:ext cx="1824944" cy="1549952"/>
          </a:xfrm>
          <a:custGeom>
            <a:avLst/>
            <a:gdLst/>
            <a:ahLst/>
            <a:cxnLst/>
            <a:rect r="r" b="b" t="t" l="l"/>
            <a:pathLst>
              <a:path h="1549952" w="1824944">
                <a:moveTo>
                  <a:pt x="0" y="0"/>
                </a:moveTo>
                <a:lnTo>
                  <a:pt x="1824944" y="0"/>
                </a:lnTo>
                <a:lnTo>
                  <a:pt x="1824944" y="1549952"/>
                </a:lnTo>
                <a:lnTo>
                  <a:pt x="0" y="15499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510010" y="3067511"/>
            <a:ext cx="1226473" cy="1206032"/>
          </a:xfrm>
          <a:custGeom>
            <a:avLst/>
            <a:gdLst/>
            <a:ahLst/>
            <a:cxnLst/>
            <a:rect r="r" b="b" t="t" l="l"/>
            <a:pathLst>
              <a:path h="1206032" w="1226473">
                <a:moveTo>
                  <a:pt x="0" y="0"/>
                </a:moveTo>
                <a:lnTo>
                  <a:pt x="1226473" y="0"/>
                </a:lnTo>
                <a:lnTo>
                  <a:pt x="1226473" y="1206032"/>
                </a:lnTo>
                <a:lnTo>
                  <a:pt x="0" y="12060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591816" y="7161471"/>
            <a:ext cx="2505555" cy="1265827"/>
          </a:xfrm>
          <a:custGeom>
            <a:avLst/>
            <a:gdLst/>
            <a:ahLst/>
            <a:cxnLst/>
            <a:rect r="r" b="b" t="t" l="l"/>
            <a:pathLst>
              <a:path h="1265827" w="2505555">
                <a:moveTo>
                  <a:pt x="0" y="0"/>
                </a:moveTo>
                <a:lnTo>
                  <a:pt x="2505556" y="0"/>
                </a:lnTo>
                <a:lnTo>
                  <a:pt x="2505556" y="1265827"/>
                </a:lnTo>
                <a:lnTo>
                  <a:pt x="0" y="12658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459956" y="7161471"/>
            <a:ext cx="3744296" cy="1265827"/>
          </a:xfrm>
          <a:custGeom>
            <a:avLst/>
            <a:gdLst/>
            <a:ahLst/>
            <a:cxnLst/>
            <a:rect r="r" b="b" t="t" l="l"/>
            <a:pathLst>
              <a:path h="1265827" w="3744296">
                <a:moveTo>
                  <a:pt x="0" y="0"/>
                </a:moveTo>
                <a:lnTo>
                  <a:pt x="3744296" y="0"/>
                </a:lnTo>
                <a:lnTo>
                  <a:pt x="3744296" y="1265827"/>
                </a:lnTo>
                <a:lnTo>
                  <a:pt x="0" y="126582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597474" y="7161471"/>
            <a:ext cx="4208631" cy="1300119"/>
          </a:xfrm>
          <a:custGeom>
            <a:avLst/>
            <a:gdLst/>
            <a:ahLst/>
            <a:cxnLst/>
            <a:rect r="r" b="b" t="t" l="l"/>
            <a:pathLst>
              <a:path h="1300119" w="4208631">
                <a:moveTo>
                  <a:pt x="0" y="0"/>
                </a:moveTo>
                <a:lnTo>
                  <a:pt x="4208631" y="0"/>
                </a:lnTo>
                <a:lnTo>
                  <a:pt x="4208631" y="1300119"/>
                </a:lnTo>
                <a:lnTo>
                  <a:pt x="0" y="130011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168055" y="7161471"/>
            <a:ext cx="2931640" cy="1300119"/>
          </a:xfrm>
          <a:custGeom>
            <a:avLst/>
            <a:gdLst/>
            <a:ahLst/>
            <a:cxnLst/>
            <a:rect r="r" b="b" t="t" l="l"/>
            <a:pathLst>
              <a:path h="1300119" w="2931640">
                <a:moveTo>
                  <a:pt x="0" y="0"/>
                </a:moveTo>
                <a:lnTo>
                  <a:pt x="2931640" y="0"/>
                </a:lnTo>
                <a:lnTo>
                  <a:pt x="2931640" y="1300119"/>
                </a:lnTo>
                <a:lnTo>
                  <a:pt x="0" y="130011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84354" y="709613"/>
            <a:ext cx="10297564" cy="778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  <a:spcBef>
                <a:spcPct val="0"/>
              </a:spcBef>
            </a:pPr>
            <a:r>
              <a:rPr lang="en-US" b="true" sz="4599">
                <a:solidFill>
                  <a:srgbClr val="3A534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VWO PLATFORM의 TEST TYPE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085384" y="130175"/>
            <a:ext cx="288256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>
                    <a:alpha val="37647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A/B TEST 도구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402453" y="4784725"/>
            <a:ext cx="1666577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A/B TESTS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960155" y="4784725"/>
            <a:ext cx="3660577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MULTIVARIATE TESTS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701789" y="4784725"/>
            <a:ext cx="2842915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SPLIT URL TESTS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D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591816" y="795338"/>
            <a:ext cx="149698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705856" y="-431006"/>
            <a:ext cx="19699711" cy="10847387"/>
            <a:chOff x="0" y="0"/>
            <a:chExt cx="5188401" cy="28569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88402" cy="2856925"/>
            </a:xfrm>
            <a:custGeom>
              <a:avLst/>
              <a:gdLst/>
              <a:ahLst/>
              <a:cxnLst/>
              <a:rect r="r" b="b" t="t" l="l"/>
              <a:pathLst>
                <a:path h="2856925" w="5188402">
                  <a:moveTo>
                    <a:pt x="20043" y="0"/>
                  </a:moveTo>
                  <a:lnTo>
                    <a:pt x="5168359" y="0"/>
                  </a:lnTo>
                  <a:cubicBezTo>
                    <a:pt x="5173675" y="0"/>
                    <a:pt x="5178772" y="2112"/>
                    <a:pt x="5182531" y="5870"/>
                  </a:cubicBezTo>
                  <a:cubicBezTo>
                    <a:pt x="5186290" y="9629"/>
                    <a:pt x="5188402" y="14727"/>
                    <a:pt x="5188402" y="20043"/>
                  </a:cubicBezTo>
                  <a:lnTo>
                    <a:pt x="5188402" y="2836882"/>
                  </a:lnTo>
                  <a:cubicBezTo>
                    <a:pt x="5188402" y="2842198"/>
                    <a:pt x="5186290" y="2847296"/>
                    <a:pt x="5182531" y="2851055"/>
                  </a:cubicBezTo>
                  <a:cubicBezTo>
                    <a:pt x="5178772" y="2854813"/>
                    <a:pt x="5173675" y="2856925"/>
                    <a:pt x="5168359" y="2856925"/>
                  </a:cubicBezTo>
                  <a:lnTo>
                    <a:pt x="20043" y="2856925"/>
                  </a:lnTo>
                  <a:cubicBezTo>
                    <a:pt x="14727" y="2856925"/>
                    <a:pt x="9629" y="2854813"/>
                    <a:pt x="5870" y="2851055"/>
                  </a:cubicBezTo>
                  <a:cubicBezTo>
                    <a:pt x="2112" y="2847296"/>
                    <a:pt x="0" y="2842198"/>
                    <a:pt x="0" y="2836882"/>
                  </a:cubicBezTo>
                  <a:lnTo>
                    <a:pt x="0" y="20043"/>
                  </a:lnTo>
                  <a:cubicBezTo>
                    <a:pt x="0" y="14727"/>
                    <a:pt x="2112" y="9629"/>
                    <a:pt x="5870" y="5870"/>
                  </a:cubicBezTo>
                  <a:cubicBezTo>
                    <a:pt x="9629" y="2112"/>
                    <a:pt x="14727" y="0"/>
                    <a:pt x="2004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188401" cy="2904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937907" y="365125"/>
            <a:ext cx="13952771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184354" y="1907223"/>
            <a:ext cx="7959646" cy="4308158"/>
          </a:xfrm>
          <a:custGeom>
            <a:avLst/>
            <a:gdLst/>
            <a:ahLst/>
            <a:cxnLst/>
            <a:rect r="r" b="b" t="t" l="l"/>
            <a:pathLst>
              <a:path h="4308158" w="7959646">
                <a:moveTo>
                  <a:pt x="0" y="0"/>
                </a:moveTo>
                <a:lnTo>
                  <a:pt x="7959646" y="0"/>
                </a:lnTo>
                <a:lnTo>
                  <a:pt x="7959646" y="4308159"/>
                </a:lnTo>
                <a:lnTo>
                  <a:pt x="0" y="43081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515511" y="1907223"/>
            <a:ext cx="7192431" cy="4396373"/>
          </a:xfrm>
          <a:custGeom>
            <a:avLst/>
            <a:gdLst/>
            <a:ahLst/>
            <a:cxnLst/>
            <a:rect r="r" b="b" t="t" l="l"/>
            <a:pathLst>
              <a:path h="4396373" w="7192431">
                <a:moveTo>
                  <a:pt x="0" y="0"/>
                </a:moveTo>
                <a:lnTo>
                  <a:pt x="7192431" y="0"/>
                </a:lnTo>
                <a:lnTo>
                  <a:pt x="7192431" y="4396374"/>
                </a:lnTo>
                <a:lnTo>
                  <a:pt x="0" y="43963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84354" y="709613"/>
            <a:ext cx="10297564" cy="778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  <a:spcBef>
                <a:spcPct val="0"/>
              </a:spcBef>
            </a:pPr>
            <a:r>
              <a:rPr lang="en-US" b="true" sz="4599">
                <a:solidFill>
                  <a:srgbClr val="3A534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타켓팅 조건 추가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085384" y="130175"/>
            <a:ext cx="288256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>
                    <a:alpha val="37647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A/B TEST 도구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84354" y="7425057"/>
            <a:ext cx="9864513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b="true" sz="28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특정 타겟 테스트를 설정가능, 특정 페이지를 타겟팅할 수 있음</a:t>
            </a:r>
          </a:p>
          <a:p>
            <a:pPr algn="l" marL="604521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8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테스트를 위한 목표를 원하는 만큼 설정할 수 있음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D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591816" y="795338"/>
            <a:ext cx="149698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705856" y="-431006"/>
            <a:ext cx="19699711" cy="10847387"/>
            <a:chOff x="0" y="0"/>
            <a:chExt cx="5188401" cy="28569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88402" cy="2856925"/>
            </a:xfrm>
            <a:custGeom>
              <a:avLst/>
              <a:gdLst/>
              <a:ahLst/>
              <a:cxnLst/>
              <a:rect r="r" b="b" t="t" l="l"/>
              <a:pathLst>
                <a:path h="2856925" w="5188402">
                  <a:moveTo>
                    <a:pt x="20043" y="0"/>
                  </a:moveTo>
                  <a:lnTo>
                    <a:pt x="5168359" y="0"/>
                  </a:lnTo>
                  <a:cubicBezTo>
                    <a:pt x="5173675" y="0"/>
                    <a:pt x="5178772" y="2112"/>
                    <a:pt x="5182531" y="5870"/>
                  </a:cubicBezTo>
                  <a:cubicBezTo>
                    <a:pt x="5186290" y="9629"/>
                    <a:pt x="5188402" y="14727"/>
                    <a:pt x="5188402" y="20043"/>
                  </a:cubicBezTo>
                  <a:lnTo>
                    <a:pt x="5188402" y="2836882"/>
                  </a:lnTo>
                  <a:cubicBezTo>
                    <a:pt x="5188402" y="2842198"/>
                    <a:pt x="5186290" y="2847296"/>
                    <a:pt x="5182531" y="2851055"/>
                  </a:cubicBezTo>
                  <a:cubicBezTo>
                    <a:pt x="5178772" y="2854813"/>
                    <a:pt x="5173675" y="2856925"/>
                    <a:pt x="5168359" y="2856925"/>
                  </a:cubicBezTo>
                  <a:lnTo>
                    <a:pt x="20043" y="2856925"/>
                  </a:lnTo>
                  <a:cubicBezTo>
                    <a:pt x="14727" y="2856925"/>
                    <a:pt x="9629" y="2854813"/>
                    <a:pt x="5870" y="2851055"/>
                  </a:cubicBezTo>
                  <a:cubicBezTo>
                    <a:pt x="2112" y="2847296"/>
                    <a:pt x="0" y="2842198"/>
                    <a:pt x="0" y="2836882"/>
                  </a:cubicBezTo>
                  <a:lnTo>
                    <a:pt x="0" y="20043"/>
                  </a:lnTo>
                  <a:cubicBezTo>
                    <a:pt x="0" y="14727"/>
                    <a:pt x="2112" y="9629"/>
                    <a:pt x="5870" y="5870"/>
                  </a:cubicBezTo>
                  <a:cubicBezTo>
                    <a:pt x="9629" y="2112"/>
                    <a:pt x="14727" y="0"/>
                    <a:pt x="2004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188401" cy="2904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937907" y="365125"/>
            <a:ext cx="13952771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74173" y="1897845"/>
            <a:ext cx="3938257" cy="3094843"/>
          </a:xfrm>
          <a:custGeom>
            <a:avLst/>
            <a:gdLst/>
            <a:ahLst/>
            <a:cxnLst/>
            <a:rect r="r" b="b" t="t" l="l"/>
            <a:pathLst>
              <a:path h="3094843" w="3938257">
                <a:moveTo>
                  <a:pt x="0" y="0"/>
                </a:moveTo>
                <a:lnTo>
                  <a:pt x="3938257" y="0"/>
                </a:lnTo>
                <a:lnTo>
                  <a:pt x="3938257" y="3094843"/>
                </a:lnTo>
                <a:lnTo>
                  <a:pt x="0" y="30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396621" y="1912571"/>
            <a:ext cx="4435924" cy="3080117"/>
          </a:xfrm>
          <a:custGeom>
            <a:avLst/>
            <a:gdLst/>
            <a:ahLst/>
            <a:cxnLst/>
            <a:rect r="r" b="b" t="t" l="l"/>
            <a:pathLst>
              <a:path h="3080117" w="4435924">
                <a:moveTo>
                  <a:pt x="0" y="0"/>
                </a:moveTo>
                <a:lnTo>
                  <a:pt x="4435924" y="0"/>
                </a:lnTo>
                <a:lnTo>
                  <a:pt x="4435924" y="3080117"/>
                </a:lnTo>
                <a:lnTo>
                  <a:pt x="0" y="30801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832545" y="4754426"/>
            <a:ext cx="7383400" cy="4503874"/>
          </a:xfrm>
          <a:custGeom>
            <a:avLst/>
            <a:gdLst/>
            <a:ahLst/>
            <a:cxnLst/>
            <a:rect r="r" b="b" t="t" l="l"/>
            <a:pathLst>
              <a:path h="4503874" w="7383400">
                <a:moveTo>
                  <a:pt x="0" y="0"/>
                </a:moveTo>
                <a:lnTo>
                  <a:pt x="7383400" y="0"/>
                </a:lnTo>
                <a:lnTo>
                  <a:pt x="7383400" y="4503874"/>
                </a:lnTo>
                <a:lnTo>
                  <a:pt x="0" y="45038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84354" y="709613"/>
            <a:ext cx="15177175" cy="778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  <a:spcBef>
                <a:spcPct val="0"/>
              </a:spcBef>
            </a:pPr>
            <a:r>
              <a:rPr lang="en-US" b="true" sz="4599">
                <a:solidFill>
                  <a:srgbClr val="3A534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다양한 가설이나 변수를 테스트하는데 사용가능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085384" y="130175"/>
            <a:ext cx="288256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>
                    <a:alpha val="37647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A/B TEST 도구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74173" y="5086350"/>
            <a:ext cx="4118030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Visual editors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832545" y="9426557"/>
            <a:ext cx="6694120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b="true" sz="28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FigPii : Bayesians statistics 사용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123596" y="5086350"/>
            <a:ext cx="2501545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b="true" sz="28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code editors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EEED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591816" y="795338"/>
            <a:ext cx="149698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705856" y="-431006"/>
            <a:ext cx="19699711" cy="10847387"/>
            <a:chOff x="0" y="0"/>
            <a:chExt cx="5188401" cy="28569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88402" cy="2856925"/>
            </a:xfrm>
            <a:custGeom>
              <a:avLst/>
              <a:gdLst/>
              <a:ahLst/>
              <a:cxnLst/>
              <a:rect r="r" b="b" t="t" l="l"/>
              <a:pathLst>
                <a:path h="2856925" w="5188402">
                  <a:moveTo>
                    <a:pt x="20043" y="0"/>
                  </a:moveTo>
                  <a:lnTo>
                    <a:pt x="5168359" y="0"/>
                  </a:lnTo>
                  <a:cubicBezTo>
                    <a:pt x="5173675" y="0"/>
                    <a:pt x="5178772" y="2112"/>
                    <a:pt x="5182531" y="5870"/>
                  </a:cubicBezTo>
                  <a:cubicBezTo>
                    <a:pt x="5186290" y="9629"/>
                    <a:pt x="5188402" y="14727"/>
                    <a:pt x="5188402" y="20043"/>
                  </a:cubicBezTo>
                  <a:lnTo>
                    <a:pt x="5188402" y="2836882"/>
                  </a:lnTo>
                  <a:cubicBezTo>
                    <a:pt x="5188402" y="2842198"/>
                    <a:pt x="5186290" y="2847296"/>
                    <a:pt x="5182531" y="2851055"/>
                  </a:cubicBezTo>
                  <a:cubicBezTo>
                    <a:pt x="5178772" y="2854813"/>
                    <a:pt x="5173675" y="2856925"/>
                    <a:pt x="5168359" y="2856925"/>
                  </a:cubicBezTo>
                  <a:lnTo>
                    <a:pt x="20043" y="2856925"/>
                  </a:lnTo>
                  <a:cubicBezTo>
                    <a:pt x="14727" y="2856925"/>
                    <a:pt x="9629" y="2854813"/>
                    <a:pt x="5870" y="2851055"/>
                  </a:cubicBezTo>
                  <a:cubicBezTo>
                    <a:pt x="2112" y="2847296"/>
                    <a:pt x="0" y="2842198"/>
                    <a:pt x="0" y="2836882"/>
                  </a:cubicBezTo>
                  <a:lnTo>
                    <a:pt x="0" y="20043"/>
                  </a:lnTo>
                  <a:cubicBezTo>
                    <a:pt x="0" y="14727"/>
                    <a:pt x="2112" y="9629"/>
                    <a:pt x="5870" y="5870"/>
                  </a:cubicBezTo>
                  <a:cubicBezTo>
                    <a:pt x="9629" y="2112"/>
                    <a:pt x="14727" y="0"/>
                    <a:pt x="2004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188401" cy="2904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937907" y="365125"/>
            <a:ext cx="13952771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184354" y="709613"/>
            <a:ext cx="15177175" cy="778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  <a:spcBef>
                <a:spcPct val="0"/>
              </a:spcBef>
            </a:pPr>
            <a:r>
              <a:rPr lang="en-US" b="true" sz="4599">
                <a:solidFill>
                  <a:srgbClr val="3A534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어떤 A/B TEST TOOLS을 선택할까?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085384" y="130175"/>
            <a:ext cx="288256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>
                    <a:alpha val="37647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A/B TEST 도구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84354" y="2600001"/>
            <a:ext cx="13855506" cy="1471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모바일로 사용할 수 있는 플랫폼은 아직 없음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방문자 세그먼트별로 웹사이트에 대한 private 목적일 경우 : Optimizely, VWO 적절함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VWO는 다른 플렛폼들에 비해 거의 2배 이상 비싼편임. 그러나, 사용하기 쉽고 직관적임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EEED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591816" y="795338"/>
            <a:ext cx="149698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705856" y="-431006"/>
            <a:ext cx="19699711" cy="10847387"/>
            <a:chOff x="0" y="0"/>
            <a:chExt cx="5188401" cy="28569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88402" cy="2856925"/>
            </a:xfrm>
            <a:custGeom>
              <a:avLst/>
              <a:gdLst/>
              <a:ahLst/>
              <a:cxnLst/>
              <a:rect r="r" b="b" t="t" l="l"/>
              <a:pathLst>
                <a:path h="2856925" w="5188402">
                  <a:moveTo>
                    <a:pt x="20043" y="0"/>
                  </a:moveTo>
                  <a:lnTo>
                    <a:pt x="5168359" y="0"/>
                  </a:lnTo>
                  <a:cubicBezTo>
                    <a:pt x="5173675" y="0"/>
                    <a:pt x="5178772" y="2112"/>
                    <a:pt x="5182531" y="5870"/>
                  </a:cubicBezTo>
                  <a:cubicBezTo>
                    <a:pt x="5186290" y="9629"/>
                    <a:pt x="5188402" y="14727"/>
                    <a:pt x="5188402" y="20043"/>
                  </a:cubicBezTo>
                  <a:lnTo>
                    <a:pt x="5188402" y="2836882"/>
                  </a:lnTo>
                  <a:cubicBezTo>
                    <a:pt x="5188402" y="2842198"/>
                    <a:pt x="5186290" y="2847296"/>
                    <a:pt x="5182531" y="2851055"/>
                  </a:cubicBezTo>
                  <a:cubicBezTo>
                    <a:pt x="5178772" y="2854813"/>
                    <a:pt x="5173675" y="2856925"/>
                    <a:pt x="5168359" y="2856925"/>
                  </a:cubicBezTo>
                  <a:lnTo>
                    <a:pt x="20043" y="2856925"/>
                  </a:lnTo>
                  <a:cubicBezTo>
                    <a:pt x="14727" y="2856925"/>
                    <a:pt x="9629" y="2854813"/>
                    <a:pt x="5870" y="2851055"/>
                  </a:cubicBezTo>
                  <a:cubicBezTo>
                    <a:pt x="2112" y="2847296"/>
                    <a:pt x="0" y="2842198"/>
                    <a:pt x="0" y="2836882"/>
                  </a:cubicBezTo>
                  <a:lnTo>
                    <a:pt x="0" y="20043"/>
                  </a:lnTo>
                  <a:cubicBezTo>
                    <a:pt x="0" y="14727"/>
                    <a:pt x="2112" y="9629"/>
                    <a:pt x="5870" y="5870"/>
                  </a:cubicBezTo>
                  <a:cubicBezTo>
                    <a:pt x="9629" y="2112"/>
                    <a:pt x="14727" y="0"/>
                    <a:pt x="2004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188401" cy="2904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937907" y="365125"/>
            <a:ext cx="13952771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184354" y="709613"/>
            <a:ext cx="15177175" cy="778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  <a:spcBef>
                <a:spcPct val="0"/>
              </a:spcBef>
            </a:pPr>
            <a:r>
              <a:rPr lang="en-US" b="true" sz="4599">
                <a:solidFill>
                  <a:srgbClr val="3A534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A/B TEST TOOLS 선택시 8가지 고려사항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085384" y="130175"/>
            <a:ext cx="288256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>
                    <a:alpha val="37647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A/B TEST 도구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37219" y="2210587"/>
            <a:ext cx="17230725" cy="6920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1. Performance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A/B test 소프트웨어를 사용하려면 테스트할 페이지에 JavaScript 코드를 삽입해야 하며, 페이지가 먼저 로드된 후 테스트 코드와 변수들이 로드됨. 성능이 중요한 이유는 코드가 크거나 느리면 페이지 로딩 시간이 늘어나기 때문임.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Fastest Experimentation Snippets</a:t>
            </a: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    1. </a:t>
            </a:r>
            <a:r>
              <a:rPr lang="en-US" sz="2799" b="true">
                <a:solidFill>
                  <a:srgbClr val="89C145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FigPii</a:t>
            </a:r>
            <a:r>
              <a:rPr lang="en-US" sz="27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/Google Optimize( &lt;150 ms)</a:t>
            </a: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    </a:t>
            </a:r>
            <a:r>
              <a:rPr lang="en-US" sz="27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2. </a:t>
            </a:r>
            <a:r>
              <a:rPr lang="en-US" sz="2799" b="true">
                <a:solidFill>
                  <a:srgbClr val="89C145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Kameleoon</a:t>
            </a:r>
            <a:r>
              <a:rPr lang="en-US" sz="27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(345 ms)</a:t>
            </a: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    </a:t>
            </a:r>
            <a:r>
              <a:rPr lang="en-US" sz="27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3. Visual Website Optimizer(618 ms)</a:t>
            </a: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    </a:t>
            </a:r>
            <a:r>
              <a:rPr lang="en-US" sz="27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4. Optimizely (672 ms)</a:t>
            </a: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    </a:t>
            </a:r>
            <a:r>
              <a:rPr lang="en-US" sz="27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5. AB Tasty (919 ms)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D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591816" y="795338"/>
            <a:ext cx="149698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705856" y="-431006"/>
            <a:ext cx="19699711" cy="10847387"/>
            <a:chOff x="0" y="0"/>
            <a:chExt cx="5188401" cy="28569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88402" cy="2856925"/>
            </a:xfrm>
            <a:custGeom>
              <a:avLst/>
              <a:gdLst/>
              <a:ahLst/>
              <a:cxnLst/>
              <a:rect r="r" b="b" t="t" l="l"/>
              <a:pathLst>
                <a:path h="2856925" w="5188402">
                  <a:moveTo>
                    <a:pt x="20043" y="0"/>
                  </a:moveTo>
                  <a:lnTo>
                    <a:pt x="5168359" y="0"/>
                  </a:lnTo>
                  <a:cubicBezTo>
                    <a:pt x="5173675" y="0"/>
                    <a:pt x="5178772" y="2112"/>
                    <a:pt x="5182531" y="5870"/>
                  </a:cubicBezTo>
                  <a:cubicBezTo>
                    <a:pt x="5186290" y="9629"/>
                    <a:pt x="5188402" y="14727"/>
                    <a:pt x="5188402" y="20043"/>
                  </a:cubicBezTo>
                  <a:lnTo>
                    <a:pt x="5188402" y="2836882"/>
                  </a:lnTo>
                  <a:cubicBezTo>
                    <a:pt x="5188402" y="2842198"/>
                    <a:pt x="5186290" y="2847296"/>
                    <a:pt x="5182531" y="2851055"/>
                  </a:cubicBezTo>
                  <a:cubicBezTo>
                    <a:pt x="5178772" y="2854813"/>
                    <a:pt x="5173675" y="2856925"/>
                    <a:pt x="5168359" y="2856925"/>
                  </a:cubicBezTo>
                  <a:lnTo>
                    <a:pt x="20043" y="2856925"/>
                  </a:lnTo>
                  <a:cubicBezTo>
                    <a:pt x="14727" y="2856925"/>
                    <a:pt x="9629" y="2854813"/>
                    <a:pt x="5870" y="2851055"/>
                  </a:cubicBezTo>
                  <a:cubicBezTo>
                    <a:pt x="2112" y="2847296"/>
                    <a:pt x="0" y="2842198"/>
                    <a:pt x="0" y="2836882"/>
                  </a:cubicBezTo>
                  <a:lnTo>
                    <a:pt x="0" y="20043"/>
                  </a:lnTo>
                  <a:cubicBezTo>
                    <a:pt x="0" y="14727"/>
                    <a:pt x="2112" y="9629"/>
                    <a:pt x="5870" y="5870"/>
                  </a:cubicBezTo>
                  <a:cubicBezTo>
                    <a:pt x="9629" y="2112"/>
                    <a:pt x="14727" y="0"/>
                    <a:pt x="2004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188401" cy="2904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937907" y="365125"/>
            <a:ext cx="13952771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184354" y="3933276"/>
            <a:ext cx="12127501" cy="2380022"/>
          </a:xfrm>
          <a:custGeom>
            <a:avLst/>
            <a:gdLst/>
            <a:ahLst/>
            <a:cxnLst/>
            <a:rect r="r" b="b" t="t" l="l"/>
            <a:pathLst>
              <a:path h="2380022" w="12127501">
                <a:moveTo>
                  <a:pt x="0" y="0"/>
                </a:moveTo>
                <a:lnTo>
                  <a:pt x="12127501" y="0"/>
                </a:lnTo>
                <a:lnTo>
                  <a:pt x="12127501" y="2380022"/>
                </a:lnTo>
                <a:lnTo>
                  <a:pt x="0" y="23800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8638" y="2081658"/>
            <a:ext cx="17230725" cy="7910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2. Standalone or Full Feature?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Standalone : Optimizly, Kameleoon, Convert, AB TASTY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Full Feature: VWO, FigPii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3. Segmentation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각 다른 변수들의 성능을 수집하지만, 각 변수들이 원래의 값과 비교만 하는 것은 충분하지 않음.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VWO -&gt; A/B test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4703864" y="8206631"/>
            <a:ext cx="2675614" cy="1717571"/>
          </a:xfrm>
          <a:custGeom>
            <a:avLst/>
            <a:gdLst/>
            <a:ahLst/>
            <a:cxnLst/>
            <a:rect r="r" b="b" t="t" l="l"/>
            <a:pathLst>
              <a:path h="1717571" w="2675614">
                <a:moveTo>
                  <a:pt x="0" y="0"/>
                </a:moveTo>
                <a:lnTo>
                  <a:pt x="2675613" y="0"/>
                </a:lnTo>
                <a:lnTo>
                  <a:pt x="2675613" y="1717571"/>
                </a:lnTo>
                <a:lnTo>
                  <a:pt x="0" y="17175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610296" y="8237666"/>
            <a:ext cx="3444778" cy="1655500"/>
          </a:xfrm>
          <a:custGeom>
            <a:avLst/>
            <a:gdLst/>
            <a:ahLst/>
            <a:cxnLst/>
            <a:rect r="r" b="b" t="t" l="l"/>
            <a:pathLst>
              <a:path h="1655500" w="3444778">
                <a:moveTo>
                  <a:pt x="0" y="0"/>
                </a:moveTo>
                <a:lnTo>
                  <a:pt x="3444778" y="0"/>
                </a:lnTo>
                <a:lnTo>
                  <a:pt x="3444778" y="1655500"/>
                </a:lnTo>
                <a:lnTo>
                  <a:pt x="0" y="1655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184354" y="709613"/>
            <a:ext cx="15177175" cy="778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  <a:spcBef>
                <a:spcPct val="0"/>
              </a:spcBef>
            </a:pPr>
            <a:r>
              <a:rPr lang="en-US" b="true" sz="4599">
                <a:solidFill>
                  <a:srgbClr val="3A534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A/B TEST TOOLS 8가지 고려사항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085384" y="130175"/>
            <a:ext cx="288256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>
                    <a:alpha val="37647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A/B TEST 도구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D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591816" y="795338"/>
            <a:ext cx="149698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705856" y="-431006"/>
            <a:ext cx="19699711" cy="10847387"/>
            <a:chOff x="0" y="0"/>
            <a:chExt cx="5188401" cy="28569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88402" cy="2856925"/>
            </a:xfrm>
            <a:custGeom>
              <a:avLst/>
              <a:gdLst/>
              <a:ahLst/>
              <a:cxnLst/>
              <a:rect r="r" b="b" t="t" l="l"/>
              <a:pathLst>
                <a:path h="2856925" w="5188402">
                  <a:moveTo>
                    <a:pt x="20043" y="0"/>
                  </a:moveTo>
                  <a:lnTo>
                    <a:pt x="5168359" y="0"/>
                  </a:lnTo>
                  <a:cubicBezTo>
                    <a:pt x="5173675" y="0"/>
                    <a:pt x="5178772" y="2112"/>
                    <a:pt x="5182531" y="5870"/>
                  </a:cubicBezTo>
                  <a:cubicBezTo>
                    <a:pt x="5186290" y="9629"/>
                    <a:pt x="5188402" y="14727"/>
                    <a:pt x="5188402" y="20043"/>
                  </a:cubicBezTo>
                  <a:lnTo>
                    <a:pt x="5188402" y="2836882"/>
                  </a:lnTo>
                  <a:cubicBezTo>
                    <a:pt x="5188402" y="2842198"/>
                    <a:pt x="5186290" y="2847296"/>
                    <a:pt x="5182531" y="2851055"/>
                  </a:cubicBezTo>
                  <a:cubicBezTo>
                    <a:pt x="5178772" y="2854813"/>
                    <a:pt x="5173675" y="2856925"/>
                    <a:pt x="5168359" y="2856925"/>
                  </a:cubicBezTo>
                  <a:lnTo>
                    <a:pt x="20043" y="2856925"/>
                  </a:lnTo>
                  <a:cubicBezTo>
                    <a:pt x="14727" y="2856925"/>
                    <a:pt x="9629" y="2854813"/>
                    <a:pt x="5870" y="2851055"/>
                  </a:cubicBezTo>
                  <a:cubicBezTo>
                    <a:pt x="2112" y="2847296"/>
                    <a:pt x="0" y="2842198"/>
                    <a:pt x="0" y="2836882"/>
                  </a:cubicBezTo>
                  <a:lnTo>
                    <a:pt x="0" y="20043"/>
                  </a:lnTo>
                  <a:cubicBezTo>
                    <a:pt x="0" y="14727"/>
                    <a:pt x="2112" y="9629"/>
                    <a:pt x="5870" y="5870"/>
                  </a:cubicBezTo>
                  <a:cubicBezTo>
                    <a:pt x="9629" y="2112"/>
                    <a:pt x="14727" y="0"/>
                    <a:pt x="2004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188401" cy="2904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937907" y="365125"/>
            <a:ext cx="13952771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37907" y="6365418"/>
            <a:ext cx="7315139" cy="3465547"/>
          </a:xfrm>
          <a:custGeom>
            <a:avLst/>
            <a:gdLst/>
            <a:ahLst/>
            <a:cxnLst/>
            <a:rect r="r" b="b" t="t" l="l"/>
            <a:pathLst>
              <a:path h="3465547" w="7315139">
                <a:moveTo>
                  <a:pt x="0" y="0"/>
                </a:moveTo>
                <a:lnTo>
                  <a:pt x="7315139" y="0"/>
                </a:lnTo>
                <a:lnTo>
                  <a:pt x="7315139" y="3465547"/>
                </a:lnTo>
                <a:lnTo>
                  <a:pt x="0" y="34655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84354" y="709613"/>
            <a:ext cx="15177175" cy="778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  <a:spcBef>
                <a:spcPct val="0"/>
              </a:spcBef>
            </a:pPr>
            <a:r>
              <a:rPr lang="en-US" b="true" sz="4599">
                <a:solidFill>
                  <a:srgbClr val="3A534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A/B TEST TOOLS 선택시 8가지 고려사항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085384" y="130175"/>
            <a:ext cx="288256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>
                    <a:alpha val="37647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A/B TEST 도구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8638" y="2048331"/>
            <a:ext cx="17230725" cy="543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4.  Statistical Engine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대부분 Bayesian statistics, False positive 제공</a:t>
            </a: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5. Data Accuracy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데이터의 정확성을 확인하고 싶다면 A/B Test 소프트웨어에서 수집한 데이터를 Google Analytics로 전송할 수 있음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Universal Analytics나 GA4에서 수집된 데이터는 서로 다를 수 있지만, </a:t>
            </a:r>
            <a:r>
              <a:rPr lang="en-US" b="true" sz="2799">
                <a:solidFill>
                  <a:srgbClr val="FF31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95%~96%의 일치율</a:t>
            </a:r>
            <a:r>
              <a:rPr lang="en-US" b="true" sz="2799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을 목표로 함.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업계 표준으로 서로 다른 플랫폼 간의 데이터가</a:t>
            </a:r>
            <a:r>
              <a:rPr lang="en-US" b="true" sz="2799">
                <a:solidFill>
                  <a:srgbClr val="FF31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95%~96% 일치</a:t>
            </a:r>
            <a:r>
              <a:rPr lang="en-US" b="true" sz="2799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해야 하며, Google Analytics에서 수집된 데이터의 80% 미만을 보는 경우 일부 도구를 사용하지 않음.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EEED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591816" y="795338"/>
            <a:ext cx="149698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705856" y="-431006"/>
            <a:ext cx="19699711" cy="10847387"/>
            <a:chOff x="0" y="0"/>
            <a:chExt cx="5188401" cy="28569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88402" cy="2856925"/>
            </a:xfrm>
            <a:custGeom>
              <a:avLst/>
              <a:gdLst/>
              <a:ahLst/>
              <a:cxnLst/>
              <a:rect r="r" b="b" t="t" l="l"/>
              <a:pathLst>
                <a:path h="2856925" w="5188402">
                  <a:moveTo>
                    <a:pt x="20043" y="0"/>
                  </a:moveTo>
                  <a:lnTo>
                    <a:pt x="5168359" y="0"/>
                  </a:lnTo>
                  <a:cubicBezTo>
                    <a:pt x="5173675" y="0"/>
                    <a:pt x="5178772" y="2112"/>
                    <a:pt x="5182531" y="5870"/>
                  </a:cubicBezTo>
                  <a:cubicBezTo>
                    <a:pt x="5186290" y="9629"/>
                    <a:pt x="5188402" y="14727"/>
                    <a:pt x="5188402" y="20043"/>
                  </a:cubicBezTo>
                  <a:lnTo>
                    <a:pt x="5188402" y="2836882"/>
                  </a:lnTo>
                  <a:cubicBezTo>
                    <a:pt x="5188402" y="2842198"/>
                    <a:pt x="5186290" y="2847296"/>
                    <a:pt x="5182531" y="2851055"/>
                  </a:cubicBezTo>
                  <a:cubicBezTo>
                    <a:pt x="5178772" y="2854813"/>
                    <a:pt x="5173675" y="2856925"/>
                    <a:pt x="5168359" y="2856925"/>
                  </a:cubicBezTo>
                  <a:lnTo>
                    <a:pt x="20043" y="2856925"/>
                  </a:lnTo>
                  <a:cubicBezTo>
                    <a:pt x="14727" y="2856925"/>
                    <a:pt x="9629" y="2854813"/>
                    <a:pt x="5870" y="2851055"/>
                  </a:cubicBezTo>
                  <a:cubicBezTo>
                    <a:pt x="2112" y="2847296"/>
                    <a:pt x="0" y="2842198"/>
                    <a:pt x="0" y="2836882"/>
                  </a:cubicBezTo>
                  <a:lnTo>
                    <a:pt x="0" y="20043"/>
                  </a:lnTo>
                  <a:cubicBezTo>
                    <a:pt x="0" y="14727"/>
                    <a:pt x="2112" y="9629"/>
                    <a:pt x="5870" y="5870"/>
                  </a:cubicBezTo>
                  <a:cubicBezTo>
                    <a:pt x="9629" y="2112"/>
                    <a:pt x="14727" y="0"/>
                    <a:pt x="2004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188401" cy="2904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937907" y="365125"/>
            <a:ext cx="13952771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184354" y="709613"/>
            <a:ext cx="15177175" cy="778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  <a:spcBef>
                <a:spcPct val="0"/>
              </a:spcBef>
            </a:pPr>
            <a:r>
              <a:rPr lang="en-US" b="true" sz="4599">
                <a:solidFill>
                  <a:srgbClr val="3A534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A/B TEST TOOLS 선택시 8가지 고려사항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085384" y="130175"/>
            <a:ext cx="288256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>
                    <a:alpha val="37647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A/B TEST 도구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8637" y="1859598"/>
            <a:ext cx="17230725" cy="7415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6.  Data Location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Data server, data 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예) US : Optimizely, Visual Website Optimizer, FigPii, Adobe Target, SITESPECT</a:t>
            </a: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7. Integration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이러한 플랫폼들은 일부 사용 가능한 전자상거래 플랫폼과 네이티브 통합을 지원함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네이티브 앱을 통해 JavaScript를 플랫폼에 쉽게 추가할 수 있는 네이티브 통합 기능이 있는지 살펴보는 것이 좋음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코드 설치를 웹사이트에 수동으로 하지 않고도 가능함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예) Shopify Plus 전자상거래</a:t>
            </a: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8. Price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Optimizely pricing : Standard, Business, Enterprise plans 제공, $50,000/yr  ~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VWO pricing: 웹 기반 테스트 범위에서 $99 /mo에서 $467까지 다양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월 $1,999의 FullStack 플랜도 제공. 30일 무료 체험을 제공, 무료 버전없음.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$ 2k-$3k/month = 1M visitors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다양한 도구를 확인, 요구하는 계약 기간과 웹사이트에 방문하는 월간 방문자 수에 따라 얼마나 요금을 청구하는지 이해하는 것이 중요함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EED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9662" y="4676323"/>
            <a:ext cx="3815714" cy="4255897"/>
            <a:chOff x="0" y="0"/>
            <a:chExt cx="5087618" cy="567453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1136702"/>
              <a:ext cx="4523537" cy="285320"/>
              <a:chOff x="0" y="0"/>
              <a:chExt cx="893538" cy="5635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93538" cy="56360"/>
              </a:xfrm>
              <a:custGeom>
                <a:avLst/>
                <a:gdLst/>
                <a:ahLst/>
                <a:cxnLst/>
                <a:rect r="r" b="b" t="t" l="l"/>
                <a:pathLst>
                  <a:path h="56360" w="893538">
                    <a:moveTo>
                      <a:pt x="0" y="0"/>
                    </a:moveTo>
                    <a:lnTo>
                      <a:pt x="893538" y="0"/>
                    </a:lnTo>
                    <a:lnTo>
                      <a:pt x="893538" y="56360"/>
                    </a:lnTo>
                    <a:lnTo>
                      <a:pt x="0" y="56360"/>
                    </a:lnTo>
                    <a:close/>
                  </a:path>
                </a:pathLst>
              </a:custGeom>
              <a:solidFill>
                <a:srgbClr val="3A5348">
                  <a:alpha val="34902"/>
                </a:srgbClr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893538" cy="10398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0" y="2398227"/>
              <a:ext cx="5087618" cy="32763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68"/>
                </a:lnSpc>
              </a:pPr>
              <a:r>
                <a:rPr lang="en-US" sz="2800" b="true">
                  <a:solidFill>
                    <a:srgbClr val="000000">
                      <a:alpha val="60000"/>
                    </a:srgbClr>
                  </a:solidFill>
                  <a:latin typeface="Noto Sans Bold"/>
                  <a:ea typeface="Noto Sans Bold"/>
                  <a:cs typeface="Noto Sans Bold"/>
                  <a:sym typeface="Noto Sans Bold"/>
                </a:rPr>
                <a:t>A/B 테스트</a:t>
              </a:r>
            </a:p>
            <a:p>
              <a:pPr algn="l">
                <a:lnSpc>
                  <a:spcPts val="5068"/>
                </a:lnSpc>
              </a:pPr>
              <a:r>
                <a:rPr lang="en-US" sz="2800" b="true">
                  <a:solidFill>
                    <a:srgbClr val="000000">
                      <a:alpha val="60000"/>
                    </a:srgbClr>
                  </a:solidFill>
                  <a:latin typeface="Noto Sans Bold"/>
                  <a:ea typeface="Noto Sans Bold"/>
                  <a:cs typeface="Noto Sans Bold"/>
                  <a:sym typeface="Noto Sans Bold"/>
                </a:rPr>
                <a:t>A/B 사용 목적</a:t>
              </a:r>
            </a:p>
            <a:p>
              <a:pPr algn="l">
                <a:lnSpc>
                  <a:spcPts val="5068"/>
                </a:lnSpc>
              </a:pPr>
            </a:p>
            <a:p>
              <a:pPr algn="l">
                <a:lnSpc>
                  <a:spcPts val="5068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161925"/>
              <a:ext cx="2261768" cy="1869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845"/>
                </a:lnSpc>
                <a:spcBef>
                  <a:spcPct val="0"/>
                </a:spcBef>
              </a:pPr>
              <a:r>
                <a:rPr lang="en-US" b="true" sz="8461">
                  <a:solidFill>
                    <a:srgbClr val="3A5348"/>
                  </a:solidFill>
                  <a:latin typeface="Noto Sans Bold"/>
                  <a:ea typeface="Noto Sans Bold"/>
                  <a:cs typeface="Noto Sans Bold"/>
                  <a:sym typeface="Noto Sans Bold"/>
                </a:rPr>
                <a:t>01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397051" y="4676323"/>
            <a:ext cx="3489826" cy="2979547"/>
            <a:chOff x="0" y="0"/>
            <a:chExt cx="4653102" cy="3972730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1136702"/>
              <a:ext cx="4523537" cy="285320"/>
              <a:chOff x="0" y="0"/>
              <a:chExt cx="893538" cy="5635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93538" cy="56360"/>
              </a:xfrm>
              <a:custGeom>
                <a:avLst/>
                <a:gdLst/>
                <a:ahLst/>
                <a:cxnLst/>
                <a:rect r="r" b="b" t="t" l="l"/>
                <a:pathLst>
                  <a:path h="56360" w="893538">
                    <a:moveTo>
                      <a:pt x="0" y="0"/>
                    </a:moveTo>
                    <a:lnTo>
                      <a:pt x="893538" y="0"/>
                    </a:lnTo>
                    <a:lnTo>
                      <a:pt x="893538" y="56360"/>
                    </a:lnTo>
                    <a:lnTo>
                      <a:pt x="0" y="56360"/>
                    </a:lnTo>
                    <a:close/>
                  </a:path>
                </a:pathLst>
              </a:custGeom>
              <a:solidFill>
                <a:srgbClr val="3A5348">
                  <a:alpha val="34902"/>
                </a:srgbClr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893538" cy="10398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0" y="2398227"/>
              <a:ext cx="4653102" cy="15745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68"/>
                </a:lnSpc>
              </a:pPr>
              <a:r>
                <a:rPr lang="en-US" sz="2800" b="true">
                  <a:solidFill>
                    <a:srgbClr val="000000">
                      <a:alpha val="60000"/>
                    </a:srgbClr>
                  </a:solidFill>
                  <a:latin typeface="Noto Sans Bold"/>
                  <a:ea typeface="Noto Sans Bold"/>
                  <a:cs typeface="Noto Sans Bold"/>
                  <a:sym typeface="Noto Sans Bold"/>
                </a:rPr>
                <a:t>A/B 테스트 프로세스</a:t>
              </a:r>
            </a:p>
            <a:p>
              <a:pPr algn="l">
                <a:lnSpc>
                  <a:spcPts val="5068"/>
                </a:lnSpc>
              </a:pP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-161925"/>
              <a:ext cx="2326551" cy="1869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845"/>
                </a:lnSpc>
                <a:spcBef>
                  <a:spcPct val="0"/>
                </a:spcBef>
              </a:pPr>
              <a:r>
                <a:rPr lang="en-US" b="true" sz="8461">
                  <a:solidFill>
                    <a:srgbClr val="3A5348"/>
                  </a:solidFill>
                  <a:latin typeface="Noto Sans Bold"/>
                  <a:ea typeface="Noto Sans Bold"/>
                  <a:cs typeface="Noto Sans Bold"/>
                  <a:sym typeface="Noto Sans Bold"/>
                </a:rPr>
                <a:t>02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858552" y="4676323"/>
            <a:ext cx="4688929" cy="4255897"/>
            <a:chOff x="0" y="0"/>
            <a:chExt cx="6251905" cy="5674530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2398227"/>
              <a:ext cx="6251905" cy="32763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68"/>
                </a:lnSpc>
              </a:pPr>
              <a:r>
                <a:rPr lang="en-US" sz="2800" b="true">
                  <a:solidFill>
                    <a:srgbClr val="000000">
                      <a:alpha val="60000"/>
                    </a:srgbClr>
                  </a:solidFill>
                  <a:latin typeface="Noto Sans Bold"/>
                  <a:ea typeface="Noto Sans Bold"/>
                  <a:cs typeface="Noto Sans Bold"/>
                  <a:sym typeface="Noto Sans Bold"/>
                </a:rPr>
                <a:t>A/B테스트 사례 분석</a:t>
              </a:r>
            </a:p>
            <a:p>
              <a:pPr algn="l">
                <a:lnSpc>
                  <a:spcPts val="5068"/>
                </a:lnSpc>
              </a:pPr>
              <a:r>
                <a:rPr lang="en-US" sz="2800" b="true">
                  <a:solidFill>
                    <a:srgbClr val="000000">
                      <a:alpha val="60000"/>
                    </a:srgbClr>
                  </a:solidFill>
                  <a:latin typeface="Noto Sans Bold"/>
                  <a:ea typeface="Noto Sans Bold"/>
                  <a:cs typeface="Noto Sans Bold"/>
                  <a:sym typeface="Noto Sans Bold"/>
                </a:rPr>
                <a:t>A/B테스트 시에 유의할점</a:t>
              </a:r>
            </a:p>
            <a:p>
              <a:pPr algn="l">
                <a:lnSpc>
                  <a:spcPts val="5068"/>
                </a:lnSpc>
              </a:pPr>
            </a:p>
            <a:p>
              <a:pPr algn="l">
                <a:lnSpc>
                  <a:spcPts val="5068"/>
                </a:lnSpc>
              </a:pPr>
            </a:p>
          </p:txBody>
        </p:sp>
        <p:grpSp>
          <p:nvGrpSpPr>
            <p:cNvPr name="Group 16" id="16"/>
            <p:cNvGrpSpPr/>
            <p:nvPr/>
          </p:nvGrpSpPr>
          <p:grpSpPr>
            <a:xfrm rot="0">
              <a:off x="97174" y="1136702"/>
              <a:ext cx="4523537" cy="285320"/>
              <a:chOff x="0" y="0"/>
              <a:chExt cx="893538" cy="56359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93538" cy="56360"/>
              </a:xfrm>
              <a:custGeom>
                <a:avLst/>
                <a:gdLst/>
                <a:ahLst/>
                <a:cxnLst/>
                <a:rect r="r" b="b" t="t" l="l"/>
                <a:pathLst>
                  <a:path h="56360" w="893538">
                    <a:moveTo>
                      <a:pt x="0" y="0"/>
                    </a:moveTo>
                    <a:lnTo>
                      <a:pt x="893538" y="0"/>
                    </a:lnTo>
                    <a:lnTo>
                      <a:pt x="893538" y="56360"/>
                    </a:lnTo>
                    <a:lnTo>
                      <a:pt x="0" y="56360"/>
                    </a:lnTo>
                    <a:close/>
                  </a:path>
                </a:pathLst>
              </a:custGeom>
              <a:solidFill>
                <a:srgbClr val="3A5348">
                  <a:alpha val="34902"/>
                </a:srgbClr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47625"/>
                <a:ext cx="893538" cy="10398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0" y="-161925"/>
              <a:ext cx="2091975" cy="1869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845"/>
                </a:lnSpc>
                <a:spcBef>
                  <a:spcPct val="0"/>
                </a:spcBef>
              </a:pPr>
              <a:r>
                <a:rPr lang="en-US" b="true" sz="8461">
                  <a:solidFill>
                    <a:srgbClr val="3A5348"/>
                  </a:solidFill>
                  <a:latin typeface="Noto Sans Bold"/>
                  <a:ea typeface="Noto Sans Bold"/>
                  <a:cs typeface="Noto Sans Bold"/>
                  <a:sym typeface="Noto Sans Bold"/>
                </a:rPr>
                <a:t>03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540861" y="1194607"/>
            <a:ext cx="6905348" cy="1362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48"/>
              </a:lnSpc>
              <a:spcBef>
                <a:spcPct val="0"/>
              </a:spcBef>
            </a:pPr>
            <a:r>
              <a:rPr lang="en-US" b="true" sz="8034">
                <a:solidFill>
                  <a:srgbClr val="3A534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목차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D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13245" y="286759"/>
            <a:ext cx="7911428" cy="4739358"/>
          </a:xfrm>
          <a:custGeom>
            <a:avLst/>
            <a:gdLst/>
            <a:ahLst/>
            <a:cxnLst/>
            <a:rect r="r" b="b" t="t" l="l"/>
            <a:pathLst>
              <a:path h="4739358" w="7911428">
                <a:moveTo>
                  <a:pt x="0" y="0"/>
                </a:moveTo>
                <a:lnTo>
                  <a:pt x="7911428" y="0"/>
                </a:lnTo>
                <a:lnTo>
                  <a:pt x="7911428" y="4739358"/>
                </a:lnTo>
                <a:lnTo>
                  <a:pt x="0" y="47393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165" r="0" b="-216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62315" y="1404794"/>
            <a:ext cx="8505443" cy="8440540"/>
            <a:chOff x="0" y="0"/>
            <a:chExt cx="2240117" cy="22230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40117" cy="2223023"/>
            </a:xfrm>
            <a:custGeom>
              <a:avLst/>
              <a:gdLst/>
              <a:ahLst/>
              <a:cxnLst/>
              <a:rect r="r" b="b" t="t" l="l"/>
              <a:pathLst>
                <a:path h="2223023" w="2240117">
                  <a:moveTo>
                    <a:pt x="46422" y="0"/>
                  </a:moveTo>
                  <a:lnTo>
                    <a:pt x="2193695" y="0"/>
                  </a:lnTo>
                  <a:cubicBezTo>
                    <a:pt x="2206007" y="0"/>
                    <a:pt x="2217814" y="4891"/>
                    <a:pt x="2226520" y="13597"/>
                  </a:cubicBezTo>
                  <a:cubicBezTo>
                    <a:pt x="2235226" y="22302"/>
                    <a:pt x="2240117" y="34110"/>
                    <a:pt x="2240117" y="46422"/>
                  </a:cubicBezTo>
                  <a:lnTo>
                    <a:pt x="2240117" y="2176601"/>
                  </a:lnTo>
                  <a:cubicBezTo>
                    <a:pt x="2240117" y="2202239"/>
                    <a:pt x="2219333" y="2223023"/>
                    <a:pt x="2193695" y="2223023"/>
                  </a:cubicBezTo>
                  <a:lnTo>
                    <a:pt x="46422" y="2223023"/>
                  </a:lnTo>
                  <a:cubicBezTo>
                    <a:pt x="34110" y="2223023"/>
                    <a:pt x="22302" y="2218132"/>
                    <a:pt x="13597" y="2209426"/>
                  </a:cubicBezTo>
                  <a:cubicBezTo>
                    <a:pt x="4891" y="2200721"/>
                    <a:pt x="0" y="2188913"/>
                    <a:pt x="0" y="2176601"/>
                  </a:cubicBezTo>
                  <a:lnTo>
                    <a:pt x="0" y="46422"/>
                  </a:lnTo>
                  <a:cubicBezTo>
                    <a:pt x="0" y="20784"/>
                    <a:pt x="20784" y="0"/>
                    <a:pt x="4642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240117" cy="2270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513245" y="5143500"/>
            <a:ext cx="7911428" cy="4819218"/>
          </a:xfrm>
          <a:custGeom>
            <a:avLst/>
            <a:gdLst/>
            <a:ahLst/>
            <a:cxnLst/>
            <a:rect r="r" b="b" t="t" l="l"/>
            <a:pathLst>
              <a:path h="4819218" w="7911428">
                <a:moveTo>
                  <a:pt x="0" y="0"/>
                </a:moveTo>
                <a:lnTo>
                  <a:pt x="7911428" y="0"/>
                </a:lnTo>
                <a:lnTo>
                  <a:pt x="7911428" y="4819218"/>
                </a:lnTo>
                <a:lnTo>
                  <a:pt x="0" y="48192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524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50190"/>
            <a:ext cx="3786336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b="true" sz="4599">
                <a:solidFill>
                  <a:srgbClr val="3A534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AB 테스트 사례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00529" y="1632878"/>
            <a:ext cx="4469904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오바마의 대선 캠페인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38661" y="2463820"/>
            <a:ext cx="6552750" cy="2957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기부 버튼에 적잘한 색상, 텍스트를 찾고 기부 절차 단계의 흐름을 어떻게 할지 등에 A/B테스트 적용.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6천만 달러 이상의 기부금이 모였고, 대선에 성공.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83072" y="5554091"/>
            <a:ext cx="4937224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넷플릭스 메인화면 수정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66052" y="6558112"/>
            <a:ext cx="6751938" cy="2957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동일한 컨텐츠에 대해서 여러 썸네일 이미지를 A/B테스트 적용.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백그라운드 섬네일에 주연 배우 강조, 액션 장면, 글꼴 변화, 아이콘 변화등 시청자에게 보여준 후, CTR을 분석해 가장 효과적인 썸네일 선택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EEED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7760" y="1390609"/>
            <a:ext cx="16692870" cy="8440540"/>
            <a:chOff x="0" y="0"/>
            <a:chExt cx="4396476" cy="22230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6476" cy="2223023"/>
            </a:xfrm>
            <a:custGeom>
              <a:avLst/>
              <a:gdLst/>
              <a:ahLst/>
              <a:cxnLst/>
              <a:rect r="r" b="b" t="t" l="l"/>
              <a:pathLst>
                <a:path h="2223023" w="4396476">
                  <a:moveTo>
                    <a:pt x="23653" y="0"/>
                  </a:moveTo>
                  <a:lnTo>
                    <a:pt x="4372823" y="0"/>
                  </a:lnTo>
                  <a:cubicBezTo>
                    <a:pt x="4379096" y="0"/>
                    <a:pt x="4385113" y="2492"/>
                    <a:pt x="4389548" y="6928"/>
                  </a:cubicBezTo>
                  <a:cubicBezTo>
                    <a:pt x="4393984" y="11364"/>
                    <a:pt x="4396476" y="17380"/>
                    <a:pt x="4396476" y="23653"/>
                  </a:cubicBezTo>
                  <a:lnTo>
                    <a:pt x="4396476" y="2199370"/>
                  </a:lnTo>
                  <a:cubicBezTo>
                    <a:pt x="4396476" y="2205643"/>
                    <a:pt x="4393984" y="2211659"/>
                    <a:pt x="4389548" y="2216095"/>
                  </a:cubicBezTo>
                  <a:cubicBezTo>
                    <a:pt x="4385113" y="2220531"/>
                    <a:pt x="4379096" y="2223023"/>
                    <a:pt x="4372823" y="2223023"/>
                  </a:cubicBezTo>
                  <a:lnTo>
                    <a:pt x="23653" y="2223023"/>
                  </a:lnTo>
                  <a:cubicBezTo>
                    <a:pt x="17380" y="2223023"/>
                    <a:pt x="11364" y="2220531"/>
                    <a:pt x="6928" y="2216095"/>
                  </a:cubicBezTo>
                  <a:cubicBezTo>
                    <a:pt x="2492" y="2211659"/>
                    <a:pt x="0" y="2205643"/>
                    <a:pt x="0" y="2199370"/>
                  </a:cubicBezTo>
                  <a:lnTo>
                    <a:pt x="0" y="23653"/>
                  </a:lnTo>
                  <a:cubicBezTo>
                    <a:pt x="0" y="17380"/>
                    <a:pt x="2492" y="11364"/>
                    <a:pt x="6928" y="6928"/>
                  </a:cubicBezTo>
                  <a:cubicBezTo>
                    <a:pt x="11364" y="2492"/>
                    <a:pt x="17380" y="0"/>
                    <a:pt x="2365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6476" cy="2270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94754" y="250190"/>
            <a:ext cx="5254228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b="true" sz="4599">
                <a:solidFill>
                  <a:srgbClr val="3A534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A/B 테스트 유의할점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66864" y="1635779"/>
            <a:ext cx="410259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1. 적절한 가설 설정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66864" y="2465090"/>
            <a:ext cx="6552750" cy="1471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A/B 테스트는 명확한 가설을 기반으로 이루어져야 한다. 변화를 통해 어떤 결과를 얻고자 하는지 명확히 정의하는 것이 중요하다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66864" y="5836940"/>
            <a:ext cx="516909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2. 충분한 샘플 크기 확보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66864" y="6668790"/>
            <a:ext cx="6751938" cy="196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왜곡될 가능성 줄이기 위해 충분한 샘플 크기가 필요하다. 유의수준, 검정력, 전환율 등의 통계적 검정력을 고려하여 필요한 샘플 크기를 계산할 필요가 있다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1635779"/>
            <a:ext cx="5169098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3. 가짜 실패에 대한 경계</a:t>
            </a:r>
          </a:p>
          <a:p>
            <a:pPr algn="ctr">
              <a:lnSpc>
                <a:spcPts val="5599"/>
              </a:lnSpc>
            </a:pPr>
          </a:p>
          <a:p>
            <a:pPr algn="ctr">
              <a:lnSpc>
                <a:spcPts val="5599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9014195" y="2465090"/>
            <a:ext cx="6552750" cy="2957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가짜 실패란 테스트에서 실제 차이가 있는데도 차이가 없는 것처럼 보이는 현상을 말한다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 예를 들면, 효과 크기가 1~2% 정도로 작을 때, 샘플 크기가 부족하면 이 차이를 감지하지 못하고 테스트를 실패로 간주할 수 있다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014195" y="5836940"/>
            <a:ext cx="790173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4. 테스트 모니터링 및 조기 종료 주의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014195" y="6668790"/>
            <a:ext cx="7771927" cy="196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테스트 결과를 조기에 평가하거나 자주 모니터링하는 것은 긍정 오류의 가능성을 높입니다. 충분한 데이터를 모으기 전까지는 테스트를 중지하거나 결론을 내리지 않는 것이 좋다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EEED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35495" y="7848679"/>
            <a:ext cx="1564556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팀명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348498" y="7848679"/>
            <a:ext cx="2973901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>
                    <a:alpha val="49804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숟가락 개발단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348498" y="8758238"/>
            <a:ext cx="392305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>
                    <a:alpha val="49804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김선우,문선규,박연재,홍성연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35495" y="8758238"/>
            <a:ext cx="1564556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조원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69050" y="2741665"/>
            <a:ext cx="5749899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3A5348"/>
                </a:solidFill>
                <a:latin typeface="Noto Serif Bold"/>
                <a:ea typeface="Noto Serif Bold"/>
                <a:cs typeface="Noto Serif Bold"/>
                <a:sym typeface="Noto Serif Bold"/>
              </a:rPr>
              <a:t>감사합니다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227820" y="7896304"/>
            <a:ext cx="162981" cy="1211184"/>
            <a:chOff x="0" y="0"/>
            <a:chExt cx="42925" cy="31899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925" cy="318995"/>
            </a:xfrm>
            <a:custGeom>
              <a:avLst/>
              <a:gdLst/>
              <a:ahLst/>
              <a:cxnLst/>
              <a:rect r="r" b="b" t="t" l="l"/>
              <a:pathLst>
                <a:path h="318995" w="42925">
                  <a:moveTo>
                    <a:pt x="0" y="0"/>
                  </a:moveTo>
                  <a:lnTo>
                    <a:pt x="42925" y="0"/>
                  </a:lnTo>
                  <a:lnTo>
                    <a:pt x="42925" y="318995"/>
                  </a:lnTo>
                  <a:lnTo>
                    <a:pt x="0" y="318995"/>
                  </a:lnTo>
                  <a:close/>
                </a:path>
              </a:pathLst>
            </a:custGeom>
            <a:solidFill>
              <a:srgbClr val="3A534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42925" cy="366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D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591816" y="795338"/>
            <a:ext cx="149698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494284" y="-560387"/>
            <a:ext cx="19699711" cy="5299197"/>
            <a:chOff x="0" y="0"/>
            <a:chExt cx="5188401" cy="139567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88402" cy="1395673"/>
            </a:xfrm>
            <a:custGeom>
              <a:avLst/>
              <a:gdLst/>
              <a:ahLst/>
              <a:cxnLst/>
              <a:rect r="r" b="b" t="t" l="l"/>
              <a:pathLst>
                <a:path h="1395673" w="5188402">
                  <a:moveTo>
                    <a:pt x="20043" y="0"/>
                  </a:moveTo>
                  <a:lnTo>
                    <a:pt x="5168359" y="0"/>
                  </a:lnTo>
                  <a:cubicBezTo>
                    <a:pt x="5173675" y="0"/>
                    <a:pt x="5178772" y="2112"/>
                    <a:pt x="5182531" y="5870"/>
                  </a:cubicBezTo>
                  <a:cubicBezTo>
                    <a:pt x="5186290" y="9629"/>
                    <a:pt x="5188402" y="14727"/>
                    <a:pt x="5188402" y="20043"/>
                  </a:cubicBezTo>
                  <a:lnTo>
                    <a:pt x="5188402" y="1375630"/>
                  </a:lnTo>
                  <a:cubicBezTo>
                    <a:pt x="5188402" y="1380946"/>
                    <a:pt x="5186290" y="1386044"/>
                    <a:pt x="5182531" y="1389803"/>
                  </a:cubicBezTo>
                  <a:cubicBezTo>
                    <a:pt x="5178772" y="1393562"/>
                    <a:pt x="5173675" y="1395673"/>
                    <a:pt x="5168359" y="1395673"/>
                  </a:cubicBezTo>
                  <a:lnTo>
                    <a:pt x="20043" y="1395673"/>
                  </a:lnTo>
                  <a:cubicBezTo>
                    <a:pt x="14727" y="1395673"/>
                    <a:pt x="9629" y="1393562"/>
                    <a:pt x="5870" y="1389803"/>
                  </a:cubicBezTo>
                  <a:cubicBezTo>
                    <a:pt x="2112" y="1386044"/>
                    <a:pt x="0" y="1380946"/>
                    <a:pt x="0" y="1375630"/>
                  </a:cubicBezTo>
                  <a:lnTo>
                    <a:pt x="0" y="20043"/>
                  </a:lnTo>
                  <a:cubicBezTo>
                    <a:pt x="0" y="14727"/>
                    <a:pt x="2112" y="9629"/>
                    <a:pt x="5870" y="5870"/>
                  </a:cubicBezTo>
                  <a:cubicBezTo>
                    <a:pt x="9629" y="2112"/>
                    <a:pt x="14727" y="0"/>
                    <a:pt x="2004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188401" cy="14432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144000" y="3165930"/>
            <a:ext cx="7989532" cy="4670963"/>
          </a:xfrm>
          <a:custGeom>
            <a:avLst/>
            <a:gdLst/>
            <a:ahLst/>
            <a:cxnLst/>
            <a:rect r="r" b="b" t="t" l="l"/>
            <a:pathLst>
              <a:path h="4670963" w="7989532">
                <a:moveTo>
                  <a:pt x="0" y="0"/>
                </a:moveTo>
                <a:lnTo>
                  <a:pt x="7989532" y="0"/>
                </a:lnTo>
                <a:lnTo>
                  <a:pt x="7989532" y="4670963"/>
                </a:lnTo>
                <a:lnTo>
                  <a:pt x="0" y="46709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11512" y="2217526"/>
            <a:ext cx="6500392" cy="2246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48"/>
              </a:lnSpc>
            </a:pPr>
            <a:r>
              <a:rPr lang="en-US" sz="2843" b="true">
                <a:solidFill>
                  <a:srgbClr val="000000">
                    <a:alpha val="65882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A/B 테스트는 두 가지 또는 그 이상의 변형을 비교하여 어느 것이 더 나은 성과를 내는지 알아보기 위한 실험 방법</a:t>
            </a:r>
          </a:p>
          <a:p>
            <a:pPr algn="l">
              <a:lnSpc>
                <a:spcPts val="4548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184354" y="709613"/>
            <a:ext cx="3953316" cy="778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  <a:spcBef>
                <a:spcPct val="0"/>
              </a:spcBef>
            </a:pPr>
            <a:r>
              <a:rPr lang="en-US" b="true" sz="4599">
                <a:solidFill>
                  <a:srgbClr val="3A534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A/B 테스트란?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11512" y="5396636"/>
            <a:ext cx="6500392" cy="3636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48"/>
              </a:lnSpc>
            </a:pPr>
            <a:r>
              <a:rPr lang="en-US" sz="2843" b="true">
                <a:solidFill>
                  <a:srgbClr val="000000">
                    <a:alpha val="65882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A/B 테스트에서는 </a:t>
            </a:r>
          </a:p>
          <a:p>
            <a:pPr algn="l">
              <a:lnSpc>
                <a:spcPts val="5508"/>
              </a:lnSpc>
            </a:pPr>
            <a:r>
              <a:rPr lang="en-US" sz="3443" b="true">
                <a:solidFill>
                  <a:srgbClr val="FF3131">
                    <a:alpha val="65882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실험군(variation) </a:t>
            </a:r>
          </a:p>
          <a:p>
            <a:pPr algn="l">
              <a:lnSpc>
                <a:spcPts val="5508"/>
              </a:lnSpc>
            </a:pPr>
            <a:r>
              <a:rPr lang="en-US" sz="3443" b="true">
                <a:solidFill>
                  <a:srgbClr val="FF3131">
                    <a:alpha val="65882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대조군(control)</a:t>
            </a:r>
          </a:p>
          <a:p>
            <a:pPr algn="l">
              <a:lnSpc>
                <a:spcPts val="4548"/>
              </a:lnSpc>
            </a:pPr>
            <a:r>
              <a:rPr lang="en-US" sz="2843" b="true">
                <a:solidFill>
                  <a:srgbClr val="000000">
                    <a:alpha val="65882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을 나누어</a:t>
            </a:r>
            <a:r>
              <a:rPr lang="en-US" sz="2843" b="true">
                <a:solidFill>
                  <a:srgbClr val="004AAD">
                    <a:alpha val="65882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동일한 목표</a:t>
            </a:r>
            <a:r>
              <a:rPr lang="en-US" sz="2843" b="true">
                <a:solidFill>
                  <a:srgbClr val="000000">
                    <a:alpha val="65882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를 향해 경쟁하는 두 </a:t>
            </a:r>
            <a:r>
              <a:rPr lang="en-US" sz="2843" b="true">
                <a:solidFill>
                  <a:srgbClr val="004AAD">
                    <a:alpha val="65882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어느 버전이 더 나은 성과를 내는지</a:t>
            </a:r>
            <a:r>
              <a:rPr lang="en-US" sz="2843" b="true">
                <a:solidFill>
                  <a:srgbClr val="000000">
                    <a:alpha val="65882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를 측정한다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34817"/>
            <a:ext cx="18288000" cy="4252183"/>
            <a:chOff x="0" y="0"/>
            <a:chExt cx="4816593" cy="11199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119917"/>
            </a:xfrm>
            <a:custGeom>
              <a:avLst/>
              <a:gdLst/>
              <a:ahLst/>
              <a:cxnLst/>
              <a:rect r="r" b="b" t="t" l="l"/>
              <a:pathLst>
                <a:path h="111991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19917"/>
                  </a:lnTo>
                  <a:lnTo>
                    <a:pt x="0" y="1119917"/>
                  </a:lnTo>
                  <a:close/>
                </a:path>
              </a:pathLst>
            </a:custGeom>
            <a:solidFill>
              <a:srgbClr val="DAD9C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167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15307" y="1728689"/>
            <a:ext cx="17546451" cy="7916020"/>
            <a:chOff x="0" y="0"/>
            <a:chExt cx="4621287" cy="20848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21287" cy="2084878"/>
            </a:xfrm>
            <a:custGeom>
              <a:avLst/>
              <a:gdLst/>
              <a:ahLst/>
              <a:cxnLst/>
              <a:rect r="r" b="b" t="t" l="l"/>
              <a:pathLst>
                <a:path h="2084878" w="4621287">
                  <a:moveTo>
                    <a:pt x="0" y="0"/>
                  </a:moveTo>
                  <a:lnTo>
                    <a:pt x="4621287" y="0"/>
                  </a:lnTo>
                  <a:lnTo>
                    <a:pt x="4621287" y="2084878"/>
                  </a:lnTo>
                  <a:lnTo>
                    <a:pt x="0" y="2084878"/>
                  </a:lnTo>
                  <a:close/>
                </a:path>
              </a:pathLst>
            </a:custGeom>
            <a:solidFill>
              <a:srgbClr val="EEEDE8">
                <a:alpha val="51765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621287" cy="21325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478349" y="3072004"/>
            <a:ext cx="4215600" cy="2554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3"/>
              </a:lnSpc>
            </a:pPr>
            <a:r>
              <a:rPr lang="en-US" sz="2938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비즈니스에서 </a:t>
            </a:r>
          </a:p>
          <a:p>
            <a:pPr algn="l">
              <a:lnSpc>
                <a:spcPts val="4113"/>
              </a:lnSpc>
            </a:pPr>
            <a:r>
              <a:rPr lang="en-US" sz="2938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구매, 방문등</a:t>
            </a:r>
            <a:r>
              <a:rPr lang="en-US" sz="2938">
                <a:solidFill>
                  <a:srgbClr val="104467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2938" b="true">
                <a:solidFill>
                  <a:srgbClr val="104467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특정 목표</a:t>
            </a:r>
            <a:r>
              <a:rPr lang="en-US" sz="2938">
                <a:solidFill>
                  <a:srgbClr val="104467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2938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얼마나 자주 달성하는지를 개선하는 과정을 </a:t>
            </a:r>
            <a:r>
              <a:rPr lang="en-US" sz="2938" b="true">
                <a:solidFill>
                  <a:srgbClr val="FF31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전환율</a:t>
            </a:r>
            <a:r>
              <a:rPr lang="en-US" sz="2938">
                <a:solidFill>
                  <a:srgbClr val="FF313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2938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이라고 함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30096" y="2206258"/>
            <a:ext cx="306375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전환율 최적화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876815" y="2316000"/>
            <a:ext cx="306375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리스크 최소화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855973" y="2295680"/>
            <a:ext cx="5010822" cy="101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빠르게 변하는 시장에 적응</a:t>
            </a:r>
          </a:p>
          <a:p>
            <a:pPr algn="ctr">
              <a:lnSpc>
                <a:spcPts val="4060"/>
              </a:lnSpc>
            </a:pPr>
          </a:p>
        </p:txBody>
      </p:sp>
      <p:sp>
        <p:nvSpPr>
          <p:cNvPr name="AutoShape 12" id="12"/>
          <p:cNvSpPr/>
          <p:nvPr/>
        </p:nvSpPr>
        <p:spPr>
          <a:xfrm>
            <a:off x="1028700" y="470826"/>
            <a:ext cx="16532965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6384511" y="3047127"/>
            <a:ext cx="0" cy="4865422"/>
          </a:xfrm>
          <a:prstGeom prst="line">
            <a:avLst/>
          </a:prstGeom>
          <a:ln cap="flat" w="9525">
            <a:solidFill>
              <a:srgbClr val="000000">
                <a:alpha val="2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12426129" y="3047127"/>
            <a:ext cx="0" cy="4865422"/>
          </a:xfrm>
          <a:prstGeom prst="line">
            <a:avLst/>
          </a:prstGeom>
          <a:ln cap="flat" w="9525">
            <a:solidFill>
              <a:srgbClr val="000000">
                <a:alpha val="2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1714806" y="740569"/>
            <a:ext cx="6358084" cy="778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  <a:spcBef>
                <a:spcPct val="0"/>
              </a:spcBef>
            </a:pPr>
            <a:r>
              <a:rPr lang="en-US" b="true" sz="4599">
                <a:solidFill>
                  <a:srgbClr val="3A534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A/B 테스트의 사용 목적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78349" y="6409633"/>
            <a:ext cx="4215600" cy="3068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3"/>
              </a:lnSpc>
            </a:pPr>
            <a:r>
              <a:rPr lang="en-US" sz="2938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성과가 </a:t>
            </a:r>
            <a:r>
              <a:rPr lang="en-US" sz="2938" b="true">
                <a:solidFill>
                  <a:srgbClr val="104467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최적 수준에 도달하지 못할 경우</a:t>
            </a:r>
            <a:r>
              <a:rPr lang="en-US" sz="2938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, 이때 A/B TEST 로 </a:t>
            </a:r>
            <a:r>
              <a:rPr lang="en-US" sz="2938" u="sng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특정 지표 및 변수에 관한 인과</a:t>
            </a:r>
            <a:r>
              <a:rPr lang="en-US" sz="2938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를 확인하고, </a:t>
            </a:r>
            <a:r>
              <a:rPr lang="en-US" sz="2938" b="true">
                <a:solidFill>
                  <a:srgbClr val="FF3131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최적화</a:t>
            </a:r>
            <a:r>
              <a:rPr lang="en-US" sz="2938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할수 있음</a:t>
            </a:r>
          </a:p>
          <a:p>
            <a:pPr algn="l">
              <a:lnSpc>
                <a:spcPts val="4113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7300892" y="3875200"/>
            <a:ext cx="4215600" cy="4097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3"/>
              </a:lnSpc>
            </a:pPr>
            <a:r>
              <a:rPr lang="en-US" sz="2938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새로운 기능이나 디자인을 비즈니스 전반에게 적용하기 전에, </a:t>
            </a:r>
          </a:p>
          <a:p>
            <a:pPr algn="l">
              <a:lnSpc>
                <a:spcPts val="4113"/>
              </a:lnSpc>
            </a:pPr>
          </a:p>
          <a:p>
            <a:pPr algn="l">
              <a:lnSpc>
                <a:spcPts val="4113"/>
              </a:lnSpc>
            </a:pPr>
          </a:p>
          <a:p>
            <a:pPr algn="l">
              <a:lnSpc>
                <a:spcPts val="4113"/>
              </a:lnSpc>
            </a:pPr>
            <a:r>
              <a:rPr lang="en-US" sz="2938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소규모 그룹을 대상으로 테스트하여 실패할 리스크를 줄일 수 있다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345292" y="3329179"/>
            <a:ext cx="4051235" cy="2039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3"/>
              </a:lnSpc>
            </a:pPr>
            <a:r>
              <a:rPr lang="en-US" sz="2938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A/B 테스트는 일반적으로 </a:t>
            </a:r>
            <a:r>
              <a:rPr lang="en-US" sz="2938" b="true">
                <a:solidFill>
                  <a:srgbClr val="104467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짧은 실행주기</a:t>
            </a:r>
            <a:r>
              <a:rPr lang="en-US" sz="2938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를 가지며 작은 규모로 자주 이루어진다.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345292" y="6409633"/>
            <a:ext cx="4051235" cy="2039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3"/>
              </a:lnSpc>
            </a:pPr>
            <a:r>
              <a:rPr lang="en-US" sz="2938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이 데이터로, 페이지 디자인 , 프로모션 마케팅등 다양한 형태로 시장에 맞춰 최적화가 가능함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D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90948" y="876300"/>
            <a:ext cx="13119762" cy="3839158"/>
          </a:xfrm>
          <a:custGeom>
            <a:avLst/>
            <a:gdLst/>
            <a:ahLst/>
            <a:cxnLst/>
            <a:rect r="r" b="b" t="t" l="l"/>
            <a:pathLst>
              <a:path h="3839158" w="13119762">
                <a:moveTo>
                  <a:pt x="0" y="0"/>
                </a:moveTo>
                <a:lnTo>
                  <a:pt x="13119762" y="0"/>
                </a:lnTo>
                <a:lnTo>
                  <a:pt x="13119762" y="3839158"/>
                </a:lnTo>
                <a:lnTo>
                  <a:pt x="0" y="38391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27" r="0" b="-827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5045630" y="506465"/>
            <a:ext cx="12764768" cy="29528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726335" y="220715"/>
            <a:ext cx="3663785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3A534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A/B 테스트 진행과정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690948" y="5038725"/>
            <a:ext cx="13119762" cy="5095875"/>
            <a:chOff x="0" y="0"/>
            <a:chExt cx="3455411" cy="134212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455410" cy="1342124"/>
            </a:xfrm>
            <a:custGeom>
              <a:avLst/>
              <a:gdLst/>
              <a:ahLst/>
              <a:cxnLst/>
              <a:rect r="r" b="b" t="t" l="l"/>
              <a:pathLst>
                <a:path h="1342124" w="3455410">
                  <a:moveTo>
                    <a:pt x="30095" y="0"/>
                  </a:moveTo>
                  <a:lnTo>
                    <a:pt x="3425315" y="0"/>
                  </a:lnTo>
                  <a:cubicBezTo>
                    <a:pt x="3433297" y="0"/>
                    <a:pt x="3440952" y="3171"/>
                    <a:pt x="3446596" y="8815"/>
                  </a:cubicBezTo>
                  <a:cubicBezTo>
                    <a:pt x="3452240" y="14458"/>
                    <a:pt x="3455410" y="22113"/>
                    <a:pt x="3455410" y="30095"/>
                  </a:cubicBezTo>
                  <a:lnTo>
                    <a:pt x="3455410" y="1312029"/>
                  </a:lnTo>
                  <a:cubicBezTo>
                    <a:pt x="3455410" y="1328650"/>
                    <a:pt x="3441936" y="1342124"/>
                    <a:pt x="3425315" y="1342124"/>
                  </a:cubicBezTo>
                  <a:lnTo>
                    <a:pt x="30095" y="1342124"/>
                  </a:lnTo>
                  <a:cubicBezTo>
                    <a:pt x="22113" y="1342124"/>
                    <a:pt x="14458" y="1338953"/>
                    <a:pt x="8815" y="1333309"/>
                  </a:cubicBezTo>
                  <a:cubicBezTo>
                    <a:pt x="3171" y="1327665"/>
                    <a:pt x="0" y="1320010"/>
                    <a:pt x="0" y="1312029"/>
                  </a:cubicBezTo>
                  <a:lnTo>
                    <a:pt x="0" y="30095"/>
                  </a:lnTo>
                  <a:cubicBezTo>
                    <a:pt x="0" y="13474"/>
                    <a:pt x="13474" y="0"/>
                    <a:pt x="30095" y="0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3455411" cy="1389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962269" y="6108700"/>
            <a:ext cx="6453052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실험 대상과 비 대상을 구분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유저를 다양하게 정의하고 식별하는게 중요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15321" y="5248275"/>
            <a:ext cx="2265621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2. 버켓 할당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5955662"/>
            <a:ext cx="6453052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trike="noStrike" u="non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준비된 버켓(Control, Treatment)중 어떤 버켓을          할당할지 결정</a:t>
            </a:r>
          </a:p>
          <a:p>
            <a:pPr algn="l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trike="noStrike" u="non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Control은 기존 그대로의 서비스를 제공받는 그룹</a:t>
            </a:r>
          </a:p>
          <a:p>
            <a:pPr algn="l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trike="noStrike" u="non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Treatment는 실험집단으로 변경된 상태를 제공받는 그룹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257309" y="7695562"/>
            <a:ext cx="481303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3. 노출 수집 , 전환 수집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08974" y="8375012"/>
            <a:ext cx="6453052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사용자가 할당된 버켓에 해당하는 UI를 본 경우 기록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예시)  VWO-&gt; A/B test -&gt; Segment Gallery 에서Direct traffic, referral traffic, social traffic, Paid Search Traffice등 을 선택 가능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415321" y="7695562"/>
            <a:ext cx="330405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4. 결과 검증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690948" y="4733925"/>
            <a:ext cx="6889105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>
                    <a:alpha val="49804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출처: https://tech.kakaopay.com/post/kakaopay-growth-platform-abtest/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257309" y="5248275"/>
            <a:ext cx="2265621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1. 실험군 할당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250829" y="8235805"/>
            <a:ext cx="6453052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신뢰구간 해석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효과크기 분석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테스트 가설 검증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비즈니스 결정 및 사업성 확인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D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37907" y="365125"/>
            <a:ext cx="13952771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962668"/>
            <a:ext cx="9892462" cy="4860951"/>
          </a:xfrm>
          <a:custGeom>
            <a:avLst/>
            <a:gdLst/>
            <a:ahLst/>
            <a:cxnLst/>
            <a:rect r="r" b="b" t="t" l="l"/>
            <a:pathLst>
              <a:path h="4860951" w="9892462">
                <a:moveTo>
                  <a:pt x="0" y="0"/>
                </a:moveTo>
                <a:lnTo>
                  <a:pt x="9892462" y="0"/>
                </a:lnTo>
                <a:lnTo>
                  <a:pt x="9892462" y="4860951"/>
                </a:lnTo>
                <a:lnTo>
                  <a:pt x="0" y="48609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358606"/>
            <a:ext cx="6500392" cy="1103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48"/>
              </a:lnSpc>
            </a:pPr>
            <a:r>
              <a:rPr lang="en-US" sz="2843" b="true">
                <a:solidFill>
                  <a:srgbClr val="000000">
                    <a:alpha val="65882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사용자를 분리하는 방법</a:t>
            </a:r>
          </a:p>
          <a:p>
            <a:pPr algn="l">
              <a:lnSpc>
                <a:spcPts val="4548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1364647" y="1383348"/>
            <a:ext cx="6500392" cy="8532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48"/>
              </a:lnSpc>
            </a:pPr>
            <a:r>
              <a:rPr lang="en-US" sz="2843" b="true">
                <a:solidFill>
                  <a:srgbClr val="000000">
                    <a:alpha val="65882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43" b="true">
                <a:solidFill>
                  <a:srgbClr val="FF3131">
                    <a:alpha val="65882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노출 분산</a:t>
            </a:r>
            <a:r>
              <a:rPr lang="en-US" sz="2843" b="true">
                <a:solidFill>
                  <a:srgbClr val="000000">
                    <a:alpha val="65882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은 트래픽을 나누는 방법으로, </a:t>
            </a:r>
            <a:r>
              <a:rPr lang="en-US" sz="2843" b="true">
                <a:solidFill>
                  <a:srgbClr val="004AAD">
                    <a:alpha val="65882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랜덤 분배</a:t>
            </a:r>
            <a:r>
              <a:rPr lang="en-US" sz="2843" b="true">
                <a:solidFill>
                  <a:srgbClr val="000000">
                    <a:alpha val="65882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,</a:t>
            </a:r>
            <a:r>
              <a:rPr lang="en-US" sz="2843" b="true">
                <a:solidFill>
                  <a:srgbClr val="004AAD">
                    <a:alpha val="65882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동적 분배</a:t>
            </a:r>
            <a:r>
              <a:rPr lang="en-US" sz="2843" b="true">
                <a:solidFill>
                  <a:srgbClr val="000000">
                    <a:alpha val="65882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(성과에 의한 차등), </a:t>
            </a:r>
            <a:r>
              <a:rPr lang="en-US" sz="2843" b="true">
                <a:solidFill>
                  <a:srgbClr val="004AAD">
                    <a:alpha val="65882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균등 분배</a:t>
            </a:r>
            <a:r>
              <a:rPr lang="en-US" sz="2843" b="true">
                <a:solidFill>
                  <a:srgbClr val="000000">
                    <a:alpha val="65882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가 있다</a:t>
            </a:r>
          </a:p>
          <a:p>
            <a:pPr algn="l">
              <a:lnSpc>
                <a:spcPts val="4548"/>
              </a:lnSpc>
            </a:pPr>
          </a:p>
          <a:p>
            <a:pPr algn="l">
              <a:lnSpc>
                <a:spcPts val="4548"/>
              </a:lnSpc>
            </a:pPr>
            <a:r>
              <a:rPr lang="en-US" sz="2843" b="true">
                <a:solidFill>
                  <a:srgbClr val="000000">
                    <a:alpha val="65882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43" b="true">
                <a:solidFill>
                  <a:srgbClr val="FF3131">
                    <a:alpha val="65882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사용자 분산</a:t>
            </a:r>
            <a:r>
              <a:rPr lang="en-US" sz="2843" b="true">
                <a:solidFill>
                  <a:srgbClr val="000000">
                    <a:alpha val="65882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의 </a:t>
            </a:r>
            <a:r>
              <a:rPr lang="en-US" sz="2843" b="true">
                <a:solidFill>
                  <a:srgbClr val="004AAD">
                    <a:alpha val="65882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층화 분배</a:t>
            </a:r>
            <a:r>
              <a:rPr lang="en-US" sz="2843" b="true">
                <a:solidFill>
                  <a:srgbClr val="000000">
                    <a:alpha val="65882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는 연령이나 지역 등으로 나눌 수 있다. </a:t>
            </a:r>
            <a:r>
              <a:rPr lang="en-US" sz="2843" b="true">
                <a:solidFill>
                  <a:srgbClr val="004AAD">
                    <a:alpha val="65882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가중 분배</a:t>
            </a:r>
            <a:r>
              <a:rPr lang="en-US" sz="2843" b="true">
                <a:solidFill>
                  <a:srgbClr val="000000">
                    <a:alpha val="65882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는 특정 그룹에 더 많은 트래픽을 할당하는 방식이며, </a:t>
            </a:r>
            <a:r>
              <a:rPr lang="en-US" sz="2843" b="true">
                <a:solidFill>
                  <a:srgbClr val="004AAD">
                    <a:alpha val="65882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세그먼트 분배</a:t>
            </a:r>
            <a:r>
              <a:rPr lang="en-US" sz="2843" b="true">
                <a:solidFill>
                  <a:srgbClr val="000000">
                    <a:alpha val="65882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는 특정 사용자 그룹에게만 실험을 적용하는 방법이다</a:t>
            </a:r>
          </a:p>
          <a:p>
            <a:pPr algn="l">
              <a:lnSpc>
                <a:spcPts val="4548"/>
              </a:lnSpc>
            </a:pPr>
          </a:p>
          <a:p>
            <a:pPr algn="l">
              <a:lnSpc>
                <a:spcPts val="4548"/>
              </a:lnSpc>
            </a:pPr>
            <a:r>
              <a:rPr lang="en-US" sz="2843" b="true">
                <a:solidFill>
                  <a:srgbClr val="000000">
                    <a:alpha val="65882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43" b="true">
                <a:solidFill>
                  <a:srgbClr val="FF3131">
                    <a:alpha val="65882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시간 분할</a:t>
            </a:r>
            <a:r>
              <a:rPr lang="en-US" sz="2843" b="true">
                <a:solidFill>
                  <a:srgbClr val="000000">
                    <a:alpha val="65882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은 동시간에 비교하는  같은 시간때에 시작하는 </a:t>
            </a:r>
            <a:r>
              <a:rPr lang="en-US" sz="2843" b="true">
                <a:solidFill>
                  <a:srgbClr val="004AAD">
                    <a:alpha val="65882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동시 테스트, </a:t>
            </a:r>
            <a:r>
              <a:rPr lang="en-US" sz="2843" b="true">
                <a:solidFill>
                  <a:srgbClr val="000000">
                    <a:alpha val="65882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시간대별 순차적으로 노출하는</a:t>
            </a:r>
            <a:r>
              <a:rPr lang="en-US" sz="2843" b="true">
                <a:solidFill>
                  <a:srgbClr val="004AAD">
                    <a:alpha val="65882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시간 구간 노출 테스트</a:t>
            </a:r>
            <a:r>
              <a:rPr lang="en-US" sz="2843" b="true">
                <a:solidFill>
                  <a:srgbClr val="000000">
                    <a:alpha val="65882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가 있다</a:t>
            </a:r>
          </a:p>
          <a:p>
            <a:pPr algn="l">
              <a:lnSpc>
                <a:spcPts val="4548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5085384" y="130175"/>
            <a:ext cx="288256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>
                    <a:alpha val="37647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A/B TEST 프로세스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37907" y="1020375"/>
            <a:ext cx="6253945" cy="778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  <a:spcBef>
                <a:spcPct val="0"/>
              </a:spcBef>
            </a:pPr>
            <a:r>
              <a:rPr lang="en-US" b="true" sz="4599">
                <a:solidFill>
                  <a:srgbClr val="3A534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1, 2. 실험군 및 버켓 할당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D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37907" y="365125"/>
            <a:ext cx="13952771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937907" y="3310219"/>
            <a:ext cx="8746507" cy="4441683"/>
          </a:xfrm>
          <a:custGeom>
            <a:avLst/>
            <a:gdLst/>
            <a:ahLst/>
            <a:cxnLst/>
            <a:rect r="r" b="b" t="t" l="l"/>
            <a:pathLst>
              <a:path h="4441683" w="8746507">
                <a:moveTo>
                  <a:pt x="0" y="0"/>
                </a:moveTo>
                <a:lnTo>
                  <a:pt x="8746507" y="0"/>
                </a:lnTo>
                <a:lnTo>
                  <a:pt x="8746507" y="4441683"/>
                </a:lnTo>
                <a:lnTo>
                  <a:pt x="0" y="44416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37907" y="1020375"/>
            <a:ext cx="6253945" cy="778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  <a:spcBef>
                <a:spcPct val="0"/>
              </a:spcBef>
            </a:pPr>
            <a:r>
              <a:rPr lang="en-US" b="true" sz="4599">
                <a:solidFill>
                  <a:srgbClr val="3A534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1, 2. 실험군 및 버켓 할당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85384" y="130175"/>
            <a:ext cx="288256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>
                    <a:alpha val="37647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A/B TEST 프로세스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834386" y="4211848"/>
            <a:ext cx="7267827" cy="3114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  A/A Test</a:t>
            </a:r>
          </a:p>
          <a:p>
            <a:pPr algn="l" marL="647695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A/B 테스트를 수행하기 전 분산된 트래픽에 대해 동일한 variation을 보여준다</a:t>
            </a:r>
          </a:p>
          <a:p>
            <a:pPr algn="l" marL="647695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A/A Test에서 결과 값에 차이가 있는 경우 편중이나 왜곡을 해결한 뒤 A/B 테스트를 진행해야한다.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37907" y="2430323"/>
            <a:ext cx="6500392" cy="1103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48"/>
              </a:lnSpc>
            </a:pPr>
            <a:r>
              <a:rPr lang="en-US" sz="2843" b="true">
                <a:solidFill>
                  <a:srgbClr val="000000">
                    <a:alpha val="65882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A/B 테스트의 신뢰성 확보</a:t>
            </a:r>
          </a:p>
          <a:p>
            <a:pPr algn="l">
              <a:lnSpc>
                <a:spcPts val="4548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EED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591816" y="795338"/>
            <a:ext cx="149698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542960" y="-428357"/>
            <a:ext cx="19699711" cy="5299197"/>
            <a:chOff x="0" y="0"/>
            <a:chExt cx="5188401" cy="139567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88402" cy="1395673"/>
            </a:xfrm>
            <a:custGeom>
              <a:avLst/>
              <a:gdLst/>
              <a:ahLst/>
              <a:cxnLst/>
              <a:rect r="r" b="b" t="t" l="l"/>
              <a:pathLst>
                <a:path h="1395673" w="5188402">
                  <a:moveTo>
                    <a:pt x="20043" y="0"/>
                  </a:moveTo>
                  <a:lnTo>
                    <a:pt x="5168359" y="0"/>
                  </a:lnTo>
                  <a:cubicBezTo>
                    <a:pt x="5173675" y="0"/>
                    <a:pt x="5178772" y="2112"/>
                    <a:pt x="5182531" y="5870"/>
                  </a:cubicBezTo>
                  <a:cubicBezTo>
                    <a:pt x="5186290" y="9629"/>
                    <a:pt x="5188402" y="14727"/>
                    <a:pt x="5188402" y="20043"/>
                  </a:cubicBezTo>
                  <a:lnTo>
                    <a:pt x="5188402" y="1375630"/>
                  </a:lnTo>
                  <a:cubicBezTo>
                    <a:pt x="5188402" y="1380946"/>
                    <a:pt x="5186290" y="1386044"/>
                    <a:pt x="5182531" y="1389803"/>
                  </a:cubicBezTo>
                  <a:cubicBezTo>
                    <a:pt x="5178772" y="1393562"/>
                    <a:pt x="5173675" y="1395673"/>
                    <a:pt x="5168359" y="1395673"/>
                  </a:cubicBezTo>
                  <a:lnTo>
                    <a:pt x="20043" y="1395673"/>
                  </a:lnTo>
                  <a:cubicBezTo>
                    <a:pt x="14727" y="1395673"/>
                    <a:pt x="9629" y="1393562"/>
                    <a:pt x="5870" y="1389803"/>
                  </a:cubicBezTo>
                  <a:cubicBezTo>
                    <a:pt x="2112" y="1386044"/>
                    <a:pt x="0" y="1380946"/>
                    <a:pt x="0" y="1375630"/>
                  </a:cubicBezTo>
                  <a:lnTo>
                    <a:pt x="0" y="20043"/>
                  </a:lnTo>
                  <a:cubicBezTo>
                    <a:pt x="0" y="14727"/>
                    <a:pt x="2112" y="9629"/>
                    <a:pt x="5870" y="5870"/>
                  </a:cubicBezTo>
                  <a:cubicBezTo>
                    <a:pt x="9629" y="2112"/>
                    <a:pt x="14727" y="0"/>
                    <a:pt x="2004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188401" cy="14432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937907" y="365125"/>
            <a:ext cx="13952771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184354" y="1824673"/>
            <a:ext cx="16588238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499">
                <a:solidFill>
                  <a:srgbClr val="FF3131">
                    <a:alpha val="65882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노출 수집</a:t>
            </a:r>
            <a:r>
              <a:rPr lang="en-US" sz="2499">
                <a:solidFill>
                  <a:srgbClr val="000000">
                    <a:alpha val="65882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 : A/B 테스트에서 실험 대상이 어떤 경험을 실제로 보였는지 기록하는 과정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84354" y="709613"/>
            <a:ext cx="6679213" cy="1588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 b="true">
                <a:solidFill>
                  <a:srgbClr val="3A534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3,4. 노출수집, 전환수집</a:t>
            </a:r>
          </a:p>
          <a:p>
            <a:pPr algn="l">
              <a:lnSpc>
                <a:spcPts val="643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5085384" y="130175"/>
            <a:ext cx="288256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>
                    <a:alpha val="37647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A/B TEST 프로세스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84354" y="5762594"/>
            <a:ext cx="16588238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499">
                <a:solidFill>
                  <a:srgbClr val="FF3131">
                    <a:alpha val="65882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전환수집 : </a:t>
            </a:r>
            <a:r>
              <a:rPr lang="en-US" sz="2499">
                <a:solidFill>
                  <a:srgbClr val="000000">
                    <a:alpha val="65882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사용자가 노출된 요소(예: 버튼, 링크 등)를 보고 난 뒤, 전환을 취했는지 추적하고 기록하는 단계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84354" y="2669223"/>
            <a:ext cx="5632252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3A5348"/>
                </a:solidFill>
                <a:latin typeface="Noto Sans"/>
                <a:ea typeface="Noto Sans"/>
                <a:cs typeface="Noto Sans"/>
                <a:sym typeface="Noto Sans"/>
              </a:rPr>
              <a:t>사용자가 할당받은 CONTROL 그룹(대조군) 또는 TREATMENT 그룹(실험군) 중 어떤 UI나 콘텐츠를 실제로 봤는지 기록합니다.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666760" y="2669223"/>
            <a:ext cx="5646480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3A5348"/>
                </a:solidFill>
                <a:latin typeface="Noto Sans"/>
                <a:ea typeface="Noto Sans"/>
                <a:cs typeface="Noto Sans"/>
                <a:sym typeface="Noto Sans"/>
              </a:rPr>
              <a:t>사용자가 특정 UI나 변화를 얼마나 자주 보았는지, 어디에서 노출되었는지를 기록하여 실험의 효과를 평가합니다.</a:t>
            </a:r>
          </a:p>
        </p:txBody>
      </p:sp>
      <p:sp>
        <p:nvSpPr>
          <p:cNvPr name="AutoShape 13" id="13"/>
          <p:cNvSpPr/>
          <p:nvPr/>
        </p:nvSpPr>
        <p:spPr>
          <a:xfrm>
            <a:off x="7597059" y="3342323"/>
            <a:ext cx="170983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4" id="14"/>
          <p:cNvSpPr txBox="true"/>
          <p:nvPr/>
        </p:nvSpPr>
        <p:spPr>
          <a:xfrm rot="0">
            <a:off x="1184354" y="7454448"/>
            <a:ext cx="5632252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3A5348"/>
                </a:solidFill>
                <a:latin typeface="Noto Sans"/>
                <a:ea typeface="Noto Sans"/>
                <a:cs typeface="Noto Sans"/>
                <a:sym typeface="Noto Sans"/>
              </a:rPr>
              <a:t>사용자가 전환을 취할 때마다, 행동을 기록. 이를 통해 각 그룹(대조군과 실험군)의 전환 수치를 비교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691196" y="7841798"/>
            <a:ext cx="3042971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3A534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성과 평과 실행</a:t>
            </a:r>
          </a:p>
        </p:txBody>
      </p:sp>
      <p:sp>
        <p:nvSpPr>
          <p:cNvPr name="AutoShape 16" id="16"/>
          <p:cNvSpPr/>
          <p:nvPr/>
        </p:nvSpPr>
        <p:spPr>
          <a:xfrm>
            <a:off x="8062611" y="8108498"/>
            <a:ext cx="170983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7" id="17"/>
          <p:cNvSpPr txBox="true"/>
          <p:nvPr/>
        </p:nvSpPr>
        <p:spPr>
          <a:xfrm rot="0">
            <a:off x="8356584" y="7463973"/>
            <a:ext cx="1121889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3131"/>
                </a:solidFill>
                <a:latin typeface="Noto Sans"/>
                <a:ea typeface="Noto Sans"/>
                <a:cs typeface="Noto Sans"/>
                <a:sym typeface="Noto Sans"/>
              </a:rPr>
              <a:t>전환율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D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42960" y="-428357"/>
            <a:ext cx="19699711" cy="5299197"/>
            <a:chOff x="0" y="0"/>
            <a:chExt cx="5188401" cy="13956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88402" cy="1395673"/>
            </a:xfrm>
            <a:custGeom>
              <a:avLst/>
              <a:gdLst/>
              <a:ahLst/>
              <a:cxnLst/>
              <a:rect r="r" b="b" t="t" l="l"/>
              <a:pathLst>
                <a:path h="1395673" w="5188402">
                  <a:moveTo>
                    <a:pt x="20043" y="0"/>
                  </a:moveTo>
                  <a:lnTo>
                    <a:pt x="5168359" y="0"/>
                  </a:lnTo>
                  <a:cubicBezTo>
                    <a:pt x="5173675" y="0"/>
                    <a:pt x="5178772" y="2112"/>
                    <a:pt x="5182531" y="5870"/>
                  </a:cubicBezTo>
                  <a:cubicBezTo>
                    <a:pt x="5186290" y="9629"/>
                    <a:pt x="5188402" y="14727"/>
                    <a:pt x="5188402" y="20043"/>
                  </a:cubicBezTo>
                  <a:lnTo>
                    <a:pt x="5188402" y="1375630"/>
                  </a:lnTo>
                  <a:cubicBezTo>
                    <a:pt x="5188402" y="1380946"/>
                    <a:pt x="5186290" y="1386044"/>
                    <a:pt x="5182531" y="1389803"/>
                  </a:cubicBezTo>
                  <a:cubicBezTo>
                    <a:pt x="5178772" y="1393562"/>
                    <a:pt x="5173675" y="1395673"/>
                    <a:pt x="5168359" y="1395673"/>
                  </a:cubicBezTo>
                  <a:lnTo>
                    <a:pt x="20043" y="1395673"/>
                  </a:lnTo>
                  <a:cubicBezTo>
                    <a:pt x="14727" y="1395673"/>
                    <a:pt x="9629" y="1393562"/>
                    <a:pt x="5870" y="1389803"/>
                  </a:cubicBezTo>
                  <a:cubicBezTo>
                    <a:pt x="2112" y="1386044"/>
                    <a:pt x="0" y="1380946"/>
                    <a:pt x="0" y="1375630"/>
                  </a:cubicBezTo>
                  <a:lnTo>
                    <a:pt x="0" y="20043"/>
                  </a:lnTo>
                  <a:cubicBezTo>
                    <a:pt x="0" y="14727"/>
                    <a:pt x="2112" y="9629"/>
                    <a:pt x="5870" y="5870"/>
                  </a:cubicBezTo>
                  <a:cubicBezTo>
                    <a:pt x="9629" y="2112"/>
                    <a:pt x="14727" y="0"/>
                    <a:pt x="2004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188401" cy="14432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937907" y="365125"/>
            <a:ext cx="13952771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457923" y="2154863"/>
            <a:ext cx="3275139" cy="2185614"/>
          </a:xfrm>
          <a:custGeom>
            <a:avLst/>
            <a:gdLst/>
            <a:ahLst/>
            <a:cxnLst/>
            <a:rect r="r" b="b" t="t" l="l"/>
            <a:pathLst>
              <a:path h="2185614" w="3275139">
                <a:moveTo>
                  <a:pt x="0" y="0"/>
                </a:moveTo>
                <a:lnTo>
                  <a:pt x="3275140" y="0"/>
                </a:lnTo>
                <a:lnTo>
                  <a:pt x="3275140" y="2185614"/>
                </a:lnTo>
                <a:lnTo>
                  <a:pt x="0" y="21856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163814" y="5535111"/>
            <a:ext cx="6095486" cy="2217233"/>
          </a:xfrm>
          <a:custGeom>
            <a:avLst/>
            <a:gdLst/>
            <a:ahLst/>
            <a:cxnLst/>
            <a:rect r="r" b="b" t="t" l="l"/>
            <a:pathLst>
              <a:path h="2217233" w="6095486">
                <a:moveTo>
                  <a:pt x="0" y="0"/>
                </a:moveTo>
                <a:lnTo>
                  <a:pt x="6095486" y="0"/>
                </a:lnTo>
                <a:lnTo>
                  <a:pt x="6095486" y="2217234"/>
                </a:lnTo>
                <a:lnTo>
                  <a:pt x="0" y="22172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37907" y="629975"/>
            <a:ext cx="5543422" cy="778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  <a:spcBef>
                <a:spcPct val="0"/>
              </a:spcBef>
            </a:pPr>
            <a:r>
              <a:rPr lang="en-US" b="true" sz="4599">
                <a:solidFill>
                  <a:srgbClr val="3A534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4. 결과 단계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085384" y="130175"/>
            <a:ext cx="288256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>
                    <a:alpha val="37647"/>
                  </a:srgbClr>
                </a:solidFill>
                <a:latin typeface="Noto Sans Bold"/>
                <a:ea typeface="Noto Sans Bold"/>
                <a:cs typeface="Noto Sans Bold"/>
                <a:sym typeface="Noto Sans Bold"/>
              </a:rPr>
              <a:t>A/B TEST 프로세스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1637086"/>
            <a:ext cx="9393072" cy="3371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9"/>
              </a:lnSpc>
            </a:pPr>
            <a:r>
              <a:rPr lang="en-US" sz="28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1. 신뢰 구간 해석</a:t>
            </a:r>
          </a:p>
          <a:p>
            <a:pPr algn="l" marL="431801" indent="-215900" lvl="1">
              <a:lnSpc>
                <a:spcPts val="32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A/B 테스트에서 계산한 신뢰 구간을 해석하여 두 집단의 차이가 통계적으로 유의미한지 판단합니다.</a:t>
            </a:r>
          </a:p>
          <a:p>
            <a:pPr algn="l" marL="863601" indent="-287867" lvl="2">
              <a:lnSpc>
                <a:spcPts val="3200"/>
              </a:lnSpc>
              <a:buFont typeface="Arial"/>
              <a:buChar char="⚬"/>
            </a:pPr>
            <a:r>
              <a:rPr lang="en-US" sz="2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본 평균의 값과 표준 오차를 알면 정규 분포를 이용하여 표본 평균의 범위를 구할 수 있다.</a:t>
            </a:r>
          </a:p>
          <a:p>
            <a:pPr algn="l" marL="863601" indent="-287867" lvl="2">
              <a:lnSpc>
                <a:spcPts val="3200"/>
              </a:lnSpc>
              <a:buFont typeface="Arial"/>
              <a:buChar char="⚬"/>
            </a:pPr>
            <a:r>
              <a:rPr lang="en-US" sz="2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실험군과 대조군의 표본 평균의 신뢰구간이 겹치지 않는다면, 두 표본 평균은 유의미하게 다르고 얘기 할 수 있다.</a:t>
            </a:r>
          </a:p>
          <a:p>
            <a:pPr algn="l">
              <a:lnSpc>
                <a:spcPts val="320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5581650"/>
            <a:ext cx="9393072" cy="3371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40"/>
              </a:lnSpc>
            </a:pPr>
            <a:r>
              <a:rPr lang="en-US" sz="2900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2. 효과 크기 분석</a:t>
            </a:r>
          </a:p>
          <a:p>
            <a:pPr algn="l" marL="431801" indent="-215900" lvl="1">
              <a:lnSpc>
                <a:spcPts val="32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차이가</a:t>
            </a:r>
            <a:r>
              <a:rPr lang="en-US" sz="2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실제로 중요한지 평가합니다. 예를 들어, 통계적으로 유의미한 차이라 하더라도 그 차이가 사업적 혹은 실무적으로 중요한 크기인지 확인해야 합니다.</a:t>
            </a:r>
          </a:p>
          <a:p>
            <a:pPr algn="l" marL="431801" indent="-215900" lvl="1">
              <a:lnSpc>
                <a:spcPts val="32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일반적으로 효과 크기(Effect Size)를 측정하여 차이가 실질적으로 유의미한지 판단합니다.</a:t>
            </a:r>
          </a:p>
          <a:p>
            <a:pPr algn="l" marL="431801" indent="-215900" lvl="1">
              <a:lnSpc>
                <a:spcPts val="32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예를 들어, 매출을 0.1%</a:t>
            </a:r>
            <a:r>
              <a:rPr lang="en-US" sz="2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증가시켰다고 해서 그 변화가 사업에 큰 영향을 미칠지 판단하는 데 도움이 됩니다.</a:t>
            </a:r>
          </a:p>
          <a:p>
            <a:pPr algn="l">
              <a:lnSpc>
                <a:spcPts val="320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DAGRRkl3lCc</dc:identifier>
  <dcterms:modified xsi:type="dcterms:W3CDTF">2011-08-01T06:04:30Z</dcterms:modified>
  <cp:revision>1</cp:revision>
  <dc:title>Social Media</dc:title>
</cp:coreProperties>
</file>