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5082"/>
  </p:normalViewPr>
  <p:slideViewPr>
    <p:cSldViewPr snapToGrid="0" snapToObjects="1">
      <p:cViewPr varScale="1">
        <p:scale>
          <a:sx n="131" d="100"/>
          <a:sy n="131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6E02-12A4-CD4E-A845-4AFEB54BC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6A59C-6BFB-3F44-BA1B-669A0819CA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ZIKA, H1N1, SARS, EBOLA</a:t>
            </a:r>
          </a:p>
        </p:txBody>
      </p:sp>
    </p:spTree>
    <p:extLst>
      <p:ext uri="{BB962C8B-B14F-4D97-AF65-F5344CB8AC3E}">
        <p14:creationId xmlns:p14="http://schemas.microsoft.com/office/powerpoint/2010/main" val="802712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E2D6-819E-C24C-B2F2-A46C55AC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 Index</a:t>
            </a:r>
            <a:br>
              <a:rPr lang="en-US" dirty="0"/>
            </a:br>
            <a:r>
              <a:rPr lang="en-US" dirty="0"/>
              <a:t>(Tailor Made – S&amp;P500 Visualization)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C88FBD-DC8B-7C4A-A80E-ED89FDF57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1919899"/>
            <a:ext cx="4687338" cy="20771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6DECE4-FCCD-1343-B373-16318E81B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044" y="1919899"/>
            <a:ext cx="4701026" cy="208317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8B88FE-8DF0-8644-B8D3-AB9AF1902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002" y="4333160"/>
            <a:ext cx="4683111" cy="207523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A00CD9-6296-5942-8706-BDCBFA2AC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4044" y="4333161"/>
            <a:ext cx="4683111" cy="207523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9414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EE5F-EF61-4444-97B3-B1CC8855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SPY</a:t>
            </a:r>
            <a:br>
              <a:rPr lang="en-US" dirty="0"/>
            </a:br>
            <a:r>
              <a:rPr lang="en-US" dirty="0"/>
              <a:t>(S&amp;P500)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839B1-3A87-034C-B8DE-D55B6887B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1939693"/>
            <a:ext cx="4687338" cy="205244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B757E8-648F-CE4B-9B75-80027F168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889" y="1939693"/>
            <a:ext cx="4687337" cy="205244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E7BF43-950D-AF46-B062-2CB966D35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75" y="4415264"/>
            <a:ext cx="4687338" cy="205244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A15615-6BC0-3746-B763-189E92B7E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889" y="4415264"/>
            <a:ext cx="4687337" cy="205244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5547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EE5F-EF61-4444-97B3-B1CC8855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SPY_Sectors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9C318E-7366-834D-AA6D-BDAF5EA01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4415263"/>
            <a:ext cx="4687338" cy="205244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913E8D-BA3E-794A-A823-71171D586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5" y="1939693"/>
            <a:ext cx="4687338" cy="205244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71AACE-2AFC-EF4D-8177-02FF2E0D2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886" y="4415262"/>
            <a:ext cx="4687340" cy="2052445"/>
          </a:xfrm>
          <a:prstGeom prst="rect">
            <a:avLst/>
          </a:prstGeom>
          <a:ln>
            <a:solidFill>
              <a:srgbClr val="FF0000"/>
            </a:solidFill>
          </a:ln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4AD582C-F92B-1344-AEA9-D8DCA4114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472422"/>
              </p:ext>
            </p:extLst>
          </p:nvPr>
        </p:nvGraphicFramePr>
        <p:xfrm>
          <a:off x="4204810" y="1150807"/>
          <a:ext cx="3782379" cy="731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51318">
                  <a:extLst>
                    <a:ext uri="{9D8B030D-6E8A-4147-A177-3AD203B41FA5}">
                      <a16:colId xmlns:a16="http://schemas.microsoft.com/office/drawing/2014/main" val="1835793057"/>
                    </a:ext>
                  </a:extLst>
                </a:gridCol>
                <a:gridCol w="1092518">
                  <a:extLst>
                    <a:ext uri="{9D8B030D-6E8A-4147-A177-3AD203B41FA5}">
                      <a16:colId xmlns:a16="http://schemas.microsoft.com/office/drawing/2014/main" val="2629976353"/>
                    </a:ext>
                  </a:extLst>
                </a:gridCol>
                <a:gridCol w="1038543">
                  <a:extLst>
                    <a:ext uri="{9D8B030D-6E8A-4147-A177-3AD203B41FA5}">
                      <a16:colId xmlns:a16="http://schemas.microsoft.com/office/drawing/2014/main" val="1346019770"/>
                    </a:ext>
                  </a:extLst>
                </a:gridCol>
              </a:tblGrid>
              <a:tr h="207062">
                <a:tc>
                  <a:txBody>
                    <a:bodyPr/>
                    <a:lstStyle/>
                    <a:p>
                      <a:r>
                        <a:rPr lang="en-US" sz="1000" b="0" dirty="0"/>
                        <a:t>XLY</a:t>
                      </a:r>
                      <a:r>
                        <a:rPr lang="en-US" sz="1000" b="0" dirty="0">
                          <a:sym typeface="Wingdings" pitchFamily="2" charset="2"/>
                        </a:rPr>
                        <a:t>: Consumer Discretionary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XLF: Financials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XLB: </a:t>
                      </a:r>
                      <a:r>
                        <a:rPr lang="en-US" sz="1000" b="0" dirty="0" err="1"/>
                        <a:t>MAterials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28193"/>
                  </a:ext>
                </a:extLst>
              </a:tr>
              <a:tr h="207062">
                <a:tc>
                  <a:txBody>
                    <a:bodyPr/>
                    <a:lstStyle/>
                    <a:p>
                      <a:r>
                        <a:rPr lang="en-US" sz="1000" b="0" dirty="0"/>
                        <a:t>XLP: Consumer Staples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XLV: Health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XLK: Technology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691351"/>
                  </a:ext>
                </a:extLst>
              </a:tr>
              <a:tr h="207062">
                <a:tc>
                  <a:txBody>
                    <a:bodyPr/>
                    <a:lstStyle/>
                    <a:p>
                      <a:r>
                        <a:rPr lang="en-US" sz="1000" b="0" dirty="0"/>
                        <a:t>XLE: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XLI: Industrials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XLU: Utilities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10729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FA835C4-CB44-DD41-BCEE-0711DD3A6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886" y="1939693"/>
            <a:ext cx="4687340" cy="205244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14341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EE5F-EF61-4444-97B3-B1CC8855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GOLD</a:t>
            </a:r>
            <a:br>
              <a:rPr lang="en-US" dirty="0"/>
            </a:br>
            <a:r>
              <a:rPr lang="en-US" dirty="0"/>
              <a:t>(Gold ETF)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DBF89E-A44B-B444-BFA9-DED080430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1933603"/>
            <a:ext cx="4687338" cy="205853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119C0E-503C-2042-8983-DD784D731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889" y="1933603"/>
            <a:ext cx="4687337" cy="205853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A82E2A-25EA-3B4B-8FEA-FC42208C0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75" y="4415264"/>
            <a:ext cx="4687338" cy="205853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B6B220-999C-D845-9F64-E604D3A0F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889" y="4415264"/>
            <a:ext cx="4687339" cy="205853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98024C-14F7-AF4B-832E-6073518C0AC3}"/>
              </a:ext>
            </a:extLst>
          </p:cNvPr>
          <p:cNvSpPr txBox="1"/>
          <p:nvPr/>
        </p:nvSpPr>
        <p:spPr>
          <a:xfrm rot="19233463">
            <a:off x="2441674" y="5259865"/>
            <a:ext cx="1631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Data Found!</a:t>
            </a:r>
          </a:p>
        </p:txBody>
      </p:sp>
    </p:spTree>
    <p:extLst>
      <p:ext uri="{BB962C8B-B14F-4D97-AF65-F5344CB8AC3E}">
        <p14:creationId xmlns:p14="http://schemas.microsoft.com/office/powerpoint/2010/main" val="419934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EE5F-EF61-4444-97B3-B1CC8855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TLT</a:t>
            </a:r>
            <a:br>
              <a:rPr lang="en-US" dirty="0"/>
            </a:br>
            <a:r>
              <a:rPr lang="en-US" dirty="0"/>
              <a:t>(T-Bonds ETF)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CFA199-3D49-DA42-8F8E-45C299827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1933603"/>
            <a:ext cx="4687338" cy="205853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37B64B-466B-7C4D-A816-56C6C901F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368" y="1933603"/>
            <a:ext cx="4692858" cy="206095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039AD6-7A14-BA48-A534-78CF23CE7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75" y="4409173"/>
            <a:ext cx="4687338" cy="205853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4DB98E-5CB5-9844-8737-495613522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368" y="4409173"/>
            <a:ext cx="4692858" cy="206095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552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E2D6-819E-C24C-B2F2-A46C55AC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 Index</a:t>
            </a:r>
            <a:br>
              <a:rPr lang="en-US" dirty="0"/>
            </a:br>
            <a:r>
              <a:rPr lang="en-US" dirty="0"/>
              <a:t>(Tailor Made – Step 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43A4C-3070-4444-B627-B1D871FA0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170" y="3119285"/>
            <a:ext cx="1818274" cy="232909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B87C88-3F2F-5C48-8F30-C340AB5BE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5" y="3317052"/>
            <a:ext cx="1940048" cy="193356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2E8DCE-9B6B-7242-B40D-C002DF5E6BAA}"/>
              </a:ext>
            </a:extLst>
          </p:cNvPr>
          <p:cNvSpPr txBox="1"/>
          <p:nvPr/>
        </p:nvSpPr>
        <p:spPr>
          <a:xfrm>
            <a:off x="1070452" y="2947720"/>
            <a:ext cx="161486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GOLD Tranches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2E551-8784-5D48-8CA0-6800F5D43AE8}"/>
              </a:ext>
            </a:extLst>
          </p:cNvPr>
          <p:cNvSpPr txBox="1"/>
          <p:nvPr/>
        </p:nvSpPr>
        <p:spPr>
          <a:xfrm>
            <a:off x="3406979" y="2749953"/>
            <a:ext cx="13146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TLT Tranches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5E616F-72AD-4E4C-B3D9-61B0A0B5A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296" y="3246604"/>
            <a:ext cx="6547503" cy="207445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265E11-847A-6A45-81C3-DF9435A9021D}"/>
              </a:ext>
            </a:extLst>
          </p:cNvPr>
          <p:cNvSpPr txBox="1"/>
          <p:nvPr/>
        </p:nvSpPr>
        <p:spPr>
          <a:xfrm>
            <a:off x="7639508" y="2877272"/>
            <a:ext cx="215507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SPY/Sectors Tranches</a:t>
            </a:r>
          </a:p>
        </p:txBody>
      </p:sp>
    </p:spTree>
    <p:extLst>
      <p:ext uri="{BB962C8B-B14F-4D97-AF65-F5344CB8AC3E}">
        <p14:creationId xmlns:p14="http://schemas.microsoft.com/office/powerpoint/2010/main" val="186780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E2D6-819E-C24C-B2F2-A46C55AC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 Index</a:t>
            </a:r>
            <a:br>
              <a:rPr lang="en-US" dirty="0"/>
            </a:br>
            <a:r>
              <a:rPr lang="en-US" dirty="0"/>
              <a:t>(Tailor Made – Step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E8DCE-9B6B-7242-B40D-C002DF5E6BAA}"/>
              </a:ext>
            </a:extLst>
          </p:cNvPr>
          <p:cNvSpPr txBox="1"/>
          <p:nvPr/>
        </p:nvSpPr>
        <p:spPr>
          <a:xfrm>
            <a:off x="1070452" y="2947720"/>
            <a:ext cx="164557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GOLD Volatility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2E551-8784-5D48-8CA0-6800F5D43AE8}"/>
              </a:ext>
            </a:extLst>
          </p:cNvPr>
          <p:cNvSpPr txBox="1"/>
          <p:nvPr/>
        </p:nvSpPr>
        <p:spPr>
          <a:xfrm>
            <a:off x="4845554" y="2947720"/>
            <a:ext cx="134536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TLT Volatility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65E11-847A-6A45-81C3-DF9435A9021D}"/>
              </a:ext>
            </a:extLst>
          </p:cNvPr>
          <p:cNvSpPr txBox="1"/>
          <p:nvPr/>
        </p:nvSpPr>
        <p:spPr>
          <a:xfrm>
            <a:off x="8466361" y="2877272"/>
            <a:ext cx="218579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SPY/Sectors Volatility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18F3AE-4FC6-D548-BAE0-DB2F1325B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5" y="3317052"/>
            <a:ext cx="3343494" cy="24417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9E8A1B-E0A2-1B4D-A346-8DCDD4EB1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491" y="3317052"/>
            <a:ext cx="3343494" cy="24417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063ADD-20FC-6549-959C-9140104A1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844" y="3246604"/>
            <a:ext cx="4110823" cy="251217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Striped Right Arrow 11">
            <a:extLst>
              <a:ext uri="{FF2B5EF4-FFF2-40B4-BE49-F238E27FC236}">
                <a16:creationId xmlns:a16="http://schemas.microsoft.com/office/drawing/2014/main" id="{70494ABA-CC4A-234C-B882-0C290D78FB64}"/>
              </a:ext>
            </a:extLst>
          </p:cNvPr>
          <p:cNvSpPr/>
          <p:nvPr/>
        </p:nvSpPr>
        <p:spPr>
          <a:xfrm rot="16200000">
            <a:off x="3074185" y="5909552"/>
            <a:ext cx="466927" cy="16537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id="{5A6DDA39-0271-4840-B511-ABD53A37D89D}"/>
              </a:ext>
            </a:extLst>
          </p:cNvPr>
          <p:cNvSpPr/>
          <p:nvPr/>
        </p:nvSpPr>
        <p:spPr>
          <a:xfrm rot="16200000">
            <a:off x="2615454" y="5909553"/>
            <a:ext cx="466927" cy="16537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iped Right Arrow 13">
            <a:extLst>
              <a:ext uri="{FF2B5EF4-FFF2-40B4-BE49-F238E27FC236}">
                <a16:creationId xmlns:a16="http://schemas.microsoft.com/office/drawing/2014/main" id="{8D5DFECA-7083-594F-9ED6-15E33D111F5B}"/>
              </a:ext>
            </a:extLst>
          </p:cNvPr>
          <p:cNvSpPr/>
          <p:nvPr/>
        </p:nvSpPr>
        <p:spPr>
          <a:xfrm rot="16200000">
            <a:off x="2273944" y="5909552"/>
            <a:ext cx="466927" cy="16537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iped Right Arrow 14">
            <a:extLst>
              <a:ext uri="{FF2B5EF4-FFF2-40B4-BE49-F238E27FC236}">
                <a16:creationId xmlns:a16="http://schemas.microsoft.com/office/drawing/2014/main" id="{CC692F90-A551-974A-9CB5-B4783CFEACB9}"/>
              </a:ext>
            </a:extLst>
          </p:cNvPr>
          <p:cNvSpPr/>
          <p:nvPr/>
        </p:nvSpPr>
        <p:spPr>
          <a:xfrm rot="16200000">
            <a:off x="6713331" y="5909552"/>
            <a:ext cx="466927" cy="16537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riped Right Arrow 15">
            <a:extLst>
              <a:ext uri="{FF2B5EF4-FFF2-40B4-BE49-F238E27FC236}">
                <a16:creationId xmlns:a16="http://schemas.microsoft.com/office/drawing/2014/main" id="{C3AF5E52-B1B1-4544-BDEC-7B86EBF2C0B1}"/>
              </a:ext>
            </a:extLst>
          </p:cNvPr>
          <p:cNvSpPr/>
          <p:nvPr/>
        </p:nvSpPr>
        <p:spPr>
          <a:xfrm rot="16200000">
            <a:off x="6254600" y="5909553"/>
            <a:ext cx="466927" cy="16537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iped Right Arrow 16">
            <a:extLst>
              <a:ext uri="{FF2B5EF4-FFF2-40B4-BE49-F238E27FC236}">
                <a16:creationId xmlns:a16="http://schemas.microsoft.com/office/drawing/2014/main" id="{0B77D941-C081-6044-8F67-2EA66CE0F6C7}"/>
              </a:ext>
            </a:extLst>
          </p:cNvPr>
          <p:cNvSpPr/>
          <p:nvPr/>
        </p:nvSpPr>
        <p:spPr>
          <a:xfrm rot="16200000">
            <a:off x="5913090" y="5909552"/>
            <a:ext cx="466927" cy="16537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riped Right Arrow 17">
            <a:extLst>
              <a:ext uri="{FF2B5EF4-FFF2-40B4-BE49-F238E27FC236}">
                <a16:creationId xmlns:a16="http://schemas.microsoft.com/office/drawing/2014/main" id="{BEFE0A7E-13EA-7743-8130-6B8CCDFA2AFF}"/>
              </a:ext>
            </a:extLst>
          </p:cNvPr>
          <p:cNvSpPr/>
          <p:nvPr/>
        </p:nvSpPr>
        <p:spPr>
          <a:xfrm rot="16200000">
            <a:off x="11127448" y="5909552"/>
            <a:ext cx="466927" cy="16537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riped Right Arrow 18">
            <a:extLst>
              <a:ext uri="{FF2B5EF4-FFF2-40B4-BE49-F238E27FC236}">
                <a16:creationId xmlns:a16="http://schemas.microsoft.com/office/drawing/2014/main" id="{C598FD2A-7668-A14D-83C9-221AA65698D0}"/>
              </a:ext>
            </a:extLst>
          </p:cNvPr>
          <p:cNvSpPr/>
          <p:nvPr/>
        </p:nvSpPr>
        <p:spPr>
          <a:xfrm rot="16200000">
            <a:off x="10487714" y="5909551"/>
            <a:ext cx="466927" cy="16537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iped Right Arrow 19">
            <a:extLst>
              <a:ext uri="{FF2B5EF4-FFF2-40B4-BE49-F238E27FC236}">
                <a16:creationId xmlns:a16="http://schemas.microsoft.com/office/drawing/2014/main" id="{0237771D-12D3-A947-BC6B-3EA68AD961BB}"/>
              </a:ext>
            </a:extLst>
          </p:cNvPr>
          <p:cNvSpPr/>
          <p:nvPr/>
        </p:nvSpPr>
        <p:spPr>
          <a:xfrm rot="16200000">
            <a:off x="10146204" y="5909550"/>
            <a:ext cx="466927" cy="16537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8C270B-51D8-8245-A44B-19F14C8D887A}"/>
              </a:ext>
            </a:extLst>
          </p:cNvPr>
          <p:cNvSpPr txBox="1"/>
          <p:nvPr/>
        </p:nvSpPr>
        <p:spPr>
          <a:xfrm>
            <a:off x="2305455" y="6225699"/>
            <a:ext cx="930921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Indexes to identify Bu/Be Trends, based on %Change, Close Prices &amp; Volumes</a:t>
            </a:r>
          </a:p>
        </p:txBody>
      </p:sp>
    </p:spTree>
    <p:extLst>
      <p:ext uri="{BB962C8B-B14F-4D97-AF65-F5344CB8AC3E}">
        <p14:creationId xmlns:p14="http://schemas.microsoft.com/office/powerpoint/2010/main" val="79441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E2D6-819E-C24C-B2F2-A46C55AC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 Index</a:t>
            </a:r>
            <a:br>
              <a:rPr lang="en-US" dirty="0"/>
            </a:br>
            <a:r>
              <a:rPr lang="en-US" dirty="0"/>
              <a:t>(Tailor Made – GOLD Visualization)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BF2314-B9A7-8542-8A4D-AB6FCC5B7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1917454"/>
            <a:ext cx="4687338" cy="20771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567EB0-6B5D-2D41-A165-D38A699FD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368" y="1917454"/>
            <a:ext cx="4692858" cy="207955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8A1DA4B-8C69-B645-84FD-DAF0F7AAC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078" y="4258377"/>
            <a:ext cx="4671844" cy="207024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8157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E2D6-819E-C24C-B2F2-A46C55AC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 Index</a:t>
            </a:r>
            <a:br>
              <a:rPr lang="en-US" dirty="0"/>
            </a:br>
            <a:r>
              <a:rPr lang="en-US" dirty="0"/>
              <a:t>(Tailor Made – TLT Visualization)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00C499-C746-8C4F-99C1-2A66903AB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1919900"/>
            <a:ext cx="4687338" cy="20771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AA1147-8ECF-EC44-BAEA-79A824849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888" y="1919900"/>
            <a:ext cx="4687338" cy="20771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2F70C9-1364-3340-B57B-9961C190C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75" y="4333160"/>
            <a:ext cx="4687338" cy="20771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C5B4B4-E96F-EA48-A0E5-4ABB930E5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888" y="4333160"/>
            <a:ext cx="4687338" cy="207710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5168801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78</TotalTime>
  <Words>154</Words>
  <Application>Microsoft Macintosh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Tw Cen MT</vt:lpstr>
      <vt:lpstr>Wingdings</vt:lpstr>
      <vt:lpstr>Droplet</vt:lpstr>
      <vt:lpstr>Visualizations</vt:lpstr>
      <vt:lpstr>SPY (S&amp;P500) </vt:lpstr>
      <vt:lpstr>SPY_Sectors  </vt:lpstr>
      <vt:lpstr>GOLD (Gold ETF) </vt:lpstr>
      <vt:lpstr>TLT (T-Bonds ETF) </vt:lpstr>
      <vt:lpstr>Volatility Index (Tailor Made – Step 1)</vt:lpstr>
      <vt:lpstr>Volatility Index (Tailor Made – Step 2)</vt:lpstr>
      <vt:lpstr>Volatility Index (Tailor Made – GOLD Visualization)</vt:lpstr>
      <vt:lpstr>Volatility Index (Tailor Made – TLT Visualization)</vt:lpstr>
      <vt:lpstr>Volatility Index (Tailor Made – S&amp;P500 Visualization)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Visualizations</dc:title>
  <dc:creator>Microsoft Office User</dc:creator>
  <cp:lastModifiedBy>andres mejia lievano</cp:lastModifiedBy>
  <cp:revision>10</cp:revision>
  <dcterms:created xsi:type="dcterms:W3CDTF">2020-02-08T18:46:24Z</dcterms:created>
  <dcterms:modified xsi:type="dcterms:W3CDTF">2020-02-09T18:59:06Z</dcterms:modified>
</cp:coreProperties>
</file>