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68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5082"/>
  </p:normalViewPr>
  <p:slideViewPr>
    <p:cSldViewPr snapToGrid="0" snapToObjects="1">
      <p:cViewPr varScale="1">
        <p:scale>
          <a:sx n="67" d="100"/>
          <a:sy n="67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E502D5-AEC3-436A-8132-A3F5534AF0B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AE82FD-C970-493B-838F-C290C165B26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D8F8EE7F-1250-4AB1-8B6F-32DE0721D468}" type="parTrans" cxnId="{A4EDA5F0-CD50-418F-88A7-DD4BBF88CF2B}">
      <dgm:prSet/>
      <dgm:spPr/>
      <dgm:t>
        <a:bodyPr/>
        <a:lstStyle/>
        <a:p>
          <a:endParaRPr lang="en-US"/>
        </a:p>
      </dgm:t>
    </dgm:pt>
    <dgm:pt modelId="{5D3F1FE1-6442-4ED0-B77A-008457A19D21}" type="sibTrans" cxnId="{A4EDA5F0-CD50-418F-88A7-DD4BBF88CF2B}">
      <dgm:prSet/>
      <dgm:spPr/>
      <dgm:t>
        <a:bodyPr/>
        <a:lstStyle/>
        <a:p>
          <a:endParaRPr lang="en-US"/>
        </a:p>
      </dgm:t>
    </dgm:pt>
    <dgm:pt modelId="{A7412EE0-2E23-4096-95C0-4FB742086050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04FC6CCC-D9C1-42E0-ABB4-CADC8310B314}" type="parTrans" cxnId="{907FD829-190D-418E-8ED5-30F23306D8B7}">
      <dgm:prSet/>
      <dgm:spPr/>
      <dgm:t>
        <a:bodyPr/>
        <a:lstStyle/>
        <a:p>
          <a:endParaRPr lang="en-US"/>
        </a:p>
      </dgm:t>
    </dgm:pt>
    <dgm:pt modelId="{4BC61970-2290-4A37-8978-F887E2AA57CE}" type="sibTrans" cxnId="{907FD829-190D-418E-8ED5-30F23306D8B7}">
      <dgm:prSet/>
      <dgm:spPr/>
      <dgm:t>
        <a:bodyPr/>
        <a:lstStyle/>
        <a:p>
          <a:endParaRPr lang="en-US"/>
        </a:p>
      </dgm:t>
    </dgm:pt>
    <dgm:pt modelId="{CE5F27E7-EA67-4982-BCF5-59E03D41A1BD}">
      <dgm:prSet phldrT="[Text]"/>
      <dgm:spPr/>
      <dgm:t>
        <a:bodyPr/>
        <a:lstStyle/>
        <a:p>
          <a:endParaRPr lang="en-US" dirty="0"/>
        </a:p>
      </dgm:t>
    </dgm:pt>
    <dgm:pt modelId="{9A961A57-9AAD-435D-BF8C-F5063E49F877}" type="parTrans" cxnId="{0CB880A2-F4D3-4095-81B9-AF61372705CF}">
      <dgm:prSet/>
      <dgm:spPr/>
      <dgm:t>
        <a:bodyPr/>
        <a:lstStyle/>
        <a:p>
          <a:endParaRPr lang="en-US"/>
        </a:p>
      </dgm:t>
    </dgm:pt>
    <dgm:pt modelId="{690C082D-462C-42B8-93BA-7EF6595E8C95}" type="sibTrans" cxnId="{0CB880A2-F4D3-4095-81B9-AF61372705CF}">
      <dgm:prSet/>
      <dgm:spPr/>
      <dgm:t>
        <a:bodyPr/>
        <a:lstStyle/>
        <a:p>
          <a:endParaRPr lang="en-US"/>
        </a:p>
      </dgm:t>
    </dgm:pt>
    <dgm:pt modelId="{FB2F5008-1E2A-4F4D-9280-D9086DFAC40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73852349-F078-4923-9800-1CBEF162AE21}" type="sibTrans" cxnId="{F8572AF0-3A40-48F8-B029-D64183CB557B}">
      <dgm:prSet/>
      <dgm:spPr/>
      <dgm:t>
        <a:bodyPr/>
        <a:lstStyle/>
        <a:p>
          <a:endParaRPr lang="en-US"/>
        </a:p>
      </dgm:t>
    </dgm:pt>
    <dgm:pt modelId="{305A4B52-A7B2-4EFD-9620-DCE057E96FED}" type="parTrans" cxnId="{F8572AF0-3A40-48F8-B029-D64183CB557B}">
      <dgm:prSet/>
      <dgm:spPr/>
      <dgm:t>
        <a:bodyPr/>
        <a:lstStyle/>
        <a:p>
          <a:endParaRPr lang="en-US"/>
        </a:p>
      </dgm:t>
    </dgm:pt>
    <dgm:pt modelId="{A7569AAA-B160-41F1-933A-B37A030D4259}" type="pres">
      <dgm:prSet presAssocID="{54E502D5-AEC3-436A-8132-A3F5534AF0B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D44483AF-E0A1-4F8A-A021-19465C57BEC4}" type="pres">
      <dgm:prSet presAssocID="{FB2F5008-1E2A-4F4D-9280-D9086DFAC407}" presName="Accent1" presStyleCnt="0"/>
      <dgm:spPr/>
    </dgm:pt>
    <dgm:pt modelId="{9495849D-1ECB-43B1-8E6A-CB2D9CE888A8}" type="pres">
      <dgm:prSet presAssocID="{FB2F5008-1E2A-4F4D-9280-D9086DFAC407}" presName="Accent" presStyleLbl="node1" presStyleIdx="0" presStyleCnt="4"/>
      <dgm:spPr>
        <a:solidFill>
          <a:schemeClr val="tx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903A819C-0559-4A87-8629-E0AB20EA4568}" type="pres">
      <dgm:prSet presAssocID="{FB2F5008-1E2A-4F4D-9280-D9086DFAC407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ED6B6569-058C-41A7-96AE-B8E07A4A80A4}" type="pres">
      <dgm:prSet presAssocID="{0BAE82FD-C970-493B-838F-C290C165B267}" presName="Accent2" presStyleCnt="0"/>
      <dgm:spPr/>
    </dgm:pt>
    <dgm:pt modelId="{2A42095B-62C3-4AD9-8A35-B8832DACDA79}" type="pres">
      <dgm:prSet presAssocID="{0BAE82FD-C970-493B-838F-C290C165B267}" presName="Accent" presStyleLbl="node1" presStyleIdx="1" presStyleCnt="4"/>
      <dgm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6578BA1-F723-4E0B-92D3-EDE69D4DF865}" type="pres">
      <dgm:prSet presAssocID="{0BAE82FD-C970-493B-838F-C290C165B267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3B4EA603-30E8-4D66-AA86-3196366020DC}" type="pres">
      <dgm:prSet presAssocID="{CE5F27E7-EA67-4982-BCF5-59E03D41A1BD}" presName="Accent3" presStyleCnt="0"/>
      <dgm:spPr/>
    </dgm:pt>
    <dgm:pt modelId="{66CBF1BC-CA03-484A-95FE-09EC1D8C19CD}" type="pres">
      <dgm:prSet presAssocID="{CE5F27E7-EA67-4982-BCF5-59E03D41A1BD}" presName="Accent" presStyleLbl="node1" presStyleIdx="2" presStyleCnt="4"/>
      <dgm:spPr>
        <a:solidFill>
          <a:schemeClr val="accent2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8A34EC51-74CE-4EE3-9D43-5EA50B9EA4AE}" type="pres">
      <dgm:prSet presAssocID="{CE5F27E7-EA67-4982-BCF5-59E03D41A1BD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B3048F03-9113-44A3-AA76-BAB65685904E}" type="pres">
      <dgm:prSet presAssocID="{A7412EE0-2E23-4096-95C0-4FB742086050}" presName="Accent4" presStyleCnt="0"/>
      <dgm:spPr/>
    </dgm:pt>
    <dgm:pt modelId="{A8E91E4E-51C2-4BC3-84DE-9FC4A0FD1D65}" type="pres">
      <dgm:prSet presAssocID="{A7412EE0-2E23-4096-95C0-4FB742086050}" presName="Accent" presStyleLbl="node1" presStyleIdx="3" presStyleCnt="4"/>
      <dgm:spPr>
        <a:solidFill>
          <a:schemeClr val="accent3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D39E0714-9414-47AD-A495-B848286EA792}" type="pres">
      <dgm:prSet presAssocID="{A7412EE0-2E23-4096-95C0-4FB74208605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907FD829-190D-418E-8ED5-30F23306D8B7}" srcId="{54E502D5-AEC3-436A-8132-A3F5534AF0BF}" destId="{A7412EE0-2E23-4096-95C0-4FB742086050}" srcOrd="3" destOrd="0" parTransId="{04FC6CCC-D9C1-42E0-ABB4-CADC8310B314}" sibTransId="{4BC61970-2290-4A37-8978-F887E2AA57CE}"/>
    <dgm:cxn modelId="{6BBE3A84-B9B5-4308-B573-634B7E4E272C}" type="presOf" srcId="{CE5F27E7-EA67-4982-BCF5-59E03D41A1BD}" destId="{8A34EC51-74CE-4EE3-9D43-5EA50B9EA4AE}" srcOrd="0" destOrd="0" presId="urn:microsoft.com/office/officeart/2009/layout/CircleArrowProcess"/>
    <dgm:cxn modelId="{0CB880A2-F4D3-4095-81B9-AF61372705CF}" srcId="{54E502D5-AEC3-436A-8132-A3F5534AF0BF}" destId="{CE5F27E7-EA67-4982-BCF5-59E03D41A1BD}" srcOrd="2" destOrd="0" parTransId="{9A961A57-9AAD-435D-BF8C-F5063E49F877}" sibTransId="{690C082D-462C-42B8-93BA-7EF6595E8C95}"/>
    <dgm:cxn modelId="{875631BF-1BF6-4579-A41D-C1AB5EF7F568}" type="presOf" srcId="{A7412EE0-2E23-4096-95C0-4FB742086050}" destId="{D39E0714-9414-47AD-A495-B848286EA792}" srcOrd="0" destOrd="0" presId="urn:microsoft.com/office/officeart/2009/layout/CircleArrowProcess"/>
    <dgm:cxn modelId="{161494E0-F4FD-451D-A0A6-5D5FEF18CA6F}" type="presOf" srcId="{54E502D5-AEC3-436A-8132-A3F5534AF0BF}" destId="{A7569AAA-B160-41F1-933A-B37A030D4259}" srcOrd="0" destOrd="0" presId="urn:microsoft.com/office/officeart/2009/layout/CircleArrowProcess"/>
    <dgm:cxn modelId="{F8572AF0-3A40-48F8-B029-D64183CB557B}" srcId="{54E502D5-AEC3-436A-8132-A3F5534AF0BF}" destId="{FB2F5008-1E2A-4F4D-9280-D9086DFAC407}" srcOrd="0" destOrd="0" parTransId="{305A4B52-A7B2-4EFD-9620-DCE057E96FED}" sibTransId="{73852349-F078-4923-9800-1CBEF162AE21}"/>
    <dgm:cxn modelId="{A4EDA5F0-CD50-418F-88A7-DD4BBF88CF2B}" srcId="{54E502D5-AEC3-436A-8132-A3F5534AF0BF}" destId="{0BAE82FD-C970-493B-838F-C290C165B267}" srcOrd="1" destOrd="0" parTransId="{D8F8EE7F-1250-4AB1-8B6F-32DE0721D468}" sibTransId="{5D3F1FE1-6442-4ED0-B77A-008457A19D21}"/>
    <dgm:cxn modelId="{76E7BCF7-BDDA-40BF-881E-BC0504F7F4EA}" type="presOf" srcId="{FB2F5008-1E2A-4F4D-9280-D9086DFAC407}" destId="{903A819C-0559-4A87-8629-E0AB20EA4568}" srcOrd="0" destOrd="0" presId="urn:microsoft.com/office/officeart/2009/layout/CircleArrowProcess"/>
    <dgm:cxn modelId="{94D785F8-4D6F-4BC6-8A39-7B4067D85E40}" type="presOf" srcId="{0BAE82FD-C970-493B-838F-C290C165B267}" destId="{86578BA1-F723-4E0B-92D3-EDE69D4DF865}" srcOrd="0" destOrd="0" presId="urn:microsoft.com/office/officeart/2009/layout/CircleArrowProcess"/>
    <dgm:cxn modelId="{C247511B-6DA4-4099-9370-58260E887695}" type="presParOf" srcId="{A7569AAA-B160-41F1-933A-B37A030D4259}" destId="{D44483AF-E0A1-4F8A-A021-19465C57BEC4}" srcOrd="0" destOrd="0" presId="urn:microsoft.com/office/officeart/2009/layout/CircleArrowProcess"/>
    <dgm:cxn modelId="{CA3E256E-E9DD-4918-AD9D-72003893AD88}" type="presParOf" srcId="{D44483AF-E0A1-4F8A-A021-19465C57BEC4}" destId="{9495849D-1ECB-43B1-8E6A-CB2D9CE888A8}" srcOrd="0" destOrd="0" presId="urn:microsoft.com/office/officeart/2009/layout/CircleArrowProcess"/>
    <dgm:cxn modelId="{D66730E1-DA45-4915-AA62-DBB3E5064AFF}" type="presParOf" srcId="{A7569AAA-B160-41F1-933A-B37A030D4259}" destId="{903A819C-0559-4A87-8629-E0AB20EA4568}" srcOrd="1" destOrd="0" presId="urn:microsoft.com/office/officeart/2009/layout/CircleArrowProcess"/>
    <dgm:cxn modelId="{65CC6B9A-AE20-4298-988C-C6D346C04D51}" type="presParOf" srcId="{A7569AAA-B160-41F1-933A-B37A030D4259}" destId="{ED6B6569-058C-41A7-96AE-B8E07A4A80A4}" srcOrd="2" destOrd="0" presId="urn:microsoft.com/office/officeart/2009/layout/CircleArrowProcess"/>
    <dgm:cxn modelId="{5FD0C54C-5F5F-4BED-9E82-14F139E1A0CD}" type="presParOf" srcId="{ED6B6569-058C-41A7-96AE-B8E07A4A80A4}" destId="{2A42095B-62C3-4AD9-8A35-B8832DACDA79}" srcOrd="0" destOrd="0" presId="urn:microsoft.com/office/officeart/2009/layout/CircleArrowProcess"/>
    <dgm:cxn modelId="{B463CDCF-BC07-4675-8911-0BB972186BCC}" type="presParOf" srcId="{A7569AAA-B160-41F1-933A-B37A030D4259}" destId="{86578BA1-F723-4E0B-92D3-EDE69D4DF865}" srcOrd="3" destOrd="0" presId="urn:microsoft.com/office/officeart/2009/layout/CircleArrowProcess"/>
    <dgm:cxn modelId="{7184B0A5-5670-482D-BA26-197818CE20B3}" type="presParOf" srcId="{A7569AAA-B160-41F1-933A-B37A030D4259}" destId="{3B4EA603-30E8-4D66-AA86-3196366020DC}" srcOrd="4" destOrd="0" presId="urn:microsoft.com/office/officeart/2009/layout/CircleArrowProcess"/>
    <dgm:cxn modelId="{C6E480AC-F67D-49C0-B2EB-99C3C8604D21}" type="presParOf" srcId="{3B4EA603-30E8-4D66-AA86-3196366020DC}" destId="{66CBF1BC-CA03-484A-95FE-09EC1D8C19CD}" srcOrd="0" destOrd="0" presId="urn:microsoft.com/office/officeart/2009/layout/CircleArrowProcess"/>
    <dgm:cxn modelId="{FCDA51BA-6CD6-464B-B539-7E2DA2BE14B7}" type="presParOf" srcId="{A7569AAA-B160-41F1-933A-B37A030D4259}" destId="{8A34EC51-74CE-4EE3-9D43-5EA50B9EA4AE}" srcOrd="5" destOrd="0" presId="urn:microsoft.com/office/officeart/2009/layout/CircleArrowProcess"/>
    <dgm:cxn modelId="{615C5C5F-266D-4997-8B54-9EFEAEA44EF6}" type="presParOf" srcId="{A7569AAA-B160-41F1-933A-B37A030D4259}" destId="{B3048F03-9113-44A3-AA76-BAB65685904E}" srcOrd="6" destOrd="0" presId="urn:microsoft.com/office/officeart/2009/layout/CircleArrowProcess"/>
    <dgm:cxn modelId="{E4671CEE-5CEA-49B3-B63D-71FE0A1E7483}" type="presParOf" srcId="{B3048F03-9113-44A3-AA76-BAB65685904E}" destId="{A8E91E4E-51C2-4BC3-84DE-9FC4A0FD1D65}" srcOrd="0" destOrd="0" presId="urn:microsoft.com/office/officeart/2009/layout/CircleArrowProcess"/>
    <dgm:cxn modelId="{328F989B-B408-40D0-A556-0BE4DA0FBA22}" type="presParOf" srcId="{A7569AAA-B160-41F1-933A-B37A030D4259}" destId="{D39E0714-9414-47AD-A495-B848286EA792}" srcOrd="7" destOrd="0" presId="urn:microsoft.com/office/officeart/2009/layout/CircleArrowProcess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5849D-1ECB-43B1-8E6A-CB2D9CE888A8}">
      <dsp:nvSpPr>
        <dsp:cNvPr id="0" name=""/>
        <dsp:cNvSpPr/>
      </dsp:nvSpPr>
      <dsp:spPr>
        <a:xfrm>
          <a:off x="1340809" y="51330"/>
          <a:ext cx="2324505" cy="232474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2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A819C-0559-4A87-8629-E0AB20EA4568}">
      <dsp:nvSpPr>
        <dsp:cNvPr id="0" name=""/>
        <dsp:cNvSpPr/>
      </dsp:nvSpPr>
      <dsp:spPr>
        <a:xfrm>
          <a:off x="1854022" y="892824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854022" y="892824"/>
        <a:ext cx="1297205" cy="648535"/>
      </dsp:txXfrm>
    </dsp:sp>
    <dsp:sp modelId="{2A42095B-62C3-4AD9-8A35-B8832DACDA79}">
      <dsp:nvSpPr>
        <dsp:cNvPr id="0" name=""/>
        <dsp:cNvSpPr/>
      </dsp:nvSpPr>
      <dsp:spPr>
        <a:xfrm>
          <a:off x="695040" y="1387240"/>
          <a:ext cx="2324505" cy="232474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78BA1-F723-4E0B-92D3-EDE69D4DF865}">
      <dsp:nvSpPr>
        <dsp:cNvPr id="0" name=""/>
        <dsp:cNvSpPr/>
      </dsp:nvSpPr>
      <dsp:spPr>
        <a:xfrm>
          <a:off x="1205638" y="2231199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205638" y="2231199"/>
        <a:ext cx="1297205" cy="648535"/>
      </dsp:txXfrm>
    </dsp:sp>
    <dsp:sp modelId="{66CBF1BC-CA03-484A-95FE-09EC1D8C19CD}">
      <dsp:nvSpPr>
        <dsp:cNvPr id="0" name=""/>
        <dsp:cNvSpPr/>
      </dsp:nvSpPr>
      <dsp:spPr>
        <a:xfrm>
          <a:off x="1340809" y="2728081"/>
          <a:ext cx="2324505" cy="2324741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2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4EC51-74CE-4EE3-9D43-5EA50B9EA4AE}">
      <dsp:nvSpPr>
        <dsp:cNvPr id="0" name=""/>
        <dsp:cNvSpPr/>
      </dsp:nvSpPr>
      <dsp:spPr>
        <a:xfrm>
          <a:off x="1854022" y="3569575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700" kern="1200" dirty="0"/>
        </a:p>
      </dsp:txBody>
      <dsp:txXfrm>
        <a:off x="1854022" y="3569575"/>
        <a:ext cx="1297205" cy="648535"/>
      </dsp:txXfrm>
    </dsp:sp>
    <dsp:sp modelId="{A8E91E4E-51C2-4BC3-84DE-9FC4A0FD1D65}">
      <dsp:nvSpPr>
        <dsp:cNvPr id="0" name=""/>
        <dsp:cNvSpPr/>
      </dsp:nvSpPr>
      <dsp:spPr>
        <a:xfrm>
          <a:off x="860734" y="4218111"/>
          <a:ext cx="1997042" cy="1998007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3"/>
        </a:solidFill>
        <a:ln w="15875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E0714-9414-47AD-A495-B848286EA792}">
      <dsp:nvSpPr>
        <dsp:cNvPr id="0" name=""/>
        <dsp:cNvSpPr/>
      </dsp:nvSpPr>
      <dsp:spPr>
        <a:xfrm>
          <a:off x="1205638" y="4907951"/>
          <a:ext cx="1297205" cy="648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45" tIns="29845" rIns="29845" bIns="2984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 </a:t>
          </a:r>
        </a:p>
      </dsp:txBody>
      <dsp:txXfrm>
        <a:off x="1205638" y="4907951"/>
        <a:ext cx="1297205" cy="648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6E02-12A4-CD4E-A845-4AFEB54BC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6A59C-6BFB-3F44-BA1B-669A0819C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ZIKA, H1N1, SARS, EBOLA</a:t>
            </a:r>
          </a:p>
        </p:txBody>
      </p:sp>
    </p:spTree>
    <p:extLst>
      <p:ext uri="{BB962C8B-B14F-4D97-AF65-F5344CB8AC3E}">
        <p14:creationId xmlns:p14="http://schemas.microsoft.com/office/powerpoint/2010/main" val="80271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S&amp;P500 Visualization)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88FBD-DC8B-7C4A-A80E-ED89FDF5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899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DECE4-FCCD-1343-B373-16318E81B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044" y="1919899"/>
            <a:ext cx="4701026" cy="208317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B88FE-8DF0-8644-B8D3-AB9AF1902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02" y="4333160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A00CD9-6296-5942-8706-BDCBFA2A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044" y="4333161"/>
            <a:ext cx="4683111" cy="20752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9414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9757-E8A7-4DE6-8700-53158FBF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4A13-06E6-4F86-ABDD-1FA4828B6A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9263-BDA4-430E-A12F-9AF0D56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0EEE-9A42-464A-900E-27BEDBB77A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4375" y="1983371"/>
            <a:ext cx="3553451" cy="404595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introduction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Hypothesis discussion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General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Data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Sources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1600" dirty="0"/>
              <a:t>Clean-up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8933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br>
              <a:rPr lang="en-US" dirty="0"/>
            </a:br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believe that global epidemics have a cyclical effect on the stock market. Further, we believe that this cycle can be predicted through epidemiological statistics, news reports, and volatility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60010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br>
              <a:rPr lang="en-US" dirty="0"/>
            </a:br>
            <a:r>
              <a:rPr lang="en-US" dirty="0"/>
              <a:t>General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Establish a broad timeline for diseases (start stop)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Pull </a:t>
            </a:r>
            <a:r>
              <a:rPr lang="en-US" dirty="0" err="1"/>
              <a:t>s&amp;P</a:t>
            </a:r>
            <a:r>
              <a:rPr lang="en-US" dirty="0"/>
              <a:t> 500 (SPY) performance data across those time periods. Quick visual check on repeated patterns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signal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check news dates for key events, plot those dates across the </a:t>
            </a:r>
            <a:r>
              <a:rPr lang="en-US" dirty="0" err="1"/>
              <a:t>s&amp;p</a:t>
            </a:r>
            <a:r>
              <a:rPr lang="en-US" dirty="0"/>
              <a:t> 500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volatility of the spy, SPY SECTORS, GOLD ETF, TREASURIES ETF, in those date ranges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rates of infection and deaths (summary statistics)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correlation between: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News and market fluctuations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Volatility and market fluctuations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Summary statistics and market fluctuations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Analyze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 conclusions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06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Sars</a:t>
            </a:r>
            <a:r>
              <a:rPr lang="en-US" dirty="0"/>
              <a:t>, </a:t>
            </a:r>
            <a:r>
              <a:rPr lang="en-US" dirty="0" err="1"/>
              <a:t>ebola</a:t>
            </a:r>
            <a:r>
              <a:rPr lang="en-US" dirty="0"/>
              <a:t>, zika, h1n1</a:t>
            </a:r>
          </a:p>
          <a:p>
            <a:r>
              <a:rPr lang="en-US" dirty="0" err="1"/>
              <a:t>Cdc</a:t>
            </a:r>
            <a:r>
              <a:rPr lang="en-US" dirty="0"/>
              <a:t> and who data</a:t>
            </a:r>
          </a:p>
          <a:p>
            <a:pPr lvl="1"/>
            <a:r>
              <a:rPr lang="en-US" dirty="0"/>
              <a:t>Pulled statistics from open source website, Kaggle. We were able to obtain datasets for zika, </a:t>
            </a:r>
            <a:r>
              <a:rPr lang="en-US" dirty="0" err="1"/>
              <a:t>sars</a:t>
            </a:r>
            <a:r>
              <a:rPr lang="en-US" dirty="0"/>
              <a:t>, and </a:t>
            </a:r>
            <a:r>
              <a:rPr lang="en-US" dirty="0" err="1"/>
              <a:t>ebola</a:t>
            </a:r>
            <a:endParaRPr lang="en-US" dirty="0"/>
          </a:p>
          <a:p>
            <a:pPr lvl="1"/>
            <a:r>
              <a:rPr lang="en-US" dirty="0"/>
              <a:t>Datasets contained summary numbers of reported illnesses and deaths</a:t>
            </a:r>
          </a:p>
          <a:p>
            <a:pPr lvl="1"/>
            <a:r>
              <a:rPr lang="en-US" dirty="0"/>
              <a:t>H1n1 data was not found</a:t>
            </a:r>
          </a:p>
          <a:p>
            <a:pPr lvl="1"/>
            <a:r>
              <a:rPr lang="en-US" dirty="0"/>
              <a:t>Only reported zika illness data for united-states, due to the organization of the found dataset</a:t>
            </a:r>
          </a:p>
          <a:p>
            <a:r>
              <a:rPr lang="en-US" dirty="0"/>
              <a:t>World news data</a:t>
            </a:r>
          </a:p>
          <a:p>
            <a:pPr lvl="1"/>
            <a:r>
              <a:rPr lang="en-US" dirty="0"/>
              <a:t>Used times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Travis to fill out</a:t>
            </a:r>
          </a:p>
          <a:p>
            <a:r>
              <a:rPr lang="en-US" dirty="0"/>
              <a:t>Stock data</a:t>
            </a:r>
          </a:p>
          <a:p>
            <a:pPr lvl="1"/>
            <a:r>
              <a:rPr lang="en-US" dirty="0"/>
              <a:t>Pulled data from GOOGLE SHEETS/FINANCE CODE</a:t>
            </a:r>
          </a:p>
          <a:p>
            <a:pPr lvl="1"/>
            <a:r>
              <a:rPr lang="en-US" dirty="0"/>
              <a:t>SPY, SPY SECTORS, GOLD ETF, TREASURY ETF</a:t>
            </a:r>
          </a:p>
        </p:txBody>
      </p:sp>
    </p:spTree>
    <p:extLst>
      <p:ext uri="{BB962C8B-B14F-4D97-AF65-F5344CB8AC3E}">
        <p14:creationId xmlns:p14="http://schemas.microsoft.com/office/powerpoint/2010/main" val="140577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189F12-7979-4A0E-ADEA-421A65217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701949"/>
              </p:ext>
            </p:extLst>
          </p:nvPr>
        </p:nvGraphicFramePr>
        <p:xfrm>
          <a:off x="8024357" y="295275"/>
          <a:ext cx="4360355" cy="626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DAA15F3-AE98-4D92-8B37-F598AF33A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3542" y="958946"/>
            <a:ext cx="1669813" cy="8295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CDC AND WHO DATA</a:t>
            </a:r>
          </a:p>
          <a:p>
            <a:pPr lvl="1"/>
            <a:r>
              <a:rPr lang="en-US" dirty="0"/>
              <a:t>VIA KAGGLE OPEN SOURCE WEBSITE</a:t>
            </a:r>
          </a:p>
          <a:p>
            <a:pPr lvl="1"/>
            <a:r>
              <a:rPr lang="en-US" dirty="0"/>
              <a:t>ONLY FOUND ZIKA, SARS, EBOLA</a:t>
            </a:r>
          </a:p>
          <a:p>
            <a:r>
              <a:rPr lang="en-US" dirty="0"/>
              <a:t>PULLED CSV DATASETS INTO SQL VIA POSTGRES</a:t>
            </a:r>
          </a:p>
          <a:p>
            <a:pPr lvl="1"/>
            <a:r>
              <a:rPr lang="en-US" dirty="0"/>
              <a:t>PERFORMED SOME CLEAN-UP IN SQL/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/>
              <a:t>OTHER CLEAN-UP IN PYTHON/</a:t>
            </a:r>
            <a:r>
              <a:rPr lang="en-US" dirty="0" err="1"/>
              <a:t>jupyterlab</a:t>
            </a:r>
            <a:endParaRPr lang="en-US" dirty="0"/>
          </a:p>
          <a:p>
            <a:r>
              <a:rPr lang="en-US" dirty="0"/>
              <a:t>FOR DEATH AND ILLNESS REPORTS:</a:t>
            </a:r>
          </a:p>
          <a:p>
            <a:pPr lvl="1"/>
            <a:r>
              <a:rPr lang="en-US" dirty="0"/>
              <a:t>value each reported time period (positional)</a:t>
            </a:r>
          </a:p>
          <a:p>
            <a:pPr lvl="1"/>
            <a:r>
              <a:rPr lang="en-US" dirty="0"/>
              <a:t>Change between each point (velocity)</a:t>
            </a:r>
          </a:p>
          <a:p>
            <a:pPr lvl="1"/>
            <a:r>
              <a:rPr lang="en-US" dirty="0"/>
              <a:t>Rate of change between each point (acceleration)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30451-DA81-4E0A-AFE1-F7FD376E9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2788" y="3795534"/>
            <a:ext cx="2011322" cy="65779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43441-2E8D-481D-B510-A35F0B020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3691" y="2229748"/>
            <a:ext cx="1196587" cy="11313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E5DD8E-632B-4F42-8A66-44A14BAA085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491" r="14508"/>
          <a:stretch/>
        </p:blipFill>
        <p:spPr>
          <a:xfrm>
            <a:off x="9024482" y="4887792"/>
            <a:ext cx="1829426" cy="13241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6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FE5E-88D3-458B-B2FF-C113D01F8A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AAF87-1DC0-4FB8-863B-88A64C5A7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4" y="2214694"/>
            <a:ext cx="6628995" cy="3175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E002E-5447-4B55-A24C-C9F7D540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228" y="3084601"/>
            <a:ext cx="6969348" cy="34793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B32FC9-4BDA-48D3-9CA4-341DA4919186}"/>
              </a:ext>
            </a:extLst>
          </p:cNvPr>
          <p:cNvSpPr/>
          <p:nvPr/>
        </p:nvSpPr>
        <p:spPr>
          <a:xfrm>
            <a:off x="8543299" y="2162436"/>
            <a:ext cx="3343901" cy="1447800"/>
          </a:xfrm>
          <a:prstGeom prst="rect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EBOLA CLEAN UP IN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SARS REQUIRED PARSING OF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ZIKA CLEAN UP IN JUPYTER LAB</a:t>
            </a:r>
          </a:p>
        </p:txBody>
      </p:sp>
    </p:spTree>
    <p:extLst>
      <p:ext uri="{BB962C8B-B14F-4D97-AF65-F5344CB8AC3E}">
        <p14:creationId xmlns:p14="http://schemas.microsoft.com/office/powerpoint/2010/main" val="296336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4776-D44F-463A-AE0F-70DC054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</a:t>
            </a:r>
            <a:br>
              <a:rPr lang="en-US" dirty="0"/>
            </a:br>
            <a:r>
              <a:rPr lang="en-US" dirty="0"/>
              <a:t>EXPLORATION AND CLEAN-UP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CB4DA-0EC1-4F3A-96C5-20A5E659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7" y="2926944"/>
            <a:ext cx="2425825" cy="3549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BCBA6-48F2-43B6-9166-5288BE50FC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03"/>
          <a:stretch/>
        </p:blipFill>
        <p:spPr>
          <a:xfrm>
            <a:off x="5154264" y="2926944"/>
            <a:ext cx="1883472" cy="3549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7B046A-8E47-4F7C-A1C1-3958B02D7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720" y="2993622"/>
            <a:ext cx="2057506" cy="34164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17B20-F6D7-45DB-A1DD-D809EDBD7D2A}"/>
              </a:ext>
            </a:extLst>
          </p:cNvPr>
          <p:cNvSpPr/>
          <p:nvPr/>
        </p:nvSpPr>
        <p:spPr>
          <a:xfrm>
            <a:off x="780997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EBOLA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CF8C3-361A-49E8-809C-8A6BB7C15DD5}"/>
              </a:ext>
            </a:extLst>
          </p:cNvPr>
          <p:cNvSpPr/>
          <p:nvPr/>
        </p:nvSpPr>
        <p:spPr>
          <a:xfrm>
            <a:off x="4883087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ZIKA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ABD38-E161-46B9-B378-735AD568E3C4}"/>
              </a:ext>
            </a:extLst>
          </p:cNvPr>
          <p:cNvSpPr/>
          <p:nvPr/>
        </p:nvSpPr>
        <p:spPr>
          <a:xfrm>
            <a:off x="9041089" y="2367092"/>
            <a:ext cx="2425825" cy="40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SARS</a:t>
            </a:r>
          </a:p>
        </p:txBody>
      </p:sp>
    </p:spTree>
    <p:extLst>
      <p:ext uri="{BB962C8B-B14F-4D97-AF65-F5344CB8AC3E}">
        <p14:creationId xmlns:p14="http://schemas.microsoft.com/office/powerpoint/2010/main" val="33425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SPY</a:t>
            </a:r>
            <a:br>
              <a:rPr lang="en-US" dirty="0"/>
            </a:br>
            <a:r>
              <a:rPr lang="en-US" dirty="0"/>
              <a:t>(S&amp;P500)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839B1-3A87-034C-B8DE-D55B6887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B757E8-648F-CE4B-9B75-80027F16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9693"/>
            <a:ext cx="4687337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7BF43-950D-AF46-B062-2CB966D3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15615-6BC0-3746-B763-189E92B7E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7" cy="205244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547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SPY_Sectors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C318E-7366-834D-AA6D-BDAF5EA0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441526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13E8D-BA3E-794A-A823-71171D586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1939693"/>
            <a:ext cx="4687338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1AACE-2AFC-EF4D-8177-02FF2E0D2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886" y="4415262"/>
            <a:ext cx="4687340" cy="2052445"/>
          </a:xfrm>
          <a:prstGeom prst="rect">
            <a:avLst/>
          </a:prstGeom>
          <a:ln>
            <a:solidFill>
              <a:srgbClr val="FF0000"/>
            </a:solidFill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AD582C-F92B-1344-AEA9-D8DCA411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472422"/>
              </p:ext>
            </p:extLst>
          </p:nvPr>
        </p:nvGraphicFramePr>
        <p:xfrm>
          <a:off x="4204810" y="1150807"/>
          <a:ext cx="3782379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651318">
                  <a:extLst>
                    <a:ext uri="{9D8B030D-6E8A-4147-A177-3AD203B41FA5}">
                      <a16:colId xmlns:a16="http://schemas.microsoft.com/office/drawing/2014/main" val="1835793057"/>
                    </a:ext>
                  </a:extLst>
                </a:gridCol>
                <a:gridCol w="1092518">
                  <a:extLst>
                    <a:ext uri="{9D8B030D-6E8A-4147-A177-3AD203B41FA5}">
                      <a16:colId xmlns:a16="http://schemas.microsoft.com/office/drawing/2014/main" val="2629976353"/>
                    </a:ext>
                  </a:extLst>
                </a:gridCol>
                <a:gridCol w="1038543">
                  <a:extLst>
                    <a:ext uri="{9D8B030D-6E8A-4147-A177-3AD203B41FA5}">
                      <a16:colId xmlns:a16="http://schemas.microsoft.com/office/drawing/2014/main" val="1346019770"/>
                    </a:ext>
                  </a:extLst>
                </a:gridCol>
              </a:tblGrid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XLY</a:t>
                      </a:r>
                      <a:r>
                        <a:rPr lang="en-US" sz="1000" b="0" dirty="0">
                          <a:sym typeface="Wingdings" pitchFamily="2" charset="2"/>
                        </a:rPr>
                        <a:t>: Consumer Discretionary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XLF: Financials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XLB: </a:t>
                      </a:r>
                      <a:r>
                        <a:rPr lang="en-US" sz="1000" b="0" dirty="0" err="1"/>
                        <a:t>MAterials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28193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XLP: Consumer Staples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XLV: Health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XLK: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1351"/>
                  </a:ext>
                </a:extLst>
              </a:tr>
              <a:tr h="207062">
                <a:tc>
                  <a:txBody>
                    <a:bodyPr/>
                    <a:lstStyle/>
                    <a:p>
                      <a:r>
                        <a:rPr lang="en-US" sz="1000" b="0" dirty="0"/>
                        <a:t>XLE: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XLI: Industrials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XLU: Utilities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10729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FA835C4-CB44-DD41-BCEE-0711DD3A6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6" y="1939693"/>
            <a:ext cx="4687340" cy="20524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434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GOLD</a:t>
            </a:r>
            <a:br>
              <a:rPr lang="en-US" dirty="0"/>
            </a:br>
            <a:r>
              <a:rPr lang="en-US" dirty="0"/>
              <a:t>(Gold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F89E-A44B-B444-BFA9-DED080430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19C0E-503C-2042-8983-DD784D731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9" y="1933603"/>
            <a:ext cx="4687337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A82E2A-25EA-3B4B-8FEA-FC42208C0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15264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B6B220-999C-D845-9F64-E604D3A0F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9" y="4415264"/>
            <a:ext cx="4687339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8024C-14F7-AF4B-832E-6073518C0AC3}"/>
              </a:ext>
            </a:extLst>
          </p:cNvPr>
          <p:cNvSpPr txBox="1"/>
          <p:nvPr/>
        </p:nvSpPr>
        <p:spPr>
          <a:xfrm rot="19233463">
            <a:off x="2441674" y="5259865"/>
            <a:ext cx="163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Data Found!</a:t>
            </a:r>
          </a:p>
        </p:txBody>
      </p:sp>
    </p:spTree>
    <p:extLst>
      <p:ext uri="{BB962C8B-B14F-4D97-AF65-F5344CB8AC3E}">
        <p14:creationId xmlns:p14="http://schemas.microsoft.com/office/powerpoint/2010/main" val="419934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EE5F-EF61-4444-97B3-B1CC8855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TLT</a:t>
            </a:r>
            <a:br>
              <a:rPr lang="en-US" dirty="0"/>
            </a:br>
            <a:r>
              <a:rPr lang="en-US" dirty="0"/>
              <a:t>(T-Bonds ETF)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FA199-3D49-DA42-8F8E-45C299827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3360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B64B-466B-7C4D-A816-56C6C901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3360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39AD6-7A14-BA48-A534-78CF23CE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409173"/>
            <a:ext cx="4687338" cy="20585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4DB98E-5CB5-9844-8737-495613522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368" y="4409173"/>
            <a:ext cx="4692858" cy="206095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5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43A4C-3070-4444-B627-B1D871FA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170" y="3119285"/>
            <a:ext cx="1818274" cy="23290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B87C88-3F2F-5C48-8F30-C340AB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3317052"/>
            <a:ext cx="1940048" cy="193356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148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Tranches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3406979" y="2749953"/>
            <a:ext cx="13146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Tranches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E616F-72AD-4E4C-B3D9-61B0A0B5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296" y="3246604"/>
            <a:ext cx="6547503" cy="207445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7639508" y="2877272"/>
            <a:ext cx="215507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Tranches</a:t>
            </a:r>
          </a:p>
        </p:txBody>
      </p:sp>
    </p:spTree>
    <p:extLst>
      <p:ext uri="{BB962C8B-B14F-4D97-AF65-F5344CB8AC3E}">
        <p14:creationId xmlns:p14="http://schemas.microsoft.com/office/powerpoint/2010/main" val="1867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Step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E8DCE-9B6B-7242-B40D-C002DF5E6BAA}"/>
              </a:ext>
            </a:extLst>
          </p:cNvPr>
          <p:cNvSpPr txBox="1"/>
          <p:nvPr/>
        </p:nvSpPr>
        <p:spPr>
          <a:xfrm>
            <a:off x="1070452" y="2947720"/>
            <a:ext cx="16455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GOLD Volatility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2E551-8784-5D48-8CA0-6800F5D43AE8}"/>
              </a:ext>
            </a:extLst>
          </p:cNvPr>
          <p:cNvSpPr txBox="1"/>
          <p:nvPr/>
        </p:nvSpPr>
        <p:spPr>
          <a:xfrm>
            <a:off x="4845554" y="2947720"/>
            <a:ext cx="13453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TLT Volatility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65E11-847A-6A45-81C3-DF9435A9021D}"/>
              </a:ext>
            </a:extLst>
          </p:cNvPr>
          <p:cNvSpPr txBox="1"/>
          <p:nvPr/>
        </p:nvSpPr>
        <p:spPr>
          <a:xfrm>
            <a:off x="8466361" y="2877272"/>
            <a:ext cx="21857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SPY/Sectors Volatility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8F3AE-4FC6-D548-BAE0-DB2F1325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8A1B-E0A2-1B4D-A346-8DCDD4EB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491" y="3317052"/>
            <a:ext cx="3343494" cy="24417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63ADD-20FC-6549-959C-9140104A1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844" y="3246604"/>
            <a:ext cx="4110823" cy="25121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70494ABA-CC4A-234C-B882-0C290D78FB64}"/>
              </a:ext>
            </a:extLst>
          </p:cNvPr>
          <p:cNvSpPr/>
          <p:nvPr/>
        </p:nvSpPr>
        <p:spPr>
          <a:xfrm rot="16200000">
            <a:off x="3074185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5A6DDA39-0271-4840-B511-ABD53A37D89D}"/>
              </a:ext>
            </a:extLst>
          </p:cNvPr>
          <p:cNvSpPr/>
          <p:nvPr/>
        </p:nvSpPr>
        <p:spPr>
          <a:xfrm rot="16200000">
            <a:off x="2615454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8D5DFECA-7083-594F-9ED6-15E33D111F5B}"/>
              </a:ext>
            </a:extLst>
          </p:cNvPr>
          <p:cNvSpPr/>
          <p:nvPr/>
        </p:nvSpPr>
        <p:spPr>
          <a:xfrm rot="16200000">
            <a:off x="2273944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CC692F90-A551-974A-9CB5-B4783CFEACB9}"/>
              </a:ext>
            </a:extLst>
          </p:cNvPr>
          <p:cNvSpPr/>
          <p:nvPr/>
        </p:nvSpPr>
        <p:spPr>
          <a:xfrm rot="16200000">
            <a:off x="6713331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C3AF5E52-B1B1-4544-BDEC-7B86EBF2C0B1}"/>
              </a:ext>
            </a:extLst>
          </p:cNvPr>
          <p:cNvSpPr/>
          <p:nvPr/>
        </p:nvSpPr>
        <p:spPr>
          <a:xfrm rot="16200000">
            <a:off x="6254600" y="5909553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0B77D941-C081-6044-8F67-2EA66CE0F6C7}"/>
              </a:ext>
            </a:extLst>
          </p:cNvPr>
          <p:cNvSpPr/>
          <p:nvPr/>
        </p:nvSpPr>
        <p:spPr>
          <a:xfrm rot="16200000">
            <a:off x="5913090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BEFE0A7E-13EA-7743-8130-6B8CCDFA2AFF}"/>
              </a:ext>
            </a:extLst>
          </p:cNvPr>
          <p:cNvSpPr/>
          <p:nvPr/>
        </p:nvSpPr>
        <p:spPr>
          <a:xfrm rot="16200000">
            <a:off x="11127448" y="5909552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iped Right Arrow 18">
            <a:extLst>
              <a:ext uri="{FF2B5EF4-FFF2-40B4-BE49-F238E27FC236}">
                <a16:creationId xmlns:a16="http://schemas.microsoft.com/office/drawing/2014/main" id="{C598FD2A-7668-A14D-83C9-221AA65698D0}"/>
              </a:ext>
            </a:extLst>
          </p:cNvPr>
          <p:cNvSpPr/>
          <p:nvPr/>
        </p:nvSpPr>
        <p:spPr>
          <a:xfrm rot="16200000">
            <a:off x="10487714" y="5909551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iped Right Arrow 19">
            <a:extLst>
              <a:ext uri="{FF2B5EF4-FFF2-40B4-BE49-F238E27FC236}">
                <a16:creationId xmlns:a16="http://schemas.microsoft.com/office/drawing/2014/main" id="{0237771D-12D3-A947-BC6B-3EA68AD961BB}"/>
              </a:ext>
            </a:extLst>
          </p:cNvPr>
          <p:cNvSpPr/>
          <p:nvPr/>
        </p:nvSpPr>
        <p:spPr>
          <a:xfrm rot="16200000">
            <a:off x="10146204" y="5909550"/>
            <a:ext cx="466927" cy="165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8C270B-51D8-8245-A44B-19F14C8D887A}"/>
              </a:ext>
            </a:extLst>
          </p:cNvPr>
          <p:cNvSpPr txBox="1"/>
          <p:nvPr/>
        </p:nvSpPr>
        <p:spPr>
          <a:xfrm>
            <a:off x="2305455" y="6225699"/>
            <a:ext cx="93092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Indexes to identify Bu/Be Trends, based on %Change, Close Prices &amp; Volumes</a:t>
            </a:r>
          </a:p>
        </p:txBody>
      </p:sp>
    </p:spTree>
    <p:extLst>
      <p:ext uri="{BB962C8B-B14F-4D97-AF65-F5344CB8AC3E}">
        <p14:creationId xmlns:p14="http://schemas.microsoft.com/office/powerpoint/2010/main" val="79441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GOLD Visualization)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BF2314-B9A7-8542-8A4D-AB6FCC5B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7454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67EB0-6B5D-2D41-A165-D38A699FD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368" y="1917454"/>
            <a:ext cx="4692858" cy="20795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8A1DA4B-8C69-B645-84FD-DAF0F7AA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78" y="4258377"/>
            <a:ext cx="4671844" cy="207024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157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E2D6-819E-C24C-B2F2-A46C55AC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Index</a:t>
            </a:r>
            <a:br>
              <a:rPr lang="en-US" dirty="0"/>
            </a:br>
            <a:r>
              <a:rPr lang="en-US" dirty="0"/>
              <a:t>(Tailor Made – TLT Visualization)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0C499-C746-8C4F-99C1-2A66903A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A1147-8ECF-EC44-BAEA-79A824849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888" y="191990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F70C9-1364-3340-B57B-9961C190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5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5B4B4-E96F-EA48-A0E5-4ABB930E5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888" y="4333160"/>
            <a:ext cx="4687338" cy="207710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516880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171</TotalTime>
  <Words>512</Words>
  <Application>Microsoft Office PowerPoint</Application>
  <PresentationFormat>Widescreen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Tw Cen MT</vt:lpstr>
      <vt:lpstr>Wingdings</vt:lpstr>
      <vt:lpstr>Droplet</vt:lpstr>
      <vt:lpstr>Visualizations</vt:lpstr>
      <vt:lpstr>SPY (S&amp;P500) </vt:lpstr>
      <vt:lpstr>SPY_Sectors  </vt:lpstr>
      <vt:lpstr>GOLD (Gold ETF) </vt:lpstr>
      <vt:lpstr>TLT (T-Bonds ETF) </vt:lpstr>
      <vt:lpstr>Volatility Index (Tailor Made – Step 1)</vt:lpstr>
      <vt:lpstr>Volatility Index (Tailor Made – Step 2)</vt:lpstr>
      <vt:lpstr>Volatility Index (Tailor Made – GOLD Visualization)</vt:lpstr>
      <vt:lpstr>Volatility Index (Tailor Made – TLT Visualization)</vt:lpstr>
      <vt:lpstr>Volatility Index (Tailor Made – S&amp;P500 Visualization)</vt:lpstr>
      <vt:lpstr>PowerPoint Presentation</vt:lpstr>
      <vt:lpstr>PowerPoint Presentation</vt:lpstr>
      <vt:lpstr>agenda</vt:lpstr>
      <vt:lpstr>introduction HYPOTHESIS</vt:lpstr>
      <vt:lpstr>introduction General process</vt:lpstr>
      <vt:lpstr>DATA sources</vt:lpstr>
      <vt:lpstr>DATA EXPLORATION AND CLEAN-UP</vt:lpstr>
      <vt:lpstr>DATA EXPLORATION AND CLEAN-UP</vt:lpstr>
      <vt:lpstr>DATA EXPLORATION AND CLEAN-UP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Visualizations</dc:title>
  <dc:creator>Microsoft Office User</dc:creator>
  <cp:lastModifiedBy>Matthew Richards</cp:lastModifiedBy>
  <cp:revision>25</cp:revision>
  <dcterms:created xsi:type="dcterms:W3CDTF">2020-02-08T18:46:24Z</dcterms:created>
  <dcterms:modified xsi:type="dcterms:W3CDTF">2020-02-09T22:30:49Z</dcterms:modified>
</cp:coreProperties>
</file>