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1BC588-4B10-4E00-8A2C-77D4DE01AF3F}">
  <a:tblStyle styleId="{E01BC588-4B10-4E00-8A2C-77D4DE01AF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ac6298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ac6298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e4c44d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e4c44d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ae4c44d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ae4c44d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afeb7dd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afeb7dd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feb7dd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afeb7dd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feb7dd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feb7dd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feb7dd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afeb7dd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afeb7d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afeb7d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afeb7dd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afeb7dd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d47c2df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d47c2df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d47c2df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d47c2df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b56de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cb56de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b56de0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cb56de0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b56de0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cb56de0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ac6298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ac6298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e4c44d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e4c44d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aac6298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aac6298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스터디 표지">
  <p:cSld name="CUSTOM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76570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4" name="Google Shape;14;p2"/>
          <p:cNvGraphicFramePr/>
          <p:nvPr/>
        </p:nvGraphicFramePr>
        <p:xfrm>
          <a:off x="952500" y="30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{E01BC588-4B10-4E00-8A2C-77D4DE01AF3F}</a:tableStyleId>
              </a:tblPr>
              <a:tblGrid>
                <a:gridCol w="658950"/>
                <a:gridCol w="866475"/>
                <a:gridCol w="57135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강의자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강의 시간 정보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주차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일시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강의 자료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477925" y="3024100"/>
            <a:ext cx="5713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2477925" y="3420300"/>
            <a:ext cx="5713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2477925" y="3816300"/>
            <a:ext cx="5713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body"/>
          </p:nvPr>
        </p:nvSpPr>
        <p:spPr>
          <a:xfrm>
            <a:off x="2477925" y="4247025"/>
            <a:ext cx="5713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729450" y="896900"/>
            <a:ext cx="76881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5" type="subTitle"/>
          </p:nvPr>
        </p:nvSpPr>
        <p:spPr>
          <a:xfrm>
            <a:off x="729625" y="2324900"/>
            <a:ext cx="76881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228392" y="651556"/>
            <a:ext cx="745763" cy="45826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729450" y="896900"/>
            <a:ext cx="76881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딥러닝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2477925" y="3024100"/>
            <a:ext cx="5713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박선우</a:t>
            </a:r>
            <a:endParaRPr/>
          </a:p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2477925" y="3420300"/>
            <a:ext cx="5713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1주차</a:t>
            </a:r>
            <a:endParaRPr/>
          </a:p>
        </p:txBody>
      </p:sp>
      <p:sp>
        <p:nvSpPr>
          <p:cNvPr id="93" name="Google Shape;93;p13"/>
          <p:cNvSpPr txBox="1"/>
          <p:nvPr>
            <p:ph idx="3" type="body"/>
          </p:nvPr>
        </p:nvSpPr>
        <p:spPr>
          <a:xfrm>
            <a:off x="2477925" y="3816300"/>
            <a:ext cx="5713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2022년 12월 31일</a:t>
            </a:r>
            <a:endParaRPr/>
          </a:p>
        </p:txBody>
      </p:sp>
      <p:sp>
        <p:nvSpPr>
          <p:cNvPr id="94" name="Google Shape;94;p13"/>
          <p:cNvSpPr txBox="1"/>
          <p:nvPr>
            <p:ph idx="4" type="body"/>
          </p:nvPr>
        </p:nvSpPr>
        <p:spPr>
          <a:xfrm>
            <a:off x="2477925" y="4247025"/>
            <a:ext cx="5713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강의자료 링크</a:t>
            </a:r>
            <a:endParaRPr/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729625" y="2324900"/>
            <a:ext cx="76881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인공신경망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08-2 합성곱 신경망을 사용한 이미지 분류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228400" y="1395725"/>
            <a:ext cx="49362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keras.Sequential()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model.add(keras.layers.Conv2D(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kernel_size=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lang="ko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input_shape=(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model.add(keras.layers.MaxPooling2D(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model.add(keras.layers.Conv2D(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kernel_size=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lang="ko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model.add(keras.layers.MaxPooling2D(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model.add(keras.layers.Flatten())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model.add(keras.layers.Dense(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model.add(keras.layers.Dropout(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model.add(keras.layers.Dense(</a:t>
            </a:r>
            <a:r>
              <a:rPr lang="ko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 = </a:t>
            </a:r>
            <a:r>
              <a:rPr lang="ko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ko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7" name="Google Shape;167;p22"/>
          <p:cNvSpPr txBox="1"/>
          <p:nvPr/>
        </p:nvSpPr>
        <p:spPr>
          <a:xfrm>
            <a:off x="5164600" y="1314150"/>
            <a:ext cx="3785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Model: "sequential"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Layer (type)                 Output Shape              Param #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conv2d (Conv2D)              (None, 28, 28, 32)        320    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max_pooling2d (MaxPooling2D) (None, 14, 14, 32)        0      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conv2d_1 (Conv2D)            (None, 14, 14, 64)        18496  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max_pooling2d_1 (MaxPooling2 (None, 7, 7, 64)          0      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flatten (Flatten)            (None, 3136)              0      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dense (Dense)                (None, 100)               313700 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dropout (Dropout)            (None, 100)               0      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dense_1 (Dense)              (None, 10)                1010      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params: 333,526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Trainable params: 333,526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Non-trainable params: 0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08-2 합성곱 신경망을 사용한 이미지 분류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'adam'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loss=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'sparse_categorical_crossentropy'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checkpoint_cb = keras.callbacks.ModelCheckpoint(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'best-cnn-model.h5'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early_stopping_cb = keras.callbacks.EarlyStopping(patience=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restore_best_weights=</a:t>
            </a:r>
            <a:r>
              <a:rPr lang="ko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history = model.fit(train_scaled, train_target, epochs=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validation_data=(val_scaled, val_target), callbacks=[checkpoint_cb, early_stopping_cb])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Conv2D: 입력의 너비와 높이 방향의 합성곱 연산을 구현한 클래스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kernel_size: 필터의 커널 크기를 지정. 가로세로 크기가 같은 경우 정수 하나로, 다른  경우 정수의 튜플로 지정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strides: 필터의 이동 간격을 지정. 기본값은 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padding: 입력의 패딩 타입. 기본값 ‘valid’. ‘same’: 합성곱 층의 출력의 가로세로 크기를 입력과 동일하게 맞추도록 입력에 패딩 추가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activation: 합성곱 층에 적용할 활성화 함수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MaxPooling2D: 입력의 너비와 높이를 줄이는 풀링 연산을 구현한 클래스.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plot_model(): 케라스 모델구조를 주피터 노트북에 그리거나 파일로 저장.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to_file: 파일 이름을 지정하면 그림을 파일로 저장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show_shapes: True로 지정하면 층의 입력, 출력 크기를 표시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000" y="3308650"/>
            <a:ext cx="2647975" cy="17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Chapter 08-3 합성곱 신경망의 시각화</a:t>
            </a:r>
            <a:endParaRPr sz="2400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228400" y="1395725"/>
            <a:ext cx="4349400" cy="1158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no_training_model = keras.Sequential()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no_training_model.add(keras.layers.Conv2D(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kernel_size=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padding=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no_training_conv = no_training_model.layers[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(no_training_conv.weights[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].shape)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507650" y="462325"/>
            <a:ext cx="3636351" cy="5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800" y="1034400"/>
            <a:ext cx="3636351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127450" y="2659550"/>
            <a:ext cx="50745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conv_acti = keras.models.Model(model.input, model.layers[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].output)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 = train_input[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].reshape(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255.0</a:t>
            </a:r>
            <a:endParaRPr sz="9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feature_maps = conv_acti.predict(inputs)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(feature_maps.shape)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400" y="1732400"/>
            <a:ext cx="2759176" cy="13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1236300" y="3660925"/>
            <a:ext cx="47913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conv2_acti = keras.models.Model(model.input, model.layers[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].output)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 = train_input[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].reshape(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255.0</a:t>
            </a:r>
            <a:endParaRPr sz="9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feature_maps = conv2_acti.predict(inputs)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(feature_maps.shape)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1975" y="3114700"/>
            <a:ext cx="2759176" cy="204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4"/>
          <p:cNvCxnSpPr>
            <a:stCxn id="180" idx="3"/>
            <a:endCxn id="182" idx="1"/>
          </p:cNvCxnSpPr>
          <p:nvPr/>
        </p:nvCxnSpPr>
        <p:spPr>
          <a:xfrm flipH="1" rot="10800000">
            <a:off x="4577800" y="1302125"/>
            <a:ext cx="9369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 txBox="1"/>
          <p:nvPr/>
        </p:nvSpPr>
        <p:spPr>
          <a:xfrm>
            <a:off x="7824000" y="1651475"/>
            <a:ext cx="1320000" cy="64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합성곱 신경망이 유용한 패턴을 학습함을 알수 있다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4987450" y="3361800"/>
            <a:ext cx="1287600" cy="110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어떤 부위를 감지하는 지 직관적으로 이해하기 어렵다. 합성곱 층을 많이 쌓을수록 심해짐.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311550" y="1007900"/>
            <a:ext cx="4148700" cy="66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09. 텍스트를 위한 인공 신경망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09-1 순차 데이터와 순환 신경망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순차 데이터: 텍스트나 시계열 데이터와 같이 순서에 의미가 있는 데이터. (글, 대화, 일자별 날씨, 일자별 판매 실적)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순환 신경망: 순차 데이터에 잘 맞는 인공 신경망의 한 종류. 순차 데이터를 처리하기 위해 고안된 순환층을 1개 이상 사용한 신경망</a:t>
            </a:r>
            <a:endParaRPr sz="900"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종종 순환층을 셀이라고 부른다. 하나의 셀은 여러개의 뉴런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은닉상태: 셀의 출력. 다음층으로 전달될 뿐만 아니라 셀이 다음 타임스텝의 데이터를 처리할 때 재사용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02" name="Google Shape;202;p26"/>
          <p:cNvSpPr txBox="1"/>
          <p:nvPr/>
        </p:nvSpPr>
        <p:spPr>
          <a:xfrm>
            <a:off x="1716650" y="2666025"/>
            <a:ext cx="4902900" cy="198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pad_sequences(): 시퀀스 길이를 맞추기 위해 패딩을 추가.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-"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padding: ‘pre’는 시퀀스 앞에 패딩을 추가/’post’는 시퀀스 뒤에 패딩을 추가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-"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truncating: 긴 시퀀에서 잘라버릴 위치를 지정.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to_categorical(): 정수 시퀀스를 원-핫 인코딩으로 변환.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SimpleRNN: 기본 순환층 클래스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-"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activation: 활성화 함수 기본값 = ‘tanh’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-"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dropout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-"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return_sequence: 모든 타임스텝의 은닉상태를 출력할지 결정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Embedding: 단어 임베딩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-"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어휘사전의 크기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-"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Embedding층이 출력할 밀집 벡터의 크기 지정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-"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input_length: 입력 시퀀스의 길이 지정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09-2 순환 신경망으로 IMDB 리뷰 분류하기	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원-핫 인코딩: 어떤 클래스에 해당하는 원소만 1이고 나머지는 모두 0인 벡터. 정수로 변환된 토큰을 원-핫 인코딩으로 변환하려면 어휘 사전 크기의 벡터가 만들어진다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tensorflow.keras.preprocessing.sequence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pad_sequences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train_seq = pad_sequences(train_input, maxlen=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(train_seq.shape)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ko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(20000, 100, 500)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val_seq = pad_sequences(val_input, maxlen=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keras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keras.Sequential()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model.add(keras.layers.SimpleRNN(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model.add(keras.layers.Dense(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'sigmoid'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train_oh = keras.utils.to_categorical(train_seq)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(train_oh.shape)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val_oh = keras.utils.to_categorical(val_seq)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rmsprop = keras.optimizers.RMSprop(learning_rate = 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1e-4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(optimizer=rmsprop, loss=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'binary_crossentropy'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metrics=[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checkpoint_cb = keras.callbacks.ModelCheckpoint(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'best-simplernn-model.h5'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early_stopping_cb = keras.callbacks.EarlyStopping(patience=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restore_best_weights=</a:t>
            </a: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history = model.fit(train_oh, train_target, epochs=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batch_size=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validation_data = (val_oh, val_target))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callbacks=[checkpoint_cb, early_stopping_cb]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9" name="Google Shape;209;p27"/>
          <p:cNvSpPr txBox="1"/>
          <p:nvPr/>
        </p:nvSpPr>
        <p:spPr>
          <a:xfrm>
            <a:off x="4694700" y="1892250"/>
            <a:ext cx="4449300" cy="166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Model: "sequential_1"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Layer (type)                 Output Shape              Param #  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simple_rnn (SimpleRNN)       (None, 8)                 4072     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dense (Dense)                (None, 1)                 9        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params: 4,081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Trainable params: 4,081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Non-trainable params: 0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09-2 순환 신경망으로 IMDB 리뷰 분류하기	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단어 임베딩: 정수로 변환된 토큰을 비교적 작은 크기의 실수 밀집 벡터로 변환한다. 이런 밀집 벡터는 단어 사이의 관계를 표현할 수 있기 때문에 자연어 처리에서 좋은 성능 발휘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model2 = keras.Sequential()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model2.add(keras.layers.Embedding(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input_length=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model2.add(keras.layers.SimpleRNN(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model2.add(keras.layers.Dense(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'sigmoid'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model2.summary()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rmsprop = keras.optimizers.RMSprop(learning_rate=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1e-4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model2.</a:t>
            </a: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(optimizer=rmsprop, loss=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'binary_crossentropy'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metrics=[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checkpoint_cb = keras.callbacks.ModelCheckpoint(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'best-embedding-model.h5'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early_stopping_cb = keras.callbacks.EarlyStopping(patience=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restore_best_weight=</a:t>
            </a:r>
            <a:r>
              <a:rPr lang="ko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history = model2.fit(train_seq, train_target, epochs=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batch_size=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validation_data=(val_seq, val_target), callbacks=[checkpoint_cb, early_stopping_cb])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09-3 LSTM과  GRU 셀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LSTM: Long Short-Term Memory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keras.Sequential()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model.add(keras.layers.Embedding(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input_length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model.add(keras.layers.LSTM(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dropout=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return_sequences=</a:t>
            </a:r>
            <a:r>
              <a:rPr lang="ko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model.add(keras.layers.LSTM(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dropout=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model.add(keras.layers.Dense(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'sigmoid'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model.summary()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rmsprop = keras.optimizers.RMSprop(learning_rate=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1e-4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(optimizer=rmsprop, loss=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'binary_crossentropy'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checkpoint_cb = keras.callbacks.ModelCheckpoint(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'best-2rnn-model.h5'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early_stopping_cb = keras.callbacks.EarlyStopping(patience=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restore_best_weights=</a:t>
            </a:r>
            <a:r>
              <a:rPr lang="ko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history = model.fit(train_seq, train_target, epochs=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batch_size=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validation_data(val_seq, val_target), callbacks[checkpoint_cb, early_stopping_cb])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09-3 LSTM과  GRU 셀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GRU: Gated Recurrent Unit. LSTM  간소화 버전.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keras.Sequential()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model.add(keras.layers.Embedding(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input_length =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model.add(keras.layers.GRU(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model.add(keras.layers.Dense(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'sigmoid'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model.summary()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rmsprop = keras.optimizers.RMSprop(learning_rate=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1e-4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(optimizer=rmsprop, loss=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'binary_crossentropy'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checkpoint_cb = keras.callbacks.ModelCheckpoint(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'best-gru-model.h5'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early_stopping_cb = keras.callbacks.EarlyStopping(patience=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restore_best_weights=</a:t>
            </a:r>
            <a:r>
              <a:rPr lang="ko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history = model.fit(train_seq, train_target, epochs=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batch_size=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validation_data(val_seq, val_target), callbacks[checkpoint_cb, early_stopping_cb])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07. </a:t>
            </a:r>
            <a:r>
              <a:rPr lang="ko"/>
              <a:t>인공신경망(Tensorflow)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684575" y="2671850"/>
            <a:ext cx="6083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accent4"/>
                </a:solidFill>
                <a:latin typeface="Gulim"/>
                <a:ea typeface="Gulim"/>
                <a:cs typeface="Gulim"/>
                <a:sym typeface="Gulim"/>
              </a:rPr>
              <a:t>인공 신경망: 기존 머신러닝 알고리즘으로 다루기 어려웠던 이미지, 음성, 텍스트 분야에서 뛰어난 성능</a:t>
            </a:r>
            <a:endParaRPr b="1" sz="1000">
              <a:solidFill>
                <a:schemeClr val="accent4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accent4"/>
                </a:solidFill>
                <a:latin typeface="Gulim"/>
                <a:ea typeface="Gulim"/>
                <a:cs typeface="Gulim"/>
                <a:sym typeface="Gulim"/>
              </a:rPr>
              <a:t>텐서플로: CPU와 GPU를 사용해 효율적으로 훈련. </a:t>
            </a:r>
            <a:endParaRPr b="1" sz="1000">
              <a:solidFill>
                <a:schemeClr val="accent4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accent4"/>
                </a:solidFill>
                <a:latin typeface="Gulim"/>
                <a:ea typeface="Gulim"/>
                <a:cs typeface="Gulim"/>
                <a:sym typeface="Gulim"/>
              </a:rPr>
              <a:t>밀집층: 가장 간단한 인공 신경망의 층. 뉴런들이 모두 연결되어 있는 층으로 가장 완전 연결 층.</a:t>
            </a:r>
            <a:endParaRPr b="1" sz="1000">
              <a:solidFill>
                <a:schemeClr val="accent4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accent4"/>
                </a:solidFill>
                <a:latin typeface="Gulim"/>
                <a:ea typeface="Gulim"/>
                <a:cs typeface="Gulim"/>
                <a:sym typeface="Gulim"/>
              </a:rPr>
              <a:t>원-핫 인코딩: 정숫값을 배열에서 해당 정수 위치의 원소만 1이고 나머지는 모두 0으로 변환한다. 확률과 크로스 엔트로피 손실 계산을 위해서. sparse_categorical_entropy 손실을 지정하면 필요 X</a:t>
            </a:r>
            <a:endParaRPr b="1" sz="1000">
              <a:solidFill>
                <a:schemeClr val="accent4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07-1: TensorFlow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i="1" lang="ko">
                <a:solidFill>
                  <a:schemeClr val="dk2"/>
                </a:solidFill>
              </a:rPr>
              <a:t>Dense:  신경망에서 가장 기본층인 밀집층을 만드는 클래스/ 첫번째 매개변수에는 뉴런의 개수 지정</a:t>
            </a:r>
            <a:endParaRPr b="1" i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i="1" lang="ko">
                <a:solidFill>
                  <a:schemeClr val="dk2"/>
                </a:solidFill>
              </a:rPr>
              <a:t>activation 매개변수 =&gt; 사용할 할성화 함수(‘sigmoid’, ‘softmax’ 함수)</a:t>
            </a:r>
            <a:endParaRPr b="1" i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i="1" lang="ko">
                <a:solidFill>
                  <a:schemeClr val="dk2"/>
                </a:solidFill>
              </a:rPr>
              <a:t>Sequential: 케라스에서 신경망 모델을 만드는 클래스 =&gt; 이 클래스의 객체를 생성할 때 신경망 모델에 추가할 층을 지정할 수 있습니다. 추가할 층이 1개이상일 경우 파이썬 리스트로 전달</a:t>
            </a:r>
            <a:endParaRPr b="1" i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i="1" lang="ko">
                <a:solidFill>
                  <a:schemeClr val="dk2"/>
                </a:solidFill>
              </a:rPr>
              <a:t>compile(): 모델 객체를 만든 후 훈련하기 전에 사용할  손실 함수와 측정 지표등을 지정 하는 메서드</a:t>
            </a:r>
            <a:endParaRPr b="1" i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i="1" lang="ko">
                <a:solidFill>
                  <a:schemeClr val="dk2"/>
                </a:solidFill>
              </a:rPr>
              <a:t>loss: 손실함수 지정(‘binary_crossentropy’ ‘categorical_crossentropy’ ‘sparse_categorical_crossentropy’’mean_square_error’)</a:t>
            </a:r>
            <a:endParaRPr b="1" i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i="1" lang="ko">
                <a:solidFill>
                  <a:schemeClr val="dk2"/>
                </a:solidFill>
              </a:rPr>
              <a:t>metrics: 훈련과정 측정하고 싶은 지표 지정</a:t>
            </a:r>
            <a:endParaRPr b="1" i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i="1" lang="ko">
                <a:solidFill>
                  <a:schemeClr val="dk2"/>
                </a:solidFill>
              </a:rPr>
              <a:t>evaluate(): 평가</a:t>
            </a:r>
            <a:endParaRPr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07-2: 심층 신경망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keras.Sequential()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model.add(keras.layers.Flatten(input_shape=(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 \\ 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Flatten층 배치 차원을 제외하고 나머지 입력차원을 일렬로 펼침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model.add(keras.layers.Dense(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\\ 100개의 뉴런을 가진 밀집층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model.add(keras.layers.Dense(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,activation=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\\ 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10개의 뉴런을 가진 마지막층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model.summary() \\ 케라스 모델의 정보를 출력하는 메소드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(train_input, train_target), (test_input, test_target) =\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keras.datasets.fashion_mnist.load_data()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train_scaled = train_input / 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255.0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train_scaled, val_scaled, train_target, val_target = train_test_split(train_scaled, train_target, test_size=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(loss=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'sparse_categorical_crossentropy'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model.fit(train_scaled, train_target, epochs=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277925" y="4132475"/>
            <a:ext cx="3721500" cy="96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-"/>
            </a:pPr>
            <a:r>
              <a:rPr b="1" i="1" lang="ko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compile(): 모델 객체를 만든 후 훈련하기 전에 사용할  손실 함수와 측정 지표등을 지정 하는 메서드</a:t>
            </a:r>
            <a:endParaRPr b="1" i="1"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-"/>
            </a:pPr>
            <a:r>
              <a:rPr b="1" i="1" lang="ko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loss: 손실함수 지정(‘binary_crossentropy’ ‘categorical_crossentropy’ ‘sparse_categorical_crossentropy’’mean_square_error’)</a:t>
            </a:r>
            <a:endParaRPr b="1" i="1"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>
            <a:off x="5023225" y="4110550"/>
            <a:ext cx="213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endCxn id="114" idx="1"/>
          </p:cNvCxnSpPr>
          <p:nvPr/>
        </p:nvCxnSpPr>
        <p:spPr>
          <a:xfrm flipH="1" rot="10800000">
            <a:off x="5023225" y="4612775"/>
            <a:ext cx="254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/>
        </p:nvSpPr>
        <p:spPr>
          <a:xfrm>
            <a:off x="6721225" y="1931475"/>
            <a:ext cx="2101200" cy="87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렐루 함수: 입력이 양수일 경우 마치 활성화 함수가 없는 것 처럼 그냥 입력을 통과, 음수일경우 0으로 만든다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시그모이드 함수를 그냥 쓰는것보다는 성능이 좋아진다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07-2: 심층 신경망 (Optimizer)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옵티마이저: 신경망의 가중치와 절편을 학습하기 위한 알고리즘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(기본값 = RMSprop)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'adam'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loss=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'sparse_categorical_crossentropy'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</a:t>
            </a: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model.fit(train_scaled, train_target, epochs=</a:t>
            </a:r>
            <a:r>
              <a:rPr lang="ko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171" y="456725"/>
            <a:ext cx="4220824" cy="20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28400" y="2917750"/>
            <a:ext cx="6770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 1/5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1500/1500 [==============================] - 4s 2ms/step - loss: 0.3145 - accuracy: 0.8858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 2/5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1500/1500 [==============================] - 3s 2ms/step - loss: 0.2792 - accuracy: 0.8988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 3/5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1500/1500 [==============================] - 3s 2ms/step - loss: 0.2721 - accuracy: 0.8983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 4/5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1500/1500 [==============================] - 4s 2ms/step - loss: 0.2570 - accuracy: 0.9036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 5/5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1500/1500 [==============================] - 3s 2ms/step - loss: 0.2502 - accuracy: 0.9069</a:t>
            </a:r>
            <a:endParaRPr sz="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&lt;tensorflow.python.keras.callbacks.History at 0x7f9d810eead0&gt;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07-3 신경망 모델 훈련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228400" y="1395725"/>
            <a:ext cx="42006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model_fn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a_layer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model = keras.Sequential()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model.add(keras.layers.Flatten(input_shape=(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model.add(keras.layers.Dense(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a_layer: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model.add(a_layer)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model.add(keras.layers.Dense(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model_fn()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'adam'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loss=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'sparse_categorical_crossentropy'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history = model.fit(train_scaled, train_target, epochs=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verbose=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validation_data = (val_scaled, val_target))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plt.plot(history.history[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'loss'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plt.plot(history.history[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'val_loss'</a:t>
            </a: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9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650" y="639650"/>
            <a:ext cx="1451375" cy="9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700" y="625500"/>
            <a:ext cx="1451375" cy="952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>
            <a:stCxn id="133" idx="3"/>
            <a:endCxn id="132" idx="1"/>
          </p:cNvCxnSpPr>
          <p:nvPr/>
        </p:nvCxnSpPr>
        <p:spPr>
          <a:xfrm>
            <a:off x="5738075" y="1101614"/>
            <a:ext cx="180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 txBox="1"/>
          <p:nvPr/>
        </p:nvSpPr>
        <p:spPr>
          <a:xfrm>
            <a:off x="4465288" y="1754600"/>
            <a:ext cx="4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RMSprop -&gt; Adam -&gt; Dropout+Adam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465300" y="2154800"/>
            <a:ext cx="4428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 u="sng">
                <a:latin typeface="Lato"/>
                <a:ea typeface="Lato"/>
                <a:cs typeface="Lato"/>
                <a:sym typeface="Lato"/>
              </a:rPr>
              <a:t>Dropout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: 훈련과정에서 층에 있는 일부 뉴런을 랜덤하게 꺼서 과대적합을 막는다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Model: "sequential_7"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Layer (type)                 Output Shape              Param #  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flatten_7 (Flatten)          (None, 784)               0        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dense_14 (Dense)             (None, 100)               78500    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dropout (Dropout)            (None, 100)               0        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_________________________________________________________________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dense_15 (Dense)             (None, 10)                1010      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=================================================================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params: 79,510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Trainable params: 79,510</a:t>
            </a:r>
            <a:endParaRPr sz="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Non-trainable params: 0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6325" y="675025"/>
            <a:ext cx="1451375" cy="952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8"/>
          <p:cNvCxnSpPr/>
          <p:nvPr/>
        </p:nvCxnSpPr>
        <p:spPr>
          <a:xfrm>
            <a:off x="7417875" y="1144076"/>
            <a:ext cx="180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07-3 신경망 모델 훈련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228400" y="1395725"/>
            <a:ext cx="38610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모델 저장과 복원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model_fn(keras.layers.Dropout(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 = 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'adam'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loss= 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'sparse_categorical_crossentropy'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history = model.fit(train_scaled, train_target, epochs=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verbose=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validation_data = (val_scaled, val_target))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model.save_weights(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'model-weights.h5'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model.save(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'model-whole.h5'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model_fn(keras.layers.Dropout(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model.load_weights(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'model-weights.h5'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//저장했던 모델과 정확히 같은 구조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ko" sz="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val_labels = np.argmax(model.predict(val_scaled), axis=</a:t>
            </a:r>
            <a:r>
              <a:rPr lang="ko" sz="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)// </a:t>
            </a:r>
            <a:r>
              <a:rPr i="1" lang="ko" sz="800" u="sng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argmax(): 배열에서 가장 큰 값의 인덱스 반환, axis=</a:t>
            </a:r>
            <a:r>
              <a:rPr i="1" lang="ko" sz="800" u="sng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i="1" lang="ko" sz="800" u="sng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=&gt; 마지막차원</a:t>
            </a:r>
            <a:endParaRPr i="1" sz="800" u="sng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(np.mean(val_labels == val_target))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OUT: 0.8803333333333333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VS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keras.models.load_model(</a:t>
            </a:r>
            <a:r>
              <a:rPr lang="ko" sz="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'model-whole.h5'</a:t>
            </a: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i="1"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 모델 전체를 파일에서 읽은 다음 검증 세트의 정확도를 출력</a:t>
            </a:r>
            <a:endParaRPr i="1"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model.evaluate(val_scaled, val_target)</a:t>
            </a:r>
            <a:endParaRPr sz="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OUT: [0.33259719610214233, 0.8803333044052124]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891225" y="544775"/>
            <a:ext cx="50586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콜백: 훈련 과정 중간에 어떤 작업을 수행할 수 있게 하는 객체.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model_fn(keras.layers.Dropout(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'adam'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loss = 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'sparse_categorical_crossentropy'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</a:t>
            </a:r>
            <a:r>
              <a:rPr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checkpoint_cb = keras.callbacks.ModelCheckpoint(</a:t>
            </a:r>
            <a:r>
              <a:rPr b="1" i="1" lang="ko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'best-model.h5'</a:t>
            </a:r>
            <a:r>
              <a:rPr b="1" i="1"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1"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early_stopping_cb = keras.callbacks.EarlyStopping(patience=</a:t>
            </a:r>
            <a:r>
              <a:rPr b="1" i="1"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1"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restore_best_weights=</a:t>
            </a:r>
            <a:r>
              <a:rPr b="1" i="1" lang="ko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1"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1"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model.fit(train_scaled, train_target, epochs=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verbose=</a:t>
            </a:r>
            <a:r>
              <a:rPr lang="ko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validation_data = (val_scaled, val_target), </a:t>
            </a:r>
            <a:r>
              <a:rPr b="1" i="1"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callbacks=[checkpoint_cb, early_stopping_cb])</a:t>
            </a:r>
            <a:endParaRPr b="1" i="1"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(early_stopping_cb.stopped_epoch)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ko" sz="900"/>
              <a:t>8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025" y="2969950"/>
            <a:ext cx="2676700" cy="17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6829725" y="2249700"/>
            <a:ext cx="2120100" cy="289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 u="sng">
                <a:latin typeface="Lato"/>
                <a:ea typeface="Lato"/>
                <a:cs typeface="Lato"/>
                <a:sym typeface="Lato"/>
              </a:rPr>
              <a:t>조기종료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: 검증 점수가 더이상 감소하지 않고 상승하여 과대적합이 일어나면 훈련을 계속하지 않고 멈추는 기법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800" u="sng">
                <a:latin typeface="Lato"/>
                <a:ea typeface="Lato"/>
                <a:cs typeface="Lato"/>
                <a:sym typeface="Lato"/>
              </a:rPr>
              <a:t>save_weights():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 모든 층의 가중치와 절편을 파일에 저장.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800" u="sng">
                <a:latin typeface="Lato"/>
                <a:ea typeface="Lato"/>
                <a:cs typeface="Lato"/>
                <a:sym typeface="Lato"/>
              </a:rPr>
              <a:t>save(): 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모델 구조와 모든 가중치와 절편을 파일에 저장합니다.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800" u="sng">
                <a:latin typeface="Lato"/>
                <a:ea typeface="Lato"/>
                <a:cs typeface="Lato"/>
                <a:sym typeface="Lato"/>
              </a:rPr>
              <a:t>ModelCheckPoint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: 케라스 모델과 가중치를 일정간격으로 저장.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monitor: 모니터할 지표, 기본값(val_loss)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save_weights_only = 가중치와 절편만 저장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800" u="sng">
                <a:latin typeface="Lato"/>
                <a:ea typeface="Lato"/>
                <a:cs typeface="Lato"/>
                <a:sym typeface="Lato"/>
              </a:rPr>
              <a:t>EarlyStopping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: 훈련 중지.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b="1" lang="ko" sz="800">
                <a:latin typeface="Lato"/>
                <a:ea typeface="Lato"/>
                <a:cs typeface="Lato"/>
                <a:sym typeface="Lato"/>
              </a:rPr>
              <a:t>patience</a:t>
            </a:r>
            <a:r>
              <a:rPr lang="ko" sz="800">
                <a:latin typeface="Lato"/>
                <a:ea typeface="Lato"/>
                <a:cs typeface="Lato"/>
                <a:sym typeface="Lato"/>
              </a:rPr>
              <a:t>: 매개변수 모델이 더이상 향상되지 않고 지속가능한 최대 에포크 횟수 지정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restore_best_weights: 최상의 모델 가중치 복원할지 지정, 기본값 = False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monitor : 기본값 = val_loss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08. 이미지를 위한 인공 신경망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27450" y="778950"/>
            <a:ext cx="877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08-1: 합성곱 신경망의 구성 요소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228400" y="1395725"/>
            <a:ext cx="86718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합성곱: 밀집층과 비슷하게 입력과 가중치를 곱하고 절편을 더하는 선형 계산. 하지만 밀집층과 달리 각 합성곱은 입력전체가 아니라 일부만 사용하여 선형 계산을 수행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필터: 뉴런, (3,3), (5,5), 커널의 깊이는 입력의 깊이와 같다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특성 맵: 합성곱 층이나 풀링 층의 출력 배열을 의미한다. 필터 하나가 하나의 특성 맵을 만듭니다.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5개의 필터 -&gt; 5개의 특성 맵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스트라이드: 합성곱 층에서 필터가 입력 위를 이동하는 크기.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풀링: 가중치가 없고 특성 맵의 가로세로 크기를 줄이는 역할.  최대 풀링/ 평균 풀링.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세임 패딩: 입력과 특성 맵의 크기를 동일하게 만들기 위해 입력 주위에 0으로 패딩하는 것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(4,4) 입력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(3,3) 필터 3개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(4,4) 특성 맵 3개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(4,4,3) 특성맵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(2,2) 최대 풀링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(2,2,3) 특성맵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1차원으로 펼치기 =&gt; (12,1) 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출력층을 거친후 소프트맥스 활성화 함수를 거쳐서 예측을 한다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합성곱 층에서 입력의 크기를 유지하면서 각 필터가 추출한 특성맵을 출력하면 풀링층에서 특성맴의 가로세로를 줄인다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마지막에는 특성맵을 1차원 배열로 펼쳐서 1개 이상의 밀집층에 통과시켜 확률을 만든다</a:t>
            </a:r>
            <a:endParaRPr sz="1000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924" y="2730324"/>
            <a:ext cx="3943901" cy="11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5971275" y="1839500"/>
            <a:ext cx="2426700" cy="5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컬러 이미지는 3차원 배열이다 =&gt; RGB 채널로 구성되어 있기 때문이다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