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b5182c22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b5182c22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b5182c22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b5182c22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b5182c22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b5182c22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b733134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b733134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b733134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b733134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b733134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b733134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b733134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b733134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b7331346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b7331346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b7331346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b733134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c3fc7f50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c3fc7f50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66ca00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66ca0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c3fc7f5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c3fc7f5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c3fc7f5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c3fc7f5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97a44d0e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97a44d0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66ca002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66ca002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66ca002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66ca002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a66ca002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a66ca002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a66ca002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a66ca002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a66ca002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a66ca002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b5182c2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b5182c2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b5182c2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b5182c2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머신러닝과 딥러닝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2019102174 박선우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04 -1: 로지스틱 회귀 : 선형 방정식을 학습하는 분류 모델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Z가 확률이 되려면 0~1사이의 값이 되어야한다. 시그모이드 함수를 사용하면 가능하다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불리언 인덱싱: True, False 값을 전달하여 행을 선택. 이중 분류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bream_smelt_indexes = (train_target == 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'Bream'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| (train_target == 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'Smelt'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train_bream_smelt = train_scaled[bream_smelt_indexes]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target_bream_smelt = train_target[bream_smelt_indexes]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sklearn.linear_model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LogisticRegression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lr = LogisticRegression()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lr.fit(train_bream_smelt, target_bream_smelt)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scipy.special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expit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decisions = lr.decision_function(train_bream_smelt[: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(expit(decisions))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13" y="3400413"/>
            <a:ext cx="2619375" cy="17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2"/>
          <p:cNvCxnSpPr>
            <a:endCxn id="214" idx="0"/>
          </p:cNvCxnSpPr>
          <p:nvPr/>
        </p:nvCxnSpPr>
        <p:spPr>
          <a:xfrm>
            <a:off x="4867600" y="1853613"/>
            <a:ext cx="2966700" cy="154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2"/>
          <p:cNvSpPr txBox="1"/>
          <p:nvPr/>
        </p:nvSpPr>
        <p:spPr>
          <a:xfrm>
            <a:off x="1768750" y="4230825"/>
            <a:ext cx="26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양성클래스에 대한 z값을 반환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99050" y="1598950"/>
            <a:ext cx="1198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predict_proba(): 음성 클래스와 양성 클래스에 대한 확률 출력</a:t>
            </a:r>
            <a:endParaRPr sz="9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decision_function): 양성 클래스에 대한 z값을 계산</a:t>
            </a:r>
            <a:endParaRPr sz="9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04 -1: 로지스틱 회귀 : 다중분류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682000" y="1595850"/>
            <a:ext cx="399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LogisticRegression 클래스: 반복적인 알고리즘 사용. max_iter 매개변수에서 반복횟수 지정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L2규제: 릿지 회귀와 같이 계수의 제곱을 규제, 매개변수 ‘C’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C는 alpha와 반대로 작을 수록 규제가 커진다.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lr = LogisticRegression(C=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max_iter=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lr.fit(train_scaled, train_target)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proba = lr.predict_proba(test_scaled[: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(np.</a:t>
            </a: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(proba, decimals=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[[0.    0.028 0.802 0.    0.143 0.023 0.004]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[0.    0.001 0.207 0.    0.017 0.775 0.   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[0.    0.    0.174 0.777 0.047 0.001 0.   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[0.009 0.032 0.401 0.002 0.472 0.    0.084]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[0.    0.001 0.865 0.002 0.12  0.01  0.003]]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4825125" y="1577725"/>
            <a:ext cx="4004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SoftMax: 다중분류에서는 이진분류와 달리 시그모이드 함수가 아닌 SoftMax함수를 사용하여 z값을 확률로 변환한다.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SoftMax는 여러개의 선형 방정식의 출력값을 0~1 사이로 압축하고 전체 합이 1이 되도록 만든다. 지수 함수를 사용하므로 정규화된 지수 함수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300" y="3031600"/>
            <a:ext cx="3318887" cy="15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04 -2: 확률적 경사 하강법(점진적 학습): 훈련세트에서 랜덤하게 하나의 샘플을 고르는것</a:t>
            </a:r>
            <a:endParaRPr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에포크: 훈련세트를 한번 모두 사용하는 과정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확률적 경사 하강법: 훈련세트에서 랜덤하게 하나의 샘플을 고르는것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미니배치 경사 하강법: 훈련세트에서 랜덤하게 여러개의 샘플을 고르는것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배치 경사 하강법: 훈련세트에서 모든 샘플을 고르는것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손실함수: 어떤 문제에서 머신 러닝 알고리즘이 얼마나 엉터리인지 측정하는 기준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샘플 하나에 대한 손실을 정의한다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분류에서 손실은 정답을 못 맞히는 거다.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비용함수: 훈련세트에 있는 모든 샘플에 대한 손실 함수의 합.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1241950" y="266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04-2: 로지스틱 손실함수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SGDClassifier(선형분류)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1241950" y="1072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로지스틱 손실 함수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타깃 = 1, -log(예측확률)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타깃 =0, -log(1-예측 확률)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sklearn.linear_model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SGDClassifier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 = SGDClassifier(loss=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'log'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max_iter =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sc.partial_fit(train_scaled, train_target)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max_iter 값은 에포크를 뜻하는데 에포크가 너무 적으면 과소적합, 너무 많으면 과대적합이 된다. 고로 max_iter를 0 ~ 300 까지로 비교해보았을때 100회에서 가장 test_score와 train score가 비슷했다. 고로 100에서 max. 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6657575" y="393750"/>
            <a:ext cx="1927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partial_fit(): fit()메서드와 사용법이 같지만 호출할 때마다 1에포크씩 이어서 훈련할 수 있다.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6063225" y="990500"/>
            <a:ext cx="30000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 = SGDClassifier(loss = 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'log'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train_score = []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test_score = []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classes = np.unique(train_target)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7188175" y="2320600"/>
            <a:ext cx="181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partial_fit() 메서드만 사용하려면 훈련 세트에 있는 전체 클래스의 레이블을 partial_fit() 메서드에 전달해야한다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1386700" y="3827550"/>
            <a:ext cx="6749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SGDClassifier</a:t>
            </a:r>
            <a:endParaRPr sz="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loss 매개변수: 확률적 경사 하강법으로 최적화할 손실 함수를 지정. 기본값은 서포트 벡터 머신을 위한 ‘hinge’ 손실함수. 로지스틱 회귀를 위해서 ‘log’</a:t>
            </a:r>
            <a:endParaRPr sz="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penaly 매개변수에서는 규제의 종류 지정. 기본값은 L2규제를 위한 ‘l2’ </a:t>
            </a:r>
            <a:endParaRPr sz="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규제 강도는 alpha 매개변수. </a:t>
            </a:r>
            <a:endParaRPr sz="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max_iter = 에포크 횟수</a:t>
            </a:r>
            <a:endParaRPr sz="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tol 매개변수: 반복을 멈출 조건. n_iter_no_change 매개변수에서 지정한 에포크 동안 손실이 tol만큼 줄어들지 않으면 알고리즘 중단. </a:t>
            </a:r>
            <a:endParaRPr sz="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Chapter05 -1 결정트리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1233825" y="994475"/>
            <a:ext cx="4128900" cy="24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결정트리:</a:t>
            </a:r>
            <a:endParaRPr sz="1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sklearn.tree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DecisionTreeClassifier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dt = DecisionTreeClassifier(random_state =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dt.fit(train_scaled, train_target)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sklearn.tree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plot_tree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plt.figure(figsize = 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plot_tree(dt, max_depth =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filled=</a:t>
            </a:r>
            <a:r>
              <a:rPr lang="ko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feature_names=[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'alcohol'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'sugar'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'pH'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5171800" y="1011725"/>
            <a:ext cx="3972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불순도: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DecisionTreeClassifier 클래스의 criterion 매개변수의 기본값이 ‘gini’ 이다. criterion 매개변수의 용도는 노드에서 데이터를 분할할 기준을 정하는 것.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지니 불순도 = 1 - (음성 클래스 비율^2 + 양성 클래스 비율^2)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정보 이득(부모와 자식 노드 사이의 불순도 차이):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부모의 불순도 - (왼쪽 노드 샘플 수 / 부모의 샘플 수) * 왼쪽 노드 불순도 - (오른쪽 노드 샘플 수 / 부모의 샘플 수) * 오른쪽 노드 불순도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엔트로피 불순도: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-음성 클래스 비율 * log2(음성 클래스 비율) - 양성 클래스 비율 * log2(양성 클래스 비율)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1297500" y="3353525"/>
            <a:ext cx="3905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가지치기: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dt = DecisionTreeClassifier(max_depth =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 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5171800" y="3357425"/>
            <a:ext cx="37356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특성 중요도: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(dt.feature_importances_)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E"/>
                </a:solidFill>
              </a:rPr>
              <a:t>[0.12345626 0.86862934 0.0079144 ]</a:t>
            </a:r>
            <a:endParaRPr>
              <a:solidFill>
                <a:srgbClr val="FFFFF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1297500" y="4209600"/>
            <a:ext cx="2855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plot_tree(): 결정 트리 모델을 시각화, 첫번째 매개변수로 결정 트리 모델 객체를 전달.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max_depth 매개변수: 트리의 깊이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feature_names: 특성의 이름을 지정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filled: 노드 색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05-2: 교차 검증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1297500" y="1001550"/>
            <a:ext cx="6442500" cy="2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검증세트: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train_test_split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train_input, test_input, train_target, test_target = train_test_split(wine_input, target, random_state =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test_size =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sub_input, val_input, sub_target, val_target = train_test_split(train_input, train_target, random_state =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test_size =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sklearn.tree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DecisionTreeClassifier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dt = DecisionTreeClassifier(random_state 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dt.fit(sub_input, sub_target)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113200" y="2961450"/>
            <a:ext cx="494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교차 검증: scikit-learn의 cross_validate() 함수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회귀 모델일 경우; KFold 분할기 사용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분류모델일 경우 타깃 클래스를 골고루 나누기 위해 StratifiedKFold 사용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scikit-learn의 분할기는 교차 검증에서 폴드를 어떻게 나눌지 결정해 준다.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033" y="3088796"/>
            <a:ext cx="3770091" cy="20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141550" y="3820475"/>
            <a:ext cx="51804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lang="ko" sz="9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cross_validate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splitter = StratifiedKFold(n_splits=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shuffle=</a:t>
            </a:r>
            <a:r>
              <a:rPr lang="ko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 = 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scores= cross_validate(dt, train_input, train_target, cv=splitter)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(np.mean(scores[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'test_score'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05 -2: 하이퍼파라미터 튜닝(그리드 서치)</a:t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1082475" y="1117850"/>
            <a:ext cx="47970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GridSearchCV 클래스: 하이퍼파라미터 탐색과 교차 검증을 한번에 수행. cross_validate()를 호출할 필요가 없다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GridSearchCV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params = {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'min_impurity_decrease'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0.0001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0.0002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0.0003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0.0004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0.0005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gs = GridSearchCV(DecisionTreeClassifier(random_state=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params, n_jobs=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gs.fit(train_input, train_target)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dt = gs.best_estimator_ =&gt; 검증 점수가 가장 높은 모델의 매개변수 조합으로 전체 훈련세트에서 자동으로 다시 모델을 훈련한다.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(gs.best_params_) =&gt; 최적의 매개변수 저장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print(gs.cv_results_[‘mean_test_score’]) =&gt; 각 매개변수에서 수행한 교차 검증의 평균 점수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best_index = np.argmax(gs.cv_results_[‘mean_test_score’])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print(gs.cv_results_[‘params’][best_index]) =&gt; 최대 값 출력</a:t>
            </a:r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5709500" y="1117850"/>
            <a:ext cx="337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eriod"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먼저 탐색할 매개변수 지정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eriod"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그다음 훈련세트에서 그리드 서치를 수행하여 최상의 평균 검증 점수가 나오는 매개변수 조합을 찾는다. 이 조합은 그리드 서치 객체에 저장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eriod"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그리드 서치는 최상의 매개변수에서 전체 훈련 세트를 사용해 최종 모델을 훈련. 이 모델도 그리드 서치 객체에 저장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05 -2: 하이퍼파라미터 튜닝(랜덤 서치)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1297500" y="1079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scipy.stats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uniform, randint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params = {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'min_impurity_decrease'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: uniform(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0.0001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0.001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'max_depth'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:  randint(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'min_samples_split'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randint(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'min_samples_leaf'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randint(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RandomizedSearchCV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gs = RandomizedSearchCV(DecisionTreeClassifier(random_state=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params, n_iter=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n_jobs=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gs.fit(train_input, train_target)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(gs.best_params_)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(np.</a:t>
            </a: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(gs.cv_results_[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'mean_test_score'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dt = gs.best_estimator_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(dt.score(test_input, test_target))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 txBox="1"/>
          <p:nvPr/>
        </p:nvSpPr>
        <p:spPr>
          <a:xfrm>
            <a:off x="1297500" y="3785100"/>
            <a:ext cx="590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{'max_depth': 39, 'min_impurity_decrease': 0.00034102546602601173, 'min_samples_leaf': 7, 'min_samples_split': 13}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0.8695428296438884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0.86</a:t>
            </a:r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6615100" y="1139075"/>
            <a:ext cx="201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randint : 정숫값을 뽑는다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uniform: 실숫값을 뽑는다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05-3 : 트리의 앙상블</a:t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1226750" y="966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랜덤 포레스트: 앙상블 학습. 결정 트리를 랜덤하게 만들어 결정 트리의 숲을 만듭니다. 각 결정 트리의 예측을 사용해 최종 예측을 만든다.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부트스트랩 샘플: </a:t>
            </a:r>
            <a:r>
              <a:rPr lang="ko"/>
              <a:t>N개의 sample data를 가지고 있을 때 1000개의 bootstrap samples를 만들고자 하면, 복원 추출을 N번 실행하여 새로운 sample data set을 만들고 이 작업을 1000번 반복하면 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RandomForestClassifier: 기본적으로 전체 특성 개수의 제곱근 만큼의 특성을 선택한다. 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4881725" y="2828100"/>
            <a:ext cx="3696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ko" sz="900">
                <a:solidFill>
                  <a:schemeClr val="lt1"/>
                </a:solidFill>
              </a:rPr>
              <a:t>모델 내부에 트리를 만들기 위해 데이터에 대한 부트스트랩 샘플들을 생성한다. 부트스트랩 샘플이란 중복을 허용한 샘플로서, 데이터에서 부트스트랩 샘플이 생성된다. (ex. [‘a’, ‘b’, ‘c’, ‘d’]에서 부트스트랩 샘플을 만든다고 하면 [‘b’, ‘d’, ‘d’, ‘c’] , [‘d’, ‘a’, ‘d’, ‘a’], [‘a’, ‘a’, ‘c’, ‘b’] 등이 생성된다.)</a:t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ko" sz="900">
                <a:solidFill>
                  <a:schemeClr val="lt1"/>
                </a:solidFill>
              </a:rPr>
              <a:t>생성 데이터 샘플을 기반으로 트리들을 생성한다. 몇 의 특성을 고를지(max_features), 몇 의 트리를 만들지(n_estimators) 등을 파라미터로 받아 이를 기반으로 생성된다.</a:t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ko" sz="900">
                <a:solidFill>
                  <a:schemeClr val="lt1"/>
                </a:solidFill>
              </a:rPr>
              <a:t>이렇게 생성된 모든 트리를 기반으로 예측이 수행된다. 회귀의 경우 모든 예측을 평균하여 결과를 도출하고, 분류는 soft voting 방식을 응용해 사용한다.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495250" y="2851200"/>
            <a:ext cx="537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lang="ko" sz="10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cross_validate</a:t>
            </a:r>
            <a:endParaRPr sz="10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sklearn.ensemble </a:t>
            </a:r>
            <a:r>
              <a:rPr lang="ko" sz="10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RandomForestClassifier</a:t>
            </a:r>
            <a:endParaRPr sz="10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rf = RandomForestClassifier(n_jobs=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10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0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scores = cross_validate(rf, train_input, train_target, return_train_score=</a:t>
            </a:r>
            <a:r>
              <a:rPr lang="ko" sz="10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0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n_jobs=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10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rf.fit(train_input, train_target)</a:t>
            </a:r>
            <a:endParaRPr sz="10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(rf.feature_importances_)</a:t>
            </a:r>
            <a:endParaRPr sz="10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 [0.23167441 0.50039841 0.26792718]</a:t>
            </a:r>
            <a:endParaRPr sz="1000"/>
          </a:p>
        </p:txBody>
      </p:sp>
      <p:sp>
        <p:nvSpPr>
          <p:cNvPr id="284" name="Google Shape;284;p30"/>
          <p:cNvSpPr txBox="1"/>
          <p:nvPr/>
        </p:nvSpPr>
        <p:spPr>
          <a:xfrm>
            <a:off x="5648700" y="0"/>
            <a:ext cx="34953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 u="sng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OOB 샘플: 부트스트랩 샘플에 포함되지 않고 남는 샘플</a:t>
            </a:r>
            <a:endParaRPr b="1" sz="900" u="sng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rf = RandomForestClassifier(oob_score=</a:t>
            </a:r>
            <a:r>
              <a:rPr lang="ko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n_jobs=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rf.fit(train_input, train_target)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(rf.oob_score_)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05-3 : 트리의 앙상블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1096625" y="919750"/>
            <a:ext cx="73176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Extra Tree: 램덤 포레스트와 다르게 부트스트랩을 사용하지 않는다. 또한 엑스트라 트리가 무작위성이 좀더 크기 때문에 랜덤 포레스트보다 더 많은 결정 트리를 훈련해야한다. 하지만 랜덤하게 노드를 분할하기 때문에 빠른 계산 속도가 엑스트라 트리의 장점이다. </a:t>
            </a:r>
            <a:endParaRPr sz="8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Gradient Boosting: 깊이가 얕은 결정 트리를 사용하여 이전 트리의 오차를 보완하는 방식으로 앙상블 하는 방법이다. 사이킷런의 GradientBooostingClassifier 는 기본적으로 깊이가 3인 결정 트리를 100개 사용한다. 과대적합에 강하고 일반적으로 높은 일반화 성능 기대. =&gt; 경사 하강법 사용.</a:t>
            </a:r>
            <a:endParaRPr sz="8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954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sklearn.ensemble </a:t>
            </a: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GradientBoostingClassifier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gb = GradientBoostingClassifier(random_state=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scores = cross_validate(gb, train_input, train_target, return_train_score=</a:t>
            </a:r>
            <a:r>
              <a:rPr lang="ko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n_jobs=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(np.mean(scores[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'train_score'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]), np.mean(scores[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'test_score'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 0.8881086892152563 0.8720430147331015 (과대적합이 거의 없다)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00"/>
              <a:t>히스토그램 기반 Gradient Boosting: 특성을 256개의 구간으로 나눈다.  노드를 분할할 때 최적의 분할을 매우 빠르게 찾을 수 있다. </a:t>
            </a:r>
            <a:br>
              <a:rPr lang="ko" sz="800"/>
            </a:b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sklearn.experimental </a:t>
            </a: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enable_hist_gradient_boosting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sklearn.ensemble </a:t>
            </a: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HistGradientBoostingClassifier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hgb = HistGradientBoostingClassifier(random_state=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scores=cross_validate(hgb, train_input, train_target, return_train_score=</a:t>
            </a:r>
            <a:r>
              <a:rPr lang="ko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(np.mean(scores[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'train_score'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]), np.mean(scores[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'test_score'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=&gt; </a:t>
            </a: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0.9321723946453317 0.8801241948619236 =&gt; (과대적합 잘 억제)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00"/>
              <a:t>이 두개를 제외하고도 XGBoost, LightGBM도 사용한다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00"/>
              <a:t>XGBoost: </a:t>
            </a:r>
            <a:r>
              <a:rPr lang="ko" sz="850"/>
              <a:t>XGBoost는 여러개의 Decision Tree를 조합해서 사용하는 Ensemble 알고리즘이다. 여러개의 이진 노드를 겹쳐서 피쳐별로 판단을 해서 최종 값을 뽑아내는 형태가 된다.</a:t>
            </a:r>
            <a:endParaRPr sz="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LightGBM: leaf-wise라는 트리 분할을 사용. 트리의 균형은 맞추지 않고 리프 노드를 지속적으로 분할하면서 진행한다.  </a:t>
            </a:r>
            <a:endParaRPr sz="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01 : 머신 러닝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 이란? 사람처럼 학습하고 추론할 수 있는 지능을 가진 컴퓨터 시스템을 만드는 기술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인공일반지능/강인공지능: 사람과 구분하기 어려운 지능을 가진 컴퓨터 시스템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약인공지능: 특정 분야에서 사람의 일을 도와주는 보조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머신러닝이란? 규칙을 일일이 프로그래밍하지 않아도 자동으로 데이터에서 규칙을 학습하는 알고리즘을 연구하는 분야 =&gt; Scikit-Learn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Chapter06-1 군집알고리즘</a:t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1297500" y="980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비지도 학습(unsupervised learning): 사람이 가르쳐 주지 않아도 데이터에 있는 무언가를 학습.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subplots(): 여러 개의 그래프를 배열처럼 쌓을 수 있도록 도와준다.  ex) subplots(1,2): 하나의 행과 2개의 열 지정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axis=0: 행 방향, 위에서 아래로/ axis=1: 열 방향, 왼쪽에서 오른쪽으로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apple = fruits[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].reshape(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pineapple = fruits[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].reshape(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banana = fruits[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].reshape(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fig, axs = plt.subplots(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,figsize=(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apple_mean = np.mean(apple, axis=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).reshape(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pineapple_mean = np.mean(pineapple, axis=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).reshape(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banana_mean = np.mean(banana, axis=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).reshape(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fig, axs = plt.subplots(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,figsize=(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5171800" y="1931475"/>
            <a:ext cx="40470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abs_diff = np.</a:t>
            </a: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(fruits -apple_mean)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abs_mean = np.mean(abs_diff, axis=(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(abs_mean.shape)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apple_index = np.argsort(abs_mean)[: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fig, axs = plt.subplots(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,figsize=(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ko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ko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axs[i,j].imshow(fruits[apple_index[i*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+j]], cmap=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'gray_r'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axs[i,j].axis(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'off'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06 -2 k-평균</a:t>
            </a:r>
            <a:endParaRPr/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1297500" y="959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무작위로 k개의 클러스터 중심을 정한다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각 샘플에서 가장 가까운 클러스터 중심을 찾아 해당 클러스터의 샘플로 지정한다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클러스터에 속한 샘플의 평균값으로 클러스터 중심을 변경한다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클러스터 중심에 변화가 없을 때까지 2번으로 돌아가 반복한다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처음에는 랜덤하게 클러스터 중심을 선택하고 점차 가장 가까운 샘플의 중심으로 이동하는 알고리즘(Expectation과 Maximization의 반복)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fruits_2d = fruits.reshape(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sklearn.cluster </a:t>
            </a: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KMeans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km = KMeans(n_clusters=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km.fit(fruits_2d)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3976200" y="2496000"/>
            <a:ext cx="5167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draw_fruits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8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8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ratio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n = </a:t>
            </a: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rows = int(np.ceil(n/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cols = n </a:t>
            </a: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rows &lt; 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8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fig, axs = plt.subplots(rows, cols, figsize=(cols*ratio, rows*ratio), squeeze=</a:t>
            </a:r>
            <a:r>
              <a:rPr lang="ko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ko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(rows):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ko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(cols):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i*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j &lt; n: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axs[i,j].imshow(arr[i*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j], cmap=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'gray_r'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axs[i,j].axis(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'off'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plt.show()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draw_fruits(fruits[km.labels_==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113200" y="3431350"/>
            <a:ext cx="375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이너셔: 클러스터 중심과 클러스터에 속한 샘플 사이의 거리의 제곱 합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엘보우 방법: 클러스터 개수를 증가시키면서 이너셔를 그래프로 그리면 감소하는 속도가 꺾이는 지점이 있다. 이 지점이 마치 팔꿈치 모양이라 엘보우 방법이다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km.inertia_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06-3 주성분 분석</a:t>
            </a:r>
            <a:endParaRPr/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1297500" y="1004650"/>
            <a:ext cx="70389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주성분 분석: 데이터에 있는 분산이 큰 방향을 찾는것, 이 벡터를 주성분이라고 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차원축소: 데이터셋의 크기를 줄이고 비교적 시각화 하기 쉽다. 훈련속도도 빠르다.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PCA: 자동으로 설명된 분산을 계산하여 제공. 주성분의 개수를 명시적으로 지정하는 대신 설명된 분산의 비율을 설정하여 원하는 비율만큼 주성분을 찾을 수 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sklearn.decomposition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PCA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pca = PCA(n_components=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pca.fit(fruits_2d)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(pca.components_.shape)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ko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(50, 10000)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fruits_pca = pca.transform(fruits_2d)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(fruits_pca.shape)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</a:t>
            </a:r>
            <a:r>
              <a:rPr lang="ko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(300, 50)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fruits_inverse = pca.inverse_transform(fruits_pca)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(fruits_inverse.shape)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 (300, 10000)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fruits_reconstruct = fruits_inverse.reshape(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start </a:t>
            </a:r>
            <a:r>
              <a:rPr lang="ko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draw_fruits(fruits_reconstruct[start:start+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219325"/>
            <a:ext cx="70389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머신러닝은 기준을 찾을 뿐만 아니라 기준을 이용하여 이 객체가 무엇인지 판단한다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68325" y="926825"/>
            <a:ext cx="39195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도미 데이터 준비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bream_length = [25.4, 26.3, 26.5, 29.0, 29.0, 29.7, 29.7, 30.0, 30.0, 30.7, 31.0, 31.0,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31.5, 32.0, 32.0, 32.0, 33.0, 33.0, 33.5, 33.5, 34.0, 34.0, 34.5, 35.0,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35.0, 35.0, 35.0, 36.0, 36.0, 37.0, 38.5, 38.5, 39.5, 41.0, 41.0]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bream_weight = [242.0, 290.0, 340.0, 363.0, 430.0, 450.0, 500.0, 390.0, 450.0, 500.0, 475.0, 500.0,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500.0, 340.0, 600.0, 600.0, 700.0, 700.0, 610.0, 650.0, 575.0, 685.0, 620.0, 680.0,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700.0, 725.0, 720.0, 714.0, 850.0, 1000.0, 920.0, 955.0, 925.0, 975.0, 950.0]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빙어 데이터 준비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smelt_length = [9.8, 10.5, 10.6, 11.0, 11.2, 11.3, 11.8, 11.8, 12.0, 12.2, 12.4, 13.0, 14.3, 15.0]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smelt_weight = [6.7, 7.5, 7.0, 9.7, 9.8, 8.7, 10.0, 9.9, 9.8, 12.2, 13.4, 12.2, 19.7, 19.9]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5090725" y="926825"/>
            <a:ext cx="36681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 </a:t>
            </a: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그래프로 보기 (matplotlib 의 pyplot의 scatter()함수를 이용하여 그래프 그리기)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plt.scatter(bream_length, bream_weight)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plt.scatter(smelt_length, smelt_weight)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'length'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'weight'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scikit-learn패키지를 사용하기 위해서는 2차원 리스트를 만들어야 한다 =&gt; zip() 함수: 리스트에서 원소를 하나씩 꺼내주는 일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length = bream_length + smelt_length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weight = bream_weight + smelt_weight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fish_data = [[l,w] </a:t>
            </a:r>
            <a:r>
              <a:rPr b="1" lang="ko" sz="1050" u="sng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ko" sz="105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l, w </a:t>
            </a:r>
            <a:r>
              <a:rPr b="1" lang="ko" sz="1050" u="sng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ko" sz="105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050" u="sng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b="1" lang="ko" sz="105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(length, weight)]</a:t>
            </a:r>
            <a:endParaRPr b="1" sz="1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7513625" y="0"/>
            <a:ext cx="1630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(분류: 여러 개의 종류중 하나를 구별해 내는 문제)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55050" y="997575"/>
            <a:ext cx="45324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 테스트에 대한 정답 만들기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fish_target = [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]*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[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]*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6.  테스트를 훈련시킨다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sklearn.neighbors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KNeighborsClassifier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kn = KNeighborsClassifier()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kn.fit(fish_data, fish_target)</a:t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 . 훈련 점수를 매겨본다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kn.score(fish_data, fish_target)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8.  이 알고리즘을 이용하여 예상해본다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kn.predict([[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=&gt; 답으로 array[1] 이 나온다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5398200" y="2657975"/>
            <a:ext cx="236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k-최근접 이웃 알고리즘은 데이터가 아주 많은 경우 사용하기 어렵다.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5398200" y="1283500"/>
            <a:ext cx="253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KNeighborsClassifier() : 기본값은 5이다. 즉 5개의 가장 가까운 점들로 판단한다는 것이다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02: 훈련세트와 테스트 세트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170150" y="926825"/>
            <a:ext cx="4963800" cy="4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ko" sz="700"/>
              <a:t> 리스트 준비</a:t>
            </a:r>
            <a:endParaRPr sz="700"/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fish_length = [25.4, 26.3, 26.5, 29.0, 29.0, 29.7, 29.7, 30.0, 30.0, 30.7, 31.0, 31.0,</a:t>
            </a:r>
            <a:endParaRPr sz="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31.5, 32.0, 32.0, 32.0, 33.0, 33.0, 33.5, 33.5, 34.0, 34.0, 34.5, 35.0,</a:t>
            </a:r>
            <a:endParaRPr sz="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35.0, 35.0, 35.0, 36.0, 36.0, 37.0, 38.5, 38.5, 39.5, 41.0, 41.0, 9.8,</a:t>
            </a:r>
            <a:endParaRPr sz="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10.5, 10.6, 11.0, 11.2, 11.3, 11.8, 11.8, 12.0, 12.2, 12.4, 13.0, 14.3, 15.0]</a:t>
            </a:r>
            <a:endParaRPr sz="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fish_weight = [242.0, 290.0, 340.0, 363.0, 430.0, 450.0, 500.0, 390.0, 450.0, 500.0, 475.0, 500.0,</a:t>
            </a:r>
            <a:endParaRPr sz="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500.0, 340.0, 600.0, 600.0, 700.0, 700.0, 610.0, 650.0, 575.0, 685.0, 620.0, 680.0,</a:t>
            </a:r>
            <a:endParaRPr sz="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700.0, 725.0, 720.0, 714.0, 850.0, 1000.0, 920.0, 955.0, 925.0, 975.0, 950.0, 6.7,</a:t>
            </a:r>
            <a:endParaRPr sz="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7.5, 7.0, 9.7, 9.8, 8.7, 10.0, 9.9, 9.8, 12.2, 13.4, 12.2, 19.7, 19.9]</a:t>
            </a:r>
            <a:endParaRPr sz="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ko" sz="700"/>
              <a:t>Python 리스트를 넘파이 배열로 바꾼다</a:t>
            </a:r>
            <a:endParaRPr sz="7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7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ko" sz="7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ko" sz="7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7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fish_data = np.column_stack((fish_length, fish_weight))</a:t>
            </a:r>
            <a:endParaRPr b="1" sz="700" u="sng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fish_target = np.concatenate((np.ones(</a:t>
            </a:r>
            <a:r>
              <a:rPr b="1" lang="ko" sz="700" u="sng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ko" sz="700" u="sng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np.zeros(</a:t>
            </a:r>
            <a:r>
              <a:rPr b="1" lang="ko" sz="700" u="sng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lang="ko" sz="700" u="sng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 sz="700" u="sng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ko" sz="700"/>
              <a:t>train, test 세트로 나눈다</a:t>
            </a:r>
            <a:endParaRPr sz="7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7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lang="ko" sz="7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7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train_test_split</a:t>
            </a:r>
            <a:endParaRPr sz="7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train_input, test_input, train_target, test_target = train_test_split(fish_data, fish_target, stratify = fish_target, random_state = </a:t>
            </a:r>
            <a:r>
              <a:rPr b="1" lang="ko" sz="700" u="sng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b="1" lang="ko" sz="700" u="sng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700" u="sng"/>
          </a:p>
        </p:txBody>
      </p:sp>
      <p:sp>
        <p:nvSpPr>
          <p:cNvPr id="163" name="Google Shape;163;p17"/>
          <p:cNvSpPr txBox="1"/>
          <p:nvPr/>
        </p:nvSpPr>
        <p:spPr>
          <a:xfrm>
            <a:off x="0" y="2989175"/>
            <a:ext cx="1096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stratify():  매개변수에서 타깃 데이터를 전달하면 클래스 비율에 맞게 데이터를 나눈다. 훈련 데이터가 작거나 특정 클래스의 샘플 개수가 적을때 유용하다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6091275" y="1124925"/>
            <a:ext cx="30000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특성값을 일정한 기준으로 맞추어야 한다. 데이터 전처리!(표준점수)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mean = np.mean(train_input, axis=</a:t>
            </a:r>
            <a:r>
              <a:rPr b="1" lang="ko" sz="900" u="sng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 u="sng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 = np.std(train_input, axis=</a:t>
            </a:r>
            <a:r>
              <a:rPr b="1" lang="ko" sz="900" u="sng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 u="sng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train_scaled = (train_input - mean) /std</a:t>
            </a:r>
            <a:endParaRPr b="1" sz="900" u="sng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new = ([</a:t>
            </a:r>
            <a:r>
              <a:rPr b="1" lang="ko" sz="900" u="sng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900" u="sng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- mean)/std</a:t>
            </a:r>
            <a:endParaRPr b="1" sz="900" u="sng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test_scaled = (test_input - mean)/std</a:t>
            </a:r>
            <a:endParaRPr b="1" sz="900" u="sng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kn.fit(train_scaled, train_target)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kn.score(test_scaled, test_target)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distances, indexes = kn.kneighbors([new])</a:t>
            </a:r>
            <a:endParaRPr b="1" sz="900" u="sng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plt.scatter(train_scaled[:,</a:t>
            </a:r>
            <a:r>
              <a:rPr b="1" lang="ko" sz="900" u="sng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train_scaled[:,</a:t>
            </a:r>
            <a:r>
              <a:rPr b="1" lang="ko" sz="900" u="sng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900" u="sng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plt.scatter(new[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new[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marker=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'^'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plt.scatter(train_scaled[indexes,</a:t>
            </a:r>
            <a:r>
              <a:rPr b="1" lang="ko" sz="900" u="sng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train_scaled[indexes,</a:t>
            </a:r>
            <a:r>
              <a:rPr b="1" lang="ko" sz="900" u="sng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marker=</a:t>
            </a:r>
            <a:r>
              <a:rPr b="1" lang="ko" sz="900" u="sng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ko" sz="900" u="sng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 u="sng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'length'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'weight'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7287225" y="0"/>
            <a:ext cx="18042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지도 학습: 훈련하기 위한 데이터와 정답이 필요합니다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03: 회귀 알고리즘과 모델 규제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134775" y="1216250"/>
            <a:ext cx="26433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데이터 준비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perch_length = np.array([8.4, 13.7, 15.0, 16.2, 17.4, 18.0, 18.7, 19.0, 19.6, 20.0, 21.0,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... 43.5,44.0])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perch_weight = np.array([5.9, 32.0, 40.0, 51.5, 70.0, 100.0, 78.0, 80.0, 85.0, 85.0, 110.0,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… 1100.0, 1000.0,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1000.0])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train, test 세트로 split한다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train_test_split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train_input, test_input, train_target, test_target = train_test_split(perch_length, perch_weight, random_state =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7258925" y="268850"/>
            <a:ext cx="15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회귀: 두변수 사이의 상관관계를 분석하는 방법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7464100" y="145745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307" y="4127700"/>
            <a:ext cx="2082694" cy="10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4053950" y="1153225"/>
            <a:ext cx="4626900" cy="3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 </a:t>
            </a: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훈련 세트는 2차원 배열이야 한다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train_input = train_input.reshape(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test_input = test_input.reshape(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 회귀 알고리즘 훈련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sklearn.neighbors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KNeighborsRegressor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knr = KNeighborsRegressor()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knr.fit(train_input, train_target)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(knr.score(test_input, test_target)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 과대적합 vs 과소적합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print(knr.score(train_input, train_target))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09885A"/>
                </a:highlight>
                <a:latin typeface="Courier New"/>
                <a:ea typeface="Courier New"/>
                <a:cs typeface="Courier New"/>
                <a:sym typeface="Courier New"/>
              </a:rPr>
              <a:t>이웃의 개수를 줄여서 복잡하게 만든다. 이웃의 개수를 줄이면 훈련세트에 있는 국지적인 패턴에 민감해지고,</a:t>
            </a:r>
            <a:endParaRPr sz="1050">
              <a:solidFill>
                <a:schemeClr val="dk1"/>
              </a:solidFill>
              <a:highlight>
                <a:srgbClr val="09885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09885A"/>
                </a:highlight>
                <a:latin typeface="Courier New"/>
                <a:ea typeface="Courier New"/>
                <a:cs typeface="Courier New"/>
                <a:sym typeface="Courier New"/>
              </a:rPr>
              <a:t>이웃의 개수를 늘리면 데이터 전반에 있는</a:t>
            </a:r>
            <a:endParaRPr sz="1050">
              <a:solidFill>
                <a:schemeClr val="dk1"/>
              </a:solidFill>
              <a:highlight>
                <a:srgbClr val="09885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09885A"/>
                </a:highlight>
                <a:latin typeface="Courier New"/>
                <a:ea typeface="Courier New"/>
                <a:cs typeface="Courier New"/>
                <a:sym typeface="Courier New"/>
              </a:rPr>
              <a:t>일반적인 패턴을 따른다</a:t>
            </a:r>
            <a:endParaRPr sz="1050">
              <a:solidFill>
                <a:schemeClr val="dk1"/>
              </a:solidFill>
              <a:highlight>
                <a:srgbClr val="09885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knr.n_neighbors =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7372125" y="983425"/>
            <a:ext cx="145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과대적합: 훈련세트에만 잘 맞는 모델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과소적합: 모델이 너무 단순하여 훈련세트에 적절히 훈련되지 않은 경우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03-2 선형회귀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59900" y="1418975"/>
            <a:ext cx="4412100" cy="25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선형회귀: 특성이 하나인 경우 어떤 직선을 학습하는 알고리즘이다.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sklearn.linear_model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LinearRegression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lr = LinearRegression()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lr.fit(train_input, train_target)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(lr.predict([[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 = ax+b 처럼 이용한다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lr.coef_ 와 lr.intercept_에 계수, 가중치의 값이 담겨져있다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7336725" y="0"/>
            <a:ext cx="17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KNeighborsClassifier()의 문제는 최대값보다 큰값을 대입하는 경우 그 가장 가까운 근삿값들의 평균만을 이용하기 때문에 결국 값이 늘어나지 않는다 =&gt; 선형회귀 사용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365250" y="1307850"/>
            <a:ext cx="46482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다항회귀 : y = ax^2 + bx + 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2차 방정식의 그래프를 그리려면 길이를 제곱한 항이 훈련세트에 추가.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train_poly = np.column_stack((train_input**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train_input))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test_poly = np.column_stack((test_input**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test_input))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(train_poly.shape, test_poly.shape)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=&gt; (42,2) (14,2)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lr = LinearRegression()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lr.fit(train_poly, train_target)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(lr.predict([[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]]))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=&gt; [1573.98423528]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특성공학(다중회귀): 기존의 특성을 사용해 새로운 특성을 뽑아낸다.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97500" y="1567550"/>
            <a:ext cx="3739800" cy="27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DataFrame: 판다스의 핵심 데이터 구조, CSV파일로. (CSV파일 -&gt; pd.read_csv() -&gt; to_numpy())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 = pd.read_csv(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'https://bit.ly/perch_csv'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perch_full = df.to_numpy()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sklearn.preprocessing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PolynomialFeatures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poly = PolynomialFeatures(include_bias=</a:t>
            </a:r>
            <a:r>
              <a:rPr lang="ko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poly.fit(train_input)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train_poly = poly.transform(train_input)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(train_poly.shape)</a:t>
            </a:r>
            <a:b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35375" y="1365475"/>
            <a:ext cx="120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Transformer: 특성을 만들거나 전처리하기 위한 다양한 클래스 제공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94700" y="2157875"/>
            <a:ext cx="1202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fit():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새롭게 만들 특성 조합을 찾는다. 입력데이터만 전달한다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transform(): 실제로 데이터 변환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4803900" y="2341825"/>
            <a:ext cx="415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규제: 머신러닝 모델이 훈련세트를 과도하게 학습하지 못하도록 훼방하는 것.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5306225" y="931400"/>
            <a:ext cx="33252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규제를 적용하기 전 정규화:</a:t>
            </a:r>
            <a:endParaRPr sz="90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sklearn.preprocessing </a:t>
            </a:r>
            <a:r>
              <a:rPr lang="ko" sz="9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StandardScaler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ss = StandardScaler()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ss.fit(train_poly)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train_scaled = ss.transform(train_poly)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test_scaled = ss.transform(test_poly)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4917100" y="2603575"/>
            <a:ext cx="40434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A31515"/>
                </a:solidFill>
                <a:latin typeface="Lato"/>
                <a:ea typeface="Lato"/>
                <a:cs typeface="Lato"/>
                <a:sym typeface="Lato"/>
              </a:rPr>
              <a:t>Ridge, Lasso: 규제 모델 </a:t>
            </a:r>
            <a:endParaRPr>
              <a:solidFill>
                <a:srgbClr val="A3151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A31515"/>
                </a:solidFill>
                <a:latin typeface="Lato"/>
                <a:ea typeface="Lato"/>
                <a:cs typeface="Lato"/>
                <a:sym typeface="Lato"/>
              </a:rPr>
              <a:t>Ridge: 계수를 제곱한값을 기준으로 규제</a:t>
            </a:r>
            <a:endParaRPr>
              <a:solidFill>
                <a:srgbClr val="A3151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A31515"/>
                </a:solidFill>
                <a:latin typeface="Lato"/>
                <a:ea typeface="Lato"/>
                <a:cs typeface="Lato"/>
                <a:sym typeface="Lato"/>
              </a:rPr>
              <a:t>Lasso: 계수의 절대값을 기준으로 규제 적용</a:t>
            </a:r>
            <a:endParaRPr>
              <a:solidFill>
                <a:srgbClr val="A3151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3151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 sklearn.linear_model import Ridge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ridge = Ridge()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ridge.fit(train_scaled, train_target)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print(ridge.score(train_scaled, train_target))</a:t>
            </a:r>
            <a:endParaRPr>
              <a:solidFill>
                <a:srgbClr val="A315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04225" y="4131775"/>
            <a:ext cx="4075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795E26"/>
                </a:solidFill>
                <a:latin typeface="Lato"/>
                <a:ea typeface="Lato"/>
                <a:cs typeface="Lato"/>
                <a:sym typeface="Lato"/>
              </a:rPr>
              <a:t>alpha값을 조절하여 규제의 강도 조절. </a:t>
            </a:r>
            <a:endParaRPr sz="900">
              <a:solidFill>
                <a:srgbClr val="795E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795E26"/>
                </a:solidFill>
                <a:latin typeface="Lato"/>
                <a:ea typeface="Lato"/>
                <a:cs typeface="Lato"/>
                <a:sym typeface="Lato"/>
              </a:rPr>
              <a:t>alpha값 크면 -&gt; 규제 강도가 세지므로 계수의 값을 줄이고 조금 더 과소적합되도록 유도</a:t>
            </a:r>
            <a:endParaRPr sz="900">
              <a:solidFill>
                <a:srgbClr val="795E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795E26"/>
                </a:solidFill>
                <a:latin typeface="Lato"/>
                <a:ea typeface="Lato"/>
                <a:cs typeface="Lato"/>
                <a:sym typeface="Lato"/>
              </a:rPr>
              <a:t>작으면 -&gt; 계수를 줄이는 역할이 줄어들고 선형회귀 모델과 유사해 지므로 과대적합 가능성 증가</a:t>
            </a:r>
            <a:endParaRPr sz="900">
              <a:solidFill>
                <a:srgbClr val="795E2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~Ridge, Lasso, alpha값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997575" y="987400"/>
            <a:ext cx="5108100" cy="3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하이퍼파라미터: 머신러닝 모델이 학습할 수 없고 사람이 알려줘야 하는 파라미터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alpha 값 찾기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train_score = []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test_score = []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alpha_list = [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0.001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alpha </a:t>
            </a:r>
            <a:r>
              <a:rPr lang="ko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alpha_list: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ridge = Ridge(alpha = alpha)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ridge.fit(train_scaled, train_target)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train_score.append(ridge.score(train_scaled, train_target))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test_score.append(ridge.score(test_scaled, test_target))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Lasso도 똑같은 방법으로 하면된다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3" name="Google Shape;203;p21"/>
          <p:cNvGrpSpPr/>
          <p:nvPr/>
        </p:nvGrpSpPr>
        <p:grpSpPr>
          <a:xfrm>
            <a:off x="5780300" y="2"/>
            <a:ext cx="3363700" cy="2322575"/>
            <a:chOff x="5780300" y="2773377"/>
            <a:chExt cx="3363700" cy="2322575"/>
          </a:xfrm>
        </p:grpSpPr>
        <p:pic>
          <p:nvPicPr>
            <p:cNvPr id="204" name="Google Shape;20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80300" y="2773377"/>
              <a:ext cx="3363700" cy="23225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5" name="Google Shape;205;p21"/>
            <p:cNvCxnSpPr/>
            <p:nvPr/>
          </p:nvCxnSpPr>
          <p:spPr>
            <a:xfrm flipH="1" rot="10800000">
              <a:off x="7458550" y="3912525"/>
              <a:ext cx="7200" cy="403200"/>
            </a:xfrm>
            <a:prstGeom prst="straightConnector1">
              <a:avLst/>
            </a:prstGeom>
            <a:noFill/>
            <a:ln cap="flat" cmpd="sng" w="9525">
              <a:solidFill>
                <a:srgbClr val="A3151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6" name="Google Shape;206;p21"/>
            <p:cNvCxnSpPr/>
            <p:nvPr/>
          </p:nvCxnSpPr>
          <p:spPr>
            <a:xfrm flipH="1" rot="10800000">
              <a:off x="7801950" y="3187625"/>
              <a:ext cx="7200" cy="403200"/>
            </a:xfrm>
            <a:prstGeom prst="straightConnector1">
              <a:avLst/>
            </a:prstGeom>
            <a:noFill/>
            <a:ln cap="flat" cmpd="sng" w="9525">
              <a:solidFill>
                <a:srgbClr val="A3151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207" name="Google Shape;2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025" y="2985625"/>
            <a:ext cx="2981975" cy="21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