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3" r:id="rId2"/>
    <p:sldId id="306" r:id="rId3"/>
    <p:sldId id="316" r:id="rId4"/>
    <p:sldId id="317" r:id="rId5"/>
    <p:sldId id="331" r:id="rId6"/>
    <p:sldId id="328" r:id="rId7"/>
    <p:sldId id="332" r:id="rId8"/>
    <p:sldId id="333" r:id="rId9"/>
    <p:sldId id="334" r:id="rId10"/>
    <p:sldId id="335" r:id="rId11"/>
    <p:sldId id="336" r:id="rId12"/>
    <p:sldId id="337" r:id="rId13"/>
    <p:sldId id="330" r:id="rId14"/>
    <p:sldId id="329" r:id="rId15"/>
    <p:sldId id="321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9F9F9"/>
    <a:srgbClr val="2EAA46"/>
    <a:srgbClr val="35B558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46" d="100"/>
          <a:sy n="46" d="100"/>
        </p:scale>
        <p:origin x="-448" y="-12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15-4-16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6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7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7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7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1" Type="http://schemas.openxmlformats.org/officeDocument/2006/relationships/slideLayout" Target="../slideLayouts/slideLayout8.xml"/><Relationship Id="rId2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033200" y="500400"/>
            <a:ext cx="23004000" cy="788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的作用和注意事项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注意事项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代码示例：</a:t>
            </a:r>
            <a:endParaRPr lang="en-US" altLang="zh-CN" dirty="0" smtClean="0"/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  <a:r>
              <a:rPr lang="zh-CN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&gt;&lt;li&gt;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排行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&lt;/li&gt;&lt;/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4000" dirty="0" smtClean="0">
                <a:solidFill>
                  <a:srgbClr val="2EAA46"/>
                </a:solidFill>
              </a:rPr>
              <a:t>//html </a:t>
            </a:r>
            <a:r>
              <a:rPr lang="zh-CN" altLang="en-US" sz="4000" dirty="0" smtClean="0">
                <a:solidFill>
                  <a:srgbClr val="2EAA46"/>
                </a:solidFill>
              </a:rPr>
              <a:t>结构</a:t>
            </a:r>
            <a:endParaRPr lang="en-US" altLang="zh-CN" sz="4000" dirty="0" smtClean="0">
              <a:solidFill>
                <a:srgbClr val="2EAA46"/>
              </a:solidFill>
            </a:endParaRPr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{……} 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4000" dirty="0" smtClean="0">
                <a:solidFill>
                  <a:srgbClr val="2EAA46"/>
                </a:solidFill>
              </a:rPr>
              <a:t>//</a:t>
            </a:r>
            <a:r>
              <a:rPr lang="en-US" altLang="zh-CN" sz="4000" dirty="0" err="1" smtClean="0">
                <a:solidFill>
                  <a:srgbClr val="2EAA46"/>
                </a:solidFill>
              </a:rPr>
              <a:t>ul</a:t>
            </a:r>
            <a:r>
              <a:rPr lang="zh-CN" altLang="en-US" sz="4000" dirty="0" smtClean="0">
                <a:solidFill>
                  <a:srgbClr val="2EAA46"/>
                </a:solidFill>
              </a:rPr>
              <a:t>依赖了容器</a:t>
            </a:r>
            <a:endParaRPr lang="en-US" altLang="zh-CN" sz="4000" dirty="0" smtClean="0">
              <a:solidFill>
                <a:srgbClr val="2EAA46"/>
              </a:solidFill>
            </a:endParaRPr>
          </a:p>
          <a:p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  <a:r>
              <a:rPr lang="zh-CN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class=“</a:t>
            </a:r>
            <a:r>
              <a:rPr lang="en-US" altLang="zh-CN" sz="4000" dirty="0" err="1">
                <a:solidFill>
                  <a:srgbClr val="FF5C00"/>
                </a:solidFill>
                <a:latin typeface="Noto Sans CJK SC Medium"/>
                <a:cs typeface="Noto Sans CJK SC Medium"/>
              </a:rPr>
              <a:t>rankList</a:t>
            </a:r>
            <a:r>
              <a:rPr lang="zh-CN" altLang="en-US" sz="4000" dirty="0">
                <a:solidFill>
                  <a:srgbClr val="FF5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排行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&lt;/li&gt;&lt;/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CN" sz="4000" dirty="0">
              <a:solidFill>
                <a:srgbClr val="2EAA46"/>
              </a:solidFill>
            </a:endParaRPr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rankList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{……} 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4000" dirty="0">
                <a:solidFill>
                  <a:srgbClr val="2EAA46"/>
                </a:solidFill>
              </a:rPr>
              <a:t>/</a:t>
            </a:r>
            <a:r>
              <a:rPr lang="en-US" altLang="zh-CN" sz="4000" dirty="0" smtClean="0">
                <a:solidFill>
                  <a:srgbClr val="2EAA46"/>
                </a:solidFill>
              </a:rPr>
              <a:t>/</a:t>
            </a:r>
            <a:r>
              <a:rPr lang="zh-CN" altLang="en-US" sz="4000" dirty="0" smtClean="0">
                <a:solidFill>
                  <a:srgbClr val="2EAA46"/>
                </a:solidFill>
              </a:rPr>
              <a:t>解除与容器的依赖，可以从一个容器转移到其他容器</a:t>
            </a:r>
            <a:endParaRPr lang="en-US" altLang="zh-CN" sz="4000" dirty="0">
              <a:solidFill>
                <a:srgbClr val="2EAA46"/>
              </a:solidFill>
            </a:endParaRPr>
          </a:p>
          <a:p>
            <a:endParaRPr lang="en-US" altLang="zh-CN" sz="4000" dirty="0">
              <a:solidFill>
                <a:srgbClr val="2EAA46"/>
              </a:solidFill>
            </a:endParaRPr>
          </a:p>
          <a:p>
            <a:endParaRPr lang="en-US" altLang="zh-CN" sz="4000" dirty="0" smtClean="0">
              <a:solidFill>
                <a:srgbClr val="2EAA46"/>
              </a:solidFill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492" y="11468092"/>
            <a:ext cx="2006708" cy="20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033200" y="500400"/>
            <a:ext cx="23004000" cy="788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的作用和注意事项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注意事项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代码示例：</a:t>
            </a:r>
            <a:endParaRPr lang="en-US" altLang="zh-CN" dirty="0" smtClean="0"/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  <a:r>
              <a:rPr lang="zh-CN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class=“mod”&gt;&lt;/div&gt;&lt;/div&gt;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4000" dirty="0" smtClean="0">
                <a:solidFill>
                  <a:srgbClr val="2EAA46"/>
                </a:solidFill>
              </a:rPr>
              <a:t>//html </a:t>
            </a:r>
            <a:r>
              <a:rPr lang="zh-CN" altLang="en-US" sz="4000" dirty="0" smtClean="0">
                <a:solidFill>
                  <a:srgbClr val="2EAA46"/>
                </a:solidFill>
              </a:rPr>
              <a:t>结构</a:t>
            </a:r>
            <a:endParaRPr lang="en-US" altLang="zh-CN" sz="4000" dirty="0" smtClean="0">
              <a:solidFill>
                <a:srgbClr val="2EAA46"/>
              </a:solidFill>
            </a:endParaRPr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{……} 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.mod{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……} </a:t>
            </a:r>
            <a:r>
              <a:rPr lang="en-US" altLang="zh-CN" sz="4000" dirty="0" smtClean="0">
                <a:solidFill>
                  <a:srgbClr val="2EAA46"/>
                </a:solidFill>
              </a:rPr>
              <a:t>//</a:t>
            </a:r>
            <a:r>
              <a:rPr lang="zh-CN" altLang="en-US" sz="4000" dirty="0" smtClean="0">
                <a:solidFill>
                  <a:srgbClr val="2EAA46"/>
                </a:solidFill>
              </a:rPr>
              <a:t>控制结构的</a:t>
            </a:r>
            <a:r>
              <a:rPr lang="en-US" altLang="zh-CN" sz="4000" dirty="0" smtClean="0">
                <a:solidFill>
                  <a:srgbClr val="2EAA46"/>
                </a:solidFill>
              </a:rPr>
              <a:t>class</a:t>
            </a:r>
          </a:p>
          <a:p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class=“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 mod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”&gt;&lt;/div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4000" dirty="0" smtClean="0">
              <a:solidFill>
                <a:srgbClr val="2EAA46"/>
              </a:solidFill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492" y="11468092"/>
            <a:ext cx="2006708" cy="20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033200" y="500400"/>
            <a:ext cx="23004000" cy="788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的作用和注意事项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注意事项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代码示例：</a:t>
            </a:r>
            <a:endParaRPr lang="en-US" altLang="zh-CN" dirty="0" smtClean="0"/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#header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{……}, #footer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.container{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……} </a:t>
            </a:r>
            <a:endParaRPr lang="en-US" altLang="zh-CN" sz="4000" dirty="0" smtClean="0">
              <a:solidFill>
                <a:srgbClr val="2EAA46"/>
              </a:solidFill>
            </a:endParaRPr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.container{}</a:t>
            </a:r>
            <a:b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#header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……}, #footer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……} </a:t>
            </a:r>
            <a:endParaRPr lang="en-US" altLang="zh-CN" sz="4000" dirty="0">
              <a:solidFill>
                <a:srgbClr val="2EAA46"/>
              </a:solidFill>
            </a:endParaRPr>
          </a:p>
          <a:p>
            <a:r>
              <a:rPr lang="en-US" altLang="zh-CN" sz="4000" dirty="0">
                <a:solidFill>
                  <a:srgbClr val="2EAA46"/>
                </a:solidFill>
              </a:rPr>
              <a:t>h</a:t>
            </a:r>
            <a:r>
              <a:rPr lang="en-US" altLang="zh-CN" sz="4000" dirty="0" smtClean="0">
                <a:solidFill>
                  <a:srgbClr val="2EAA46"/>
                </a:solidFill>
              </a:rPr>
              <a:t>1,.h1{}</a:t>
            </a:r>
            <a:r>
              <a:rPr lang="zh-CN" altLang="en-US" sz="4000" dirty="0" smtClean="0">
                <a:solidFill>
                  <a:srgbClr val="2EAA46"/>
                </a:solidFill>
              </a:rPr>
              <a:t> </a:t>
            </a:r>
            <a:r>
              <a:rPr lang="zh-CN" altLang="zh-CN" sz="4000" dirty="0" smtClean="0">
                <a:solidFill>
                  <a:srgbClr val="2EAA46"/>
                </a:solidFill>
              </a:rPr>
              <a:t> </a:t>
            </a:r>
            <a:r>
              <a:rPr lang="zh-CN" altLang="en-US" sz="4000" dirty="0" smtClean="0">
                <a:solidFill>
                  <a:srgbClr val="2EAA46"/>
                </a:solidFill>
              </a:rPr>
              <a:t>  </a:t>
            </a:r>
            <a:r>
              <a:rPr lang="en-US" altLang="zh-CN" sz="4000" dirty="0" smtClean="0">
                <a:solidFill>
                  <a:srgbClr val="2EAA46"/>
                </a:solidFill>
              </a:rPr>
              <a:t>h2,</a:t>
            </a:r>
            <a:r>
              <a:rPr lang="en-US" altLang="zh-CN" sz="4000" dirty="0">
                <a:solidFill>
                  <a:srgbClr val="2EAA46"/>
                </a:solidFill>
              </a:rPr>
              <a:t>.</a:t>
            </a:r>
            <a:r>
              <a:rPr lang="en-US" altLang="zh-CN" sz="4000" dirty="0" smtClean="0">
                <a:solidFill>
                  <a:srgbClr val="2EAA46"/>
                </a:solidFill>
              </a:rPr>
              <a:t>h2{}</a:t>
            </a:r>
            <a:r>
              <a:rPr lang="zh-CN" altLang="en-US" sz="4000" dirty="0" smtClean="0">
                <a:solidFill>
                  <a:srgbClr val="2EAA46"/>
                </a:solidFill>
              </a:rPr>
              <a:t>   </a:t>
            </a:r>
            <a:r>
              <a:rPr lang="en-US" altLang="zh-CN" sz="4000" dirty="0" smtClean="0">
                <a:solidFill>
                  <a:srgbClr val="2EAA46"/>
                </a:solidFill>
              </a:rPr>
              <a:t>&lt;h1&gt;&lt;class=“h6”&gt;&lt;/h1&gt;</a:t>
            </a:r>
            <a:endParaRPr lang="en-US" altLang="zh-CN" sz="4000" dirty="0">
              <a:solidFill>
                <a:srgbClr val="2EAA46"/>
              </a:solidFill>
            </a:endParaRPr>
          </a:p>
          <a:p>
            <a:endParaRPr lang="en-US" altLang="zh-CN" sz="4000" dirty="0" smtClean="0">
              <a:solidFill>
                <a:srgbClr val="2EAA46"/>
              </a:solidFill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492" y="11468092"/>
            <a:ext cx="2006708" cy="20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的代码实战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11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这本套课程中我们学习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的具体概念。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.</a:t>
            </a:r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的概念解读。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2.OO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的作用和注意事项。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3.OO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的代码实战。</a:t>
            </a:r>
            <a:endParaRPr lang="en-US" altLang="zh-CN" dirty="0"/>
          </a:p>
          <a:p>
            <a:r>
              <a:rPr lang="zh-CN" altLang="en-US" dirty="0"/>
              <a:t>你可以使用这些</a:t>
            </a:r>
            <a:r>
              <a:rPr lang="zh-CN" altLang="en-US" dirty="0" smtClean="0"/>
              <a:t>技巧来制作改良一下你的页面，</a:t>
            </a:r>
            <a:r>
              <a:rPr lang="zh-CN" altLang="en-US" dirty="0"/>
              <a:t>如果想继续提高，你可以继续在极客</a:t>
            </a:r>
            <a:r>
              <a:rPr lang="zh-CN" altLang="en-US" dirty="0" smtClean="0"/>
              <a:t>学院学习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在工程中的变化系列课</a:t>
            </a:r>
            <a:r>
              <a:rPr lang="zh-CN" altLang="en-US" dirty="0"/>
              <a:t>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4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CSS—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的概念解读</a:t>
            </a:r>
            <a:endParaRPr lang="en-US" altLang="zh-CN" dirty="0" smtClean="0"/>
          </a:p>
          <a:p>
            <a:r>
              <a:rPr lang="en-US" altLang="zh-CN" dirty="0" smtClean="0"/>
              <a:t>OO CSS</a:t>
            </a:r>
            <a:r>
              <a:rPr lang="zh-CN" altLang="en-US" dirty="0" smtClean="0"/>
              <a:t>的作用和注意事项</a:t>
            </a:r>
            <a:endParaRPr lang="en-US" altLang="zh-CN" dirty="0" smtClean="0"/>
          </a:p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代码实战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的概念解读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OO CSS</a:t>
            </a:r>
            <a:r>
              <a:rPr lang="zh-CN" altLang="en-US" smtClean="0"/>
              <a:t>的概念解读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众多开发者忽视了</a:t>
            </a:r>
            <a:r>
              <a:rPr lang="en-US" altLang="zh-CN" dirty="0"/>
              <a:t>CSS</a:t>
            </a:r>
            <a:r>
              <a:rPr lang="zh-CN" altLang="en-US" dirty="0"/>
              <a:t>的表现（认为他太过简单，是一种机械的工作），而把更多关注在</a:t>
            </a:r>
            <a:r>
              <a:rPr lang="en-US" altLang="zh-CN" dirty="0" err="1"/>
              <a:t>Javascript</a:t>
            </a:r>
            <a:r>
              <a:rPr lang="zh-CN" altLang="en-US" dirty="0"/>
              <a:t>的性能上或者其他方面。</a:t>
            </a:r>
          </a:p>
          <a:p>
            <a:r>
              <a:rPr lang="en-US" altLang="zh-CN" dirty="0"/>
              <a:t>OO CSS</a:t>
            </a:r>
            <a:r>
              <a:rPr lang="zh-CN" altLang="en-US" dirty="0"/>
              <a:t>将页面可重用元素抽象成一个类，用</a:t>
            </a:r>
            <a:r>
              <a:rPr lang="en-US" altLang="zh-CN" dirty="0"/>
              <a:t>Class</a:t>
            </a:r>
            <a:r>
              <a:rPr lang="zh-CN" altLang="en-US" dirty="0"/>
              <a:t>加以描述，而与其对应的</a:t>
            </a:r>
            <a:r>
              <a:rPr lang="en-US" altLang="zh-CN" dirty="0"/>
              <a:t>HTML</a:t>
            </a:r>
            <a:r>
              <a:rPr lang="zh-CN" altLang="en-US" dirty="0"/>
              <a:t>即可看成是此类的一个实例。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的作用和注意事项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475301"/>
            <a:ext cx="22201200" cy="10281600"/>
          </a:xfrm>
        </p:spPr>
        <p:txBody>
          <a:bodyPr/>
          <a:lstStyle/>
          <a:p>
            <a:endParaRPr lang="zh-CN" altLang="en-US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.加强代码复用以便方便维护。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2.</a:t>
            </a:r>
            <a:r>
              <a:rPr lang="zh-CN" altLang="en-US" dirty="0" smtClean="0"/>
              <a:t>减小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体积。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3.</a:t>
            </a:r>
            <a:r>
              <a:rPr lang="zh-CN" altLang="en-US" dirty="0" smtClean="0"/>
              <a:t>提升渲染效率。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4.</a:t>
            </a:r>
            <a:r>
              <a:rPr lang="zh-CN" altLang="en-US" dirty="0" smtClean="0"/>
              <a:t>组件库思想</a:t>
            </a:r>
            <a:r>
              <a:rPr lang="en-US" altLang="en-US" dirty="0" smtClean="0"/>
              <a:t>、栅格</a:t>
            </a:r>
            <a:r>
              <a:rPr lang="zh-CN" altLang="en-US" dirty="0" smtClean="0"/>
              <a:t>布局可共用、</a:t>
            </a:r>
            <a:r>
              <a:rPr lang="zh-CN" altLang="en-US" smtClean="0"/>
              <a:t>减少选择器、方便扩展。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033200" y="500400"/>
            <a:ext cx="23004000" cy="788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的作用和注意事项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1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1923056"/>
            <a:ext cx="22201200" cy="10281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注意事项：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 smtClean="0"/>
              <a:t>.</a:t>
            </a:r>
            <a:r>
              <a:rPr lang="zh-CN" altLang="en-US" dirty="0" smtClean="0">
                <a:hlinkClick r:id="rId2" action="ppaction://hlinksldjump"/>
              </a:rPr>
              <a:t>不要直接定义子节点，应把共性声明放到父类。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>
                <a:hlinkClick r:id="rId3" action="ppaction://hlinksldjump"/>
              </a:rPr>
              <a:t>结构和皮肤相分离。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>
                <a:hlinkClick r:id="rId4" action="ppaction://hlinksldjump"/>
              </a:rPr>
              <a:t>容器和内容相分离。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抽象出可重用的元素，建好组件库，在组件库内寻找可用的元素组装页面。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5.</a:t>
            </a:r>
            <a:r>
              <a:rPr lang="zh-CN" altLang="en-US" dirty="0" smtClean="0"/>
              <a:t>往你想要扩展的对象本身增加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而不是他的父节点。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6.</a:t>
            </a:r>
            <a:r>
              <a:rPr lang="zh-CN" altLang="en-US" dirty="0" smtClean="0">
                <a:hlinkClick r:id="rId5" action="ppaction://hlinksldjump"/>
              </a:rPr>
              <a:t>对象应保持独立性。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7.</a:t>
            </a:r>
            <a:r>
              <a:rPr lang="zh-CN" altLang="en-US" dirty="0" smtClean="0"/>
              <a:t>避免使用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选择器，权重太高，无法重用。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zh-CN" dirty="0" smtClean="0">
                <a:hlinkClick r:id="rId6" action="ppaction://hlinksldjump"/>
              </a:rPr>
              <a:t>8</a:t>
            </a:r>
            <a:r>
              <a:rPr lang="en-US" altLang="zh-CN" dirty="0" smtClean="0">
                <a:hlinkClick r:id="rId6" action="ppaction://hlinksldjump"/>
              </a:rPr>
              <a:t>.</a:t>
            </a:r>
            <a:r>
              <a:rPr lang="zh-CN" altLang="en-US" dirty="0" smtClean="0">
                <a:hlinkClick r:id="rId6" action="ppaction://hlinksldjump"/>
              </a:rPr>
              <a:t>避免位置相关的样式。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9.</a:t>
            </a:r>
            <a:r>
              <a:rPr lang="zh-CN" altLang="en-US" dirty="0" smtClean="0"/>
              <a:t>保证选择器相同的权重。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1</a:t>
            </a:r>
            <a:r>
              <a:rPr lang="en-US" altLang="zh-CN" dirty="0" smtClean="0"/>
              <a:t>0.</a:t>
            </a:r>
            <a:r>
              <a:rPr lang="zh-CN" altLang="en-US" dirty="0" smtClean="0"/>
              <a:t>类名 简短 清晰 语义化 </a:t>
            </a:r>
            <a:r>
              <a:rPr lang="en-US" altLang="zh-CN" dirty="0" smtClean="0"/>
              <a:t>OOCSS</a:t>
            </a:r>
            <a:r>
              <a:rPr lang="zh-CN" altLang="en-US" dirty="0" smtClean="0"/>
              <a:t>的名字并不影响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语义化。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033200" y="500400"/>
            <a:ext cx="23004000" cy="788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的作用和注意事项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注意事项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63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033200" y="500400"/>
            <a:ext cx="23004000" cy="788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的作用和注意事项</a:t>
            </a:r>
            <a:r>
              <a:rPr lang="en-US" altLang="zh-CN" dirty="0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注意事项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代码示例：</a:t>
            </a:r>
            <a:endParaRPr lang="en-US" altLang="zh-CN" dirty="0" smtClean="0"/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 .inner{……}       </a:t>
            </a:r>
            <a:r>
              <a:rPr lang="en-US" altLang="zh-CN" sz="4000" dirty="0" smtClean="0">
                <a:solidFill>
                  <a:srgbClr val="2EAA46"/>
                </a:solidFill>
              </a:rPr>
              <a:t>//.mod </a:t>
            </a:r>
            <a:r>
              <a:rPr lang="zh-CN" altLang="en-US" sz="4000" dirty="0" smtClean="0">
                <a:solidFill>
                  <a:srgbClr val="2EAA46"/>
                </a:solidFill>
              </a:rPr>
              <a:t>下面的</a:t>
            </a:r>
            <a:r>
              <a:rPr lang="en-US" altLang="zh-CN" sz="4000" dirty="0" smtClean="0">
                <a:solidFill>
                  <a:srgbClr val="2EAA46"/>
                </a:solidFill>
              </a:rPr>
              <a:t>inner</a:t>
            </a:r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.inner{……}            </a:t>
            </a:r>
            <a:r>
              <a:rPr lang="en-US" altLang="zh-CN" sz="4000" dirty="0" smtClean="0">
                <a:solidFill>
                  <a:srgbClr val="2EAA46"/>
                </a:solidFill>
              </a:rPr>
              <a:t>//</a:t>
            </a:r>
            <a:r>
              <a:rPr lang="en-US" altLang="en-US" sz="4000" dirty="0" smtClean="0">
                <a:solidFill>
                  <a:srgbClr val="2EAA46"/>
                </a:solidFill>
              </a:rPr>
              <a:t>不是很建议</a:t>
            </a:r>
            <a:r>
              <a:rPr lang="zh-CN" altLang="en-US" sz="4000" dirty="0" smtClean="0">
                <a:solidFill>
                  <a:srgbClr val="2EAA46"/>
                </a:solidFill>
              </a:rPr>
              <a:t>的的声明</a:t>
            </a:r>
            <a:endParaRPr lang="en-US" altLang="zh-CN" sz="4000" dirty="0" smtClean="0">
              <a:solidFill>
                <a:srgbClr val="2EAA4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01" y="5329449"/>
            <a:ext cx="634630" cy="634630"/>
          </a:xfrm>
          <a:prstGeom prst="rect">
            <a:avLst/>
          </a:prstGeom>
        </p:spPr>
      </p:pic>
      <p:pic>
        <p:nvPicPr>
          <p:cNvPr id="7" name="图片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0492" y="11468092"/>
            <a:ext cx="2006708" cy="20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033200" y="500400"/>
            <a:ext cx="23004000" cy="788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的作用和注意事项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注意事项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代码示例：</a:t>
            </a:r>
            <a:endParaRPr lang="en-US" altLang="zh-CN" dirty="0" smtClean="0"/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simpleExt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”&gt;&lt;/div&gt;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4000" dirty="0" smtClean="0">
                <a:solidFill>
                  <a:srgbClr val="2EAA46"/>
                </a:solidFill>
              </a:rPr>
              <a:t>//html </a:t>
            </a:r>
            <a:r>
              <a:rPr lang="zh-CN" altLang="en-US" sz="4000" dirty="0" smtClean="0">
                <a:solidFill>
                  <a:srgbClr val="2EAA46"/>
                </a:solidFill>
              </a:rPr>
              <a:t>结构</a:t>
            </a:r>
            <a:endParaRPr lang="en-US" altLang="zh-CN" sz="4000" dirty="0" smtClean="0">
              <a:solidFill>
                <a:srgbClr val="2EAA46"/>
              </a:solidFill>
            </a:endParaRPr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{……} 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4000" dirty="0" smtClean="0">
                <a:solidFill>
                  <a:srgbClr val="2EAA46"/>
                </a:solidFill>
              </a:rPr>
              <a:t>//</a:t>
            </a:r>
            <a:r>
              <a:rPr lang="zh-CN" altLang="en-US" sz="4000" dirty="0" smtClean="0">
                <a:solidFill>
                  <a:srgbClr val="2EAA46"/>
                </a:solidFill>
              </a:rPr>
              <a:t>控制结构的</a:t>
            </a:r>
            <a:r>
              <a:rPr lang="en-US" altLang="zh-CN" sz="4000" dirty="0" smtClean="0">
                <a:solidFill>
                  <a:srgbClr val="2EAA46"/>
                </a:solidFill>
              </a:rPr>
              <a:t>class</a:t>
            </a:r>
          </a:p>
          <a:p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simpleExt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……} 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4000" dirty="0" smtClean="0">
                <a:solidFill>
                  <a:srgbClr val="2EAA46"/>
                </a:solidFill>
              </a:rPr>
              <a:t>/</a:t>
            </a:r>
            <a:r>
              <a:rPr lang="en-US" altLang="zh-CN" sz="4000" dirty="0">
                <a:solidFill>
                  <a:srgbClr val="2EAA46"/>
                </a:solidFill>
              </a:rPr>
              <a:t>/</a:t>
            </a:r>
            <a:r>
              <a:rPr lang="zh-CN" altLang="en-US" sz="4000" dirty="0" smtClean="0">
                <a:solidFill>
                  <a:srgbClr val="2EAA46"/>
                </a:solidFill>
              </a:rPr>
              <a:t>控制皮肤的</a:t>
            </a:r>
            <a:r>
              <a:rPr lang="en-US" altLang="zh-CN" sz="4000" dirty="0">
                <a:solidFill>
                  <a:srgbClr val="2EAA46"/>
                </a:solidFill>
              </a:rPr>
              <a:t>class</a:t>
            </a:r>
          </a:p>
          <a:p>
            <a:endParaRPr lang="en-US" altLang="zh-CN" sz="4000" dirty="0" smtClean="0">
              <a:solidFill>
                <a:srgbClr val="2EAA46"/>
              </a:solidFill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492" y="11468092"/>
            <a:ext cx="2006708" cy="20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9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自定义 3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4C4C4C"/>
      </a:hlink>
      <a:folHlink>
        <a:srgbClr val="4C4C4C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941</TotalTime>
  <Words>530</Words>
  <Application>Microsoft Macintosh PowerPoint</Application>
  <PresentationFormat>自定义</PresentationFormat>
  <Paragraphs>64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Black</vt:lpstr>
      <vt:lpstr>面向对象的CSS</vt:lpstr>
      <vt:lpstr>面向对象的CSS— 课程概要</vt:lpstr>
      <vt:lpstr>面向对象的CSS</vt:lpstr>
      <vt:lpstr>OO CSS的概念解读</vt:lpstr>
      <vt:lpstr>面向对象的CSS</vt:lpstr>
      <vt:lpstr>OO CSS的作用和注意事项— 作用</vt:lpstr>
      <vt:lpstr>OO CSS的作用和注意事项— 注意事项</vt:lpstr>
      <vt:lpstr>OO CSS的作用和注意事项— 注意事项</vt:lpstr>
      <vt:lpstr>OO CSS的作用和注意事项— 注意事项</vt:lpstr>
      <vt:lpstr>OO CSS的作用和注意事项— 注意事项</vt:lpstr>
      <vt:lpstr>OO CSS的作用和注意事项— 注意事项</vt:lpstr>
      <vt:lpstr>OO CSS的作用和注意事项— 注意事项</vt:lpstr>
      <vt:lpstr>面向对象的CSS</vt:lpstr>
      <vt:lpstr>面向对象的CSS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袁志佳</cp:lastModifiedBy>
  <cp:revision>132</cp:revision>
  <dcterms:created xsi:type="dcterms:W3CDTF">2015-03-23T11:35:35Z</dcterms:created>
  <dcterms:modified xsi:type="dcterms:W3CDTF">2015-04-16T09:06:09Z</dcterms:modified>
</cp:coreProperties>
</file>