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019" autoAdjust="0"/>
  </p:normalViewPr>
  <p:slideViewPr>
    <p:cSldViewPr snapToGrid="0">
      <p:cViewPr varScale="1">
        <p:scale>
          <a:sx n="82" d="100"/>
          <a:sy n="82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994D8-AD12-4325-8B13-FAE8B0B01FA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DAA-5025-4C8C-B910-F478F3E91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47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B88D-BDA3-4B1C-8000-505275DBDB8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B51EF-F7FA-4828-AE3F-DFF4B4A02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7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06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756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626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05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169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783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6205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050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734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786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145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496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90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435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784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445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7114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048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828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274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0628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855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80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769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275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19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75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3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451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9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79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11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996-2EB5-406E-AB55-5FE24449DD63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17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D63A-C5AB-4690-A861-516E1C786011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7B3D-D0AF-4A3B-BFB2-C3611C8CA455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0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7F93-5A35-439D-9B80-24E7C459F5D7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53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6E29-2541-4C8F-ACA5-6D068C918C85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C8E9-F374-436C-9A55-3934C5136648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08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5CF-A474-4FAD-B9CC-3F2C70D9FCE6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5A70-A341-4122-A55D-A23581D021A8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4F2-5189-4F99-8503-0D14C761AF80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5B72-B3C2-4B1D-8FDC-1E55E4A9AFD6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1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7C46-557F-46CA-94C5-B29A52DD050F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973-C348-4AF0-8C3D-0337E590ACFC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E13B-4C08-400F-83EE-C702B9B37B0A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936FC2-1D28-4E66-B44D-5D35A241806A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Role &amp; Problem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6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Role &amp; Problem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58CAB-2147-41EA-9666-A073BC0B7E50}" type="datetime1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AA2C9B8-FB22-4C2B-9E36-4388754D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4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 dirty="0"/>
              <a:t>Is the </a:t>
            </a:r>
            <a:r>
              <a:rPr lang="en-US" dirty="0"/>
              <a:t>P</a:t>
            </a:r>
            <a:r>
              <a:rPr lang="en" dirty="0"/>
              <a:t>rice Reasonable</a:t>
            </a:r>
            <a:r>
              <a:rPr lang="en" sz="54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810000" y="5228712"/>
            <a:ext cx="7891272" cy="106984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Xinyi Gong, Lanyu Shang, Yang Sun </a:t>
            </a:r>
          </a:p>
        </p:txBody>
      </p:sp>
      <p:pic>
        <p:nvPicPr>
          <p:cNvPr id="121" name="Shape 121" descr="2000px-Airbnb_Logo_Bélo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4939" y="94905"/>
            <a:ext cx="1746339" cy="5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l="4623" t="19537" r="10952" b="11917"/>
          <a:stretch/>
        </p:blipFill>
        <p:spPr>
          <a:xfrm>
            <a:off x="-9523" y="-17267"/>
            <a:ext cx="3409949" cy="655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23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27400" y="1911224"/>
            <a:ext cx="10554600" cy="363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-381000">
              <a:spcBef>
                <a:spcPts val="0"/>
              </a:spcBef>
              <a:spcAft>
                <a:spcPts val="0"/>
              </a:spcAft>
              <a:buSzPct val="100000"/>
            </a:pPr>
            <a:endParaRPr lang="en" altLang="zh-CN" sz="2400" dirty="0"/>
          </a:p>
          <a:p>
            <a:pPr lvl="0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/>
              <a:t>The constructed regression model helps us to predict a reasonable price, given guests’ preferences.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zh-CN" sz="2400" dirty="0"/>
          </a:p>
          <a:p>
            <a:pPr lvl="0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/>
              <a:t>We will apply multiple machine learning algorithms to better classify if a listed price is reasonable.</a:t>
            </a:r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endParaRPr lang="en" sz="2400" b="1" dirty="0">
              <a:solidFill>
                <a:srgbClr val="FEFEFE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442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Out-Sample Modeling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40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Pre-processing: Target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66474" y="2222275"/>
            <a:ext cx="113739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buNone/>
            </a:pPr>
            <a:r>
              <a:rPr lang="en" sz="2000" b="1"/>
              <a:t>Target:</a:t>
            </a:r>
            <a:r>
              <a:rPr lang="en" sz="2000"/>
              <a:t> </a:t>
            </a:r>
          </a:p>
          <a:p>
            <a:pPr marL="114300" lvl="0" indent="0" rtl="0">
              <a:spcBef>
                <a:spcPts val="0"/>
              </a:spcBef>
              <a:buNone/>
            </a:pPr>
            <a:r>
              <a:rPr lang="en" sz="2000"/>
              <a:t>{“underpriced”, “reasonable”, “overpriced”} </a:t>
            </a:r>
          </a:p>
          <a:p>
            <a:pPr marL="114300" lvl="0" indent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Step 1: K-Means Clustering 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Optimal CCC: 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000" b="1"/>
              <a:t>29 </a:t>
            </a:r>
            <a:r>
              <a:rPr lang="en" sz="2000"/>
              <a:t>Clusters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 b="1"/>
              <a:t>“price_benchmark”</a:t>
            </a:r>
            <a:r>
              <a:rPr lang="en" sz="2000"/>
              <a:t>: 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2000"/>
              <a:t>mean price in each cluster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11" name="Shape 211" descr="WechatIMG455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694" y="2147675"/>
            <a:ext cx="4193173" cy="42587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Out-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8901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Pre-processing: Target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66474" y="2222275"/>
            <a:ext cx="113739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buNone/>
            </a:pPr>
            <a:r>
              <a:rPr lang="en" sz="2000" b="1" dirty="0"/>
              <a:t>Target:</a:t>
            </a:r>
            <a:r>
              <a:rPr lang="en" sz="2000" dirty="0"/>
              <a:t> </a:t>
            </a:r>
          </a:p>
          <a:p>
            <a:pPr marL="114300" lvl="0" indent="0" rtl="0">
              <a:spcBef>
                <a:spcPts val="0"/>
              </a:spcBef>
              <a:buNone/>
            </a:pPr>
            <a:r>
              <a:rPr lang="en" sz="2000" dirty="0"/>
              <a:t>{“underpriced”, “reasonable”, “overpriced”}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Step 2: Percentage Difference =</a:t>
            </a:r>
          </a:p>
          <a:p>
            <a:pPr marL="558800" lvl="1" indent="0" rtl="0">
              <a:spcBef>
                <a:spcPts val="0"/>
              </a:spcBef>
              <a:buSzPct val="100000"/>
              <a:buNone/>
            </a:pPr>
            <a:r>
              <a:rPr lang="en" sz="2000" dirty="0"/>
              <a:t>      “price” - “price_benchmark”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000" dirty="0"/>
              <a:t>              “price_benchmark”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/>
          </a:p>
          <a:p>
            <a:pPr marL="914400" lvl="0" indent="457200" rt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cxnSp>
        <p:nvCxnSpPr>
          <p:cNvPr id="220" name="Shape 220"/>
          <p:cNvCxnSpPr/>
          <p:nvPr/>
        </p:nvCxnSpPr>
        <p:spPr>
          <a:xfrm rot="10800000" flipH="1">
            <a:off x="1466595" y="4434127"/>
            <a:ext cx="3395700" cy="222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21" name="Shape 221" descr="WechatIMG47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653" y="2222275"/>
            <a:ext cx="4348065" cy="369361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7096731" y="3887255"/>
            <a:ext cx="4023198" cy="26820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23" name="Shape 223"/>
          <p:cNvSpPr/>
          <p:nvPr/>
        </p:nvSpPr>
        <p:spPr>
          <a:xfrm>
            <a:off x="7096731" y="4456327"/>
            <a:ext cx="4023198" cy="26820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Out-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409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Pre-processing: Target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66474" y="2222275"/>
            <a:ext cx="113739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buNone/>
            </a:pPr>
            <a:r>
              <a:rPr lang="en" sz="2000" b="1" dirty="0"/>
              <a:t>Target:</a:t>
            </a:r>
            <a:r>
              <a:rPr lang="en" sz="2000" dirty="0"/>
              <a:t> </a:t>
            </a:r>
          </a:p>
          <a:p>
            <a:pPr marL="114300" lvl="0" indent="0" rtl="0">
              <a:spcBef>
                <a:spcPts val="0"/>
              </a:spcBef>
              <a:buNone/>
            </a:pPr>
            <a:r>
              <a:rPr lang="en" sz="2000" dirty="0"/>
              <a:t>{“underpriced”, “reasonable”, “overpriced”}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dirty="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Step 3: Create Target</a:t>
            </a:r>
          </a:p>
          <a:p>
            <a:pPr marL="914400" lvl="1" indent="-355600" rtl="0">
              <a:spcBef>
                <a:spcPts val="360"/>
              </a:spcBef>
              <a:buSzPct val="100000"/>
            </a:pPr>
            <a:r>
              <a:rPr lang="en" sz="2000" dirty="0"/>
              <a:t>“Underpriced”: lower than 1st quantile </a:t>
            </a:r>
          </a:p>
          <a:p>
            <a:pPr marL="914400" lvl="1" indent="-355600" rtl="0">
              <a:spcBef>
                <a:spcPts val="360"/>
              </a:spcBef>
              <a:buSzPct val="100000"/>
            </a:pPr>
            <a:r>
              <a:rPr lang="en" sz="2000" dirty="0"/>
              <a:t>“Reasonable”: between 1st and 3rd quantile</a:t>
            </a:r>
          </a:p>
          <a:p>
            <a:pPr marL="914400" lvl="1" indent="-355600" rtl="0">
              <a:spcBef>
                <a:spcPts val="360"/>
              </a:spcBef>
              <a:buSzPct val="100000"/>
            </a:pPr>
            <a:r>
              <a:rPr lang="en" sz="2000" dirty="0"/>
              <a:t>“Overpriced”: higher than 3rd quantile</a:t>
            </a:r>
          </a:p>
          <a:p>
            <a:pPr marL="457200" lvl="0" indent="0" rtl="0">
              <a:spcBef>
                <a:spcPts val="360"/>
              </a:spcBef>
              <a:buNone/>
            </a:pPr>
            <a:endParaRPr sz="2000" dirty="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  <p:pic>
        <p:nvPicPr>
          <p:cNvPr id="232" name="Shape 232" descr="WechatIMG54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298" y="2080726"/>
            <a:ext cx="5066523" cy="4559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Out-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387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Pre-processing: Text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66474" y="2222275"/>
            <a:ext cx="113739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000" dirty="0"/>
              <a:t>“review2.csv”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Remove Reviews:</a:t>
            </a:r>
          </a:p>
          <a:p>
            <a:pPr marL="914400" lvl="1" indent="-355600" rtl="0">
              <a:spcBef>
                <a:spcPts val="32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" sz="2000" dirty="0"/>
              <a:t>Not in English</a:t>
            </a:r>
          </a:p>
          <a:p>
            <a:pPr marL="914400" lvl="1" indent="-355600" rtl="0">
              <a:spcBef>
                <a:spcPts val="32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" sz="2000" dirty="0"/>
              <a:t>Automated: "This is an automated posting"</a:t>
            </a:r>
          </a:p>
          <a:p>
            <a:pPr marL="914400" lvl="1" indent="-355600" rtl="0">
              <a:spcBef>
                <a:spcPts val="32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" sz="2000" dirty="0"/>
              <a:t>Invalid</a:t>
            </a:r>
          </a:p>
          <a:p>
            <a:pPr marL="457200" lvl="0" indent="-355600" rtl="0">
              <a:spcBef>
                <a:spcPts val="320"/>
              </a:spcBef>
              <a:buSzPct val="100000"/>
            </a:pPr>
            <a:r>
              <a:rPr lang="en" sz="2000" dirty="0"/>
              <a:t>Combine reviews associated with the same “listing id” and merge with listing records.</a:t>
            </a:r>
          </a:p>
          <a:p>
            <a:pPr marL="457200" lvl="0" indent="-355600" rtl="0">
              <a:spcBef>
                <a:spcPts val="320"/>
              </a:spcBef>
              <a:buSzPct val="100000"/>
            </a:pPr>
            <a:r>
              <a:rPr lang="en" sz="2000" dirty="0"/>
              <a:t>Lowering letters, stemming, removing punctuations, stopwords and numbers.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5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Out-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65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/>
              <a:t>Text Mining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fld>
            <a:endParaRPr lang="en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581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Frequent Terms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55" name="Shape 255"/>
          <p:cNvSpPr txBox="1"/>
          <p:nvPr/>
        </p:nvSpPr>
        <p:spPr>
          <a:xfrm>
            <a:off x="1111471" y="2037504"/>
            <a:ext cx="10884900" cy="4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Reasonable					     Overpriced   				 Underpriced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l="11283" t="22172" r="7711" b="22283"/>
          <a:stretch/>
        </p:blipFill>
        <p:spPr>
          <a:xfrm>
            <a:off x="337907" y="2579695"/>
            <a:ext cx="3681579" cy="352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l="17687" t="24391" r="8303" b="23457"/>
          <a:stretch/>
        </p:blipFill>
        <p:spPr>
          <a:xfrm>
            <a:off x="4340867" y="2579113"/>
            <a:ext cx="3678665" cy="352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5">
            <a:alphaModFix/>
          </a:blip>
          <a:srcRect l="16155" t="24102" r="19914" b="26667"/>
          <a:stretch/>
        </p:blipFill>
        <p:spPr>
          <a:xfrm>
            <a:off x="8340333" y="2579113"/>
            <a:ext cx="3544071" cy="3529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681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260600"/>
            <a:ext cx="3548063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	“Good” is the highest correlated word, which indicates that customers are fairly satisfied.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180" y="1483568"/>
            <a:ext cx="8066964" cy="52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Terms Correlated </a:t>
            </a:r>
            <a:r>
              <a:rPr lang="en-US" altLang="zh-CN" dirty="0"/>
              <a:t>in </a:t>
            </a:r>
            <a:r>
              <a:rPr lang="en" altLang="zh-CN" dirty="0"/>
              <a:t>“</a:t>
            </a:r>
            <a:r>
              <a:rPr lang="en-US" altLang="zh-CN" dirty="0"/>
              <a:t>Reasonable</a:t>
            </a:r>
            <a:r>
              <a:rPr lang="en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4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Top </a:t>
            </a:r>
            <a:r>
              <a:rPr lang="en-US" dirty="0"/>
              <a:t>T</a:t>
            </a:r>
            <a:r>
              <a:rPr lang="en" dirty="0"/>
              <a:t>opic in “Reasonable” 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164986" y="2182537"/>
            <a:ext cx="3800524" cy="397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	About the distance to the scenic spots.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19" y="2031995"/>
            <a:ext cx="7028512" cy="45927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911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 sz="4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Role &amp; Problem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lang="en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208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87" name="Shape 287"/>
          <p:cNvSpPr txBox="1">
            <a:spLocks noGrp="1"/>
          </p:cNvSpPr>
          <p:nvPr>
            <p:ph type="body" idx="4294967295"/>
          </p:nvPr>
        </p:nvSpPr>
        <p:spPr>
          <a:xfrm>
            <a:off x="158620" y="2244402"/>
            <a:ext cx="3548063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	“Issue” is the highest correlated word with “price”, which may cause the disagreement on price.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445" y="1651518"/>
            <a:ext cx="7884368" cy="50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13"/>
          <p:cNvSpPr txBox="1">
            <a:spLocks/>
          </p:cNvSpPr>
          <p:nvPr/>
        </p:nvSpPr>
        <p:spPr>
          <a:xfrm>
            <a:off x="810000" y="456518"/>
            <a:ext cx="10572000" cy="9705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altLang="zh-CN" dirty="0"/>
              <a:t>Terms Correlated </a:t>
            </a:r>
            <a:r>
              <a:rPr lang="en-US" altLang="zh-CN" dirty="0"/>
              <a:t>in </a:t>
            </a:r>
            <a:r>
              <a:rPr lang="en" altLang="zh-CN" dirty="0"/>
              <a:t>“</a:t>
            </a:r>
            <a:r>
              <a:rPr lang="en-US" altLang="zh-CN" dirty="0"/>
              <a:t>Overpriced</a:t>
            </a:r>
            <a:r>
              <a:rPr lang="en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6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Top Topic in “Overpriced”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1514" y="2222263"/>
            <a:ext cx="3672617" cy="39786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	About the customer services (could be the reason for the extra fees).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641" y="2118050"/>
            <a:ext cx="6974048" cy="45095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97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body" idx="4294967295"/>
          </p:nvPr>
        </p:nvSpPr>
        <p:spPr>
          <a:xfrm>
            <a:off x="121298" y="2200275"/>
            <a:ext cx="4170363" cy="35798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298450" rtl="0">
              <a:spcBef>
                <a:spcPts val="36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/>
              <a:t>	Terms such as “oneperson”, “small” and “basic” are likely to be related with a single person’s room, which has small space and basic amenity.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024" y="1548882"/>
            <a:ext cx="7586185" cy="51880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13"/>
          <p:cNvSpPr txBox="1">
            <a:spLocks/>
          </p:cNvSpPr>
          <p:nvPr/>
        </p:nvSpPr>
        <p:spPr>
          <a:xfrm>
            <a:off x="637408" y="1939001"/>
            <a:ext cx="10572000" cy="9705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" dirty="0"/>
          </a:p>
        </p:txBody>
      </p:sp>
      <p:sp>
        <p:nvSpPr>
          <p:cNvPr id="9" name="Shape 313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altLang="zh-CN" dirty="0"/>
              <a:t>Terms Correlated </a:t>
            </a:r>
            <a:r>
              <a:rPr lang="en-US" altLang="zh-CN" dirty="0"/>
              <a:t>in </a:t>
            </a:r>
            <a:r>
              <a:rPr lang="en" altLang="zh-CN" dirty="0"/>
              <a:t>“Underpriced”</a:t>
            </a:r>
          </a:p>
        </p:txBody>
      </p:sp>
    </p:spTree>
    <p:extLst>
      <p:ext uri="{BB962C8B-B14F-4D97-AF65-F5344CB8AC3E}">
        <p14:creationId xmlns:p14="http://schemas.microsoft.com/office/powerpoint/2010/main" val="3345624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Top Topic in “Underpriced”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1514" y="2062762"/>
            <a:ext cx="3891883" cy="397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 dirty="0"/>
          </a:p>
          <a:p>
            <a:pPr marL="114300" lvl="0" indent="0" rtl="0">
              <a:spcBef>
                <a:spcPts val="0"/>
              </a:spcBef>
              <a:buNone/>
            </a:pPr>
            <a:r>
              <a:rPr lang="en" sz="2000" dirty="0"/>
              <a:t>Terms such as “clean”, “nice” and “quiet” are positive words, which may show that hosts’ listed prices are below customers’ expected range.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207" y="1978091"/>
            <a:ext cx="7334976" cy="4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473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for Text Mining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66474" y="2222275"/>
            <a:ext cx="113739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The frequent terms in these 3 classes are not significantly different (many positive words).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Sentiment analysis could be used to predict rating, instead of prices (our dependent variable).</a:t>
            </a: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Therefore, use rating for the price prediction could be enough.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5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Mining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0996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/>
              <a:t>Multiclass Classification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fld>
            <a:endParaRPr lang="en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2714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684412" y="2273864"/>
            <a:ext cx="5189857" cy="5762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800" b="1" dirty="0"/>
              <a:t>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204761" y="2949114"/>
            <a:ext cx="4149157" cy="2731627"/>
          </a:xfrm>
        </p:spPr>
        <p:txBody>
          <a:bodyPr/>
          <a:lstStyle/>
          <a:p>
            <a:pPr marL="914400" lvl="1" indent="-3556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altLang="zh-CN" sz="2000" dirty="0"/>
              <a:t>Logistic Regression</a:t>
            </a:r>
          </a:p>
          <a:p>
            <a:pPr marL="914400" lvl="1" indent="-3556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altLang="zh-CN" sz="2000" dirty="0"/>
              <a:t>Bootstrap Forest</a:t>
            </a:r>
          </a:p>
          <a:p>
            <a:pPr marL="914400" lvl="1" indent="-3556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altLang="zh-CN" sz="2000" dirty="0"/>
              <a:t>Neural Networks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sz="quarter" idx="3"/>
          </p:nvPr>
        </p:nvSpPr>
        <p:spPr>
          <a:xfrm>
            <a:off x="-125768" y="2273864"/>
            <a:ext cx="6403375" cy="5762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800" b="1" dirty="0"/>
              <a:t>Variables</a:t>
            </a:r>
            <a:endParaRPr lang="e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97000" y="2949114"/>
            <a:ext cx="6587412" cy="3109914"/>
          </a:xfrm>
        </p:spPr>
        <p:txBody>
          <a:bodyPr>
            <a:normAutofit/>
          </a:bodyPr>
          <a:lstStyle/>
          <a:p>
            <a:pPr marL="914400" lvl="0" indent="-3556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altLang="zh-CN" sz="2000" dirty="0"/>
              <a:t>Target: </a:t>
            </a:r>
          </a:p>
          <a:p>
            <a:pPr marL="45720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altLang="zh-CN" sz="2000" dirty="0"/>
              <a:t>{“underpriced”, “reasonable”, “overpriced”} </a:t>
            </a:r>
          </a:p>
          <a:p>
            <a:pPr marL="914400" lvl="0" indent="-3556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altLang="zh-CN" sz="2000" dirty="0"/>
              <a:t>10 Nominal Variables</a:t>
            </a:r>
          </a:p>
          <a:p>
            <a:pPr marL="914400" lvl="0" indent="-3556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altLang="zh-CN" sz="2000" dirty="0"/>
              <a:t>19 Continuous Variables</a:t>
            </a:r>
          </a:p>
        </p:txBody>
      </p:sp>
      <p:sp>
        <p:nvSpPr>
          <p:cNvPr id="6" name="Shape 1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7204761" y="2738695"/>
            <a:ext cx="0" cy="2294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366474" y="2222275"/>
            <a:ext cx="113739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350" name="Shape 350" descr="Screen Shot 2017-05-04 at 12.28.2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49" y="2565250"/>
            <a:ext cx="92773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003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Bootstrap Forest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6474" y="2222275"/>
            <a:ext cx="113739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Parameters by default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359" name="Shape 359" descr="Screen Shot 2017-05-04 at 1.28.51 AM.png"/>
          <p:cNvPicPr preferRelativeResize="0"/>
          <p:nvPr/>
        </p:nvPicPr>
        <p:blipFill rotWithShape="1">
          <a:blip r:embed="rId3">
            <a:alphaModFix/>
          </a:blip>
          <a:srcRect l="6068" t="11870" b="3560"/>
          <a:stretch/>
        </p:blipFill>
        <p:spPr>
          <a:xfrm>
            <a:off x="5711974" y="2167364"/>
            <a:ext cx="4654336" cy="214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 descr="Screen Shot 2017-05-04 at 1.37.10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975" y="4310744"/>
            <a:ext cx="4654335" cy="2264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5094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Neural Networks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pic>
        <p:nvPicPr>
          <p:cNvPr id="369" name="Shape 369" descr="Screen Shot 2017-05-04 at 1.39.5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950" y="2163925"/>
            <a:ext cx="4772950" cy="394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 descr="Screen Shot 2017-05-04 at 1.41.47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524" y="3128600"/>
            <a:ext cx="4619825" cy="18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914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Role &amp; Problem: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8724" y="2404836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Role: Guest</a:t>
            </a:r>
          </a:p>
          <a:p>
            <a:pPr marL="342900" marR="0" lvl="0" indent="-381000" algn="l" rtl="0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Problem: </a:t>
            </a:r>
            <a:r>
              <a:rPr lang="en" sz="2400"/>
              <a:t>Is the price reasonable?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○"/>
            </a:pP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Location: San Francisco</a:t>
            </a:r>
            <a:r>
              <a:rPr lang="e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Role &amp; Problem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lang="en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6451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Model Comparison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pic>
        <p:nvPicPr>
          <p:cNvPr id="380" name="Shape 380" descr="Screen Shot 2017-05-04 at 1.24.4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0" y="2504754"/>
            <a:ext cx="10571999" cy="289069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7601500" y="4326425"/>
            <a:ext cx="621300" cy="188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425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9B8-FB22-4C2B-9E36-4388754DC7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07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809987" y="2386350"/>
            <a:ext cx="10572000" cy="363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Generally, sentiment analysis is used to predict ratings, so we cannot apply “review words” and ratings simultaneously to make classifications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The predictive power of sentiment analysis and ratings are “overlapped”.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Hierarchical clustering seems better at searching for outliers; k-means cluster can group similar records to make labels for classification.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sp>
        <p:nvSpPr>
          <p:cNvPr id="5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Discussion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12807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id="6" name="Shape 121" descr="2000px-Airbnb_Logo_Bélo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4939" y="94905"/>
            <a:ext cx="1746339" cy="5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2"/>
          <p:cNvPicPr preferRelativeResize="0"/>
          <p:nvPr/>
        </p:nvPicPr>
        <p:blipFill rotWithShape="1">
          <a:blip r:embed="rId4">
            <a:alphaModFix/>
          </a:blip>
          <a:srcRect l="4623" t="19537" r="10952" b="11917"/>
          <a:stretch/>
        </p:blipFill>
        <p:spPr>
          <a:xfrm>
            <a:off x="-9523" y="-17267"/>
            <a:ext cx="3409949" cy="655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23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500" cy="146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In-Sample Modeling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29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Overview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69848" y="1952625"/>
            <a:ext cx="10058399" cy="421957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752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“listing.csv”: 8720 listings and 95 variables. 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9375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7527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 Variable: “</a:t>
            </a:r>
            <a:r>
              <a:rPr lang="en" sz="24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</a:t>
            </a: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9375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27527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" sz="2400"/>
              <a:t>33</a:t>
            </a: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predi</a:t>
            </a:r>
            <a:r>
              <a:rPr lang="en" sz="2400"/>
              <a:t>ctors</a:t>
            </a:r>
            <a:r>
              <a:rPr lang="en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are selected.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None/>
            </a:pPr>
            <a:endParaRPr sz="1665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lang="en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49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Comparison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600" cy="363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/>
              <a:t>Linear Regression vs Semi-log Regression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49" y="2781124"/>
            <a:ext cx="9975276" cy="30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62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 Analysis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98288" y="227937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>
                <a:sym typeface="Century Gothic"/>
              </a:rPr>
              <a:t>Several predictors have similar meanings.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altLang="zh-CN" sz="2400" dirty="0">
              <a:sym typeface="Century Gothic"/>
            </a:endParaRPr>
          </a:p>
          <a:p>
            <a:pPr lvl="0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/>
              <a:t>Factor analysis particular useful when predictors are highly correlated.</a:t>
            </a:r>
            <a:endParaRPr sz="2400" dirty="0"/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lang="en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128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 dirty="0"/>
              <a:t>Clustering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02688" y="2189208"/>
            <a:ext cx="10554600" cy="3636600"/>
          </a:xfrm>
          <a:prstGeom prst="rect">
            <a:avLst/>
          </a:prstGeom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5400" b="1" dirty="0">
              <a:solidFill>
                <a:srgbClr val="FEFEFE"/>
              </a:solidFill>
            </a:endParaRPr>
          </a:p>
          <a:p>
            <a:pPr marL="3429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Group similar records into the same cluster (useful in later classification algorithm).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3429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Find outliers to ensure model accuracy.</a:t>
            </a:r>
          </a:p>
          <a:p>
            <a:pPr marL="0" lvl="0" indent="0">
              <a:spcBef>
                <a:spcPts val="960"/>
              </a:spcBef>
              <a:spcAft>
                <a:spcPts val="0"/>
              </a:spcAft>
              <a:buNone/>
            </a:pPr>
            <a:endParaRPr lang="en-US" altLang="zh-CN" sz="2400" dirty="0"/>
          </a:p>
          <a:p>
            <a:pPr lvl="0">
              <a:spcBef>
                <a:spcPts val="960"/>
              </a:spcBef>
              <a:spcAft>
                <a:spcPts val="0"/>
              </a:spcAft>
              <a:buSzPct val="100000"/>
              <a:buNone/>
            </a:pPr>
            <a:endParaRPr lang="en-US" altLang="zh-CN" sz="2400" dirty="0">
              <a:sym typeface="Century Gothic"/>
            </a:endParaRPr>
          </a:p>
          <a:p>
            <a:pPr marL="3429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" sz="2400" dirty="0"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lIns="91425" tIns="45700" rIns="91425" bIns="108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5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842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model features &amp; coefficients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lang="en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t="6751"/>
          <a:stretch/>
        </p:blipFill>
        <p:spPr>
          <a:xfrm>
            <a:off x="4882615" y="1996751"/>
            <a:ext cx="6118175" cy="468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34" y="2692937"/>
            <a:ext cx="3579549" cy="194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n-Sample Modeling</a:t>
            </a:r>
            <a:endParaRPr lang="en"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071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final_presentation - group 2</Template>
  <TotalTime>711</TotalTime>
  <Words>644</Words>
  <Application>Microsoft Office PowerPoint</Application>
  <PresentationFormat>Widescreen</PresentationFormat>
  <Paragraphs>201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Noto Sans Symbols</vt:lpstr>
      <vt:lpstr>等线</vt:lpstr>
      <vt:lpstr>宋体</vt:lpstr>
      <vt:lpstr>Arial</vt:lpstr>
      <vt:lpstr>Century Gothic</vt:lpstr>
      <vt:lpstr>Wingdings</vt:lpstr>
      <vt:lpstr>Wingdings 2</vt:lpstr>
      <vt:lpstr>Quotable</vt:lpstr>
      <vt:lpstr>Is the Price Reasonable?</vt:lpstr>
      <vt:lpstr>Role &amp; Problem</vt:lpstr>
      <vt:lpstr>Role &amp; Problem:</vt:lpstr>
      <vt:lpstr>In-Sample Modeling</vt:lpstr>
      <vt:lpstr>Data Overview</vt:lpstr>
      <vt:lpstr>Model Comparison</vt:lpstr>
      <vt:lpstr>Factor Analysis</vt:lpstr>
      <vt:lpstr>Clustering</vt:lpstr>
      <vt:lpstr>Final model features &amp; coefficients</vt:lpstr>
      <vt:lpstr>Recall</vt:lpstr>
      <vt:lpstr>Out-Sample Modeling</vt:lpstr>
      <vt:lpstr>Pre-processing: Target</vt:lpstr>
      <vt:lpstr>Pre-processing: Target</vt:lpstr>
      <vt:lpstr>Pre-processing: Target</vt:lpstr>
      <vt:lpstr>Pre-processing: Text</vt:lpstr>
      <vt:lpstr>Text Mining</vt:lpstr>
      <vt:lpstr>Comparing Frequent Terms</vt:lpstr>
      <vt:lpstr>Terms Correlated in “Reasonable”</vt:lpstr>
      <vt:lpstr>Top Topic in “Reasonable” </vt:lpstr>
      <vt:lpstr>PowerPoint Presentation</vt:lpstr>
      <vt:lpstr>Top Topic in “Overpriced”</vt:lpstr>
      <vt:lpstr>Terms Correlated in “Underpriced”</vt:lpstr>
      <vt:lpstr>Top Topic in “Underpriced”</vt:lpstr>
      <vt:lpstr>Conclusion for Text Mining</vt:lpstr>
      <vt:lpstr>Multiclass Classification</vt:lpstr>
      <vt:lpstr>Machine Learning</vt:lpstr>
      <vt:lpstr>Logistic Regression</vt:lpstr>
      <vt:lpstr>Bootstrap Forest</vt:lpstr>
      <vt:lpstr>Neural Networks</vt:lpstr>
      <vt:lpstr> Model Comparison</vt:lpstr>
      <vt:lpstr>Discussion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Xinyan Yang</dc:creator>
  <cp:lastModifiedBy>Xinyan Yang</cp:lastModifiedBy>
  <cp:revision>43</cp:revision>
  <dcterms:created xsi:type="dcterms:W3CDTF">2017-04-06T00:41:31Z</dcterms:created>
  <dcterms:modified xsi:type="dcterms:W3CDTF">2017-05-04T06:54:19Z</dcterms:modified>
</cp:coreProperties>
</file>