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72" r:id="rId4"/>
    <p:sldId id="294" r:id="rId5"/>
    <p:sldId id="275" r:id="rId6"/>
    <p:sldId id="273" r:id="rId7"/>
    <p:sldId id="278" r:id="rId8"/>
    <p:sldId id="280" r:id="rId9"/>
    <p:sldId id="281" r:id="rId10"/>
    <p:sldId id="282" r:id="rId11"/>
    <p:sldId id="283" r:id="rId12"/>
    <p:sldId id="284" r:id="rId13"/>
    <p:sldId id="295" r:id="rId14"/>
    <p:sldId id="285" r:id="rId15"/>
    <p:sldId id="286" r:id="rId16"/>
    <p:sldId id="287" r:id="rId17"/>
    <p:sldId id="289" r:id="rId18"/>
    <p:sldId id="290" r:id="rId19"/>
    <p:sldId id="296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B6DBA-6DEB-1544-9EBA-3DC613E43E83}">
          <p14:sldIdLst>
            <p14:sldId id="256"/>
            <p14:sldId id="292"/>
            <p14:sldId id="272"/>
            <p14:sldId id="294"/>
            <p14:sldId id="275"/>
            <p14:sldId id="273"/>
            <p14:sldId id="278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9"/>
            <p14:sldId id="290"/>
            <p14:sldId id="29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3807" autoAdjust="0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415E5-134F-4053-9B23-46B91D4D2BC3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039D5-C227-4867-A506-2D5355C02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07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DE8E-31DB-4C9D-8C03-8A3D8C83948A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2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C1-4504-4922-98A9-F66F826CAEFB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07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0C0-D867-4B86-99D8-A77C5482E2A0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2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73F-6731-456B-AE12-6CE49AF37C3B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3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46D4-BF15-4523-A8D9-256F4BA8EDB4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4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B1D7-5A3B-4B62-BF46-5F91397CC756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6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FB58-811E-4DDC-93E2-2776CC386903}" type="datetime1">
              <a:rPr lang="en-CA" smtClean="0"/>
              <a:t>2018-09-13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1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7435-C57D-4583-983F-87EC0FB1170D}" type="datetime1">
              <a:rPr lang="en-CA" smtClean="0"/>
              <a:t>2018-09-13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9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147F-603F-499F-BDC0-B469CDD69892}" type="datetime1">
              <a:rPr lang="en-CA" smtClean="0"/>
              <a:t>2018-09-13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877-C893-468A-92BA-A883A41C331A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2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EF5-08DA-48F9-8DB9-AF1A5BDE3D86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39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0838-8674-411E-B830-65A01EDB8B0A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7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-1.6.0/reference/arrays.indexing.html#numpy.newaxis" TargetMode="External"/><Relationship Id="rId4" Type="http://schemas.openxmlformats.org/officeDocument/2006/relationships/hyperlink" Target="http://docs.scipy.org/doc/numpy-1.6.0/reference/generated/numpy.mean.html#numpy.me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generated/sklearn.datasets.load_diabetes.html#sklearn.datasets.load_diabet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nyam/Python-Tutorial/tree/master/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tokenizing-words-sentences-nltk-tutorial/" TargetMode="External"/><Relationship Id="rId4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honprogramming.net/machine-learning-tutoria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1"/>
            <a:ext cx="8001000" cy="16192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z="4000" b="1" dirty="0">
                <a:solidFill>
                  <a:srgbClr val="C00000"/>
                </a:solidFill>
                <a:latin typeface="Garamond" pitchFamily="18" charset="0"/>
              </a:rPr>
              <a:t>Python </a:t>
            </a:r>
            <a:r>
              <a:rPr lang="en-CA" sz="4000" b="1" dirty="0" smtClean="0">
                <a:solidFill>
                  <a:srgbClr val="C00000"/>
                </a:solidFill>
                <a:latin typeface="Garamond" pitchFamily="18" charset="0"/>
              </a:rPr>
              <a:t>Tutorial</a:t>
            </a:r>
            <a:br>
              <a:rPr lang="en-CA" sz="4000" b="1" dirty="0" smtClean="0">
                <a:solidFill>
                  <a:srgbClr val="C00000"/>
                </a:solidFill>
                <a:latin typeface="Garamond" pitchFamily="18" charset="0"/>
              </a:rPr>
            </a:br>
            <a:r>
              <a:rPr lang="en-CA" sz="3200" b="1" dirty="0" smtClean="0">
                <a:solidFill>
                  <a:srgbClr val="C00000"/>
                </a:solidFill>
                <a:latin typeface="Garamond" pitchFamily="18" charset="0"/>
              </a:rPr>
              <a:t>COMP 550- Natural Language Processing</a:t>
            </a:r>
            <a:endParaRPr lang="en-CA" sz="3200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chemeClr val="tx1"/>
                </a:solidFill>
              </a:rPr>
              <a:t>By: Sunyam Bagga</a:t>
            </a:r>
          </a:p>
          <a:p>
            <a:r>
              <a:rPr lang="en-CA" sz="2400" dirty="0" smtClean="0">
                <a:solidFill>
                  <a:schemeClr val="tx1"/>
                </a:solidFill>
              </a:rPr>
              <a:t>Date: Sept 14, 2018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</a:t>
            </a:fld>
            <a:endParaRPr lang="en-CA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81400" y="56626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9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Numpy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CA" dirty="0"/>
              <a:t>Fundamental package for scientific computing with Python.</a:t>
            </a:r>
          </a:p>
          <a:p>
            <a:r>
              <a:rPr lang="en-CA" dirty="0"/>
              <a:t>Has a powerful N-dimensional array object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Many useful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05200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import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numpy</a:t>
            </a:r>
            <a:r>
              <a:rPr lang="en-CA" dirty="0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as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np</a:t>
            </a:r>
            <a:endParaRPr lang="en-CA" b="1" dirty="0">
              <a:solidFill>
                <a:srgbClr val="0070C0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([[1,2,3],[4,5,6]],np.int32)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array([[1, 2, 3],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       [4, 5, 6]])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2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Numpy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CA" dirty="0"/>
              <a:t>Array Slicing</a:t>
            </a:r>
          </a:p>
          <a:p>
            <a:pPr lvl="1"/>
            <a:r>
              <a:rPr lang="en-CA" dirty="0"/>
              <a:t>Generate views of the data</a:t>
            </a:r>
          </a:p>
          <a:p>
            <a:pPr lvl="1"/>
            <a:r>
              <a:rPr lang="en-CA" dirty="0"/>
              <a:t>Format:   start : stop : step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05200"/>
            <a:ext cx="807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import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numpy</a:t>
            </a:r>
            <a:r>
              <a:rPr lang="en-CA" dirty="0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as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np</a:t>
            </a:r>
            <a:endParaRPr lang="en-CA" b="1" dirty="0">
              <a:solidFill>
                <a:srgbClr val="0070C0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([[1,2,3],[4,5,6]],np.int32)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array([[1, 2, 3],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       [4, 5, 6]])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y = x[:,1]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y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array([2, 5])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z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([0,1,2,3,4,5,6,7,8,9])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z[1:7:2]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array([1, 3, 5])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1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Scikit</a:t>
            </a:r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 package in Python.</a:t>
            </a:r>
          </a:p>
          <a:p>
            <a:r>
              <a:rPr lang="en-CA" dirty="0"/>
              <a:t>Includes many classification, regression and clustering algorithms</a:t>
            </a:r>
            <a:r>
              <a:rPr lang="en-CA" dirty="0" smtClean="0"/>
              <a:t>.</a:t>
            </a:r>
          </a:p>
          <a:p>
            <a:r>
              <a:rPr lang="en-CA" dirty="0" smtClean="0"/>
              <a:t>Useful for preprocessing, and evaluation phase</a:t>
            </a:r>
            <a:endParaRPr lang="en-CA" dirty="0"/>
          </a:p>
          <a:p>
            <a:r>
              <a:rPr lang="en-CA" dirty="0" smtClean="0"/>
              <a:t>Also </a:t>
            </a:r>
            <a:r>
              <a:rPr lang="en-CA" dirty="0"/>
              <a:t>includes some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6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Count </a:t>
            </a:r>
            <a:r>
              <a:rPr lang="en-CA" b="1" dirty="0" err="1" smtClean="0">
                <a:solidFill>
                  <a:srgbClr val="C00000"/>
                </a:solidFill>
                <a:latin typeface="Garamond" pitchFamily="18" charset="0"/>
              </a:rPr>
              <a:t>Vectorizer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" y="3952852"/>
            <a:ext cx="6368778" cy="24479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" y="1333500"/>
            <a:ext cx="8273777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448448"/>
            <a:ext cx="477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err="1"/>
              <a:t>scikit-learn.org</a:t>
            </a:r>
            <a:r>
              <a:rPr lang="en-US" sz="1400" dirty="0"/>
              <a:t>/stable/modules/</a:t>
            </a:r>
            <a:r>
              <a:rPr lang="en-US" sz="1400" dirty="0" err="1"/>
              <a:t>feature_extraction.html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2" y="882008"/>
            <a:ext cx="5911577" cy="4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Example: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 err="1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numpy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 err="1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np</a:t>
            </a:r>
            <a:endParaRPr lang="en-CA" sz="14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 err="1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sklearn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datasets,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linear_model</a:t>
            </a:r>
            <a:endParaRPr lang="en-CA" sz="1400" dirty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Load the diabetes dataset</a:t>
            </a:r>
          </a:p>
          <a:p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datasets</a:t>
            </a:r>
            <a:r>
              <a:rPr lang="en-CA" sz="1400" u="sng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.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load_diabetes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en-CA" sz="1400" i="1" dirty="0">
              <a:solidFill>
                <a:srgbClr val="40809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CA" sz="1400" i="1" dirty="0">
              <a:solidFill>
                <a:srgbClr val="40809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Use only one feature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[:, 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np</a:t>
            </a:r>
            <a:r>
              <a:rPr lang="en-CA" sz="1400" u="sng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.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newaxis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CA" sz="1400" i="1" dirty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Split the data into training/testing sets</a:t>
            </a:r>
          </a:p>
          <a:p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[: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:]</a:t>
            </a:r>
          </a:p>
          <a:p>
            <a:endParaRPr lang="en-CA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Split the targets into training/testing sets</a:t>
            </a:r>
          </a:p>
          <a:p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</a:t>
            </a:r>
            <a:r>
              <a:rPr lang="fr-FR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[: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:]</a:t>
            </a:r>
          </a:p>
          <a:p>
            <a:endParaRPr lang="en-CA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Create linear regression object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regr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linear_model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LinearRegression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CA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Train the model using the training sets</a:t>
            </a:r>
          </a:p>
          <a:p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regr</a:t>
            </a:r>
            <a:r>
              <a:rPr lang="fr-FR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fr-FR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The mean square error</a:t>
            </a:r>
          </a:p>
          <a:p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400" dirty="0">
                <a:solidFill>
                  <a:srgbClr val="4070A0"/>
                </a:solidFill>
                <a:effectLst/>
                <a:latin typeface="Courier New" pitchFamily="49" charset="0"/>
                <a:cs typeface="Courier New" pitchFamily="49" charset="0"/>
              </a:rPr>
              <a:t>"Residual sum of squares: </a:t>
            </a:r>
            <a:r>
              <a:rPr lang="en-CA" sz="1400" i="1" dirty="0">
                <a:solidFill>
                  <a:srgbClr val="70A0D0"/>
                </a:solidFill>
                <a:effectLst/>
                <a:latin typeface="Courier New" pitchFamily="49" charset="0"/>
                <a:cs typeface="Courier New" pitchFamily="49" charset="0"/>
              </a:rPr>
              <a:t>%.2f</a:t>
            </a:r>
            <a:r>
              <a:rPr lang="en-CA" sz="1400" dirty="0">
                <a:solidFill>
                  <a:srgbClr val="4070A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%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4"/>
              </a:rPr>
              <a:t>np</a:t>
            </a:r>
            <a:r>
              <a:rPr lang="en-CA" sz="1400" u="sng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  <a:hlinkClick r:id="rId4"/>
              </a:rPr>
              <a:t>.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4"/>
              </a:rPr>
              <a:t>mean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regr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**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lang="en-CA" sz="1400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94601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itchFamily="49" charset="0"/>
                <a:cs typeface="Courier New" pitchFamily="49" charset="0"/>
              </a:rPr>
              <a:t>http://scikit-learn.org/stable/auto_examples/linear_model/plot_ols.html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58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N</a:t>
            </a:r>
            <a:r>
              <a:rPr lang="en-CA" dirty="0"/>
              <a:t>atural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anguage </a:t>
            </a:r>
            <a:r>
              <a:rPr lang="en-CA" dirty="0" err="1">
                <a:solidFill>
                  <a:srgbClr val="FF0000"/>
                </a:solidFill>
              </a:rPr>
              <a:t>T</a:t>
            </a:r>
            <a:r>
              <a:rPr lang="en-CA" dirty="0" err="1"/>
              <a:t>ool</a:t>
            </a:r>
            <a:r>
              <a:rPr lang="en-CA" dirty="0" err="1">
                <a:solidFill>
                  <a:srgbClr val="FF0000"/>
                </a:solidFill>
              </a:rPr>
              <a:t>K</a:t>
            </a:r>
            <a:r>
              <a:rPr lang="en-CA" dirty="0" err="1"/>
              <a:t>it</a:t>
            </a:r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Contains useful NLP tools such as </a:t>
            </a:r>
            <a:r>
              <a:rPr lang="en" dirty="0"/>
              <a:t>stemmers, lemmatizers, parsers with a bunch of corpora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65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Tokenizers</a:t>
            </a:r>
            <a:endParaRPr lang="en-CA" dirty="0"/>
          </a:p>
          <a:p>
            <a:pPr lvl="1"/>
            <a:r>
              <a:rPr lang="en-CA" dirty="0"/>
              <a:t>Divide string into lists of substrings.</a:t>
            </a:r>
          </a:p>
          <a:p>
            <a:pPr lvl="1"/>
            <a:r>
              <a:rPr lang="en-CA" dirty="0"/>
              <a:t>For example, </a:t>
            </a:r>
            <a:r>
              <a:rPr lang="en-CA" dirty="0" err="1"/>
              <a:t>tokenizers</a:t>
            </a:r>
            <a:r>
              <a:rPr lang="en-CA" dirty="0"/>
              <a:t> can be used to find the words and punctuation in a string:</a:t>
            </a:r>
            <a:endParaRPr lang="en-CA" sz="2000" dirty="0"/>
          </a:p>
          <a:p>
            <a:pPr marL="0" indent="0">
              <a:buNone/>
            </a:pP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nltk.tokenize</a:t>
            </a:r>
            <a:r>
              <a:rPr lang="en-CA" sz="1800" b="1" dirty="0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8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word_tokenize</a:t>
            </a:r>
            <a:endParaRPr lang="en-CA" sz="18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CA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"Good muffins cost $3.88 in New York. Please buy me two of them."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word_tokenize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['Good', 'muffins', 'cost', '$', '3.88', 'in', 'New', 'York', '.', 'Please', 'buy', 'me', 'two', 'of', 'them', '.']</a:t>
            </a:r>
            <a:endParaRPr lang="en-CA" sz="180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60198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http://www.nltk.org/_modules/nltk/tokenize.html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14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CA" dirty="0"/>
              <a:t>Stemmers</a:t>
            </a:r>
          </a:p>
          <a:p>
            <a:pPr lvl="1"/>
            <a:r>
              <a:rPr lang="en-CA" dirty="0"/>
              <a:t>Remove morphological affixes from words, leaving only the word stem.</a:t>
            </a:r>
          </a:p>
          <a:p>
            <a:r>
              <a:rPr lang="en-CA" dirty="0"/>
              <a:t>Example: Porter stemmer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6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nltk.stem.porter</a:t>
            </a:r>
            <a:r>
              <a:rPr lang="en-CA" sz="1600" b="1" dirty="0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6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*</a:t>
            </a:r>
            <a:endParaRPr lang="en-CA" sz="16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stemmer =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PorterStemmer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plurals = [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'caresses', 'flies', 'dies', '</a:t>
            </a:r>
            <a:r>
              <a:rPr lang="en-CA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mules','denied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', 'died', 'agreed', 'owned', 'humbled', 'sized', 'meeting', 'stating', '</a:t>
            </a:r>
            <a:r>
              <a:rPr lang="en-CA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siezing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', 'itemization', 'sensational', 'traditional', 'reference', 'colonizer', 'plotted'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singles = [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stemmer.stem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(plural) </a:t>
            </a:r>
            <a:r>
              <a:rPr lang="en-CA" sz="1600" b="1" dirty="0">
                <a:solidFill>
                  <a:srgbClr val="00702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lang="en-CA" sz="16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plural </a:t>
            </a:r>
            <a:r>
              <a:rPr lang="en-CA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plurals]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(' '.join(singles))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caress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fli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die mule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deni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die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agre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own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humbl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size meet state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siez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sensat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tradit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refer colon plot</a:t>
            </a:r>
          </a:p>
          <a:p>
            <a:pPr marL="0" indent="0">
              <a:buNone/>
            </a:pPr>
            <a:endParaRPr lang="en-CA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64008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http://www.nltk.org/howto/stem.html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54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CA" dirty="0" err="1"/>
              <a:t>Lemmatizers</a:t>
            </a:r>
            <a:endParaRPr lang="en-CA" dirty="0"/>
          </a:p>
          <a:p>
            <a:pPr lvl="1"/>
            <a:r>
              <a:rPr lang="en-CA" dirty="0"/>
              <a:t>Determine the lemma of words</a:t>
            </a:r>
          </a:p>
          <a:p>
            <a:r>
              <a:rPr lang="en-CA" dirty="0"/>
              <a:t>Example: </a:t>
            </a:r>
            <a:r>
              <a:rPr lang="en-CA" dirty="0" err="1"/>
              <a:t>WordNet</a:t>
            </a:r>
            <a:r>
              <a:rPr lang="en-CA" dirty="0"/>
              <a:t> </a:t>
            </a:r>
            <a:r>
              <a:rPr lang="en-CA" dirty="0" err="1"/>
              <a:t>Lemmatizer</a:t>
            </a:r>
            <a:endParaRPr lang="en-CA" dirty="0"/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nltk.stem</a:t>
            </a:r>
            <a:r>
              <a:rPr lang="en-CA" sz="1800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8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WordNetLemmatizer</a:t>
            </a:r>
            <a:endParaRPr lang="en-CA" sz="18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wnl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WordNetLemmatizer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words = ['dogs', 'churches', 'aardwolves', 'abaci', '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hardrock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lemmata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wnl.lemmatize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(word) for word in words]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for lemma in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lemmata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lemma 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church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aardwolf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abacus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hardrock</a:t>
            </a:r>
            <a:endParaRPr lang="en-C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sz="18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400800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http://www.nltk.org/_modules/nltk/stem/wordnet.html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2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Detecting Spam Emails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1689"/>
            <a:ext cx="8382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CA" sz="2000" dirty="0"/>
          </a:p>
          <a:p>
            <a:pPr>
              <a:buFontTx/>
              <a:buChar char="-"/>
            </a:pPr>
            <a:r>
              <a:rPr lang="en-CA" sz="2800" dirty="0" smtClean="0"/>
              <a:t>Pretty </a:t>
            </a:r>
            <a:r>
              <a:rPr lang="en-CA" sz="2800" dirty="0"/>
              <a:t>common supervised learning problem (text classification)</a:t>
            </a:r>
          </a:p>
          <a:p>
            <a:pPr>
              <a:buFontTx/>
              <a:buChar char="-"/>
            </a:pPr>
            <a:endParaRPr lang="en-CA" sz="2800" dirty="0"/>
          </a:p>
          <a:p>
            <a:pPr>
              <a:buFontTx/>
              <a:buChar char="-"/>
            </a:pPr>
            <a:r>
              <a:rPr lang="en-CA" sz="2800" dirty="0"/>
              <a:t>Let’s see all of </a:t>
            </a:r>
            <a:r>
              <a:rPr lang="en-CA" sz="2800" dirty="0" smtClean="0"/>
              <a:t>these libraries </a:t>
            </a:r>
            <a:r>
              <a:rPr lang="en-CA" sz="2800" dirty="0"/>
              <a:t>in action now!</a:t>
            </a:r>
          </a:p>
          <a:p>
            <a:pPr>
              <a:buFontTx/>
              <a:buChar char="-"/>
            </a:pPr>
            <a:endParaRPr lang="en-CA" sz="2800" dirty="0"/>
          </a:p>
          <a:p>
            <a:pPr>
              <a:buFontTx/>
              <a:buChar char="-"/>
            </a:pPr>
            <a:r>
              <a:rPr lang="en-CA" sz="2800" dirty="0"/>
              <a:t>A toy dataset can be found here: </a:t>
            </a:r>
          </a:p>
          <a:p>
            <a:pPr lvl="1">
              <a:buFontTx/>
              <a:buChar char="-"/>
            </a:pPr>
            <a:r>
              <a:rPr lang="en-CA" sz="2200" dirty="0">
                <a:hlinkClick r:id="rId2"/>
              </a:rPr>
              <a:t>https://github.com/sunyam/Python-Tutorial/tree/master/dataset</a:t>
            </a:r>
            <a:endParaRPr lang="en-CA" sz="2200" dirty="0"/>
          </a:p>
          <a:p>
            <a:pPr>
              <a:buFontTx/>
              <a:buChar char="-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Overview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Basic Python Syntax</a:t>
            </a:r>
          </a:p>
          <a:p>
            <a:r>
              <a:rPr lang="en-CA" dirty="0" smtClean="0"/>
              <a:t>Python Data Structures</a:t>
            </a:r>
          </a:p>
          <a:p>
            <a:r>
              <a:rPr lang="en-CA" dirty="0" smtClean="0"/>
              <a:t>Useful libraries:</a:t>
            </a:r>
          </a:p>
          <a:p>
            <a:pPr lvl="1"/>
            <a:r>
              <a:rPr lang="en-CA" dirty="0" err="1" smtClean="0"/>
              <a:t>numpy</a:t>
            </a:r>
            <a:endParaRPr lang="en-CA" dirty="0" smtClean="0"/>
          </a:p>
          <a:p>
            <a:pPr lvl="1"/>
            <a:r>
              <a:rPr lang="en-CA" dirty="0" err="1"/>
              <a:t>s</a:t>
            </a:r>
            <a:r>
              <a:rPr lang="en-CA" dirty="0" err="1" smtClean="0"/>
              <a:t>cikit</a:t>
            </a:r>
            <a:r>
              <a:rPr lang="en-CA" dirty="0" smtClean="0"/>
              <a:t>-learn</a:t>
            </a:r>
          </a:p>
          <a:p>
            <a:pPr lvl="1"/>
            <a:r>
              <a:rPr lang="en-CA" dirty="0" err="1"/>
              <a:t>n</a:t>
            </a:r>
            <a:r>
              <a:rPr lang="en-CA" dirty="0" err="1" smtClean="0"/>
              <a:t>ltk</a:t>
            </a:r>
            <a:endParaRPr lang="en-CA" dirty="0" smtClean="0"/>
          </a:p>
          <a:p>
            <a:r>
              <a:rPr lang="en-CA" dirty="0" smtClean="0"/>
              <a:t>Toy Spam Email Detection problem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8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Useful Resources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2000" dirty="0" smtClean="0">
                <a:hlinkClick r:id="rId2"/>
              </a:rPr>
              <a:t>https</a:t>
            </a:r>
            <a:r>
              <a:rPr lang="en-CA" sz="2000" dirty="0">
                <a:hlinkClick r:id="rId2"/>
              </a:rPr>
              <a:t>://pythonprogramming.net/machine-learning-tutorials</a:t>
            </a:r>
            <a:r>
              <a:rPr lang="en-CA" sz="2000" dirty="0" smtClean="0">
                <a:hlinkClick r:id="rId2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r>
              <a:rPr lang="en-CA" sz="2000" dirty="0">
                <a:hlinkClick r:id="rId3"/>
              </a:rPr>
              <a:t>https://pythonprogramming.net/tokenizing-words-sentences-nltk-tutorial</a:t>
            </a:r>
            <a:r>
              <a:rPr lang="en-CA" sz="2000" dirty="0" smtClean="0">
                <a:hlinkClick r:id="rId3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r>
              <a:rPr lang="en-CA" sz="2000" dirty="0">
                <a:hlinkClick r:id="rId4"/>
              </a:rPr>
              <a:t>https://docs.python.org/2/tutorial</a:t>
            </a:r>
            <a:r>
              <a:rPr lang="en-CA" sz="2000" dirty="0" smtClean="0">
                <a:hlinkClick r:id="rId4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endParaRPr lang="en-CA" sz="2000" dirty="0"/>
          </a:p>
          <a:p>
            <a:pPr>
              <a:buFontTx/>
              <a:buChar char="-"/>
            </a:pPr>
            <a:endParaRPr lang="en-CA" sz="2000" dirty="0" smtClean="0"/>
          </a:p>
          <a:p>
            <a:pPr>
              <a:buFontTx/>
              <a:buChar char="-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7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Intro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Widely used high-level, general-purpose programming </a:t>
            </a:r>
            <a:r>
              <a:rPr lang="en-CA" dirty="0" smtClean="0"/>
              <a:t>language</a:t>
            </a:r>
            <a:endParaRPr lang="en-CA" dirty="0"/>
          </a:p>
          <a:p>
            <a:r>
              <a:rPr lang="en-CA" dirty="0"/>
              <a:t>First </a:t>
            </a:r>
            <a:r>
              <a:rPr lang="en-CA" dirty="0" smtClean="0"/>
              <a:t>version: </a:t>
            </a:r>
            <a:r>
              <a:rPr lang="en-CA" dirty="0"/>
              <a:t>20 February </a:t>
            </a:r>
            <a:r>
              <a:rPr lang="en-CA" dirty="0" smtClean="0"/>
              <a:t>1991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e’ll use Python 2.7</a:t>
            </a:r>
          </a:p>
          <a:p>
            <a:pPr lvl="1"/>
            <a:endParaRPr lang="en-CA" dirty="0"/>
          </a:p>
          <a:p>
            <a:r>
              <a:rPr lang="en-CA" dirty="0"/>
              <a:t>Why Python?</a:t>
            </a:r>
          </a:p>
          <a:p>
            <a:pPr lvl="1"/>
            <a:r>
              <a:rPr lang="en-CA" dirty="0"/>
              <a:t>Super easy to </a:t>
            </a:r>
            <a:r>
              <a:rPr lang="en-CA" dirty="0" smtClean="0"/>
              <a:t>use: </a:t>
            </a:r>
            <a:r>
              <a:rPr lang="en-CA" dirty="0"/>
              <a:t>simple syntax.</a:t>
            </a:r>
          </a:p>
          <a:p>
            <a:pPr lvl="1"/>
            <a:r>
              <a:rPr lang="en-CA" dirty="0"/>
              <a:t>Lots of powerful </a:t>
            </a:r>
            <a:r>
              <a:rPr lang="en-CA" dirty="0" smtClean="0"/>
              <a:t>libraries: </a:t>
            </a:r>
            <a:r>
              <a:rPr lang="en-CA" dirty="0" err="1" smtClean="0"/>
              <a:t>sklearn</a:t>
            </a:r>
            <a:r>
              <a:rPr lang="en-CA" dirty="0" smtClean="0"/>
              <a:t>, </a:t>
            </a:r>
            <a:r>
              <a:rPr lang="en-CA" dirty="0" err="1" smtClean="0"/>
              <a:t>nltk</a:t>
            </a:r>
            <a:r>
              <a:rPr lang="en-CA" dirty="0"/>
              <a:t>,</a:t>
            </a:r>
            <a:r>
              <a:rPr lang="en-CA" dirty="0" smtClean="0"/>
              <a:t> </a:t>
            </a:r>
            <a:r>
              <a:rPr lang="en-CA" dirty="0" err="1" smtClean="0"/>
              <a:t>tensorflow</a:t>
            </a:r>
            <a:r>
              <a:rPr lang="en-CA" dirty="0" smtClean="0"/>
              <a:t>, </a:t>
            </a:r>
            <a:r>
              <a:rPr lang="en-CA" dirty="0" err="1" smtClean="0"/>
              <a:t>keras</a:t>
            </a:r>
            <a:r>
              <a:rPr lang="en-CA" dirty="0" smtClean="0"/>
              <a:t>, </a:t>
            </a:r>
            <a:r>
              <a:rPr lang="en-CA" dirty="0" err="1" smtClean="0"/>
              <a:t>opencv</a:t>
            </a:r>
            <a:r>
              <a:rPr lang="en-CA" dirty="0" smtClean="0"/>
              <a:t>, </a:t>
            </a:r>
            <a:r>
              <a:rPr lang="en-CA" dirty="0" err="1" smtClean="0"/>
              <a:t>numpy</a:t>
            </a:r>
            <a:r>
              <a:rPr lang="en-CA" dirty="0" smtClean="0"/>
              <a:t>, pandas, </a:t>
            </a:r>
            <a:r>
              <a:rPr lang="en-CA" dirty="0" err="1" smtClean="0"/>
              <a:t>matplotlib</a:t>
            </a:r>
            <a:r>
              <a:rPr lang="en-CA" dirty="0" smtClean="0"/>
              <a:t>, </a:t>
            </a:r>
            <a:r>
              <a:rPr lang="en-CA" dirty="0" err="1" smtClean="0"/>
              <a:t>scipy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0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-76200"/>
            <a:ext cx="8763000" cy="6934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First assignment to a variable will create </a:t>
            </a:r>
            <a:r>
              <a:rPr lang="en-US" altLang="en-US" dirty="0" smtClean="0"/>
              <a:t>it.</a:t>
            </a:r>
          </a:p>
          <a:p>
            <a:pPr marL="85725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Variable </a:t>
            </a:r>
            <a:r>
              <a:rPr lang="en-US" altLang="en-US" sz="2400" dirty="0"/>
              <a:t>types don’t need to be declared. Python figures out the variable types on its own.</a:t>
            </a:r>
            <a:r>
              <a:rPr lang="en-US" altLang="en-US" sz="2800" dirty="0"/>
              <a:t>  </a:t>
            </a:r>
            <a:endParaRPr lang="en-US" altLang="en-US" sz="2800" dirty="0" smtClean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altLang="en-US" sz="32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altLang="en-US" sz="3200" dirty="0"/>
          </a:p>
          <a:p>
            <a:r>
              <a:rPr lang="en-US" altLang="en-US" dirty="0"/>
              <a:t>Whitespace is </a:t>
            </a:r>
            <a:r>
              <a:rPr lang="en-US" altLang="en-US" dirty="0" smtClean="0"/>
              <a:t>meaningful, </a:t>
            </a:r>
            <a:r>
              <a:rPr lang="en-US" altLang="en-US" dirty="0"/>
              <a:t>especially indentation and placement of </a:t>
            </a:r>
            <a:r>
              <a:rPr lang="en-US" altLang="en-US" dirty="0" smtClean="0"/>
              <a:t>newlines.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/>
              <a:t>a newline to end a line of code. </a:t>
            </a:r>
            <a:br>
              <a:rPr lang="en-US" altLang="en-US" sz="2400" dirty="0"/>
            </a:br>
            <a:r>
              <a:rPr lang="en-US" altLang="en-US" sz="2400" dirty="0"/>
              <a:t>(Not a semicolon like in C++ or Java.)</a:t>
            </a:r>
            <a:br>
              <a:rPr lang="en-US" altLang="en-US" sz="2400" dirty="0"/>
            </a:br>
            <a:r>
              <a:rPr lang="en-US" altLang="en-US" sz="2400" dirty="0"/>
              <a:t>(Use \ when must go to next line prematurely.)</a:t>
            </a:r>
          </a:p>
          <a:p>
            <a:pPr lvl="1"/>
            <a:r>
              <a:rPr lang="en-US" altLang="en-US" sz="2400" dirty="0"/>
              <a:t>No braces { } to mark blocks of code in Python… </a:t>
            </a:r>
            <a:br>
              <a:rPr lang="en-US" altLang="en-US" sz="2400" dirty="0"/>
            </a:br>
            <a:r>
              <a:rPr lang="en-US" altLang="en-US" sz="2400" dirty="0"/>
              <a:t>Use consistent indentation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8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If statement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848600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raw_input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"Please enter an integer: "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))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Please enter an integer: 42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&lt;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'Negative changed to zero'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'Zero'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1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'Single'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else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'More'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5070764"/>
            <a:ext cx="518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https://docs.python.org/2/tutorials/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6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For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77876"/>
            <a:ext cx="7848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i="1" dirty="0">
                <a:solidFill>
                  <a:srgbClr val="408090"/>
                </a:solidFill>
                <a:effectLst/>
                <a:latin typeface="Courier New"/>
                <a:ea typeface="Times New Roman"/>
                <a:cs typeface="Arial"/>
              </a:rPr>
              <a:t># Measure some strings: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words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[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'cat'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,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'window'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,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'defenestrate'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]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for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in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words: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w, 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len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(w)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cat 3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window 6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defenestrate 12</a:t>
            </a:r>
            <a:endParaRPr lang="en-CA" sz="2400" dirty="0">
              <a:ea typeface="Calibri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57200" y="4644221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Let’s move on to the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 for some hands-on experience.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1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Objects are an encapsulation of variables and functions into a single entity.</a:t>
            </a:r>
          </a:p>
          <a:p>
            <a:r>
              <a:rPr lang="en-CA" dirty="0"/>
              <a:t>Objects get their variables and functions from classes.</a:t>
            </a:r>
          </a:p>
          <a:p>
            <a:r>
              <a:rPr lang="en-CA" dirty="0"/>
              <a:t>Classes are essentially a template to create your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81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CA" dirty="0"/>
              <a:t>Simple example: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Assign </a:t>
            </a:r>
            <a:r>
              <a:rPr lang="en-CA" dirty="0" err="1"/>
              <a:t>MyClass</a:t>
            </a:r>
            <a:r>
              <a:rPr lang="en-CA" dirty="0"/>
              <a:t> to an object: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286000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class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 smtClean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name = "NLP"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function(self): </a:t>
            </a:r>
            <a:r>
              <a:rPr lang="en-CA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#called method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print "I love NLP."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648200"/>
            <a:ext cx="807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myObject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()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5237018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Now the variable "</a:t>
            </a:r>
            <a:r>
              <a:rPr lang="en-CA" sz="2000" dirty="0" err="1"/>
              <a:t>myObject</a:t>
            </a:r>
            <a:r>
              <a:rPr lang="en-CA" sz="2000" dirty="0"/>
              <a:t>" holds an object of the class "</a:t>
            </a:r>
            <a:r>
              <a:rPr lang="en-CA" sz="2000" dirty="0" err="1"/>
              <a:t>MyCourse</a:t>
            </a:r>
            <a:r>
              <a:rPr lang="en-CA" sz="2000" dirty="0"/>
              <a:t>" that contains the variable and the function defined within the class called "</a:t>
            </a:r>
            <a:r>
              <a:rPr lang="en-CA" sz="2000" dirty="0" err="1"/>
              <a:t>MyCourse</a:t>
            </a:r>
            <a:r>
              <a:rPr lang="en-CA" sz="20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87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Accessing elements of an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373868"/>
            <a:ext cx="8077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myObject.name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NLP</a:t>
            </a:r>
            <a:r>
              <a:rPr lang="en-CA" kern="0" dirty="0">
                <a:latin typeface="Courier New" pitchFamily="49" charset="0"/>
                <a:cs typeface="Courier New" pitchFamily="49" charset="0"/>
              </a:rPr>
              <a:t>'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544669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()</a:t>
            </a:r>
            <a:endParaRPr lang="en-CA" b="1" dirty="0">
              <a:solidFill>
                <a:srgbClr val="C65D09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myOtherObject.name = "comp599"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myOtherObject.name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comp599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9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4355</TotalTime>
  <Words>1001</Words>
  <Application>Microsoft Macintosh PowerPoint</Application>
  <PresentationFormat>On-screen Show (4:3)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Times New Roman</vt:lpstr>
      <vt:lpstr>Office Theme</vt:lpstr>
      <vt:lpstr>Python Tutorial COMP 550- Natural Language Processing</vt:lpstr>
      <vt:lpstr>Overview</vt:lpstr>
      <vt:lpstr>Intro to Python</vt:lpstr>
      <vt:lpstr>PowerPoint Presentation</vt:lpstr>
      <vt:lpstr>If statement</vt:lpstr>
      <vt:lpstr>For loops</vt:lpstr>
      <vt:lpstr>Classes and Objects</vt:lpstr>
      <vt:lpstr>Classes and Objects</vt:lpstr>
      <vt:lpstr>Classes and Objects</vt:lpstr>
      <vt:lpstr>Numpy</vt:lpstr>
      <vt:lpstr>Numpy</vt:lpstr>
      <vt:lpstr>Scikit-learn</vt:lpstr>
      <vt:lpstr>Count Vectorizer</vt:lpstr>
      <vt:lpstr>Example: Linear Regression</vt:lpstr>
      <vt:lpstr>NLTK</vt:lpstr>
      <vt:lpstr>NLTK</vt:lpstr>
      <vt:lpstr>NLTK</vt:lpstr>
      <vt:lpstr>NLTK</vt:lpstr>
      <vt:lpstr>Detecting Spam Emails</vt:lpstr>
      <vt:lpstr>Useful Resources</vt:lpstr>
    </vt:vector>
  </TitlesOfParts>
  <Company>Hewlett-Packard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II + Python</dc:title>
  <dc:creator>Jad Kabbara</dc:creator>
  <cp:lastModifiedBy>Sunyam Bagga</cp:lastModifiedBy>
  <cp:revision>116</cp:revision>
  <dcterms:created xsi:type="dcterms:W3CDTF">2016-09-20T22:52:38Z</dcterms:created>
  <dcterms:modified xsi:type="dcterms:W3CDTF">2018-09-14T02:34:33Z</dcterms:modified>
</cp:coreProperties>
</file>