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92" r:id="rId3"/>
    <p:sldId id="272" r:id="rId4"/>
    <p:sldId id="294" r:id="rId5"/>
    <p:sldId id="275" r:id="rId6"/>
    <p:sldId id="273" r:id="rId7"/>
    <p:sldId id="278" r:id="rId8"/>
    <p:sldId id="280" r:id="rId9"/>
    <p:sldId id="281" r:id="rId10"/>
    <p:sldId id="282" r:id="rId11"/>
    <p:sldId id="283" r:id="rId12"/>
    <p:sldId id="284" r:id="rId13"/>
    <p:sldId id="295" r:id="rId14"/>
    <p:sldId id="286" r:id="rId15"/>
    <p:sldId id="287" r:id="rId16"/>
    <p:sldId id="289" r:id="rId17"/>
    <p:sldId id="290" r:id="rId18"/>
    <p:sldId id="296" r:id="rId19"/>
    <p:sldId id="29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5B6DBA-6DEB-1544-9EBA-3DC613E43E83}">
          <p14:sldIdLst>
            <p14:sldId id="256"/>
            <p14:sldId id="292"/>
            <p14:sldId id="272"/>
            <p14:sldId id="294"/>
            <p14:sldId id="275"/>
            <p14:sldId id="273"/>
            <p14:sldId id="278"/>
            <p14:sldId id="280"/>
            <p14:sldId id="281"/>
            <p14:sldId id="282"/>
            <p14:sldId id="283"/>
            <p14:sldId id="284"/>
            <p14:sldId id="295"/>
            <p14:sldId id="286"/>
            <p14:sldId id="287"/>
            <p14:sldId id="289"/>
            <p14:sldId id="290"/>
            <p14:sldId id="296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5" autoAdjust="0"/>
    <p:restoredTop sz="93807" autoAdjust="0"/>
  </p:normalViewPr>
  <p:slideViewPr>
    <p:cSldViewPr>
      <p:cViewPr varScale="1">
        <p:scale>
          <a:sx n="106" d="100"/>
          <a:sy n="106" d="100"/>
        </p:scale>
        <p:origin x="180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415E5-134F-4053-9B23-46B91D4D2BC3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2039D5-C227-4867-A506-2D5355C025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3070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DE8E-31DB-4C9D-8C03-8A3D8C83948A}" type="datetime1">
              <a:rPr lang="en-CA" smtClean="0"/>
              <a:t>2018-09-19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1140-F37F-45F4-A9D3-9EC82D020F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9629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B4C1-4504-4922-98A9-F66F826CAEFB}" type="datetime1">
              <a:rPr lang="en-CA" smtClean="0"/>
              <a:t>2018-09-19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1140-F37F-45F4-A9D3-9EC82D020F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7079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80C0-D867-4B86-99D8-A77C5482E2A0}" type="datetime1">
              <a:rPr lang="en-CA" smtClean="0"/>
              <a:t>2018-09-19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1140-F37F-45F4-A9D3-9EC82D020F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1263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C73F-6731-456B-AE12-6CE49AF37C3B}" type="datetime1">
              <a:rPr lang="en-CA" smtClean="0"/>
              <a:t>2018-09-19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1140-F37F-45F4-A9D3-9EC82D020F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830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46D4-BF15-4523-A8D9-256F4BA8EDB4}" type="datetime1">
              <a:rPr lang="en-CA" smtClean="0"/>
              <a:t>2018-09-19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1140-F37F-45F4-A9D3-9EC82D020F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4426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5B1D7-5A3B-4B62-BF46-5F91397CC756}" type="datetime1">
              <a:rPr lang="en-CA" smtClean="0"/>
              <a:t>2018-09-19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1140-F37F-45F4-A9D3-9EC82D020F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9628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FB58-811E-4DDC-93E2-2776CC386903}" type="datetime1">
              <a:rPr lang="en-CA" smtClean="0"/>
              <a:t>2018-09-19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1140-F37F-45F4-A9D3-9EC82D020F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7149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57435-C57D-4583-983F-87EC0FB1170D}" type="datetime1">
              <a:rPr lang="en-CA" smtClean="0"/>
              <a:t>2018-09-19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1140-F37F-45F4-A9D3-9EC82D020F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6906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4147F-603F-499F-BDC0-B469CDD69892}" type="datetime1">
              <a:rPr lang="en-CA" smtClean="0"/>
              <a:t>2018-09-19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1140-F37F-45F4-A9D3-9EC82D020F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7204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7877-C893-468A-92BA-A883A41C331A}" type="datetime1">
              <a:rPr lang="en-CA" smtClean="0"/>
              <a:t>2018-09-19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1140-F37F-45F4-A9D3-9EC82D020F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626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FEF5-08DA-48F9-8DB9-AF1A5BDE3D86}" type="datetime1">
              <a:rPr lang="en-CA" smtClean="0"/>
              <a:t>2018-09-19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1140-F37F-45F4-A9D3-9EC82D020F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839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10838-8674-411E-B830-65A01EDB8B0A}" type="datetime1">
              <a:rPr lang="en-CA" smtClean="0"/>
              <a:t>2018-09-19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01140-F37F-45F4-A9D3-9EC82D020F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4798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unyam/Python-Tutorial/tree/master/dataset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programming.net/tokenizing-words-sentences-nltk-tutorial/" TargetMode="External"/><Relationship Id="rId4" Type="http://schemas.openxmlformats.org/officeDocument/2006/relationships/hyperlink" Target="https://docs.python.org/2/tutorial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ythonprogramming.net/machine-learning-tutorial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81201"/>
            <a:ext cx="8001000" cy="16192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CA" sz="4000" b="1" dirty="0">
                <a:solidFill>
                  <a:srgbClr val="C00000"/>
                </a:solidFill>
                <a:latin typeface="Garamond" pitchFamily="18" charset="0"/>
              </a:rPr>
              <a:t>Python </a:t>
            </a:r>
            <a:r>
              <a:rPr lang="en-CA" sz="4000" b="1" dirty="0" smtClean="0">
                <a:solidFill>
                  <a:srgbClr val="C00000"/>
                </a:solidFill>
                <a:latin typeface="Garamond" pitchFamily="18" charset="0"/>
              </a:rPr>
              <a:t>Tutorial</a:t>
            </a:r>
            <a:br>
              <a:rPr lang="en-CA" sz="4000" b="1" dirty="0" smtClean="0">
                <a:solidFill>
                  <a:srgbClr val="C00000"/>
                </a:solidFill>
                <a:latin typeface="Garamond" pitchFamily="18" charset="0"/>
              </a:rPr>
            </a:br>
            <a:r>
              <a:rPr lang="en-CA" sz="3200" b="1" dirty="0" smtClean="0">
                <a:solidFill>
                  <a:srgbClr val="C00000"/>
                </a:solidFill>
                <a:latin typeface="Garamond" pitchFamily="18" charset="0"/>
              </a:rPr>
              <a:t>COMP 550- Natural Language Processing</a:t>
            </a:r>
            <a:endParaRPr lang="en-CA" sz="3200" b="1" dirty="0">
              <a:solidFill>
                <a:srgbClr val="C00000"/>
              </a:solidFill>
              <a:latin typeface="Garamond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114800"/>
            <a:ext cx="6400800" cy="1752600"/>
          </a:xfrm>
        </p:spPr>
        <p:txBody>
          <a:bodyPr>
            <a:normAutofit/>
          </a:bodyPr>
          <a:lstStyle/>
          <a:p>
            <a:r>
              <a:rPr lang="en-CA" sz="2400" dirty="0" smtClean="0">
                <a:solidFill>
                  <a:schemeClr val="tx1"/>
                </a:solidFill>
              </a:rPr>
              <a:t>By: Sunyam Bagga</a:t>
            </a:r>
          </a:p>
          <a:p>
            <a:r>
              <a:rPr lang="en-CA" sz="2400" dirty="0" smtClean="0">
                <a:solidFill>
                  <a:schemeClr val="tx1"/>
                </a:solidFill>
              </a:rPr>
              <a:t>Date: Sept 14, 2018</a:t>
            </a:r>
            <a:endParaRPr lang="en-CA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1140-F37F-45F4-A9D3-9EC82D020F5E}" type="slidenum">
              <a:rPr lang="en-CA" smtClean="0"/>
              <a:t>1</a:t>
            </a:fld>
            <a:endParaRPr lang="en-CA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581400" y="5662612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692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CA" b="1" dirty="0" err="1">
                <a:solidFill>
                  <a:srgbClr val="C00000"/>
                </a:solidFill>
                <a:latin typeface="Garamond" pitchFamily="18" charset="0"/>
              </a:rPr>
              <a:t>Numpy</a:t>
            </a:r>
            <a:endParaRPr lang="en-CA" b="1" dirty="0">
              <a:solidFill>
                <a:srgbClr val="C00000"/>
              </a:solidFill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r>
              <a:rPr lang="en-CA" dirty="0"/>
              <a:t>Fundamental package for scientific computing with Python.</a:t>
            </a:r>
          </a:p>
          <a:p>
            <a:r>
              <a:rPr lang="en-CA" dirty="0"/>
              <a:t>Has a powerful N-dimensional array object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Many useful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3505200"/>
            <a:ext cx="80772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C65D09"/>
                </a:solidFill>
                <a:effectLst/>
                <a:latin typeface="Courier New"/>
                <a:ea typeface="Times New Roman"/>
                <a:cs typeface="Arial"/>
              </a:rPr>
              <a:t>&gt;&gt;&gt; </a:t>
            </a:r>
            <a:r>
              <a:rPr lang="en-CA" dirty="0">
                <a:solidFill>
                  <a:srgbClr val="00B050"/>
                </a:solidFill>
                <a:latin typeface="Courier New"/>
                <a:ea typeface="Times New Roman"/>
                <a:cs typeface="Arial"/>
              </a:rPr>
              <a:t>import</a:t>
            </a:r>
            <a:r>
              <a:rPr lang="en-CA" dirty="0">
                <a:solidFill>
                  <a:srgbClr val="333333"/>
                </a:solidFill>
                <a:latin typeface="Courier New"/>
                <a:ea typeface="Times New Roman"/>
                <a:cs typeface="Arial"/>
              </a:rPr>
              <a:t> </a:t>
            </a:r>
            <a:r>
              <a:rPr lang="en-CA" dirty="0" err="1">
                <a:solidFill>
                  <a:srgbClr val="0070C0"/>
                </a:solidFill>
                <a:latin typeface="Courier New"/>
                <a:ea typeface="Times New Roman"/>
                <a:cs typeface="Arial"/>
              </a:rPr>
              <a:t>numpy</a:t>
            </a:r>
            <a:r>
              <a:rPr lang="en-CA" dirty="0">
                <a:solidFill>
                  <a:srgbClr val="0070C0"/>
                </a:solidFill>
                <a:latin typeface="Courier New"/>
                <a:ea typeface="Times New Roman"/>
                <a:cs typeface="Arial"/>
              </a:rPr>
              <a:t> </a:t>
            </a:r>
            <a:r>
              <a:rPr lang="en-CA" dirty="0">
                <a:solidFill>
                  <a:srgbClr val="00B050"/>
                </a:solidFill>
                <a:latin typeface="Courier New"/>
                <a:ea typeface="Times New Roman"/>
                <a:cs typeface="Arial"/>
              </a:rPr>
              <a:t>as</a:t>
            </a:r>
            <a:r>
              <a:rPr lang="en-CA" dirty="0">
                <a:solidFill>
                  <a:srgbClr val="333333"/>
                </a:solidFill>
                <a:latin typeface="Courier New"/>
                <a:ea typeface="Times New Roman"/>
                <a:cs typeface="Arial"/>
              </a:rPr>
              <a:t> </a:t>
            </a:r>
            <a:r>
              <a:rPr lang="en-CA" dirty="0" err="1">
                <a:solidFill>
                  <a:srgbClr val="0070C0"/>
                </a:solidFill>
                <a:latin typeface="Courier New"/>
                <a:ea typeface="Times New Roman"/>
                <a:cs typeface="Arial"/>
              </a:rPr>
              <a:t>np</a:t>
            </a:r>
            <a:endParaRPr lang="en-CA" b="1" dirty="0">
              <a:solidFill>
                <a:srgbClr val="0070C0"/>
              </a:solidFill>
              <a:effectLst/>
              <a:latin typeface="Courier New"/>
              <a:ea typeface="Times New Roman"/>
              <a:cs typeface="Arial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C65D09"/>
                </a:solidFill>
                <a:effectLst/>
                <a:latin typeface="Courier New"/>
                <a:ea typeface="Times New Roman"/>
                <a:cs typeface="Arial"/>
              </a:rPr>
              <a:t>&gt;&gt;&gt; 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x = </a:t>
            </a:r>
            <a:r>
              <a:rPr lang="en-CA" dirty="0" err="1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np.array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([[1,2,3],[4,5,6]],np.int32)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kern="0" dirty="0">
                <a:latin typeface="Courier New" pitchFamily="49" charset="0"/>
                <a:cs typeface="Courier New" pitchFamily="49" charset="0"/>
              </a:rPr>
              <a:t>array([[1, 2, 3],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kern="0" dirty="0">
                <a:latin typeface="Courier New" pitchFamily="49" charset="0"/>
                <a:cs typeface="Courier New" pitchFamily="49" charset="0"/>
              </a:rPr>
              <a:t>       [4, 5, 6]])</a:t>
            </a:r>
            <a:endParaRPr lang="en-CA" dirty="0">
              <a:solidFill>
                <a:srgbClr val="333333"/>
              </a:solidFill>
              <a:effectLst/>
              <a:latin typeface="Courier New"/>
              <a:ea typeface="Times New Roman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1140-F37F-45F4-A9D3-9EC82D020F5E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1256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CA" b="1" dirty="0" err="1">
                <a:solidFill>
                  <a:srgbClr val="C00000"/>
                </a:solidFill>
                <a:latin typeface="Garamond" pitchFamily="18" charset="0"/>
              </a:rPr>
              <a:t>Numpy</a:t>
            </a:r>
            <a:endParaRPr lang="en-CA" b="1" dirty="0">
              <a:solidFill>
                <a:srgbClr val="C00000"/>
              </a:solidFill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600"/>
          </a:xfrm>
        </p:spPr>
        <p:txBody>
          <a:bodyPr/>
          <a:lstStyle/>
          <a:p>
            <a:r>
              <a:rPr lang="en-CA" dirty="0"/>
              <a:t>Array Slicing</a:t>
            </a:r>
          </a:p>
          <a:p>
            <a:pPr lvl="1"/>
            <a:r>
              <a:rPr lang="en-CA" dirty="0"/>
              <a:t>Generate views of the data</a:t>
            </a:r>
          </a:p>
          <a:p>
            <a:pPr lvl="1"/>
            <a:r>
              <a:rPr lang="en-CA" dirty="0"/>
              <a:t>Format:   start : stop : step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3505200"/>
            <a:ext cx="80772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C65D09"/>
                </a:solidFill>
                <a:effectLst/>
                <a:latin typeface="Courier New"/>
                <a:ea typeface="Times New Roman"/>
                <a:cs typeface="Arial"/>
              </a:rPr>
              <a:t>&gt;&gt;&gt; </a:t>
            </a:r>
            <a:r>
              <a:rPr lang="en-CA" dirty="0">
                <a:solidFill>
                  <a:srgbClr val="00B050"/>
                </a:solidFill>
                <a:latin typeface="Courier New"/>
                <a:ea typeface="Times New Roman"/>
                <a:cs typeface="Arial"/>
              </a:rPr>
              <a:t>import</a:t>
            </a:r>
            <a:r>
              <a:rPr lang="en-CA" dirty="0">
                <a:solidFill>
                  <a:srgbClr val="333333"/>
                </a:solidFill>
                <a:latin typeface="Courier New"/>
                <a:ea typeface="Times New Roman"/>
                <a:cs typeface="Arial"/>
              </a:rPr>
              <a:t> </a:t>
            </a:r>
            <a:r>
              <a:rPr lang="en-CA" dirty="0" err="1">
                <a:solidFill>
                  <a:srgbClr val="0070C0"/>
                </a:solidFill>
                <a:latin typeface="Courier New"/>
                <a:ea typeface="Times New Roman"/>
                <a:cs typeface="Arial"/>
              </a:rPr>
              <a:t>numpy</a:t>
            </a:r>
            <a:r>
              <a:rPr lang="en-CA" dirty="0">
                <a:solidFill>
                  <a:srgbClr val="0070C0"/>
                </a:solidFill>
                <a:latin typeface="Courier New"/>
                <a:ea typeface="Times New Roman"/>
                <a:cs typeface="Arial"/>
              </a:rPr>
              <a:t> </a:t>
            </a:r>
            <a:r>
              <a:rPr lang="en-CA" dirty="0">
                <a:solidFill>
                  <a:srgbClr val="00B050"/>
                </a:solidFill>
                <a:latin typeface="Courier New"/>
                <a:ea typeface="Times New Roman"/>
                <a:cs typeface="Arial"/>
              </a:rPr>
              <a:t>as</a:t>
            </a:r>
            <a:r>
              <a:rPr lang="en-CA" dirty="0">
                <a:solidFill>
                  <a:srgbClr val="333333"/>
                </a:solidFill>
                <a:latin typeface="Courier New"/>
                <a:ea typeface="Times New Roman"/>
                <a:cs typeface="Arial"/>
              </a:rPr>
              <a:t> </a:t>
            </a:r>
            <a:r>
              <a:rPr lang="en-CA" dirty="0" err="1">
                <a:solidFill>
                  <a:srgbClr val="0070C0"/>
                </a:solidFill>
                <a:latin typeface="Courier New"/>
                <a:ea typeface="Times New Roman"/>
                <a:cs typeface="Arial"/>
              </a:rPr>
              <a:t>np</a:t>
            </a:r>
            <a:endParaRPr lang="en-CA" b="1" dirty="0">
              <a:solidFill>
                <a:srgbClr val="0070C0"/>
              </a:solidFill>
              <a:effectLst/>
              <a:latin typeface="Courier New"/>
              <a:ea typeface="Times New Roman"/>
              <a:cs typeface="Arial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C65D09"/>
                </a:solidFill>
                <a:effectLst/>
                <a:latin typeface="Courier New"/>
                <a:ea typeface="Times New Roman"/>
                <a:cs typeface="Arial"/>
              </a:rPr>
              <a:t>&gt;&gt;&gt; 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x = </a:t>
            </a:r>
            <a:r>
              <a:rPr lang="en-CA" dirty="0" err="1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np.array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([[1,2,3],[4,5,6]],np.int32)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kern="0" dirty="0">
                <a:latin typeface="Courier New" pitchFamily="49" charset="0"/>
                <a:cs typeface="Courier New" pitchFamily="49" charset="0"/>
              </a:rPr>
              <a:t>array([[1, 2, 3],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kern="0" dirty="0">
                <a:latin typeface="Courier New" pitchFamily="49" charset="0"/>
                <a:cs typeface="Courier New" pitchFamily="49" charset="0"/>
              </a:rPr>
              <a:t>       [4, 5, 6]])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C65D09"/>
                </a:solidFill>
                <a:effectLst/>
                <a:latin typeface="Courier New"/>
                <a:ea typeface="Times New Roman"/>
                <a:cs typeface="Arial"/>
              </a:rPr>
              <a:t>&gt;&gt;&gt; 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y = x[:,1]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C65D09"/>
                </a:solidFill>
                <a:effectLst/>
                <a:latin typeface="Courier New"/>
                <a:ea typeface="Times New Roman"/>
                <a:cs typeface="Arial"/>
              </a:rPr>
              <a:t>&gt;&gt;&gt; 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y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kern="0" dirty="0">
                <a:latin typeface="Courier New" pitchFamily="49" charset="0"/>
                <a:cs typeface="Courier New" pitchFamily="49" charset="0"/>
              </a:rPr>
              <a:t>array([2, 5])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C65D09"/>
                </a:solidFill>
                <a:effectLst/>
                <a:latin typeface="Courier New"/>
                <a:ea typeface="Times New Roman"/>
                <a:cs typeface="Arial"/>
              </a:rPr>
              <a:t>&gt;&gt;&gt; 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z = </a:t>
            </a:r>
            <a:r>
              <a:rPr lang="en-CA" dirty="0" err="1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np.array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([0,1,2,3,4,5,6,7,8,9])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C65D09"/>
                </a:solidFill>
                <a:effectLst/>
                <a:latin typeface="Courier New"/>
                <a:ea typeface="Times New Roman"/>
                <a:cs typeface="Arial"/>
              </a:rPr>
              <a:t>&gt;&gt;&gt; 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z[1:7:2]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kern="0" dirty="0">
                <a:latin typeface="Courier New" pitchFamily="49" charset="0"/>
                <a:cs typeface="Courier New" pitchFamily="49" charset="0"/>
              </a:rPr>
              <a:t>array([1, 3, 5])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1140-F37F-45F4-A9D3-9EC82D020F5E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6101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CA" b="1" dirty="0" err="1">
                <a:solidFill>
                  <a:srgbClr val="C00000"/>
                </a:solidFill>
                <a:latin typeface="Garamond" pitchFamily="18" charset="0"/>
              </a:rPr>
              <a:t>Scikit</a:t>
            </a:r>
            <a:r>
              <a:rPr lang="en-CA" b="1" dirty="0">
                <a:solidFill>
                  <a:srgbClr val="C00000"/>
                </a:solidFill>
                <a:latin typeface="Garamond" pitchFamily="18" charset="0"/>
              </a:rPr>
              <a:t>-learn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Machine Learning package in Python.</a:t>
            </a:r>
          </a:p>
          <a:p>
            <a:r>
              <a:rPr lang="en-CA" dirty="0"/>
              <a:t>Includes many classification, regression and clustering algorithms</a:t>
            </a:r>
            <a:r>
              <a:rPr lang="en-CA" dirty="0" smtClean="0"/>
              <a:t>.</a:t>
            </a:r>
          </a:p>
          <a:p>
            <a:r>
              <a:rPr lang="en-CA" dirty="0" smtClean="0"/>
              <a:t>Useful for preprocessing, and evaluation phase</a:t>
            </a:r>
            <a:endParaRPr lang="en-CA" dirty="0"/>
          </a:p>
          <a:p>
            <a:r>
              <a:rPr lang="en-CA" dirty="0" smtClean="0"/>
              <a:t>Also </a:t>
            </a:r>
            <a:r>
              <a:rPr lang="en-CA" dirty="0"/>
              <a:t>includes some datasets.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1140-F37F-45F4-A9D3-9EC82D020F5E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5967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b="1" dirty="0" smtClean="0">
                <a:solidFill>
                  <a:srgbClr val="C00000"/>
                </a:solidFill>
                <a:latin typeface="Garamond" pitchFamily="18" charset="0"/>
              </a:rPr>
              <a:t>Count </a:t>
            </a:r>
            <a:r>
              <a:rPr lang="en-CA" b="1" dirty="0" err="1" smtClean="0">
                <a:solidFill>
                  <a:srgbClr val="C00000"/>
                </a:solidFill>
                <a:latin typeface="Garamond" pitchFamily="18" charset="0"/>
              </a:rPr>
              <a:t>Vectorizer</a:t>
            </a:r>
            <a:endParaRPr lang="en-CA" b="1" dirty="0">
              <a:solidFill>
                <a:srgbClr val="C00000"/>
              </a:solidFill>
              <a:latin typeface="Garamond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23" y="3952852"/>
            <a:ext cx="6368778" cy="244794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1140-F37F-45F4-A9D3-9EC82D020F5E}" type="slidenum">
              <a:rPr lang="en-CA" smtClean="0"/>
              <a:t>13</a:t>
            </a:fld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23" y="1333500"/>
            <a:ext cx="8273777" cy="2628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81400" y="6448448"/>
            <a:ext cx="4775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http</a:t>
            </a:r>
            <a:r>
              <a:rPr lang="en-US" sz="1400" dirty="0"/>
              <a:t>://</a:t>
            </a:r>
            <a:r>
              <a:rPr lang="en-US" sz="1400" dirty="0" err="1"/>
              <a:t>scikit-learn.org</a:t>
            </a:r>
            <a:r>
              <a:rPr lang="en-US" sz="1400" dirty="0"/>
              <a:t>/stable/modules/</a:t>
            </a:r>
            <a:r>
              <a:rPr lang="en-US" sz="1400" dirty="0" err="1"/>
              <a:t>feature_extraction.html</a:t>
            </a:r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22" y="882008"/>
            <a:ext cx="5911577" cy="41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87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CA" b="1" dirty="0">
                <a:solidFill>
                  <a:srgbClr val="C00000"/>
                </a:solidFill>
                <a:latin typeface="Garamond" pitchFamily="18" charset="0"/>
              </a:rPr>
              <a:t>NLTK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rgbClr val="FF0000"/>
                </a:solidFill>
              </a:rPr>
              <a:t>N</a:t>
            </a:r>
            <a:r>
              <a:rPr lang="en-CA" dirty="0"/>
              <a:t>atural </a:t>
            </a:r>
            <a:r>
              <a:rPr lang="en-CA" dirty="0">
                <a:solidFill>
                  <a:srgbClr val="FF0000"/>
                </a:solidFill>
              </a:rPr>
              <a:t>L</a:t>
            </a:r>
            <a:r>
              <a:rPr lang="en-CA" dirty="0"/>
              <a:t>anguage </a:t>
            </a:r>
            <a:r>
              <a:rPr lang="en-CA" dirty="0" err="1">
                <a:solidFill>
                  <a:srgbClr val="FF0000"/>
                </a:solidFill>
              </a:rPr>
              <a:t>T</a:t>
            </a:r>
            <a:r>
              <a:rPr lang="en-CA" dirty="0" err="1"/>
              <a:t>ool</a:t>
            </a:r>
            <a:r>
              <a:rPr lang="en-CA" dirty="0" err="1">
                <a:solidFill>
                  <a:srgbClr val="FF0000"/>
                </a:solidFill>
              </a:rPr>
              <a:t>K</a:t>
            </a:r>
            <a:r>
              <a:rPr lang="en-CA" dirty="0" err="1"/>
              <a:t>it</a:t>
            </a:r>
            <a:endParaRPr lang="en-CA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CA" dirty="0"/>
              <a:t>Contains useful NLP tools such as </a:t>
            </a:r>
            <a:r>
              <a:rPr lang="en" dirty="0"/>
              <a:t>stemmers, lemmatizers, parsers with a bunch of corpora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1140-F37F-45F4-A9D3-9EC82D020F5E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2656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CA" b="1" dirty="0">
                <a:solidFill>
                  <a:srgbClr val="C00000"/>
                </a:solidFill>
                <a:latin typeface="Garamond" pitchFamily="18" charset="0"/>
              </a:rPr>
              <a:t>NLTK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err="1"/>
              <a:t>Tokenizers</a:t>
            </a:r>
            <a:endParaRPr lang="en-CA" dirty="0"/>
          </a:p>
          <a:p>
            <a:pPr lvl="1"/>
            <a:r>
              <a:rPr lang="en-CA" dirty="0"/>
              <a:t>Divide string into lists of substrings.</a:t>
            </a:r>
          </a:p>
          <a:p>
            <a:pPr lvl="1"/>
            <a:r>
              <a:rPr lang="en-CA" dirty="0"/>
              <a:t>For example, </a:t>
            </a:r>
            <a:r>
              <a:rPr lang="en-CA" dirty="0" err="1"/>
              <a:t>tokenizers</a:t>
            </a:r>
            <a:r>
              <a:rPr lang="en-CA" dirty="0"/>
              <a:t> can be used to find the words and punctuation in a string:</a:t>
            </a:r>
            <a:endParaRPr lang="en-CA" sz="2000" dirty="0"/>
          </a:p>
          <a:p>
            <a:pPr marL="0" indent="0">
              <a:buNone/>
            </a:pPr>
            <a:endParaRPr lang="en-CA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CA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CA" sz="1800" b="1" dirty="0">
                <a:solidFill>
                  <a:srgbClr val="007020"/>
                </a:solidFill>
                <a:effectLst/>
                <a:latin typeface="Courier New" pitchFamily="49" charset="0"/>
                <a:cs typeface="Courier New" pitchFamily="49" charset="0"/>
              </a:rPr>
              <a:t>from </a:t>
            </a:r>
            <a:r>
              <a:rPr lang="en-CA" sz="1800" b="1" dirty="0" err="1">
                <a:solidFill>
                  <a:srgbClr val="0070C0"/>
                </a:solidFill>
                <a:effectLst/>
                <a:latin typeface="Courier New" pitchFamily="49" charset="0"/>
                <a:cs typeface="Courier New" pitchFamily="49" charset="0"/>
              </a:rPr>
              <a:t>nltk.tokenize</a:t>
            </a:r>
            <a:r>
              <a:rPr lang="en-CA" sz="1800" b="1" dirty="0">
                <a:solidFill>
                  <a:srgbClr val="0E84B5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800" b="1" dirty="0">
                <a:solidFill>
                  <a:srgbClr val="007020"/>
                </a:solidFill>
                <a:effectLst/>
                <a:latin typeface="Courier New" pitchFamily="49" charset="0"/>
                <a:cs typeface="Courier New" pitchFamily="49" charset="0"/>
              </a:rPr>
              <a:t>import</a:t>
            </a:r>
            <a:r>
              <a:rPr lang="en-CA" sz="18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800" dirty="0" err="1">
                <a:latin typeface="Courier New" pitchFamily="49" charset="0"/>
                <a:cs typeface="Courier New" pitchFamily="49" charset="0"/>
              </a:rPr>
              <a:t>word_tokenize</a:t>
            </a:r>
            <a:endParaRPr lang="en-CA" sz="1800" b="1" dirty="0">
              <a:solidFill>
                <a:srgbClr val="0E84B5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CA" sz="1800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CA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"Good muffins cost $3.88 in New York. Please buy me two of them."</a:t>
            </a:r>
          </a:p>
          <a:p>
            <a:pPr marL="0" indent="0">
              <a:buNone/>
            </a:pPr>
            <a:r>
              <a:rPr lang="en-CA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CA" sz="1800" dirty="0" err="1">
                <a:latin typeface="Courier New" pitchFamily="49" charset="0"/>
                <a:cs typeface="Courier New" pitchFamily="49" charset="0"/>
              </a:rPr>
              <a:t>word_tokenize</a:t>
            </a:r>
            <a:r>
              <a:rPr lang="en-CA" sz="1800" dirty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pPr marL="0" indent="0">
              <a:buNone/>
            </a:pPr>
            <a:r>
              <a:rPr lang="en-CA" sz="1800" dirty="0">
                <a:latin typeface="Courier New" pitchFamily="49" charset="0"/>
                <a:cs typeface="Courier New" pitchFamily="49" charset="0"/>
              </a:rPr>
              <a:t>['Good', 'muffins', 'cost', '$', '3.88', 'in', 'New', 'York', '.', 'Please', 'buy', 'me', 'two', 'of', 'them', '.']</a:t>
            </a:r>
            <a:endParaRPr lang="en-CA" sz="1800" dirty="0">
              <a:effectLst/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2819400" y="6019800"/>
            <a:ext cx="60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itchFamily="49" charset="0"/>
                <a:cs typeface="Courier New" pitchFamily="49" charset="0"/>
              </a:rPr>
              <a:t>http://www.nltk.org/_modules/nltk/tokenize.html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1140-F37F-45F4-A9D3-9EC82D020F5E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1141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CA" b="1" dirty="0">
                <a:solidFill>
                  <a:srgbClr val="C00000"/>
                </a:solidFill>
                <a:latin typeface="Garamond" pitchFamily="18" charset="0"/>
              </a:rPr>
              <a:t>NLTK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105400"/>
          </a:xfrm>
        </p:spPr>
        <p:txBody>
          <a:bodyPr>
            <a:normAutofit/>
          </a:bodyPr>
          <a:lstStyle/>
          <a:p>
            <a:r>
              <a:rPr lang="en-CA" dirty="0"/>
              <a:t>Stemmers</a:t>
            </a:r>
          </a:p>
          <a:p>
            <a:pPr lvl="1"/>
            <a:r>
              <a:rPr lang="en-CA" dirty="0"/>
              <a:t>Remove morphological affixes from words, leaving only the word stem.</a:t>
            </a:r>
          </a:p>
          <a:p>
            <a:r>
              <a:rPr lang="en-CA" dirty="0"/>
              <a:t>Example: Porter stemmer</a:t>
            </a:r>
          </a:p>
          <a:p>
            <a:pPr marL="0" indent="0">
              <a:buNone/>
            </a:pPr>
            <a:r>
              <a:rPr lang="en-CA" sz="16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CA" sz="1600" b="1" dirty="0">
                <a:solidFill>
                  <a:srgbClr val="007020"/>
                </a:solidFill>
                <a:effectLst/>
                <a:latin typeface="Courier New" pitchFamily="49" charset="0"/>
                <a:cs typeface="Courier New" pitchFamily="49" charset="0"/>
              </a:rPr>
              <a:t>from </a:t>
            </a:r>
            <a:r>
              <a:rPr lang="en-CA" sz="1600" b="1" dirty="0" err="1">
                <a:solidFill>
                  <a:srgbClr val="0070C0"/>
                </a:solidFill>
                <a:effectLst/>
                <a:latin typeface="Courier New" pitchFamily="49" charset="0"/>
                <a:cs typeface="Courier New" pitchFamily="49" charset="0"/>
              </a:rPr>
              <a:t>nltk.stem.porter</a:t>
            </a:r>
            <a:r>
              <a:rPr lang="en-CA" sz="1600" b="1" dirty="0">
                <a:solidFill>
                  <a:srgbClr val="0E84B5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600" b="1" dirty="0">
                <a:solidFill>
                  <a:srgbClr val="007020"/>
                </a:solidFill>
                <a:effectLst/>
                <a:latin typeface="Courier New" pitchFamily="49" charset="0"/>
                <a:cs typeface="Courier New" pitchFamily="49" charset="0"/>
              </a:rPr>
              <a:t>import</a:t>
            </a:r>
            <a:r>
              <a:rPr lang="en-CA" sz="16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600" dirty="0">
                <a:latin typeface="Courier New" pitchFamily="49" charset="0"/>
                <a:cs typeface="Courier New" pitchFamily="49" charset="0"/>
              </a:rPr>
              <a:t>*</a:t>
            </a:r>
            <a:endParaRPr lang="en-CA" sz="1600" b="1" dirty="0">
              <a:solidFill>
                <a:srgbClr val="0E84B5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CA" sz="1600" dirty="0">
                <a:latin typeface="Courier New" pitchFamily="49" charset="0"/>
                <a:cs typeface="Courier New" pitchFamily="49" charset="0"/>
              </a:rPr>
              <a:t>&gt;&gt;&gt; stemmer = </a:t>
            </a:r>
            <a:r>
              <a:rPr lang="en-CA" sz="1600" dirty="0" err="1">
                <a:latin typeface="Courier New" pitchFamily="49" charset="0"/>
                <a:cs typeface="Courier New" pitchFamily="49" charset="0"/>
              </a:rPr>
              <a:t>PorterStemmer</a:t>
            </a:r>
            <a:r>
              <a:rPr lang="en-CA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CA" sz="1600" dirty="0">
                <a:latin typeface="Courier New" pitchFamily="49" charset="0"/>
                <a:cs typeface="Courier New" pitchFamily="49" charset="0"/>
              </a:rPr>
              <a:t>&gt;&gt;&gt; plurals = [</a:t>
            </a:r>
            <a:r>
              <a:rPr lang="en-CA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'caresses', 'flies', 'dies', '</a:t>
            </a:r>
            <a:r>
              <a:rPr lang="en-CA" sz="16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mules','denied</a:t>
            </a:r>
            <a:r>
              <a:rPr lang="en-CA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', 'died', 'agreed', 'owned', 'humbled', 'sized', 'meeting', 'stating', '</a:t>
            </a:r>
            <a:r>
              <a:rPr lang="en-CA" sz="16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siezing</a:t>
            </a:r>
            <a:r>
              <a:rPr lang="en-CA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', 'itemization', 'sensational', 'traditional', 'reference', 'colonizer', 'plotted'</a:t>
            </a:r>
            <a:r>
              <a:rPr lang="en-CA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indent="0">
              <a:buNone/>
            </a:pPr>
            <a:r>
              <a:rPr lang="en-CA" sz="1600" dirty="0">
                <a:latin typeface="Courier New" pitchFamily="49" charset="0"/>
                <a:cs typeface="Courier New" pitchFamily="49" charset="0"/>
              </a:rPr>
              <a:t>&gt;&gt;&gt; singles = [</a:t>
            </a:r>
            <a:r>
              <a:rPr lang="en-CA" sz="1600" dirty="0" err="1">
                <a:latin typeface="Courier New" pitchFamily="49" charset="0"/>
                <a:cs typeface="Courier New" pitchFamily="49" charset="0"/>
              </a:rPr>
              <a:t>stemmer.stem</a:t>
            </a:r>
            <a:r>
              <a:rPr lang="en-CA" sz="1600" dirty="0">
                <a:latin typeface="Courier New" pitchFamily="49" charset="0"/>
                <a:cs typeface="Courier New" pitchFamily="49" charset="0"/>
              </a:rPr>
              <a:t>(plural) </a:t>
            </a:r>
            <a:r>
              <a:rPr lang="en-CA" sz="1600" b="1" dirty="0">
                <a:solidFill>
                  <a:srgbClr val="00702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CA" sz="1600" b="1" dirty="0">
                <a:solidFill>
                  <a:srgbClr val="007020"/>
                </a:solidFill>
                <a:effectLst/>
                <a:latin typeface="Courier New" pitchFamily="49" charset="0"/>
                <a:cs typeface="Courier New" pitchFamily="49" charset="0"/>
              </a:rPr>
              <a:t>or</a:t>
            </a:r>
            <a:r>
              <a:rPr lang="en-CA" sz="16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600" dirty="0">
                <a:latin typeface="Courier New" pitchFamily="49" charset="0"/>
                <a:cs typeface="Courier New" pitchFamily="49" charset="0"/>
              </a:rPr>
              <a:t>plural </a:t>
            </a:r>
            <a:r>
              <a:rPr lang="en-CA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CA" sz="1600" dirty="0">
                <a:latin typeface="Courier New" pitchFamily="49" charset="0"/>
                <a:cs typeface="Courier New" pitchFamily="49" charset="0"/>
              </a:rPr>
              <a:t> plurals]</a:t>
            </a:r>
          </a:p>
          <a:p>
            <a:pPr marL="0" indent="0">
              <a:buNone/>
            </a:pPr>
            <a:r>
              <a:rPr lang="en-CA" sz="16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CA" sz="1600" b="1" dirty="0">
                <a:solidFill>
                  <a:srgbClr val="007020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lang="en-CA" sz="1600" dirty="0">
                <a:latin typeface="Courier New" pitchFamily="49" charset="0"/>
                <a:cs typeface="Courier New" pitchFamily="49" charset="0"/>
              </a:rPr>
              <a:t>(' '.join(singles))</a:t>
            </a:r>
          </a:p>
          <a:p>
            <a:pPr marL="0" indent="0">
              <a:buNone/>
            </a:pPr>
            <a:r>
              <a:rPr lang="en-CA" sz="1600" dirty="0">
                <a:latin typeface="Courier New" pitchFamily="49" charset="0"/>
                <a:cs typeface="Courier New" pitchFamily="49" charset="0"/>
              </a:rPr>
              <a:t>caress </a:t>
            </a:r>
            <a:r>
              <a:rPr lang="en-CA" sz="1600" dirty="0" err="1">
                <a:latin typeface="Courier New" pitchFamily="49" charset="0"/>
                <a:cs typeface="Courier New" pitchFamily="49" charset="0"/>
              </a:rPr>
              <a:t>fli</a:t>
            </a:r>
            <a:r>
              <a:rPr lang="en-CA" sz="1600" dirty="0">
                <a:latin typeface="Courier New" pitchFamily="49" charset="0"/>
                <a:cs typeface="Courier New" pitchFamily="49" charset="0"/>
              </a:rPr>
              <a:t> die mule </a:t>
            </a:r>
            <a:r>
              <a:rPr lang="en-CA" sz="1600" dirty="0" err="1">
                <a:latin typeface="Courier New" pitchFamily="49" charset="0"/>
                <a:cs typeface="Courier New" pitchFamily="49" charset="0"/>
              </a:rPr>
              <a:t>deni</a:t>
            </a:r>
            <a:r>
              <a:rPr lang="en-CA" sz="1600" dirty="0">
                <a:latin typeface="Courier New" pitchFamily="49" charset="0"/>
                <a:cs typeface="Courier New" pitchFamily="49" charset="0"/>
              </a:rPr>
              <a:t> die </a:t>
            </a:r>
            <a:r>
              <a:rPr lang="en-CA" sz="1600" dirty="0" err="1">
                <a:latin typeface="Courier New" pitchFamily="49" charset="0"/>
                <a:cs typeface="Courier New" pitchFamily="49" charset="0"/>
              </a:rPr>
              <a:t>agre</a:t>
            </a:r>
            <a:r>
              <a:rPr lang="en-CA" sz="1600" dirty="0">
                <a:latin typeface="Courier New" pitchFamily="49" charset="0"/>
                <a:cs typeface="Courier New" pitchFamily="49" charset="0"/>
              </a:rPr>
              <a:t> own </a:t>
            </a:r>
            <a:r>
              <a:rPr lang="en-CA" sz="1600" dirty="0" err="1">
                <a:latin typeface="Courier New" pitchFamily="49" charset="0"/>
                <a:cs typeface="Courier New" pitchFamily="49" charset="0"/>
              </a:rPr>
              <a:t>humbl</a:t>
            </a:r>
            <a:r>
              <a:rPr lang="en-CA" sz="1600" dirty="0">
                <a:latin typeface="Courier New" pitchFamily="49" charset="0"/>
                <a:cs typeface="Courier New" pitchFamily="49" charset="0"/>
              </a:rPr>
              <a:t> size meet state </a:t>
            </a:r>
            <a:r>
              <a:rPr lang="en-CA" sz="1600" dirty="0" err="1">
                <a:latin typeface="Courier New" pitchFamily="49" charset="0"/>
                <a:cs typeface="Courier New" pitchFamily="49" charset="0"/>
              </a:rPr>
              <a:t>siez</a:t>
            </a:r>
            <a:r>
              <a:rPr lang="en-CA" sz="1600" dirty="0">
                <a:latin typeface="Courier New" pitchFamily="49" charset="0"/>
                <a:cs typeface="Courier New" pitchFamily="49" charset="0"/>
              </a:rPr>
              <a:t> item </a:t>
            </a:r>
            <a:r>
              <a:rPr lang="en-CA" sz="1600" dirty="0" err="1">
                <a:latin typeface="Courier New" pitchFamily="49" charset="0"/>
                <a:cs typeface="Courier New" pitchFamily="49" charset="0"/>
              </a:rPr>
              <a:t>sensat</a:t>
            </a:r>
            <a:r>
              <a:rPr lang="en-CA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600" dirty="0" err="1">
                <a:latin typeface="Courier New" pitchFamily="49" charset="0"/>
                <a:cs typeface="Courier New" pitchFamily="49" charset="0"/>
              </a:rPr>
              <a:t>tradit</a:t>
            </a:r>
            <a:r>
              <a:rPr lang="en-CA" sz="1600" dirty="0">
                <a:latin typeface="Courier New" pitchFamily="49" charset="0"/>
                <a:cs typeface="Courier New" pitchFamily="49" charset="0"/>
              </a:rPr>
              <a:t> refer colon plot</a:t>
            </a:r>
          </a:p>
          <a:p>
            <a:pPr marL="0" indent="0">
              <a:buNone/>
            </a:pPr>
            <a:endParaRPr lang="en-CA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CA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62400" y="6400800"/>
            <a:ext cx="60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itchFamily="49" charset="0"/>
                <a:cs typeface="Courier New" pitchFamily="49" charset="0"/>
              </a:rPr>
              <a:t>http://www.nltk.org/howto/stem.html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1140-F37F-45F4-A9D3-9EC82D020F5E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5545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CA" b="1" dirty="0">
                <a:solidFill>
                  <a:srgbClr val="C00000"/>
                </a:solidFill>
                <a:latin typeface="Garamond" pitchFamily="18" charset="0"/>
              </a:rPr>
              <a:t>NLTK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CA" dirty="0" err="1"/>
              <a:t>Lemmatizers</a:t>
            </a:r>
            <a:endParaRPr lang="en-CA" dirty="0"/>
          </a:p>
          <a:p>
            <a:pPr lvl="1"/>
            <a:r>
              <a:rPr lang="en-CA" dirty="0"/>
              <a:t>Determine the lemma of words</a:t>
            </a:r>
          </a:p>
          <a:p>
            <a:r>
              <a:rPr lang="en-CA" dirty="0"/>
              <a:t>Example: </a:t>
            </a:r>
            <a:r>
              <a:rPr lang="en-CA" dirty="0" err="1"/>
              <a:t>WordNet</a:t>
            </a:r>
            <a:r>
              <a:rPr lang="en-CA" dirty="0"/>
              <a:t> </a:t>
            </a:r>
            <a:r>
              <a:rPr lang="en-CA" dirty="0" err="1"/>
              <a:t>Lemmatizer</a:t>
            </a:r>
            <a:endParaRPr lang="en-CA" dirty="0"/>
          </a:p>
          <a:p>
            <a:pPr marL="0" indent="0">
              <a:buNone/>
            </a:pPr>
            <a:r>
              <a:rPr lang="en-CA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CA" sz="1800" b="1" dirty="0">
                <a:solidFill>
                  <a:srgbClr val="007020"/>
                </a:solidFill>
                <a:effectLst/>
                <a:latin typeface="Courier New" pitchFamily="49" charset="0"/>
                <a:cs typeface="Courier New" pitchFamily="49" charset="0"/>
              </a:rPr>
              <a:t>from </a:t>
            </a:r>
            <a:r>
              <a:rPr lang="en-CA" sz="1800" b="1" dirty="0" err="1">
                <a:solidFill>
                  <a:srgbClr val="0070C0"/>
                </a:solidFill>
                <a:effectLst/>
                <a:latin typeface="Courier New" pitchFamily="49" charset="0"/>
                <a:cs typeface="Courier New" pitchFamily="49" charset="0"/>
              </a:rPr>
              <a:t>nltk.stem</a:t>
            </a:r>
            <a:r>
              <a:rPr lang="en-CA" sz="1800" b="1" dirty="0">
                <a:solidFill>
                  <a:srgbClr val="0070C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800" b="1" dirty="0">
                <a:solidFill>
                  <a:srgbClr val="007020"/>
                </a:solidFill>
                <a:effectLst/>
                <a:latin typeface="Courier New" pitchFamily="49" charset="0"/>
                <a:cs typeface="Courier New" pitchFamily="49" charset="0"/>
              </a:rPr>
              <a:t>import</a:t>
            </a:r>
            <a:r>
              <a:rPr lang="en-CA" sz="18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800" dirty="0" err="1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WordNetLemmatizer</a:t>
            </a:r>
            <a:endParaRPr lang="en-CA" sz="1800" dirty="0">
              <a:solidFill>
                <a:srgbClr val="222222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CA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CA" sz="1800" dirty="0" err="1">
                <a:latin typeface="Courier New" pitchFamily="49" charset="0"/>
                <a:cs typeface="Courier New" pitchFamily="49" charset="0"/>
              </a:rPr>
              <a:t>wnl</a:t>
            </a:r>
            <a:r>
              <a:rPr lang="en-CA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CA" sz="1800" dirty="0" err="1">
                <a:latin typeface="Courier New" pitchFamily="49" charset="0"/>
                <a:cs typeface="Courier New" pitchFamily="49" charset="0"/>
              </a:rPr>
              <a:t>WordNetLemmatizer</a:t>
            </a:r>
            <a:r>
              <a:rPr lang="en-CA" sz="18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CA" sz="1800" dirty="0">
                <a:latin typeface="Courier New" pitchFamily="49" charset="0"/>
                <a:cs typeface="Courier New" pitchFamily="49" charset="0"/>
              </a:rPr>
              <a:t>&gt;&gt;&gt; words = ['dogs', 'churches', 'aardwolves', 'abaci', '</a:t>
            </a:r>
            <a:r>
              <a:rPr lang="en-CA" sz="1800" dirty="0" err="1">
                <a:latin typeface="Courier New" pitchFamily="49" charset="0"/>
                <a:cs typeface="Courier New" pitchFamily="49" charset="0"/>
              </a:rPr>
              <a:t>hardrock</a:t>
            </a:r>
            <a:r>
              <a:rPr lang="en-CA" sz="1800" dirty="0">
                <a:latin typeface="Courier New" pitchFamily="49" charset="0"/>
                <a:cs typeface="Courier New" pitchFamily="49" charset="0"/>
              </a:rPr>
              <a:t>']</a:t>
            </a:r>
          </a:p>
          <a:p>
            <a:pPr marL="0" indent="0">
              <a:buNone/>
            </a:pPr>
            <a:r>
              <a:rPr lang="en-CA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CA" sz="1800" dirty="0" err="1">
                <a:latin typeface="Courier New" pitchFamily="49" charset="0"/>
                <a:cs typeface="Courier New" pitchFamily="49" charset="0"/>
              </a:rPr>
              <a:t>lemmata</a:t>
            </a:r>
            <a:r>
              <a:rPr lang="en-CA" sz="1800" dirty="0">
                <a:latin typeface="Courier New" pitchFamily="49" charset="0"/>
                <a:cs typeface="Courier New" pitchFamily="49" charset="0"/>
              </a:rPr>
              <a:t> = [</a:t>
            </a:r>
            <a:r>
              <a:rPr lang="en-CA" sz="1800" dirty="0" err="1">
                <a:latin typeface="Courier New" pitchFamily="49" charset="0"/>
                <a:cs typeface="Courier New" pitchFamily="49" charset="0"/>
              </a:rPr>
              <a:t>wnl.lemmatize</a:t>
            </a:r>
            <a:r>
              <a:rPr lang="en-CA" sz="1800" dirty="0">
                <a:latin typeface="Courier New" pitchFamily="49" charset="0"/>
                <a:cs typeface="Courier New" pitchFamily="49" charset="0"/>
              </a:rPr>
              <a:t>(word) for word in words]</a:t>
            </a:r>
          </a:p>
          <a:p>
            <a:pPr marL="0" indent="0">
              <a:buNone/>
            </a:pPr>
            <a:r>
              <a:rPr lang="en-CA" sz="1800" dirty="0">
                <a:latin typeface="Courier New" pitchFamily="49" charset="0"/>
                <a:cs typeface="Courier New" pitchFamily="49" charset="0"/>
              </a:rPr>
              <a:t>&gt;&gt;&gt; for lemma in </a:t>
            </a:r>
            <a:r>
              <a:rPr lang="en-CA" sz="1800" dirty="0" err="1">
                <a:latin typeface="Courier New" pitchFamily="49" charset="0"/>
                <a:cs typeface="Courier New" pitchFamily="49" charset="0"/>
              </a:rPr>
              <a:t>lemmata</a:t>
            </a:r>
            <a:r>
              <a:rPr lang="en-CA" sz="18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CA" sz="1800" b="1" dirty="0">
                <a:solidFill>
                  <a:srgbClr val="007020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lang="en-CA" sz="1800" dirty="0">
                <a:latin typeface="Courier New" pitchFamily="49" charset="0"/>
                <a:cs typeface="Courier New" pitchFamily="49" charset="0"/>
              </a:rPr>
              <a:t> lemma </a:t>
            </a:r>
          </a:p>
          <a:p>
            <a:pPr marL="0" indent="0">
              <a:buNone/>
            </a:pPr>
            <a:r>
              <a:rPr lang="en-CA" sz="1800" dirty="0">
                <a:latin typeface="Courier New" pitchFamily="49" charset="0"/>
                <a:cs typeface="Courier New" pitchFamily="49" charset="0"/>
              </a:rPr>
              <a:t>dog</a:t>
            </a:r>
            <a:br>
              <a:rPr lang="en-CA" sz="1800" dirty="0">
                <a:latin typeface="Courier New" pitchFamily="49" charset="0"/>
                <a:cs typeface="Courier New" pitchFamily="49" charset="0"/>
              </a:rPr>
            </a:br>
            <a:r>
              <a:rPr lang="en-CA" sz="1800" dirty="0">
                <a:latin typeface="Courier New" pitchFamily="49" charset="0"/>
                <a:cs typeface="Courier New" pitchFamily="49" charset="0"/>
              </a:rPr>
              <a:t>church</a:t>
            </a:r>
            <a:br>
              <a:rPr lang="en-CA" sz="1800" dirty="0">
                <a:latin typeface="Courier New" pitchFamily="49" charset="0"/>
                <a:cs typeface="Courier New" pitchFamily="49" charset="0"/>
              </a:rPr>
            </a:br>
            <a:r>
              <a:rPr lang="en-CA" sz="1800" dirty="0">
                <a:latin typeface="Courier New" pitchFamily="49" charset="0"/>
                <a:cs typeface="Courier New" pitchFamily="49" charset="0"/>
              </a:rPr>
              <a:t>aardwolf</a:t>
            </a:r>
            <a:br>
              <a:rPr lang="en-CA" sz="1800" dirty="0">
                <a:latin typeface="Courier New" pitchFamily="49" charset="0"/>
                <a:cs typeface="Courier New" pitchFamily="49" charset="0"/>
              </a:rPr>
            </a:br>
            <a:r>
              <a:rPr lang="en-CA" sz="1800" dirty="0">
                <a:latin typeface="Courier New" pitchFamily="49" charset="0"/>
                <a:cs typeface="Courier New" pitchFamily="49" charset="0"/>
              </a:rPr>
              <a:t>abacus</a:t>
            </a:r>
            <a:br>
              <a:rPr lang="en-CA" sz="1800" dirty="0">
                <a:latin typeface="Courier New" pitchFamily="49" charset="0"/>
                <a:cs typeface="Courier New" pitchFamily="49" charset="0"/>
              </a:rPr>
            </a:br>
            <a:r>
              <a:rPr lang="en-CA" sz="1800" dirty="0" err="1">
                <a:latin typeface="Courier New" pitchFamily="49" charset="0"/>
                <a:cs typeface="Courier New" pitchFamily="49" charset="0"/>
              </a:rPr>
              <a:t>hardrock</a:t>
            </a:r>
            <a:endParaRPr lang="en-CA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CA" sz="1800" b="1" dirty="0">
              <a:solidFill>
                <a:srgbClr val="0E84B5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2057400" y="6400800"/>
            <a:ext cx="647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itchFamily="49" charset="0"/>
                <a:cs typeface="Courier New" pitchFamily="49" charset="0"/>
              </a:rPr>
              <a:t>http://www.nltk.org/_modules/nltk/stem/wordnet.html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1140-F37F-45F4-A9D3-9EC82D020F5E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6520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CA" b="1" dirty="0" smtClean="0">
                <a:solidFill>
                  <a:srgbClr val="C00000"/>
                </a:solidFill>
                <a:latin typeface="Garamond" pitchFamily="18" charset="0"/>
              </a:rPr>
              <a:t>Detecting Spam Emails</a:t>
            </a:r>
            <a:endParaRPr lang="en-CA" b="1" dirty="0">
              <a:solidFill>
                <a:srgbClr val="C00000"/>
              </a:solidFill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01689"/>
            <a:ext cx="8382000" cy="452596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endParaRPr lang="en-CA" sz="2000" dirty="0"/>
          </a:p>
          <a:p>
            <a:pPr>
              <a:buFontTx/>
              <a:buChar char="-"/>
            </a:pPr>
            <a:r>
              <a:rPr lang="en-CA" sz="2800" dirty="0" smtClean="0"/>
              <a:t>Pretty </a:t>
            </a:r>
            <a:r>
              <a:rPr lang="en-CA" sz="2800" dirty="0"/>
              <a:t>common supervised learning problem (text classification)</a:t>
            </a:r>
          </a:p>
          <a:p>
            <a:pPr>
              <a:buFontTx/>
              <a:buChar char="-"/>
            </a:pPr>
            <a:endParaRPr lang="en-CA" sz="2800" dirty="0"/>
          </a:p>
          <a:p>
            <a:pPr>
              <a:buFontTx/>
              <a:buChar char="-"/>
            </a:pPr>
            <a:r>
              <a:rPr lang="en-CA" sz="2800" dirty="0"/>
              <a:t>Let’s see all of </a:t>
            </a:r>
            <a:r>
              <a:rPr lang="en-CA" sz="2800" dirty="0" smtClean="0"/>
              <a:t>these libraries </a:t>
            </a:r>
            <a:r>
              <a:rPr lang="en-CA" sz="2800" dirty="0"/>
              <a:t>in action now!</a:t>
            </a:r>
          </a:p>
          <a:p>
            <a:pPr>
              <a:buFontTx/>
              <a:buChar char="-"/>
            </a:pPr>
            <a:endParaRPr lang="en-CA" sz="2800" dirty="0"/>
          </a:p>
          <a:p>
            <a:pPr>
              <a:buFontTx/>
              <a:buChar char="-"/>
            </a:pPr>
            <a:r>
              <a:rPr lang="en-CA" sz="2800" dirty="0"/>
              <a:t>A toy dataset can be found here: </a:t>
            </a:r>
          </a:p>
          <a:p>
            <a:pPr lvl="1">
              <a:buFontTx/>
              <a:buChar char="-"/>
            </a:pPr>
            <a:r>
              <a:rPr lang="en-CA" sz="2200" dirty="0">
                <a:hlinkClick r:id="rId2"/>
              </a:rPr>
              <a:t>https://github.com/sunyam/Python-Tutorial/tree/master/dataset</a:t>
            </a:r>
            <a:endParaRPr lang="en-CA" sz="2200" dirty="0"/>
          </a:p>
          <a:p>
            <a:pPr>
              <a:buFontTx/>
              <a:buChar char="-"/>
            </a:pP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1140-F37F-45F4-A9D3-9EC82D020F5E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116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CA" b="1" dirty="0" smtClean="0">
                <a:solidFill>
                  <a:srgbClr val="C00000"/>
                </a:solidFill>
                <a:latin typeface="Garamond" pitchFamily="18" charset="0"/>
              </a:rPr>
              <a:t>Useful Resources</a:t>
            </a:r>
            <a:endParaRPr lang="en-CA" b="1" dirty="0">
              <a:solidFill>
                <a:srgbClr val="C00000"/>
              </a:solidFill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CA" sz="2000" dirty="0" smtClean="0">
                <a:hlinkClick r:id="rId2"/>
              </a:rPr>
              <a:t>https</a:t>
            </a:r>
            <a:r>
              <a:rPr lang="en-CA" sz="2000" dirty="0">
                <a:hlinkClick r:id="rId2"/>
              </a:rPr>
              <a:t>://pythonprogramming.net/machine-learning-tutorials</a:t>
            </a:r>
            <a:r>
              <a:rPr lang="en-CA" sz="2000" dirty="0" smtClean="0">
                <a:hlinkClick r:id="rId2"/>
              </a:rPr>
              <a:t>/</a:t>
            </a:r>
            <a:endParaRPr lang="en-CA" sz="2000" dirty="0" smtClean="0"/>
          </a:p>
          <a:p>
            <a:pPr>
              <a:buFontTx/>
              <a:buChar char="-"/>
            </a:pPr>
            <a:r>
              <a:rPr lang="en-CA" sz="2000" dirty="0">
                <a:hlinkClick r:id="rId3"/>
              </a:rPr>
              <a:t>https://pythonprogramming.net/tokenizing-words-sentences-nltk-tutorial</a:t>
            </a:r>
            <a:r>
              <a:rPr lang="en-CA" sz="2000" dirty="0" smtClean="0">
                <a:hlinkClick r:id="rId3"/>
              </a:rPr>
              <a:t>/</a:t>
            </a:r>
            <a:endParaRPr lang="en-CA" sz="2000" dirty="0" smtClean="0"/>
          </a:p>
          <a:p>
            <a:pPr>
              <a:buFontTx/>
              <a:buChar char="-"/>
            </a:pPr>
            <a:r>
              <a:rPr lang="en-CA" sz="2000" dirty="0">
                <a:hlinkClick r:id="rId4"/>
              </a:rPr>
              <a:t>https://docs.python.org/2/tutorial</a:t>
            </a:r>
            <a:r>
              <a:rPr lang="en-CA" sz="2000" dirty="0" smtClean="0">
                <a:hlinkClick r:id="rId4"/>
              </a:rPr>
              <a:t>/</a:t>
            </a:r>
            <a:endParaRPr lang="en-CA" sz="2000" dirty="0" smtClean="0"/>
          </a:p>
          <a:p>
            <a:pPr>
              <a:buFontTx/>
              <a:buChar char="-"/>
            </a:pPr>
            <a:endParaRPr lang="en-CA" sz="2000" dirty="0"/>
          </a:p>
          <a:p>
            <a:pPr>
              <a:buFontTx/>
              <a:buChar char="-"/>
            </a:pPr>
            <a:endParaRPr lang="en-CA" sz="2000" dirty="0" smtClean="0"/>
          </a:p>
          <a:p>
            <a:pPr>
              <a:buFontTx/>
              <a:buChar char="-"/>
            </a:pP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1140-F37F-45F4-A9D3-9EC82D020F5E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0737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CA" b="1" dirty="0" smtClean="0">
                <a:solidFill>
                  <a:srgbClr val="C00000"/>
                </a:solidFill>
                <a:latin typeface="Garamond" pitchFamily="18" charset="0"/>
              </a:rPr>
              <a:t>Overview</a:t>
            </a:r>
            <a:endParaRPr lang="en-CA" b="1" dirty="0">
              <a:solidFill>
                <a:srgbClr val="C00000"/>
              </a:solidFill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72000"/>
          </a:xfrm>
        </p:spPr>
        <p:txBody>
          <a:bodyPr>
            <a:normAutofit/>
          </a:bodyPr>
          <a:lstStyle/>
          <a:p>
            <a:r>
              <a:rPr lang="en-CA" dirty="0" smtClean="0"/>
              <a:t>Basic Python Syntax</a:t>
            </a:r>
          </a:p>
          <a:p>
            <a:r>
              <a:rPr lang="en-CA" dirty="0" smtClean="0"/>
              <a:t>Python Data Structures</a:t>
            </a:r>
          </a:p>
          <a:p>
            <a:r>
              <a:rPr lang="en-CA" dirty="0" smtClean="0"/>
              <a:t>Useful libraries:</a:t>
            </a:r>
          </a:p>
          <a:p>
            <a:pPr lvl="1"/>
            <a:r>
              <a:rPr lang="en-CA" dirty="0" err="1" smtClean="0"/>
              <a:t>numpy</a:t>
            </a:r>
            <a:endParaRPr lang="en-CA" dirty="0" smtClean="0"/>
          </a:p>
          <a:p>
            <a:pPr lvl="1"/>
            <a:r>
              <a:rPr lang="en-CA" dirty="0" err="1"/>
              <a:t>s</a:t>
            </a:r>
            <a:r>
              <a:rPr lang="en-CA" dirty="0" err="1" smtClean="0"/>
              <a:t>cikit</a:t>
            </a:r>
            <a:r>
              <a:rPr lang="en-CA" dirty="0" smtClean="0"/>
              <a:t>-learn</a:t>
            </a:r>
          </a:p>
          <a:p>
            <a:pPr lvl="1"/>
            <a:r>
              <a:rPr lang="en-CA" dirty="0" err="1"/>
              <a:t>n</a:t>
            </a:r>
            <a:r>
              <a:rPr lang="en-CA" dirty="0" err="1" smtClean="0"/>
              <a:t>ltk</a:t>
            </a:r>
            <a:endParaRPr lang="en-CA" dirty="0" smtClean="0"/>
          </a:p>
          <a:p>
            <a:r>
              <a:rPr lang="en-CA" dirty="0" smtClean="0"/>
              <a:t>Toy Spam Email Detection problem</a:t>
            </a:r>
            <a:endParaRPr lang="en-CA" dirty="0"/>
          </a:p>
          <a:p>
            <a:pPr lvl="1"/>
            <a:endParaRPr lang="en-CA" dirty="0" smtClean="0"/>
          </a:p>
          <a:p>
            <a:pPr lvl="1"/>
            <a:endParaRPr lang="en-CA" dirty="0" smtClean="0"/>
          </a:p>
          <a:p>
            <a:pPr lvl="1"/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1140-F37F-45F4-A9D3-9EC82D020F5E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886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CA" b="1" dirty="0">
                <a:solidFill>
                  <a:srgbClr val="C00000"/>
                </a:solidFill>
                <a:latin typeface="Garamond" pitchFamily="18" charset="0"/>
              </a:rPr>
              <a:t>Intro to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72000"/>
          </a:xfrm>
        </p:spPr>
        <p:txBody>
          <a:bodyPr>
            <a:normAutofit lnSpcReduction="10000"/>
          </a:bodyPr>
          <a:lstStyle/>
          <a:p>
            <a:r>
              <a:rPr lang="en-CA" dirty="0"/>
              <a:t>Widely used high-level, general-purpose programming </a:t>
            </a:r>
            <a:r>
              <a:rPr lang="en-CA" dirty="0" smtClean="0"/>
              <a:t>language</a:t>
            </a:r>
            <a:endParaRPr lang="en-CA" dirty="0"/>
          </a:p>
          <a:p>
            <a:r>
              <a:rPr lang="en-CA" dirty="0"/>
              <a:t>First </a:t>
            </a:r>
            <a:r>
              <a:rPr lang="en-CA" dirty="0" smtClean="0"/>
              <a:t>version: </a:t>
            </a:r>
            <a:r>
              <a:rPr lang="en-CA" dirty="0"/>
              <a:t>20 February </a:t>
            </a:r>
            <a:r>
              <a:rPr lang="en-CA" dirty="0" smtClean="0"/>
              <a:t>1991</a:t>
            </a:r>
          </a:p>
          <a:p>
            <a:pPr lvl="1"/>
            <a:r>
              <a:rPr lang="en-CA" dirty="0"/>
              <a:t>W</a:t>
            </a:r>
            <a:r>
              <a:rPr lang="en-CA" dirty="0" smtClean="0"/>
              <a:t>e’ll use Python 2.7</a:t>
            </a:r>
          </a:p>
          <a:p>
            <a:pPr lvl="1"/>
            <a:endParaRPr lang="en-CA" dirty="0"/>
          </a:p>
          <a:p>
            <a:r>
              <a:rPr lang="en-CA" dirty="0"/>
              <a:t>Why Python?</a:t>
            </a:r>
          </a:p>
          <a:p>
            <a:pPr lvl="1"/>
            <a:r>
              <a:rPr lang="en-CA" dirty="0"/>
              <a:t>Super easy to </a:t>
            </a:r>
            <a:r>
              <a:rPr lang="en-CA" dirty="0" smtClean="0"/>
              <a:t>use: </a:t>
            </a:r>
            <a:r>
              <a:rPr lang="en-CA" dirty="0"/>
              <a:t>simple syntax.</a:t>
            </a:r>
          </a:p>
          <a:p>
            <a:pPr lvl="1"/>
            <a:r>
              <a:rPr lang="en-CA" dirty="0"/>
              <a:t>Lots of powerful </a:t>
            </a:r>
            <a:r>
              <a:rPr lang="en-CA" dirty="0" smtClean="0"/>
              <a:t>libraries: </a:t>
            </a:r>
            <a:r>
              <a:rPr lang="en-CA" dirty="0" err="1" smtClean="0"/>
              <a:t>sklearn</a:t>
            </a:r>
            <a:r>
              <a:rPr lang="en-CA" dirty="0" smtClean="0"/>
              <a:t>, </a:t>
            </a:r>
            <a:r>
              <a:rPr lang="en-CA" dirty="0" err="1" smtClean="0"/>
              <a:t>nltk</a:t>
            </a:r>
            <a:r>
              <a:rPr lang="en-CA" dirty="0"/>
              <a:t>,</a:t>
            </a:r>
            <a:r>
              <a:rPr lang="en-CA" dirty="0" smtClean="0"/>
              <a:t> </a:t>
            </a:r>
            <a:r>
              <a:rPr lang="en-CA" dirty="0" err="1" smtClean="0"/>
              <a:t>tensorflow</a:t>
            </a:r>
            <a:r>
              <a:rPr lang="en-CA" dirty="0" smtClean="0"/>
              <a:t>, </a:t>
            </a:r>
            <a:r>
              <a:rPr lang="en-CA" dirty="0" err="1" smtClean="0"/>
              <a:t>keras</a:t>
            </a:r>
            <a:r>
              <a:rPr lang="en-CA" dirty="0" smtClean="0"/>
              <a:t>, </a:t>
            </a:r>
            <a:r>
              <a:rPr lang="en-CA" dirty="0" err="1" smtClean="0"/>
              <a:t>opencv</a:t>
            </a:r>
            <a:r>
              <a:rPr lang="en-CA" dirty="0" smtClean="0"/>
              <a:t>, </a:t>
            </a:r>
            <a:r>
              <a:rPr lang="en-CA" dirty="0" err="1" smtClean="0"/>
              <a:t>numpy</a:t>
            </a:r>
            <a:r>
              <a:rPr lang="en-CA" dirty="0" smtClean="0"/>
              <a:t>, pandas, </a:t>
            </a:r>
            <a:r>
              <a:rPr lang="en-CA" dirty="0" err="1" smtClean="0"/>
              <a:t>matplotlib</a:t>
            </a:r>
            <a:r>
              <a:rPr lang="en-CA" dirty="0" smtClean="0"/>
              <a:t>, </a:t>
            </a:r>
            <a:r>
              <a:rPr lang="en-CA" dirty="0" err="1" smtClean="0"/>
              <a:t>scipy</a:t>
            </a:r>
            <a:endParaRPr lang="en-CA" dirty="0"/>
          </a:p>
          <a:p>
            <a:pPr lvl="1"/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1140-F37F-45F4-A9D3-9EC82D020F5E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2079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-76200"/>
            <a:ext cx="8763000" cy="69342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endParaRPr lang="en-US" altLang="en-US" dirty="0"/>
          </a:p>
          <a:p>
            <a:pPr marL="457200" indent="-457200">
              <a:lnSpc>
                <a:spcPct val="90000"/>
              </a:lnSpc>
              <a:buFont typeface="Arial" charset="0"/>
              <a:buChar char="•"/>
            </a:pPr>
            <a:r>
              <a:rPr lang="en-US" altLang="en-US" dirty="0"/>
              <a:t>First assignment to a variable will create </a:t>
            </a:r>
            <a:r>
              <a:rPr lang="en-US" altLang="en-US" dirty="0" smtClean="0"/>
              <a:t>it.</a:t>
            </a:r>
          </a:p>
          <a:p>
            <a:pPr marL="857250" lvl="1" indent="-457200">
              <a:lnSpc>
                <a:spcPct val="90000"/>
              </a:lnSpc>
              <a:buFont typeface="Arial" charset="0"/>
              <a:buChar char="•"/>
            </a:pPr>
            <a:r>
              <a:rPr lang="en-US" altLang="en-US" sz="2400" dirty="0" smtClean="0"/>
              <a:t>Variable </a:t>
            </a:r>
            <a:r>
              <a:rPr lang="en-US" altLang="en-US" sz="2400" dirty="0"/>
              <a:t>types don’t need to be declared. Python figures out the variable types on its own.</a:t>
            </a:r>
            <a:r>
              <a:rPr lang="en-US" altLang="en-US" sz="2800" dirty="0"/>
              <a:t>  </a:t>
            </a:r>
            <a:endParaRPr lang="en-US" altLang="en-US" sz="2800" dirty="0" smtClean="0"/>
          </a:p>
          <a:p>
            <a:pPr marL="914400" lvl="1" indent="-457200">
              <a:lnSpc>
                <a:spcPct val="90000"/>
              </a:lnSpc>
              <a:buFont typeface="Arial" charset="0"/>
              <a:buChar char="•"/>
            </a:pPr>
            <a:endParaRPr lang="en-US" altLang="en-US" sz="3200" dirty="0"/>
          </a:p>
          <a:p>
            <a:pPr marL="914400" lvl="1" indent="-457200">
              <a:lnSpc>
                <a:spcPct val="90000"/>
              </a:lnSpc>
              <a:buFont typeface="Arial" charset="0"/>
              <a:buChar char="•"/>
            </a:pPr>
            <a:endParaRPr lang="en-US" altLang="en-US" sz="3200" dirty="0"/>
          </a:p>
          <a:p>
            <a:r>
              <a:rPr lang="en-US" altLang="en-US" dirty="0"/>
              <a:t>Whitespace is </a:t>
            </a:r>
            <a:r>
              <a:rPr lang="en-US" altLang="en-US" dirty="0" smtClean="0"/>
              <a:t>meaningful, </a:t>
            </a:r>
            <a:r>
              <a:rPr lang="en-US" altLang="en-US" dirty="0"/>
              <a:t>especially indentation and placement of </a:t>
            </a:r>
            <a:r>
              <a:rPr lang="en-US" altLang="en-US" dirty="0" smtClean="0"/>
              <a:t>newlines.</a:t>
            </a:r>
          </a:p>
          <a:p>
            <a:pPr lvl="1"/>
            <a:r>
              <a:rPr lang="en-US" altLang="en-US" sz="2400" dirty="0" smtClean="0"/>
              <a:t>Use </a:t>
            </a:r>
            <a:r>
              <a:rPr lang="en-US" altLang="en-US" sz="2400" dirty="0"/>
              <a:t>a newline to end a line of code. </a:t>
            </a:r>
            <a:br>
              <a:rPr lang="en-US" altLang="en-US" sz="2400" dirty="0"/>
            </a:br>
            <a:r>
              <a:rPr lang="en-US" altLang="en-US" sz="2400" dirty="0"/>
              <a:t>(Not a semicolon like in C++ or Java.)</a:t>
            </a:r>
            <a:br>
              <a:rPr lang="en-US" altLang="en-US" sz="2400" dirty="0"/>
            </a:br>
            <a:r>
              <a:rPr lang="en-US" altLang="en-US" sz="2400" dirty="0"/>
              <a:t>(Use \ when must go to next line prematurely.)</a:t>
            </a:r>
          </a:p>
          <a:p>
            <a:pPr lvl="1"/>
            <a:r>
              <a:rPr lang="en-US" altLang="en-US" sz="2400" dirty="0"/>
              <a:t>No braces { } to mark blocks of code in Python… </a:t>
            </a:r>
            <a:br>
              <a:rPr lang="en-US" altLang="en-US" sz="2400" dirty="0"/>
            </a:br>
            <a:r>
              <a:rPr lang="en-US" altLang="en-US" sz="2400" dirty="0"/>
              <a:t>Use consistent indentation instead.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1140-F37F-45F4-A9D3-9EC82D020F5E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9833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CA" b="1" dirty="0">
                <a:solidFill>
                  <a:srgbClr val="C00000"/>
                </a:solidFill>
                <a:latin typeface="Garamond" pitchFamily="18" charset="0"/>
              </a:rPr>
              <a:t>If statement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7848600" cy="313932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C65D09"/>
                </a:solidFill>
                <a:effectLst/>
                <a:latin typeface="Courier New"/>
                <a:ea typeface="Times New Roman"/>
                <a:cs typeface="Arial"/>
              </a:rPr>
              <a:t>&gt;&gt;&gt; 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x </a:t>
            </a:r>
            <a:r>
              <a:rPr lang="en-CA" dirty="0">
                <a:solidFill>
                  <a:srgbClr val="666666"/>
                </a:solidFill>
                <a:effectLst/>
                <a:latin typeface="Courier New"/>
                <a:ea typeface="Times New Roman"/>
                <a:cs typeface="Arial"/>
              </a:rPr>
              <a:t>=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 </a:t>
            </a:r>
            <a:r>
              <a:rPr lang="en-CA" dirty="0" err="1">
                <a:solidFill>
                  <a:srgbClr val="007020"/>
                </a:solidFill>
                <a:effectLst/>
                <a:latin typeface="Courier New"/>
                <a:ea typeface="Times New Roman"/>
                <a:cs typeface="Arial"/>
              </a:rPr>
              <a:t>int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(</a:t>
            </a:r>
            <a:r>
              <a:rPr lang="en-CA" dirty="0" err="1">
                <a:solidFill>
                  <a:srgbClr val="007020"/>
                </a:solidFill>
                <a:effectLst/>
                <a:latin typeface="Courier New"/>
                <a:ea typeface="Times New Roman"/>
                <a:cs typeface="Arial"/>
              </a:rPr>
              <a:t>raw_input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(</a:t>
            </a:r>
            <a:r>
              <a:rPr lang="en-CA" dirty="0">
                <a:solidFill>
                  <a:srgbClr val="4070A0"/>
                </a:solidFill>
                <a:effectLst/>
                <a:latin typeface="Courier New"/>
                <a:ea typeface="Times New Roman"/>
                <a:cs typeface="Arial"/>
              </a:rPr>
              <a:t>"Please enter an integer: "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))</a:t>
            </a:r>
            <a:endParaRPr lang="en-CA" dirty="0">
              <a:effectLst/>
              <a:latin typeface="Calibri"/>
              <a:ea typeface="Calibri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Please enter an integer: 42</a:t>
            </a:r>
            <a:endParaRPr lang="en-CA" dirty="0">
              <a:effectLst/>
              <a:latin typeface="Calibri"/>
              <a:ea typeface="Calibri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C65D09"/>
                </a:solidFill>
                <a:effectLst/>
                <a:latin typeface="Courier New"/>
                <a:ea typeface="Times New Roman"/>
                <a:cs typeface="Arial"/>
              </a:rPr>
              <a:t>&gt;&gt;&gt; </a:t>
            </a:r>
            <a:r>
              <a:rPr lang="en-CA" b="1" dirty="0">
                <a:solidFill>
                  <a:srgbClr val="007020"/>
                </a:solidFill>
                <a:effectLst/>
                <a:latin typeface="Courier New"/>
                <a:ea typeface="Times New Roman"/>
                <a:cs typeface="Arial"/>
              </a:rPr>
              <a:t>if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 x </a:t>
            </a:r>
            <a:r>
              <a:rPr lang="en-CA" dirty="0">
                <a:solidFill>
                  <a:srgbClr val="666666"/>
                </a:solidFill>
                <a:effectLst/>
                <a:latin typeface="Courier New"/>
                <a:ea typeface="Times New Roman"/>
                <a:cs typeface="Arial"/>
              </a:rPr>
              <a:t>&lt;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 </a:t>
            </a:r>
            <a:r>
              <a:rPr lang="en-CA" dirty="0">
                <a:solidFill>
                  <a:srgbClr val="208050"/>
                </a:solidFill>
                <a:effectLst/>
                <a:latin typeface="Courier New"/>
                <a:ea typeface="Times New Roman"/>
                <a:cs typeface="Arial"/>
              </a:rPr>
              <a:t>0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:</a:t>
            </a:r>
            <a:endParaRPr lang="en-CA" dirty="0">
              <a:effectLst/>
              <a:latin typeface="Calibri"/>
              <a:ea typeface="Calibri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C65D09"/>
                </a:solidFill>
                <a:effectLst/>
                <a:latin typeface="Courier New"/>
                <a:ea typeface="Times New Roman"/>
                <a:cs typeface="Arial"/>
              </a:rPr>
              <a:t>... 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    x </a:t>
            </a:r>
            <a:r>
              <a:rPr lang="en-CA" dirty="0">
                <a:solidFill>
                  <a:srgbClr val="666666"/>
                </a:solidFill>
                <a:effectLst/>
                <a:latin typeface="Courier New"/>
                <a:ea typeface="Times New Roman"/>
                <a:cs typeface="Arial"/>
              </a:rPr>
              <a:t>=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 </a:t>
            </a:r>
            <a:r>
              <a:rPr lang="en-CA" dirty="0">
                <a:solidFill>
                  <a:srgbClr val="208050"/>
                </a:solidFill>
                <a:effectLst/>
                <a:latin typeface="Courier New"/>
                <a:ea typeface="Times New Roman"/>
                <a:cs typeface="Arial"/>
              </a:rPr>
              <a:t>0</a:t>
            </a:r>
            <a:endParaRPr lang="en-CA" dirty="0">
              <a:effectLst/>
              <a:latin typeface="Calibri"/>
              <a:ea typeface="Calibri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C65D09"/>
                </a:solidFill>
                <a:effectLst/>
                <a:latin typeface="Courier New"/>
                <a:ea typeface="Times New Roman"/>
                <a:cs typeface="Arial"/>
              </a:rPr>
              <a:t>... 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    </a:t>
            </a:r>
            <a:r>
              <a:rPr lang="en-CA" b="1" dirty="0">
                <a:solidFill>
                  <a:srgbClr val="007020"/>
                </a:solidFill>
                <a:effectLst/>
                <a:latin typeface="Courier New"/>
                <a:ea typeface="Times New Roman"/>
                <a:cs typeface="Arial"/>
              </a:rPr>
              <a:t>print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 </a:t>
            </a:r>
            <a:r>
              <a:rPr lang="en-CA" dirty="0">
                <a:solidFill>
                  <a:srgbClr val="4070A0"/>
                </a:solidFill>
                <a:effectLst/>
                <a:latin typeface="Courier New"/>
                <a:ea typeface="Times New Roman"/>
                <a:cs typeface="Arial"/>
              </a:rPr>
              <a:t>'Negative changed to zero'</a:t>
            </a:r>
            <a:endParaRPr lang="en-CA" dirty="0">
              <a:effectLst/>
              <a:latin typeface="Calibri"/>
              <a:ea typeface="Calibri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C65D09"/>
                </a:solidFill>
                <a:effectLst/>
                <a:latin typeface="Courier New"/>
                <a:ea typeface="Times New Roman"/>
                <a:cs typeface="Arial"/>
              </a:rPr>
              <a:t>... </a:t>
            </a:r>
            <a:r>
              <a:rPr lang="en-CA" b="1" dirty="0" err="1">
                <a:solidFill>
                  <a:srgbClr val="007020"/>
                </a:solidFill>
                <a:effectLst/>
                <a:latin typeface="Courier New"/>
                <a:ea typeface="Times New Roman"/>
                <a:cs typeface="Arial"/>
              </a:rPr>
              <a:t>elif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 x </a:t>
            </a:r>
            <a:r>
              <a:rPr lang="en-CA" dirty="0">
                <a:solidFill>
                  <a:srgbClr val="666666"/>
                </a:solidFill>
                <a:effectLst/>
                <a:latin typeface="Courier New"/>
                <a:ea typeface="Times New Roman"/>
                <a:cs typeface="Arial"/>
              </a:rPr>
              <a:t>==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 </a:t>
            </a:r>
            <a:r>
              <a:rPr lang="en-CA" dirty="0">
                <a:solidFill>
                  <a:srgbClr val="208050"/>
                </a:solidFill>
                <a:effectLst/>
                <a:latin typeface="Courier New"/>
                <a:ea typeface="Times New Roman"/>
                <a:cs typeface="Arial"/>
              </a:rPr>
              <a:t>0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:</a:t>
            </a:r>
            <a:endParaRPr lang="en-CA" dirty="0">
              <a:effectLst/>
              <a:latin typeface="Calibri"/>
              <a:ea typeface="Calibri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C65D09"/>
                </a:solidFill>
                <a:effectLst/>
                <a:latin typeface="Courier New"/>
                <a:ea typeface="Times New Roman"/>
                <a:cs typeface="Arial"/>
              </a:rPr>
              <a:t>... 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    </a:t>
            </a:r>
            <a:r>
              <a:rPr lang="en-CA" b="1" dirty="0">
                <a:solidFill>
                  <a:srgbClr val="007020"/>
                </a:solidFill>
                <a:effectLst/>
                <a:latin typeface="Courier New"/>
                <a:ea typeface="Times New Roman"/>
                <a:cs typeface="Arial"/>
              </a:rPr>
              <a:t>print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 </a:t>
            </a:r>
            <a:r>
              <a:rPr lang="en-CA" dirty="0">
                <a:solidFill>
                  <a:srgbClr val="4070A0"/>
                </a:solidFill>
                <a:effectLst/>
                <a:latin typeface="Courier New"/>
                <a:ea typeface="Times New Roman"/>
                <a:cs typeface="Arial"/>
              </a:rPr>
              <a:t>'Zero'</a:t>
            </a:r>
            <a:endParaRPr lang="en-CA" dirty="0">
              <a:effectLst/>
              <a:latin typeface="Calibri"/>
              <a:ea typeface="Calibri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C65D09"/>
                </a:solidFill>
                <a:effectLst/>
                <a:latin typeface="Courier New"/>
                <a:ea typeface="Times New Roman"/>
                <a:cs typeface="Arial"/>
              </a:rPr>
              <a:t>... </a:t>
            </a:r>
            <a:r>
              <a:rPr lang="en-CA" b="1" dirty="0" err="1">
                <a:solidFill>
                  <a:srgbClr val="007020"/>
                </a:solidFill>
                <a:effectLst/>
                <a:latin typeface="Courier New"/>
                <a:ea typeface="Times New Roman"/>
                <a:cs typeface="Arial"/>
              </a:rPr>
              <a:t>elif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 x </a:t>
            </a:r>
            <a:r>
              <a:rPr lang="en-CA" dirty="0">
                <a:solidFill>
                  <a:srgbClr val="666666"/>
                </a:solidFill>
                <a:effectLst/>
                <a:latin typeface="Courier New"/>
                <a:ea typeface="Times New Roman"/>
                <a:cs typeface="Arial"/>
              </a:rPr>
              <a:t>==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 </a:t>
            </a:r>
            <a:r>
              <a:rPr lang="en-CA" dirty="0">
                <a:solidFill>
                  <a:srgbClr val="208050"/>
                </a:solidFill>
                <a:effectLst/>
                <a:latin typeface="Courier New"/>
                <a:ea typeface="Times New Roman"/>
                <a:cs typeface="Arial"/>
              </a:rPr>
              <a:t>1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:</a:t>
            </a:r>
            <a:endParaRPr lang="en-CA" dirty="0">
              <a:effectLst/>
              <a:latin typeface="Calibri"/>
              <a:ea typeface="Calibri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C65D09"/>
                </a:solidFill>
                <a:effectLst/>
                <a:latin typeface="Courier New"/>
                <a:ea typeface="Times New Roman"/>
                <a:cs typeface="Arial"/>
              </a:rPr>
              <a:t>... 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    </a:t>
            </a:r>
            <a:r>
              <a:rPr lang="en-CA" b="1" dirty="0">
                <a:solidFill>
                  <a:srgbClr val="007020"/>
                </a:solidFill>
                <a:effectLst/>
                <a:latin typeface="Courier New"/>
                <a:ea typeface="Times New Roman"/>
                <a:cs typeface="Arial"/>
              </a:rPr>
              <a:t>print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 </a:t>
            </a:r>
            <a:r>
              <a:rPr lang="en-CA" dirty="0">
                <a:solidFill>
                  <a:srgbClr val="4070A0"/>
                </a:solidFill>
                <a:effectLst/>
                <a:latin typeface="Courier New"/>
                <a:ea typeface="Times New Roman"/>
                <a:cs typeface="Arial"/>
              </a:rPr>
              <a:t>'Single'</a:t>
            </a:r>
            <a:endParaRPr lang="en-CA" dirty="0">
              <a:effectLst/>
              <a:latin typeface="Calibri"/>
              <a:ea typeface="Calibri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C65D09"/>
                </a:solidFill>
                <a:effectLst/>
                <a:latin typeface="Courier New"/>
                <a:ea typeface="Times New Roman"/>
                <a:cs typeface="Arial"/>
              </a:rPr>
              <a:t>... </a:t>
            </a:r>
            <a:r>
              <a:rPr lang="en-CA" b="1" dirty="0">
                <a:solidFill>
                  <a:srgbClr val="007020"/>
                </a:solidFill>
                <a:effectLst/>
                <a:latin typeface="Courier New"/>
                <a:ea typeface="Times New Roman"/>
                <a:cs typeface="Arial"/>
              </a:rPr>
              <a:t>else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:</a:t>
            </a:r>
            <a:endParaRPr lang="en-CA" dirty="0">
              <a:effectLst/>
              <a:latin typeface="Calibri"/>
              <a:ea typeface="Calibri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C65D09"/>
                </a:solidFill>
                <a:effectLst/>
                <a:latin typeface="Courier New"/>
                <a:ea typeface="Times New Roman"/>
                <a:cs typeface="Arial"/>
              </a:rPr>
              <a:t>... 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    </a:t>
            </a:r>
            <a:r>
              <a:rPr lang="en-CA" b="1" dirty="0">
                <a:solidFill>
                  <a:srgbClr val="007020"/>
                </a:solidFill>
                <a:effectLst/>
                <a:latin typeface="Courier New"/>
                <a:ea typeface="Times New Roman"/>
                <a:cs typeface="Arial"/>
              </a:rPr>
              <a:t>print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 </a:t>
            </a:r>
            <a:r>
              <a:rPr lang="en-CA" dirty="0">
                <a:solidFill>
                  <a:srgbClr val="4070A0"/>
                </a:solidFill>
                <a:effectLst/>
                <a:latin typeface="Courier New"/>
                <a:ea typeface="Times New Roman"/>
                <a:cs typeface="Arial"/>
              </a:rPr>
              <a:t>'More'</a:t>
            </a:r>
            <a:endParaRPr lang="en-CA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14800" y="5070764"/>
            <a:ext cx="5181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itchFamily="49" charset="0"/>
                <a:cs typeface="Courier New" pitchFamily="49" charset="0"/>
              </a:rPr>
              <a:t>https://docs.python.org/2/tutorials/</a:t>
            </a:r>
          </a:p>
          <a:p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1140-F37F-45F4-A9D3-9EC82D020F5E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969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CA" b="1" dirty="0">
                <a:solidFill>
                  <a:srgbClr val="C00000"/>
                </a:solidFill>
                <a:latin typeface="Garamond" pitchFamily="18" charset="0"/>
              </a:rPr>
              <a:t>For loops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577876"/>
            <a:ext cx="78486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C65D09"/>
                </a:solidFill>
                <a:effectLst/>
                <a:latin typeface="Courier New"/>
                <a:ea typeface="Times New Roman"/>
                <a:cs typeface="Arial"/>
              </a:rPr>
              <a:t>&gt;&gt;&gt; </a:t>
            </a:r>
            <a:r>
              <a:rPr lang="en-CA" i="1" dirty="0">
                <a:solidFill>
                  <a:srgbClr val="408090"/>
                </a:solidFill>
                <a:effectLst/>
                <a:latin typeface="Courier New"/>
                <a:ea typeface="Times New Roman"/>
                <a:cs typeface="Arial"/>
              </a:rPr>
              <a:t># Measure some strings:</a:t>
            </a:r>
            <a:endParaRPr lang="en-CA" sz="2400" dirty="0">
              <a:ea typeface="Calibri"/>
              <a:cs typeface="Arial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C65D09"/>
                </a:solidFill>
                <a:effectLst/>
                <a:latin typeface="Courier New"/>
                <a:ea typeface="Times New Roman"/>
                <a:cs typeface="Arial"/>
              </a:rPr>
              <a:t>... 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words </a:t>
            </a:r>
            <a:r>
              <a:rPr lang="en-CA" dirty="0">
                <a:solidFill>
                  <a:srgbClr val="666666"/>
                </a:solidFill>
                <a:effectLst/>
                <a:latin typeface="Courier New"/>
                <a:ea typeface="Times New Roman"/>
                <a:cs typeface="Arial"/>
              </a:rPr>
              <a:t>=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 [</a:t>
            </a:r>
            <a:r>
              <a:rPr lang="en-CA" dirty="0">
                <a:solidFill>
                  <a:srgbClr val="4070A0"/>
                </a:solidFill>
                <a:effectLst/>
                <a:latin typeface="Courier New"/>
                <a:ea typeface="Times New Roman"/>
                <a:cs typeface="Arial"/>
              </a:rPr>
              <a:t>'cat'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, </a:t>
            </a:r>
            <a:r>
              <a:rPr lang="en-CA" dirty="0">
                <a:solidFill>
                  <a:srgbClr val="4070A0"/>
                </a:solidFill>
                <a:effectLst/>
                <a:latin typeface="Courier New"/>
                <a:ea typeface="Times New Roman"/>
                <a:cs typeface="Arial"/>
              </a:rPr>
              <a:t>'window'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, </a:t>
            </a:r>
            <a:r>
              <a:rPr lang="en-CA" dirty="0">
                <a:solidFill>
                  <a:srgbClr val="4070A0"/>
                </a:solidFill>
                <a:effectLst/>
                <a:latin typeface="Courier New"/>
                <a:ea typeface="Times New Roman"/>
                <a:cs typeface="Arial"/>
              </a:rPr>
              <a:t>'defenestrate'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]</a:t>
            </a:r>
            <a:endParaRPr lang="en-CA" sz="2400" dirty="0">
              <a:ea typeface="Calibri"/>
              <a:cs typeface="Arial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C65D09"/>
                </a:solidFill>
                <a:effectLst/>
                <a:latin typeface="Courier New"/>
                <a:ea typeface="Times New Roman"/>
                <a:cs typeface="Arial"/>
              </a:rPr>
              <a:t>&gt;&gt;&gt; </a:t>
            </a:r>
            <a:r>
              <a:rPr lang="en-CA" b="1" dirty="0">
                <a:solidFill>
                  <a:srgbClr val="007020"/>
                </a:solidFill>
                <a:effectLst/>
                <a:latin typeface="Courier New"/>
                <a:ea typeface="Times New Roman"/>
                <a:cs typeface="Arial"/>
              </a:rPr>
              <a:t>for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 w </a:t>
            </a:r>
            <a:r>
              <a:rPr lang="en-CA" b="1" dirty="0">
                <a:solidFill>
                  <a:srgbClr val="007020"/>
                </a:solidFill>
                <a:effectLst/>
                <a:latin typeface="Courier New"/>
                <a:ea typeface="Times New Roman"/>
                <a:cs typeface="Arial"/>
              </a:rPr>
              <a:t>in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 words:</a:t>
            </a:r>
            <a:endParaRPr lang="en-CA" sz="2400" dirty="0">
              <a:ea typeface="Calibri"/>
              <a:cs typeface="Arial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C65D09"/>
                </a:solidFill>
                <a:effectLst/>
                <a:latin typeface="Courier New"/>
                <a:ea typeface="Times New Roman"/>
                <a:cs typeface="Arial"/>
              </a:rPr>
              <a:t>... 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    </a:t>
            </a:r>
            <a:r>
              <a:rPr lang="en-CA" b="1" dirty="0">
                <a:solidFill>
                  <a:srgbClr val="007020"/>
                </a:solidFill>
                <a:effectLst/>
                <a:latin typeface="Courier New"/>
                <a:ea typeface="Times New Roman"/>
                <a:cs typeface="Arial"/>
              </a:rPr>
              <a:t>print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 w, </a:t>
            </a:r>
            <a:r>
              <a:rPr lang="en-CA" dirty="0" err="1">
                <a:solidFill>
                  <a:srgbClr val="007020"/>
                </a:solidFill>
                <a:effectLst/>
                <a:latin typeface="Courier New"/>
                <a:ea typeface="Times New Roman"/>
                <a:cs typeface="Arial"/>
              </a:rPr>
              <a:t>len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(w)</a:t>
            </a:r>
            <a:endParaRPr lang="en-CA" sz="2400" dirty="0">
              <a:ea typeface="Calibri"/>
              <a:cs typeface="Arial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C65D09"/>
                </a:solidFill>
                <a:effectLst/>
                <a:latin typeface="Courier New"/>
                <a:ea typeface="Times New Roman"/>
                <a:cs typeface="Arial"/>
              </a:rPr>
              <a:t>...</a:t>
            </a:r>
            <a:endParaRPr lang="en-CA" sz="2400" dirty="0">
              <a:ea typeface="Calibri"/>
              <a:cs typeface="Arial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cat 3</a:t>
            </a:r>
            <a:endParaRPr lang="en-CA" sz="2400" dirty="0">
              <a:ea typeface="Calibri"/>
              <a:cs typeface="Arial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window 6</a:t>
            </a:r>
            <a:endParaRPr lang="en-CA" sz="2400" dirty="0">
              <a:ea typeface="Calibri"/>
              <a:cs typeface="Arial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defenestrate 12</a:t>
            </a:r>
            <a:endParaRPr lang="en-CA" sz="2400" dirty="0">
              <a:ea typeface="Calibri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1140-F37F-45F4-A9D3-9EC82D020F5E}" type="slidenum">
              <a:rPr lang="en-CA" smtClean="0"/>
              <a:t>6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457200" y="4644221"/>
            <a:ext cx="7848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Let’s move on to the </a:t>
            </a:r>
            <a:r>
              <a:rPr lang="en-US" sz="3200" dirty="0" err="1" smtClean="0"/>
              <a:t>Jupyter</a:t>
            </a:r>
            <a:r>
              <a:rPr lang="en-US" sz="3200" dirty="0" smtClean="0"/>
              <a:t> Notebook for some hands-on experience.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45174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CA" b="1" dirty="0">
                <a:solidFill>
                  <a:srgbClr val="C00000"/>
                </a:solidFill>
                <a:latin typeface="Garamond" pitchFamily="18" charset="0"/>
              </a:rPr>
              <a:t>Classes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Objects are an encapsulation of variables and functions into a single entity.</a:t>
            </a:r>
          </a:p>
          <a:p>
            <a:r>
              <a:rPr lang="en-CA" dirty="0"/>
              <a:t>Objects get their variables and functions from classes.</a:t>
            </a:r>
          </a:p>
          <a:p>
            <a:r>
              <a:rPr lang="en-CA" dirty="0"/>
              <a:t>Classes are essentially a template to create your objects.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1140-F37F-45F4-A9D3-9EC82D020F5E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1813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CA" b="1" dirty="0">
                <a:solidFill>
                  <a:srgbClr val="C00000"/>
                </a:solidFill>
                <a:latin typeface="Garamond" pitchFamily="18" charset="0"/>
              </a:rPr>
              <a:t>Classes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199"/>
          </a:xfrm>
        </p:spPr>
        <p:txBody>
          <a:bodyPr>
            <a:normAutofit/>
          </a:bodyPr>
          <a:lstStyle/>
          <a:p>
            <a:r>
              <a:rPr lang="en-CA" dirty="0"/>
              <a:t>Simple example: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Assign </a:t>
            </a:r>
            <a:r>
              <a:rPr lang="en-CA" dirty="0" err="1"/>
              <a:t>MyClass</a:t>
            </a:r>
            <a:r>
              <a:rPr lang="en-CA" dirty="0"/>
              <a:t> to an object: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2286000"/>
            <a:ext cx="80772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C65D09"/>
                </a:solidFill>
                <a:effectLst/>
                <a:latin typeface="Courier New"/>
                <a:ea typeface="Times New Roman"/>
                <a:cs typeface="Arial"/>
              </a:rPr>
              <a:t>&gt;&gt;&gt; 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class </a:t>
            </a:r>
            <a:r>
              <a:rPr lang="en-CA" dirty="0" err="1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MyCourse</a:t>
            </a:r>
            <a:r>
              <a:rPr lang="en-CA" dirty="0" smtClean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:</a:t>
            </a:r>
            <a:endParaRPr lang="en-CA" dirty="0">
              <a:solidFill>
                <a:srgbClr val="333333"/>
              </a:solidFill>
              <a:effectLst/>
              <a:latin typeface="Courier New"/>
              <a:ea typeface="Times New Roman"/>
              <a:cs typeface="Arial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C65D09"/>
                </a:solidFill>
                <a:effectLst/>
                <a:latin typeface="Courier New" pitchFamily="49" charset="0"/>
                <a:ea typeface="Times New Roman"/>
                <a:cs typeface="Courier New" pitchFamily="49" charset="0"/>
              </a:rPr>
              <a:t>... </a:t>
            </a:r>
            <a:r>
              <a:rPr lang="en-CA" dirty="0">
                <a:solidFill>
                  <a:srgbClr val="333333"/>
                </a:solidFill>
                <a:effectLst/>
                <a:latin typeface="Courier New" pitchFamily="49" charset="0"/>
                <a:ea typeface="Times New Roman"/>
                <a:cs typeface="Courier New" pitchFamily="49" charset="0"/>
              </a:rPr>
              <a:t>    </a:t>
            </a:r>
            <a:r>
              <a:rPr lang="en-CA" dirty="0">
                <a:latin typeface="Courier New" pitchFamily="49" charset="0"/>
                <a:cs typeface="Courier New" pitchFamily="49" charset="0"/>
              </a:rPr>
              <a:t>name = "NLP"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C65D09"/>
                </a:solidFill>
                <a:effectLst/>
                <a:latin typeface="Courier New" pitchFamily="49" charset="0"/>
                <a:ea typeface="Times New Roman"/>
                <a:cs typeface="Courier New" pitchFamily="49" charset="0"/>
              </a:rPr>
              <a:t>... </a:t>
            </a:r>
            <a:r>
              <a:rPr lang="en-CA" dirty="0">
                <a:solidFill>
                  <a:srgbClr val="333333"/>
                </a:solidFill>
                <a:effectLst/>
                <a:latin typeface="Courier New" pitchFamily="49" charset="0"/>
                <a:ea typeface="Times New Roman"/>
                <a:cs typeface="Courier New" pitchFamily="49" charset="0"/>
              </a:rPr>
              <a:t>    </a:t>
            </a:r>
            <a:r>
              <a:rPr lang="en-CA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CA" dirty="0">
                <a:latin typeface="Courier New" pitchFamily="49" charset="0"/>
                <a:cs typeface="Courier New" pitchFamily="49" charset="0"/>
              </a:rPr>
              <a:t> function(self): </a:t>
            </a:r>
            <a:r>
              <a:rPr lang="en-CA" i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#called method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C65D09"/>
                </a:solidFill>
                <a:effectLst/>
                <a:latin typeface="Courier New" pitchFamily="49" charset="0"/>
                <a:ea typeface="Times New Roman"/>
                <a:cs typeface="Courier New" pitchFamily="49" charset="0"/>
              </a:rPr>
              <a:t>... </a:t>
            </a:r>
            <a:r>
              <a:rPr lang="en-CA" dirty="0">
                <a:solidFill>
                  <a:srgbClr val="333333"/>
                </a:solidFill>
                <a:effectLst/>
                <a:latin typeface="Courier New" pitchFamily="49" charset="0"/>
                <a:ea typeface="Times New Roman"/>
                <a:cs typeface="Courier New" pitchFamily="49" charset="0"/>
              </a:rPr>
              <a:t>    </a:t>
            </a:r>
            <a:r>
              <a:rPr lang="en-CA" b="1" dirty="0">
                <a:solidFill>
                  <a:srgbClr val="C65D09"/>
                </a:solidFill>
                <a:effectLst/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CA" dirty="0">
                <a:solidFill>
                  <a:srgbClr val="333333"/>
                </a:solidFill>
                <a:effectLst/>
                <a:latin typeface="Courier New" pitchFamily="49" charset="0"/>
                <a:ea typeface="Times New Roman"/>
                <a:cs typeface="Courier New" pitchFamily="49" charset="0"/>
              </a:rPr>
              <a:t>    </a:t>
            </a:r>
            <a:r>
              <a:rPr lang="en-CA" dirty="0">
                <a:latin typeface="Courier New" pitchFamily="49" charset="0"/>
                <a:cs typeface="Courier New" pitchFamily="49" charset="0"/>
              </a:rPr>
              <a:t>print "I love NLP."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" y="4648200"/>
            <a:ext cx="807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C65D09"/>
                </a:solidFill>
                <a:effectLst/>
                <a:latin typeface="Courier New"/>
                <a:ea typeface="Times New Roman"/>
                <a:cs typeface="Arial"/>
              </a:rPr>
              <a:t>&gt;&gt;&gt; </a:t>
            </a:r>
            <a:r>
              <a:rPr lang="en-CA" dirty="0" err="1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myObject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 = </a:t>
            </a:r>
            <a:r>
              <a:rPr lang="en-CA" dirty="0" err="1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MyCourse</a:t>
            </a:r>
            <a:r>
              <a:rPr lang="en-CA" dirty="0">
                <a:solidFill>
                  <a:srgbClr val="333333"/>
                </a:solidFill>
                <a:latin typeface="Courier New"/>
                <a:ea typeface="Times New Roman"/>
                <a:cs typeface="Arial"/>
              </a:rPr>
              <a:t>()</a:t>
            </a:r>
            <a:endParaRPr lang="en-CA" dirty="0">
              <a:solidFill>
                <a:srgbClr val="333333"/>
              </a:solidFill>
              <a:effectLst/>
              <a:latin typeface="Courier New"/>
              <a:ea typeface="Times New Roman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90600" y="5237018"/>
            <a:ext cx="7620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dirty="0"/>
              <a:t>Now the variable "</a:t>
            </a:r>
            <a:r>
              <a:rPr lang="en-CA" sz="2000" dirty="0" err="1"/>
              <a:t>myObject</a:t>
            </a:r>
            <a:r>
              <a:rPr lang="en-CA" sz="2000" dirty="0"/>
              <a:t>" holds an object of the class "</a:t>
            </a:r>
            <a:r>
              <a:rPr lang="en-CA" sz="2000" dirty="0" err="1"/>
              <a:t>MyCourse</a:t>
            </a:r>
            <a:r>
              <a:rPr lang="en-CA" sz="2000" dirty="0"/>
              <a:t>" that contains the variable and the function defined within the class called "</a:t>
            </a:r>
            <a:r>
              <a:rPr lang="en-CA" sz="2000" dirty="0" err="1"/>
              <a:t>MyCourse</a:t>
            </a:r>
            <a:r>
              <a:rPr lang="en-CA" sz="2000" dirty="0"/>
              <a:t>".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1140-F37F-45F4-A9D3-9EC82D020F5E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8875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CA" b="1" dirty="0">
                <a:solidFill>
                  <a:srgbClr val="C00000"/>
                </a:solidFill>
                <a:latin typeface="Garamond" pitchFamily="18" charset="0"/>
              </a:rPr>
              <a:t>Classes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Accessing elements of an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2373868"/>
            <a:ext cx="80772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C65D09"/>
                </a:solidFill>
                <a:effectLst/>
                <a:latin typeface="Courier New"/>
                <a:ea typeface="Times New Roman"/>
                <a:cs typeface="Arial"/>
              </a:rPr>
              <a:t>&gt;&gt;&gt; 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myObject.name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kern="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NLP</a:t>
            </a:r>
            <a:r>
              <a:rPr lang="en-CA" kern="0" dirty="0">
                <a:latin typeface="Courier New" pitchFamily="49" charset="0"/>
                <a:cs typeface="Courier New" pitchFamily="49" charset="0"/>
              </a:rPr>
              <a:t>'</a:t>
            </a:r>
            <a:endParaRPr lang="en-CA" dirty="0">
              <a:solidFill>
                <a:srgbClr val="333333"/>
              </a:solidFill>
              <a:effectLst/>
              <a:latin typeface="Courier New"/>
              <a:ea typeface="Times New Roman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3544669"/>
            <a:ext cx="80772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C65D09"/>
                </a:solidFill>
                <a:effectLst/>
                <a:latin typeface="Courier New"/>
                <a:ea typeface="Times New Roman"/>
                <a:cs typeface="Arial"/>
              </a:rPr>
              <a:t>&gt;&gt;&gt; </a:t>
            </a:r>
            <a:r>
              <a:rPr lang="en-CA" dirty="0" err="1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myOtherObject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 = </a:t>
            </a:r>
            <a:r>
              <a:rPr lang="en-CA" dirty="0" err="1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MyCourse</a:t>
            </a:r>
            <a:r>
              <a:rPr lang="en-CA" dirty="0">
                <a:solidFill>
                  <a:srgbClr val="333333"/>
                </a:solidFill>
                <a:latin typeface="Courier New"/>
                <a:ea typeface="Times New Roman"/>
                <a:cs typeface="Arial"/>
              </a:rPr>
              <a:t>()</a:t>
            </a:r>
            <a:endParaRPr lang="en-CA" b="1" dirty="0">
              <a:solidFill>
                <a:srgbClr val="C65D09"/>
              </a:solidFill>
              <a:effectLst/>
              <a:latin typeface="Courier New"/>
              <a:ea typeface="Times New Roman"/>
              <a:cs typeface="Arial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C65D09"/>
                </a:solidFill>
                <a:effectLst/>
                <a:latin typeface="Courier New"/>
                <a:ea typeface="Times New Roman"/>
                <a:cs typeface="Arial"/>
              </a:rPr>
              <a:t>&gt;&gt;&gt; 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myOtherObject.name = "comp599"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C65D09"/>
                </a:solidFill>
                <a:effectLst/>
                <a:latin typeface="Courier New"/>
                <a:ea typeface="Times New Roman"/>
                <a:cs typeface="Arial"/>
              </a:rPr>
              <a:t>&gt;&gt;&gt; </a:t>
            </a:r>
            <a:r>
              <a:rPr lang="en-CA" b="1" dirty="0">
                <a:solidFill>
                  <a:srgbClr val="007020"/>
                </a:solidFill>
                <a:effectLst/>
                <a:latin typeface="Courier New"/>
                <a:ea typeface="Times New Roman"/>
                <a:cs typeface="Arial"/>
              </a:rPr>
              <a:t>print</a:t>
            </a:r>
            <a:r>
              <a:rPr lang="en-CA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myOtherObject.name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comp599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1140-F37F-45F4-A9D3-9EC82D020F5E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2995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4355</TotalTime>
  <Words>887</Words>
  <Application>Microsoft Macintosh PowerPoint</Application>
  <PresentationFormat>On-screen Show (4:3)</PresentationFormat>
  <Paragraphs>176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Courier New</vt:lpstr>
      <vt:lpstr>Garamond</vt:lpstr>
      <vt:lpstr>Times New Roman</vt:lpstr>
      <vt:lpstr>Office Theme</vt:lpstr>
      <vt:lpstr>Python Tutorial COMP 550- Natural Language Processing</vt:lpstr>
      <vt:lpstr>Overview</vt:lpstr>
      <vt:lpstr>Intro to Python</vt:lpstr>
      <vt:lpstr>PowerPoint Presentation</vt:lpstr>
      <vt:lpstr>If statement</vt:lpstr>
      <vt:lpstr>For loops</vt:lpstr>
      <vt:lpstr>Classes and Objects</vt:lpstr>
      <vt:lpstr>Classes and Objects</vt:lpstr>
      <vt:lpstr>Classes and Objects</vt:lpstr>
      <vt:lpstr>Numpy</vt:lpstr>
      <vt:lpstr>Numpy</vt:lpstr>
      <vt:lpstr>Scikit-learn</vt:lpstr>
      <vt:lpstr>Count Vectorizer</vt:lpstr>
      <vt:lpstr>NLTK</vt:lpstr>
      <vt:lpstr>NLTK</vt:lpstr>
      <vt:lpstr>NLTK</vt:lpstr>
      <vt:lpstr>NLTK</vt:lpstr>
      <vt:lpstr>Detecting Spam Emails</vt:lpstr>
      <vt:lpstr>Useful Resources</vt:lpstr>
    </vt:vector>
  </TitlesOfParts>
  <Company>Hewlett-Packard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II + Python</dc:title>
  <dc:creator>Jad Kabbara</dc:creator>
  <cp:lastModifiedBy>Sunyam Bagga</cp:lastModifiedBy>
  <cp:revision>117</cp:revision>
  <dcterms:created xsi:type="dcterms:W3CDTF">2016-09-20T22:52:38Z</dcterms:created>
  <dcterms:modified xsi:type="dcterms:W3CDTF">2018-09-19T16:19:38Z</dcterms:modified>
</cp:coreProperties>
</file>