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1077" r:id="rId3"/>
    <p:sldId id="1078" r:id="rId4"/>
    <p:sldId id="319" r:id="rId5"/>
    <p:sldId id="322" r:id="rId6"/>
    <p:sldId id="272" r:id="rId7"/>
    <p:sldId id="278" r:id="rId8"/>
    <p:sldId id="289" r:id="rId9"/>
    <p:sldId id="1068" r:id="rId10"/>
    <p:sldId id="294" r:id="rId11"/>
    <p:sldId id="295" r:id="rId12"/>
    <p:sldId id="297" r:id="rId13"/>
    <p:sldId id="1069" r:id="rId14"/>
    <p:sldId id="1071" r:id="rId15"/>
    <p:sldId id="1074" r:id="rId16"/>
    <p:sldId id="1073" r:id="rId17"/>
    <p:sldId id="1075" r:id="rId18"/>
    <p:sldId id="1076" r:id="rId19"/>
    <p:sldId id="26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4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365721"/>
    <a:srgbClr val="43BFB9"/>
    <a:srgbClr val="69A741"/>
    <a:srgbClr val="CABFCF"/>
    <a:srgbClr val="1A1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3" autoAdjust="0"/>
    <p:restoredTop sz="97080" autoAdjust="0"/>
  </p:normalViewPr>
  <p:slideViewPr>
    <p:cSldViewPr snapToGrid="0" showGuides="1">
      <p:cViewPr varScale="1">
        <p:scale>
          <a:sx n="79" d="100"/>
          <a:sy n="79" d="100"/>
        </p:scale>
        <p:origin x="-84" y="-570"/>
      </p:cViewPr>
      <p:guideLst>
        <p:guide orient="horz" pos="2160"/>
        <p:guide pos="41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E3286-2D0C-4606-9C62-FC82B5EC252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76AA7FE-B18B-4559-AF75-F3A20AA36957}">
      <dgm:prSet phldrT="[文本]" custT="1"/>
      <dgm:spPr/>
      <dgm:t>
        <a:bodyPr/>
        <a:lstStyle/>
        <a:p>
          <a:r>
            <a:rPr lang="zh-CN" altLang="en-US" sz="3200" dirty="0" smtClean="0">
              <a:latin typeface="微软雅黑" pitchFamily="34" charset="-122"/>
              <a:ea typeface="微软雅黑" pitchFamily="34" charset="-122"/>
            </a:rPr>
            <a:t>线下</a:t>
          </a:r>
          <a:endParaRPr lang="zh-CN" altLang="en-US" sz="3200" dirty="0">
            <a:latin typeface="微软雅黑" pitchFamily="34" charset="-122"/>
            <a:ea typeface="微软雅黑" pitchFamily="34" charset="-122"/>
          </a:endParaRPr>
        </a:p>
      </dgm:t>
    </dgm:pt>
    <dgm:pt modelId="{4C537797-E473-4C34-849B-4ACD711BD163}" type="parTrans" cxnId="{AB1C824B-A0DD-4C7F-A20D-9EF6CE63C34A}">
      <dgm:prSet/>
      <dgm:spPr/>
      <dgm:t>
        <a:bodyPr/>
        <a:lstStyle/>
        <a:p>
          <a:endParaRPr lang="zh-CN" altLang="en-US">
            <a:latin typeface="微软雅黑" pitchFamily="34" charset="-122"/>
            <a:ea typeface="微软雅黑" pitchFamily="34" charset="-122"/>
          </a:endParaRPr>
        </a:p>
      </dgm:t>
    </dgm:pt>
    <dgm:pt modelId="{65A612A0-AE89-440B-9916-D3CA8C9DC102}" type="sibTrans" cxnId="{AB1C824B-A0DD-4C7F-A20D-9EF6CE63C34A}">
      <dgm:prSet/>
      <dgm:spPr/>
      <dgm:t>
        <a:bodyPr/>
        <a:lstStyle/>
        <a:p>
          <a:endParaRPr lang="zh-CN" altLang="en-US">
            <a:latin typeface="微软雅黑" pitchFamily="34" charset="-122"/>
            <a:ea typeface="微软雅黑" pitchFamily="34" charset="-122"/>
          </a:endParaRPr>
        </a:p>
      </dgm:t>
    </dgm:pt>
    <dgm:pt modelId="{F04319C1-AA91-44DD-B1B0-6CE23E4881E5}">
      <dgm:prSet phldrT="[文本]"/>
      <dgm:spPr/>
      <dgm:t>
        <a:bodyPr/>
        <a:lstStyle/>
        <a:p>
          <a:r>
            <a:rPr lang="zh-CN" altLang="en-US" dirty="0" smtClean="0">
              <a:latin typeface="微软雅黑" pitchFamily="34" charset="-122"/>
              <a:ea typeface="微软雅黑" pitchFamily="34" charset="-122"/>
            </a:rPr>
            <a:t>主要为实体商户提供收单产品</a:t>
          </a:r>
          <a:r>
            <a:rPr lang="en-US" altLang="zh-CN" dirty="0" smtClean="0">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服务单一</a:t>
          </a:r>
          <a:endParaRPr lang="zh-CN" altLang="en-US" dirty="0">
            <a:solidFill>
              <a:srgbClr val="FF0000"/>
            </a:solidFill>
            <a:latin typeface="微软雅黑" pitchFamily="34" charset="-122"/>
            <a:ea typeface="微软雅黑" pitchFamily="34" charset="-122"/>
          </a:endParaRPr>
        </a:p>
      </dgm:t>
    </dgm:pt>
    <dgm:pt modelId="{F722B1CA-C4D8-4938-94F4-62730DF09C12}" type="parTrans" cxnId="{2E113EF2-5DE4-4D90-8943-7E575CD77748}">
      <dgm:prSet/>
      <dgm:spPr/>
      <dgm:t>
        <a:bodyPr/>
        <a:lstStyle/>
        <a:p>
          <a:endParaRPr lang="zh-CN" altLang="en-US">
            <a:latin typeface="微软雅黑" pitchFamily="34" charset="-122"/>
            <a:ea typeface="微软雅黑" pitchFamily="34" charset="-122"/>
          </a:endParaRPr>
        </a:p>
      </dgm:t>
    </dgm:pt>
    <dgm:pt modelId="{2CF5972A-C73A-4912-B330-9D207E9F0886}" type="sibTrans" cxnId="{2E113EF2-5DE4-4D90-8943-7E575CD77748}">
      <dgm:prSet/>
      <dgm:spPr/>
      <dgm:t>
        <a:bodyPr/>
        <a:lstStyle/>
        <a:p>
          <a:endParaRPr lang="zh-CN" altLang="en-US">
            <a:latin typeface="微软雅黑" pitchFamily="34" charset="-122"/>
            <a:ea typeface="微软雅黑" pitchFamily="34" charset="-122"/>
          </a:endParaRPr>
        </a:p>
      </dgm:t>
    </dgm:pt>
    <dgm:pt modelId="{E3D2751D-0398-4865-B15E-ED47DD63D517}">
      <dgm:prSet phldrT="[文本]" custT="1"/>
      <dgm:spPr/>
      <dgm:t>
        <a:bodyPr/>
        <a:lstStyle/>
        <a:p>
          <a:r>
            <a:rPr lang="zh-CN" altLang="en-US" sz="3200" dirty="0" smtClean="0">
              <a:latin typeface="微软雅黑" pitchFamily="34" charset="-122"/>
              <a:ea typeface="微软雅黑" pitchFamily="34" charset="-122"/>
            </a:rPr>
            <a:t>线下</a:t>
          </a:r>
          <a:r>
            <a:rPr lang="en-US" altLang="zh-CN" sz="3200" dirty="0" smtClean="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线上</a:t>
          </a:r>
          <a:endParaRPr lang="zh-CN" altLang="en-US" sz="3200" dirty="0">
            <a:latin typeface="微软雅黑" pitchFamily="34" charset="-122"/>
            <a:ea typeface="微软雅黑" pitchFamily="34" charset="-122"/>
          </a:endParaRPr>
        </a:p>
      </dgm:t>
    </dgm:pt>
    <dgm:pt modelId="{416BA455-041F-427D-B1A5-9E95002994AF}" type="parTrans" cxnId="{7C14B71A-C622-4B2C-A92A-DD575D31DC2F}">
      <dgm:prSet/>
      <dgm:spPr/>
      <dgm:t>
        <a:bodyPr/>
        <a:lstStyle/>
        <a:p>
          <a:endParaRPr lang="zh-CN" altLang="en-US">
            <a:latin typeface="微软雅黑" pitchFamily="34" charset="-122"/>
            <a:ea typeface="微软雅黑" pitchFamily="34" charset="-122"/>
          </a:endParaRPr>
        </a:p>
      </dgm:t>
    </dgm:pt>
    <dgm:pt modelId="{ADD18DE2-4803-415E-B154-2A780B1D247E}" type="sibTrans" cxnId="{7C14B71A-C622-4B2C-A92A-DD575D31DC2F}">
      <dgm:prSet/>
      <dgm:spPr/>
      <dgm:t>
        <a:bodyPr/>
        <a:lstStyle/>
        <a:p>
          <a:endParaRPr lang="zh-CN" altLang="en-US">
            <a:latin typeface="微软雅黑" pitchFamily="34" charset="-122"/>
            <a:ea typeface="微软雅黑" pitchFamily="34" charset="-122"/>
          </a:endParaRPr>
        </a:p>
      </dgm:t>
    </dgm:pt>
    <dgm:pt modelId="{1BAE9629-8BC6-4A31-9DB3-84BB4E921873}">
      <dgm:prSet phldrT="[文本]"/>
      <dgm:spPr/>
      <dgm:t>
        <a:bodyPr/>
        <a:lstStyle/>
        <a:p>
          <a:r>
            <a:rPr lang="zh-CN" altLang="en-US" dirty="0" smtClean="0">
              <a:latin typeface="微软雅黑" pitchFamily="34" charset="-122"/>
              <a:ea typeface="微软雅黑" pitchFamily="34" charset="-122"/>
            </a:rPr>
            <a:t>商户提供线下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线上的收单</a:t>
          </a:r>
          <a:endParaRPr lang="zh-CN" altLang="en-US" dirty="0">
            <a:latin typeface="微软雅黑" pitchFamily="34" charset="-122"/>
            <a:ea typeface="微软雅黑" pitchFamily="34" charset="-122"/>
          </a:endParaRPr>
        </a:p>
      </dgm:t>
    </dgm:pt>
    <dgm:pt modelId="{568B96EC-470F-4D44-9C19-3E35CDDF5547}" type="parTrans" cxnId="{6AFCF5CD-E6E8-43E4-A148-1C04A3DF581D}">
      <dgm:prSet/>
      <dgm:spPr/>
      <dgm:t>
        <a:bodyPr/>
        <a:lstStyle/>
        <a:p>
          <a:endParaRPr lang="zh-CN" altLang="en-US">
            <a:latin typeface="微软雅黑" pitchFamily="34" charset="-122"/>
            <a:ea typeface="微软雅黑" pitchFamily="34" charset="-122"/>
          </a:endParaRPr>
        </a:p>
      </dgm:t>
    </dgm:pt>
    <dgm:pt modelId="{CC476772-E7D8-4982-B308-36E9D39B2728}" type="sibTrans" cxnId="{6AFCF5CD-E6E8-43E4-A148-1C04A3DF581D}">
      <dgm:prSet/>
      <dgm:spPr/>
      <dgm:t>
        <a:bodyPr/>
        <a:lstStyle/>
        <a:p>
          <a:endParaRPr lang="zh-CN" altLang="en-US">
            <a:latin typeface="微软雅黑" pitchFamily="34" charset="-122"/>
            <a:ea typeface="微软雅黑" pitchFamily="34" charset="-122"/>
          </a:endParaRPr>
        </a:p>
      </dgm:t>
    </dgm:pt>
    <dgm:pt modelId="{67F04CA7-AAC1-4021-B7AB-D92AA401750D}">
      <dgm:prSet phldrT="[文本]"/>
      <dgm:spPr/>
      <dgm:t>
        <a:bodyPr/>
        <a:lstStyle/>
        <a:p>
          <a:r>
            <a:rPr lang="zh-CN" altLang="en-US" dirty="0" smtClean="0">
              <a:latin typeface="微软雅黑" pitchFamily="34" charset="-122"/>
              <a:ea typeface="微软雅黑" pitchFamily="34" charset="-122"/>
            </a:rPr>
            <a:t>为平台运营商提供</a:t>
          </a:r>
          <a:r>
            <a:rPr lang="zh-CN" altLang="en-US" dirty="0" smtClean="0">
              <a:solidFill>
                <a:srgbClr val="FF0000"/>
              </a:solidFill>
              <a:latin typeface="微软雅黑" pitchFamily="34" charset="-122"/>
              <a:ea typeface="微软雅黑" pitchFamily="34" charset="-122"/>
            </a:rPr>
            <a:t>资金清分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市场销售数据</a:t>
          </a:r>
          <a:endParaRPr lang="zh-CN" altLang="en-US" dirty="0">
            <a:latin typeface="微软雅黑" pitchFamily="34" charset="-122"/>
            <a:ea typeface="微软雅黑" pitchFamily="34" charset="-122"/>
          </a:endParaRPr>
        </a:p>
      </dgm:t>
    </dgm:pt>
    <dgm:pt modelId="{4EC5F5D8-9A1F-4074-8714-49AFFE5476D6}" type="parTrans" cxnId="{B4B9A1BD-5937-47F7-BEAD-84709F4D62FB}">
      <dgm:prSet/>
      <dgm:spPr/>
      <dgm:t>
        <a:bodyPr/>
        <a:lstStyle/>
        <a:p>
          <a:endParaRPr lang="zh-CN" altLang="en-US">
            <a:latin typeface="微软雅黑" pitchFamily="34" charset="-122"/>
            <a:ea typeface="微软雅黑" pitchFamily="34" charset="-122"/>
          </a:endParaRPr>
        </a:p>
      </dgm:t>
    </dgm:pt>
    <dgm:pt modelId="{47AC0D86-97F1-43CD-B843-6421C29F0573}" type="sibTrans" cxnId="{B4B9A1BD-5937-47F7-BEAD-84709F4D62FB}">
      <dgm:prSet/>
      <dgm:spPr/>
      <dgm:t>
        <a:bodyPr/>
        <a:lstStyle/>
        <a:p>
          <a:endParaRPr lang="zh-CN" altLang="en-US">
            <a:latin typeface="微软雅黑" pitchFamily="34" charset="-122"/>
            <a:ea typeface="微软雅黑" pitchFamily="34" charset="-122"/>
          </a:endParaRPr>
        </a:p>
      </dgm:t>
    </dgm:pt>
    <dgm:pt modelId="{EC7B87D7-329D-4698-B6F3-BE26B0BC8E31}">
      <dgm:prSet phldrT="[文本]"/>
      <dgm:spPr/>
      <dgm:t>
        <a:bodyPr/>
        <a:lstStyle/>
        <a:p>
          <a:r>
            <a:rPr lang="zh-CN" altLang="en-US" dirty="0" smtClean="0">
              <a:solidFill>
                <a:srgbClr val="FF0000"/>
              </a:solidFill>
              <a:latin typeface="微软雅黑" pitchFamily="34" charset="-122"/>
              <a:ea typeface="微软雅黑" pitchFamily="34" charset="-122"/>
            </a:rPr>
            <a:t>为市场平台方提供综合化的服务方案</a:t>
          </a:r>
          <a:endParaRPr lang="zh-CN" altLang="en-US" dirty="0">
            <a:solidFill>
              <a:srgbClr val="FF0000"/>
            </a:solidFill>
            <a:latin typeface="微软雅黑" pitchFamily="34" charset="-122"/>
            <a:ea typeface="微软雅黑" pitchFamily="34" charset="-122"/>
          </a:endParaRPr>
        </a:p>
      </dgm:t>
    </dgm:pt>
    <dgm:pt modelId="{B9516CA0-9FB2-462B-A828-8CA79D4885FD}" type="parTrans" cxnId="{C246D177-0D76-4697-BFCF-AF48B3A05C0F}">
      <dgm:prSet/>
      <dgm:spPr/>
      <dgm:t>
        <a:bodyPr/>
        <a:lstStyle/>
        <a:p>
          <a:endParaRPr lang="zh-CN" altLang="en-US"/>
        </a:p>
      </dgm:t>
    </dgm:pt>
    <dgm:pt modelId="{3D7AE123-4453-49D5-BCCF-AB206D0101A2}" type="sibTrans" cxnId="{C246D177-0D76-4697-BFCF-AF48B3A05C0F}">
      <dgm:prSet/>
      <dgm:spPr/>
      <dgm:t>
        <a:bodyPr/>
        <a:lstStyle/>
        <a:p>
          <a:endParaRPr lang="zh-CN" altLang="en-US"/>
        </a:p>
      </dgm:t>
    </dgm:pt>
    <dgm:pt modelId="{6BDF3D7D-871A-46DB-A056-AF45682ED771}" type="pres">
      <dgm:prSet presAssocID="{8B1E3286-2D0C-4606-9C62-FC82B5EC252F}" presName="linearFlow" presStyleCnt="0">
        <dgm:presLayoutVars>
          <dgm:dir/>
          <dgm:animLvl val="lvl"/>
          <dgm:resizeHandles val="exact"/>
        </dgm:presLayoutVars>
      </dgm:prSet>
      <dgm:spPr/>
      <dgm:t>
        <a:bodyPr/>
        <a:lstStyle/>
        <a:p>
          <a:endParaRPr lang="zh-CN" altLang="en-US"/>
        </a:p>
      </dgm:t>
    </dgm:pt>
    <dgm:pt modelId="{09C1E927-6A75-4D24-9C05-122110C7A9E7}" type="pres">
      <dgm:prSet presAssocID="{276AA7FE-B18B-4559-AF75-F3A20AA36957}" presName="composite" presStyleCnt="0"/>
      <dgm:spPr/>
    </dgm:pt>
    <dgm:pt modelId="{287928F8-8EB0-4B77-A95D-2DD0CFF376DD}" type="pres">
      <dgm:prSet presAssocID="{276AA7FE-B18B-4559-AF75-F3A20AA36957}" presName="parentText" presStyleLbl="alignNode1" presStyleIdx="0" presStyleCnt="2">
        <dgm:presLayoutVars>
          <dgm:chMax val="1"/>
          <dgm:bulletEnabled val="1"/>
        </dgm:presLayoutVars>
      </dgm:prSet>
      <dgm:spPr/>
      <dgm:t>
        <a:bodyPr/>
        <a:lstStyle/>
        <a:p>
          <a:endParaRPr lang="zh-CN" altLang="en-US"/>
        </a:p>
      </dgm:t>
    </dgm:pt>
    <dgm:pt modelId="{6E9E698C-DED7-4DDA-BE89-C2FAD4F25A39}" type="pres">
      <dgm:prSet presAssocID="{276AA7FE-B18B-4559-AF75-F3A20AA36957}" presName="descendantText" presStyleLbl="alignAcc1" presStyleIdx="0" presStyleCnt="2">
        <dgm:presLayoutVars>
          <dgm:bulletEnabled val="1"/>
        </dgm:presLayoutVars>
      </dgm:prSet>
      <dgm:spPr/>
      <dgm:t>
        <a:bodyPr/>
        <a:lstStyle/>
        <a:p>
          <a:endParaRPr lang="zh-CN" altLang="en-US"/>
        </a:p>
      </dgm:t>
    </dgm:pt>
    <dgm:pt modelId="{F1AFC996-8955-4D92-8F7A-EAA8D6A0625A}" type="pres">
      <dgm:prSet presAssocID="{65A612A0-AE89-440B-9916-D3CA8C9DC102}" presName="sp" presStyleCnt="0"/>
      <dgm:spPr/>
    </dgm:pt>
    <dgm:pt modelId="{C2443C80-9A75-477B-B64A-19866D2BABBC}" type="pres">
      <dgm:prSet presAssocID="{E3D2751D-0398-4865-B15E-ED47DD63D517}" presName="composite" presStyleCnt="0"/>
      <dgm:spPr/>
    </dgm:pt>
    <dgm:pt modelId="{E980BB52-A6FD-4433-A0D7-50B28E959FF6}" type="pres">
      <dgm:prSet presAssocID="{E3D2751D-0398-4865-B15E-ED47DD63D517}" presName="parentText" presStyleLbl="alignNode1" presStyleIdx="1" presStyleCnt="2">
        <dgm:presLayoutVars>
          <dgm:chMax val="1"/>
          <dgm:bulletEnabled val="1"/>
        </dgm:presLayoutVars>
      </dgm:prSet>
      <dgm:spPr/>
      <dgm:t>
        <a:bodyPr/>
        <a:lstStyle/>
        <a:p>
          <a:endParaRPr lang="zh-CN" altLang="en-US"/>
        </a:p>
      </dgm:t>
    </dgm:pt>
    <dgm:pt modelId="{C6A1421E-A08D-40BD-9D51-A2BEB20AEABA}" type="pres">
      <dgm:prSet presAssocID="{E3D2751D-0398-4865-B15E-ED47DD63D517}" presName="descendantText" presStyleLbl="alignAcc1" presStyleIdx="1" presStyleCnt="2">
        <dgm:presLayoutVars>
          <dgm:bulletEnabled val="1"/>
        </dgm:presLayoutVars>
      </dgm:prSet>
      <dgm:spPr/>
      <dgm:t>
        <a:bodyPr/>
        <a:lstStyle/>
        <a:p>
          <a:endParaRPr lang="zh-CN" altLang="en-US"/>
        </a:p>
      </dgm:t>
    </dgm:pt>
  </dgm:ptLst>
  <dgm:cxnLst>
    <dgm:cxn modelId="{65EA361B-4BC1-4891-A335-B9068DB3E2FC}" type="presOf" srcId="{1BAE9629-8BC6-4A31-9DB3-84BB4E921873}" destId="{C6A1421E-A08D-40BD-9D51-A2BEB20AEABA}" srcOrd="0" destOrd="0" presId="urn:microsoft.com/office/officeart/2005/8/layout/chevron2"/>
    <dgm:cxn modelId="{2E113EF2-5DE4-4D90-8943-7E575CD77748}" srcId="{276AA7FE-B18B-4559-AF75-F3A20AA36957}" destId="{F04319C1-AA91-44DD-B1B0-6CE23E4881E5}" srcOrd="0" destOrd="0" parTransId="{F722B1CA-C4D8-4938-94F4-62730DF09C12}" sibTransId="{2CF5972A-C73A-4912-B330-9D207E9F0886}"/>
    <dgm:cxn modelId="{7C14B71A-C622-4B2C-A92A-DD575D31DC2F}" srcId="{8B1E3286-2D0C-4606-9C62-FC82B5EC252F}" destId="{E3D2751D-0398-4865-B15E-ED47DD63D517}" srcOrd="1" destOrd="0" parTransId="{416BA455-041F-427D-B1A5-9E95002994AF}" sibTransId="{ADD18DE2-4803-415E-B154-2A780B1D247E}"/>
    <dgm:cxn modelId="{3F1CB720-5B35-4889-98EC-B59358294F66}" type="presOf" srcId="{67F04CA7-AAC1-4021-B7AB-D92AA401750D}" destId="{C6A1421E-A08D-40BD-9D51-A2BEB20AEABA}" srcOrd="0" destOrd="1" presId="urn:microsoft.com/office/officeart/2005/8/layout/chevron2"/>
    <dgm:cxn modelId="{6AFCF5CD-E6E8-43E4-A148-1C04A3DF581D}" srcId="{E3D2751D-0398-4865-B15E-ED47DD63D517}" destId="{1BAE9629-8BC6-4A31-9DB3-84BB4E921873}" srcOrd="0" destOrd="0" parTransId="{568B96EC-470F-4D44-9C19-3E35CDDF5547}" sibTransId="{CC476772-E7D8-4982-B308-36E9D39B2728}"/>
    <dgm:cxn modelId="{C246D177-0D76-4697-BFCF-AF48B3A05C0F}" srcId="{E3D2751D-0398-4865-B15E-ED47DD63D517}" destId="{EC7B87D7-329D-4698-B6F3-BE26B0BC8E31}" srcOrd="2" destOrd="0" parTransId="{B9516CA0-9FB2-462B-A828-8CA79D4885FD}" sibTransId="{3D7AE123-4453-49D5-BCCF-AB206D0101A2}"/>
    <dgm:cxn modelId="{78DBDB47-97B4-4947-A432-3687936ECE84}" type="presOf" srcId="{E3D2751D-0398-4865-B15E-ED47DD63D517}" destId="{E980BB52-A6FD-4433-A0D7-50B28E959FF6}" srcOrd="0" destOrd="0" presId="urn:microsoft.com/office/officeart/2005/8/layout/chevron2"/>
    <dgm:cxn modelId="{AB1C824B-A0DD-4C7F-A20D-9EF6CE63C34A}" srcId="{8B1E3286-2D0C-4606-9C62-FC82B5EC252F}" destId="{276AA7FE-B18B-4559-AF75-F3A20AA36957}" srcOrd="0" destOrd="0" parTransId="{4C537797-E473-4C34-849B-4ACD711BD163}" sibTransId="{65A612A0-AE89-440B-9916-D3CA8C9DC102}"/>
    <dgm:cxn modelId="{B4B9A1BD-5937-47F7-BEAD-84709F4D62FB}" srcId="{E3D2751D-0398-4865-B15E-ED47DD63D517}" destId="{67F04CA7-AAC1-4021-B7AB-D92AA401750D}" srcOrd="1" destOrd="0" parTransId="{4EC5F5D8-9A1F-4074-8714-49AFFE5476D6}" sibTransId="{47AC0D86-97F1-43CD-B843-6421C29F0573}"/>
    <dgm:cxn modelId="{F62C147E-A262-4480-9AE1-6BC1B2DE9E66}" type="presOf" srcId="{8B1E3286-2D0C-4606-9C62-FC82B5EC252F}" destId="{6BDF3D7D-871A-46DB-A056-AF45682ED771}" srcOrd="0" destOrd="0" presId="urn:microsoft.com/office/officeart/2005/8/layout/chevron2"/>
    <dgm:cxn modelId="{D0BE0956-791A-44F2-A479-D0D060A6473C}" type="presOf" srcId="{F04319C1-AA91-44DD-B1B0-6CE23E4881E5}" destId="{6E9E698C-DED7-4DDA-BE89-C2FAD4F25A39}" srcOrd="0" destOrd="0" presId="urn:microsoft.com/office/officeart/2005/8/layout/chevron2"/>
    <dgm:cxn modelId="{652836E6-C8FB-4BA7-8FE6-01261027C5F3}" type="presOf" srcId="{EC7B87D7-329D-4698-B6F3-BE26B0BC8E31}" destId="{C6A1421E-A08D-40BD-9D51-A2BEB20AEABA}" srcOrd="0" destOrd="2" presId="urn:microsoft.com/office/officeart/2005/8/layout/chevron2"/>
    <dgm:cxn modelId="{96D93E73-C08C-449A-956E-F201F5D5433A}" type="presOf" srcId="{276AA7FE-B18B-4559-AF75-F3A20AA36957}" destId="{287928F8-8EB0-4B77-A95D-2DD0CFF376DD}" srcOrd="0" destOrd="0" presId="urn:microsoft.com/office/officeart/2005/8/layout/chevron2"/>
    <dgm:cxn modelId="{0D3C15F3-32A7-45F3-911A-F22F577183D0}" type="presParOf" srcId="{6BDF3D7D-871A-46DB-A056-AF45682ED771}" destId="{09C1E927-6A75-4D24-9C05-122110C7A9E7}" srcOrd="0" destOrd="0" presId="urn:microsoft.com/office/officeart/2005/8/layout/chevron2"/>
    <dgm:cxn modelId="{D8811CEF-2483-4EB6-9E11-41F5D7BB2A23}" type="presParOf" srcId="{09C1E927-6A75-4D24-9C05-122110C7A9E7}" destId="{287928F8-8EB0-4B77-A95D-2DD0CFF376DD}" srcOrd="0" destOrd="0" presId="urn:microsoft.com/office/officeart/2005/8/layout/chevron2"/>
    <dgm:cxn modelId="{520D4967-18D7-4DAA-9E30-DE4F9DCA284C}" type="presParOf" srcId="{09C1E927-6A75-4D24-9C05-122110C7A9E7}" destId="{6E9E698C-DED7-4DDA-BE89-C2FAD4F25A39}" srcOrd="1" destOrd="0" presId="urn:microsoft.com/office/officeart/2005/8/layout/chevron2"/>
    <dgm:cxn modelId="{0B9A2C87-6E13-419C-83CC-4D99805B1218}" type="presParOf" srcId="{6BDF3D7D-871A-46DB-A056-AF45682ED771}" destId="{F1AFC996-8955-4D92-8F7A-EAA8D6A0625A}" srcOrd="1" destOrd="0" presId="urn:microsoft.com/office/officeart/2005/8/layout/chevron2"/>
    <dgm:cxn modelId="{ED17B5DC-3712-48C6-8CA5-5197D33EBB4B}" type="presParOf" srcId="{6BDF3D7D-871A-46DB-A056-AF45682ED771}" destId="{C2443C80-9A75-477B-B64A-19866D2BABBC}" srcOrd="2" destOrd="0" presId="urn:microsoft.com/office/officeart/2005/8/layout/chevron2"/>
    <dgm:cxn modelId="{E376C4EC-10BC-41AF-89C1-DC5174A0C221}" type="presParOf" srcId="{C2443C80-9A75-477B-B64A-19866D2BABBC}" destId="{E980BB52-A6FD-4433-A0D7-50B28E959FF6}" srcOrd="0" destOrd="0" presId="urn:microsoft.com/office/officeart/2005/8/layout/chevron2"/>
    <dgm:cxn modelId="{DC69850D-8852-4A78-9AD3-2D9F70159AAA}" type="presParOf" srcId="{C2443C80-9A75-477B-B64A-19866D2BABBC}" destId="{C6A1421E-A08D-40BD-9D51-A2BEB20AEAB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A1B378-3AB2-4635-899D-5F9B870E3071}" type="doc">
      <dgm:prSet loTypeId="urn:microsoft.com/office/officeart/2005/8/layout/pList1" loCatId="list" qsTypeId="urn:microsoft.com/office/officeart/2005/8/quickstyle/simple1" qsCatId="simple" csTypeId="urn:microsoft.com/office/officeart/2005/8/colors/accent2_3" csCatId="accent2" phldr="1"/>
      <dgm:spPr/>
      <dgm:t>
        <a:bodyPr/>
        <a:lstStyle/>
        <a:p>
          <a:endParaRPr lang="zh-CN" altLang="en-US"/>
        </a:p>
      </dgm:t>
    </dgm:pt>
    <dgm:pt modelId="{F35915C6-3F96-4E1C-8C64-CEA93C3D454D}">
      <dgm:prSet phldrT="[文本]"/>
      <dgm:spPr/>
      <dgm:t>
        <a:bodyPr/>
        <a:lstStyle/>
        <a:p>
          <a:r>
            <a:rPr lang="zh-CN" altLang="en-US" b="1" dirty="0"/>
            <a:t>合规分账</a:t>
          </a:r>
        </a:p>
      </dgm:t>
    </dgm:pt>
    <dgm:pt modelId="{C4D78307-2658-45BC-B04D-2937F5742255}" type="parTrans" cxnId="{11B638BB-9189-4540-AA05-AE58142A189F}">
      <dgm:prSet/>
      <dgm:spPr/>
      <dgm:t>
        <a:bodyPr/>
        <a:lstStyle/>
        <a:p>
          <a:endParaRPr lang="zh-CN" altLang="en-US"/>
        </a:p>
      </dgm:t>
    </dgm:pt>
    <dgm:pt modelId="{BEF5FB8A-7EA0-4D3E-8A8B-EE6B929457A5}" type="sibTrans" cxnId="{11B638BB-9189-4540-AA05-AE58142A189F}">
      <dgm:prSet/>
      <dgm:spPr/>
      <dgm:t>
        <a:bodyPr/>
        <a:lstStyle/>
        <a:p>
          <a:endParaRPr lang="zh-CN" altLang="en-US"/>
        </a:p>
      </dgm:t>
    </dgm:pt>
    <dgm:pt modelId="{D3E0A772-86BB-443A-97E0-7AD3343963F6}">
      <dgm:prSet phldrT="[文本]"/>
      <dgm:spPr/>
      <dgm:t>
        <a:bodyPr/>
        <a:lstStyle/>
        <a:p>
          <a:r>
            <a:rPr lang="zh-CN" altLang="en-US" b="1" dirty="0"/>
            <a:t>互联网</a:t>
          </a:r>
          <a:r>
            <a:rPr lang="en-US" altLang="zh-CN" b="1" dirty="0"/>
            <a:t>+</a:t>
          </a:r>
          <a:endParaRPr lang="zh-CN" altLang="en-US" b="1" dirty="0"/>
        </a:p>
      </dgm:t>
    </dgm:pt>
    <dgm:pt modelId="{C583D4B2-0CF0-40DF-8BB6-2DC4265A127E}" type="parTrans" cxnId="{988EC330-854F-4153-9C5E-7C255A4B343B}">
      <dgm:prSet/>
      <dgm:spPr/>
      <dgm:t>
        <a:bodyPr/>
        <a:lstStyle/>
        <a:p>
          <a:endParaRPr lang="zh-CN" altLang="en-US"/>
        </a:p>
      </dgm:t>
    </dgm:pt>
    <dgm:pt modelId="{66936DCB-75A7-4B1C-A5EF-495B7F9A4A23}" type="sibTrans" cxnId="{988EC330-854F-4153-9C5E-7C255A4B343B}">
      <dgm:prSet/>
      <dgm:spPr/>
      <dgm:t>
        <a:bodyPr/>
        <a:lstStyle/>
        <a:p>
          <a:endParaRPr lang="zh-CN" altLang="en-US"/>
        </a:p>
      </dgm:t>
    </dgm:pt>
    <dgm:pt modelId="{A4EDE6A6-F8D4-4DBA-99D1-0F7F5F46DD2B}">
      <dgm:prSet phldrT="[文本]"/>
      <dgm:spPr/>
      <dgm:t>
        <a:bodyPr/>
        <a:lstStyle/>
        <a:p>
          <a:r>
            <a:rPr lang="zh-CN" altLang="en-US" b="1" dirty="0"/>
            <a:t>普惠金融</a:t>
          </a:r>
        </a:p>
      </dgm:t>
    </dgm:pt>
    <dgm:pt modelId="{43AAB12E-1309-45B2-903C-131BED1F8847}" type="parTrans" cxnId="{4014C3F1-2C92-451C-9AAE-362759AA06D9}">
      <dgm:prSet/>
      <dgm:spPr/>
      <dgm:t>
        <a:bodyPr/>
        <a:lstStyle/>
        <a:p>
          <a:endParaRPr lang="zh-CN" altLang="en-US"/>
        </a:p>
      </dgm:t>
    </dgm:pt>
    <dgm:pt modelId="{1F1DEAFA-CBEB-4F90-AF56-69C0D86F8A24}" type="sibTrans" cxnId="{4014C3F1-2C92-451C-9AAE-362759AA06D9}">
      <dgm:prSet/>
      <dgm:spPr/>
      <dgm:t>
        <a:bodyPr/>
        <a:lstStyle/>
        <a:p>
          <a:endParaRPr lang="zh-CN" altLang="en-US"/>
        </a:p>
      </dgm:t>
    </dgm:pt>
    <dgm:pt modelId="{82A843D2-337C-489A-9B52-B7A57F694FE7}">
      <dgm:prSet phldrT="[文本]"/>
      <dgm:spPr/>
      <dgm:t>
        <a:bodyPr/>
        <a:lstStyle/>
        <a:p>
          <a:r>
            <a:rPr lang="zh-CN" altLang="en-US" b="1" dirty="0"/>
            <a:t>交易担保</a:t>
          </a:r>
        </a:p>
      </dgm:t>
    </dgm:pt>
    <dgm:pt modelId="{2EA96999-4A2E-4790-8D24-7A380D5A2CEE}" type="parTrans" cxnId="{233C8629-69E8-466D-AAC5-F3834E0D1159}">
      <dgm:prSet/>
      <dgm:spPr/>
      <dgm:t>
        <a:bodyPr/>
        <a:lstStyle/>
        <a:p>
          <a:endParaRPr lang="zh-CN" altLang="en-US"/>
        </a:p>
      </dgm:t>
    </dgm:pt>
    <dgm:pt modelId="{BF7A1AC9-59C1-4F63-859E-3145C4EA1186}" type="sibTrans" cxnId="{233C8629-69E8-466D-AAC5-F3834E0D1159}">
      <dgm:prSet/>
      <dgm:spPr/>
      <dgm:t>
        <a:bodyPr/>
        <a:lstStyle/>
        <a:p>
          <a:endParaRPr lang="zh-CN" altLang="en-US"/>
        </a:p>
      </dgm:t>
    </dgm:pt>
    <dgm:pt modelId="{CCC5E08C-42A0-4F94-8586-FB73E89B8FDE}" type="pres">
      <dgm:prSet presAssocID="{C9A1B378-3AB2-4635-899D-5F9B870E3071}" presName="Name0" presStyleCnt="0">
        <dgm:presLayoutVars>
          <dgm:dir/>
          <dgm:resizeHandles val="exact"/>
        </dgm:presLayoutVars>
      </dgm:prSet>
      <dgm:spPr/>
      <dgm:t>
        <a:bodyPr/>
        <a:lstStyle/>
        <a:p>
          <a:endParaRPr lang="zh-CN" altLang="en-US"/>
        </a:p>
      </dgm:t>
    </dgm:pt>
    <dgm:pt modelId="{564FA1BA-B7B0-403F-8411-1BD3A08580D4}" type="pres">
      <dgm:prSet presAssocID="{F35915C6-3F96-4E1C-8C64-CEA93C3D454D}" presName="compNode" presStyleCnt="0"/>
      <dgm:spPr/>
    </dgm:pt>
    <dgm:pt modelId="{DD1C542D-CB4F-4585-9B41-EE70115C9C32}" type="pres">
      <dgm:prSet presAssocID="{F35915C6-3F96-4E1C-8C64-CEA93C3D454D}" presName="pictRect" presStyleLbl="node1" presStyleIdx="0" presStyleCnt="4"/>
      <dgm:spPr>
        <a:blipFill rotWithShape="1">
          <a:blip xmlns:r="http://schemas.openxmlformats.org/officeDocument/2006/relationships" r:embed="rId1"/>
          <a:stretch>
            <a:fillRect/>
          </a:stretch>
        </a:blipFill>
        <a:effectLst>
          <a:outerShdw blurRad="50800" dist="38100" dir="2700000" algn="tl" rotWithShape="0">
            <a:prstClr val="black">
              <a:alpha val="40000"/>
            </a:prstClr>
          </a:outerShdw>
        </a:effectLst>
      </dgm:spPr>
    </dgm:pt>
    <dgm:pt modelId="{32083D26-97D3-4DDC-80CB-FE4319D99553}" type="pres">
      <dgm:prSet presAssocID="{F35915C6-3F96-4E1C-8C64-CEA93C3D454D}" presName="textRect" presStyleLbl="revTx" presStyleIdx="0" presStyleCnt="4">
        <dgm:presLayoutVars>
          <dgm:bulletEnabled val="1"/>
        </dgm:presLayoutVars>
      </dgm:prSet>
      <dgm:spPr/>
      <dgm:t>
        <a:bodyPr/>
        <a:lstStyle/>
        <a:p>
          <a:endParaRPr lang="zh-CN" altLang="en-US"/>
        </a:p>
      </dgm:t>
    </dgm:pt>
    <dgm:pt modelId="{065EA0AD-CE6A-4962-9F27-705A369A69CA}" type="pres">
      <dgm:prSet presAssocID="{BEF5FB8A-7EA0-4D3E-8A8B-EE6B929457A5}" presName="sibTrans" presStyleLbl="sibTrans2D1" presStyleIdx="0" presStyleCnt="0"/>
      <dgm:spPr/>
      <dgm:t>
        <a:bodyPr/>
        <a:lstStyle/>
        <a:p>
          <a:endParaRPr lang="zh-CN" altLang="en-US"/>
        </a:p>
      </dgm:t>
    </dgm:pt>
    <dgm:pt modelId="{4DB6959C-B3E1-48A8-A62A-85DCA4870E3F}" type="pres">
      <dgm:prSet presAssocID="{D3E0A772-86BB-443A-97E0-7AD3343963F6}" presName="compNode" presStyleCnt="0"/>
      <dgm:spPr/>
    </dgm:pt>
    <dgm:pt modelId="{77DD4C51-8930-4A93-B858-0D2DF3B11103}" type="pres">
      <dgm:prSet presAssocID="{D3E0A772-86BB-443A-97E0-7AD3343963F6}" presName="pictRect" presStyleLbl="node1" presStyleIdx="1" presStyleCnt="4"/>
      <dgm:spPr>
        <a:blipFill rotWithShape="1">
          <a:blip xmlns:r="http://schemas.openxmlformats.org/officeDocument/2006/relationships" r:embed="rId2"/>
          <a:stretch>
            <a:fillRect/>
          </a:stretch>
        </a:blipFill>
        <a:effectLst>
          <a:outerShdw blurRad="50800" dist="38100" dir="2700000" algn="tl" rotWithShape="0">
            <a:prstClr val="black">
              <a:alpha val="40000"/>
            </a:prstClr>
          </a:outerShdw>
        </a:effectLst>
      </dgm:spPr>
    </dgm:pt>
    <dgm:pt modelId="{0A780E96-E85B-464B-A4B1-619A08140067}" type="pres">
      <dgm:prSet presAssocID="{D3E0A772-86BB-443A-97E0-7AD3343963F6}" presName="textRect" presStyleLbl="revTx" presStyleIdx="1" presStyleCnt="4">
        <dgm:presLayoutVars>
          <dgm:bulletEnabled val="1"/>
        </dgm:presLayoutVars>
      </dgm:prSet>
      <dgm:spPr/>
      <dgm:t>
        <a:bodyPr/>
        <a:lstStyle/>
        <a:p>
          <a:endParaRPr lang="zh-CN" altLang="en-US"/>
        </a:p>
      </dgm:t>
    </dgm:pt>
    <dgm:pt modelId="{D3B8B66C-7303-4575-BD7B-732912B65C0D}" type="pres">
      <dgm:prSet presAssocID="{66936DCB-75A7-4B1C-A5EF-495B7F9A4A23}" presName="sibTrans" presStyleLbl="sibTrans2D1" presStyleIdx="0" presStyleCnt="0"/>
      <dgm:spPr/>
      <dgm:t>
        <a:bodyPr/>
        <a:lstStyle/>
        <a:p>
          <a:endParaRPr lang="zh-CN" altLang="en-US"/>
        </a:p>
      </dgm:t>
    </dgm:pt>
    <dgm:pt modelId="{A2D8C5C9-D5B8-4545-B44D-1855F08EBFA3}" type="pres">
      <dgm:prSet presAssocID="{A4EDE6A6-F8D4-4DBA-99D1-0F7F5F46DD2B}" presName="compNode" presStyleCnt="0"/>
      <dgm:spPr/>
    </dgm:pt>
    <dgm:pt modelId="{7B087BAD-4450-4678-821B-C747B891AB65}" type="pres">
      <dgm:prSet presAssocID="{A4EDE6A6-F8D4-4DBA-99D1-0F7F5F46DD2B}" presName="pictRect" presStyleLbl="node1" presStyleIdx="2" presStyleCnt="4"/>
      <dgm:spPr>
        <a:blipFill rotWithShape="1">
          <a:blip xmlns:r="http://schemas.openxmlformats.org/officeDocument/2006/relationships" r:embed="rId3"/>
          <a:stretch>
            <a:fillRect/>
          </a:stretch>
        </a:blipFill>
        <a:effectLst>
          <a:outerShdw blurRad="50800" dist="38100" dir="2700000" algn="tl" rotWithShape="0">
            <a:prstClr val="black">
              <a:alpha val="40000"/>
            </a:prstClr>
          </a:outerShdw>
        </a:effectLst>
      </dgm:spPr>
    </dgm:pt>
    <dgm:pt modelId="{060EA071-36F2-44DB-811F-DDDB7217042F}" type="pres">
      <dgm:prSet presAssocID="{A4EDE6A6-F8D4-4DBA-99D1-0F7F5F46DD2B}" presName="textRect" presStyleLbl="revTx" presStyleIdx="2" presStyleCnt="4">
        <dgm:presLayoutVars>
          <dgm:bulletEnabled val="1"/>
        </dgm:presLayoutVars>
      </dgm:prSet>
      <dgm:spPr/>
      <dgm:t>
        <a:bodyPr/>
        <a:lstStyle/>
        <a:p>
          <a:endParaRPr lang="zh-CN" altLang="en-US"/>
        </a:p>
      </dgm:t>
    </dgm:pt>
    <dgm:pt modelId="{F2CFD109-5228-41E7-B9DB-101110D28615}" type="pres">
      <dgm:prSet presAssocID="{1F1DEAFA-CBEB-4F90-AF56-69C0D86F8A24}" presName="sibTrans" presStyleLbl="sibTrans2D1" presStyleIdx="0" presStyleCnt="0"/>
      <dgm:spPr/>
      <dgm:t>
        <a:bodyPr/>
        <a:lstStyle/>
        <a:p>
          <a:endParaRPr lang="zh-CN" altLang="en-US"/>
        </a:p>
      </dgm:t>
    </dgm:pt>
    <dgm:pt modelId="{43F061A0-4B3E-4E90-BC56-02E77E83638D}" type="pres">
      <dgm:prSet presAssocID="{82A843D2-337C-489A-9B52-B7A57F694FE7}" presName="compNode" presStyleCnt="0"/>
      <dgm:spPr/>
    </dgm:pt>
    <dgm:pt modelId="{DACBDD88-B231-4F91-B137-9402B2F0C23E}" type="pres">
      <dgm:prSet presAssocID="{82A843D2-337C-489A-9B52-B7A57F694FE7}" presName="pictRect" presStyleLbl="node1" presStyleIdx="3" presStyleCnt="4"/>
      <dgm:spPr>
        <a:blipFill rotWithShape="1">
          <a:blip xmlns:r="http://schemas.openxmlformats.org/officeDocument/2006/relationships" r:embed="rId4"/>
          <a:stretch>
            <a:fillRect/>
          </a:stretch>
        </a:blipFill>
        <a:effectLst>
          <a:outerShdw blurRad="50800" dist="38100" dir="2700000" algn="tl" rotWithShape="0">
            <a:prstClr val="black">
              <a:alpha val="40000"/>
            </a:prstClr>
          </a:outerShdw>
        </a:effectLst>
      </dgm:spPr>
    </dgm:pt>
    <dgm:pt modelId="{72DF55C2-838A-4EC9-985A-D36667ECD852}" type="pres">
      <dgm:prSet presAssocID="{82A843D2-337C-489A-9B52-B7A57F694FE7}" presName="textRect" presStyleLbl="revTx" presStyleIdx="3" presStyleCnt="4">
        <dgm:presLayoutVars>
          <dgm:bulletEnabled val="1"/>
        </dgm:presLayoutVars>
      </dgm:prSet>
      <dgm:spPr/>
      <dgm:t>
        <a:bodyPr/>
        <a:lstStyle/>
        <a:p>
          <a:endParaRPr lang="zh-CN" altLang="en-US"/>
        </a:p>
      </dgm:t>
    </dgm:pt>
  </dgm:ptLst>
  <dgm:cxnLst>
    <dgm:cxn modelId="{52E7FB41-724D-497E-836C-965E7D4288B1}" type="presOf" srcId="{F35915C6-3F96-4E1C-8C64-CEA93C3D454D}" destId="{32083D26-97D3-4DDC-80CB-FE4319D99553}" srcOrd="0" destOrd="0" presId="urn:microsoft.com/office/officeart/2005/8/layout/pList1"/>
    <dgm:cxn modelId="{76BDB3FA-2218-4755-8ABD-7D81A6BD8F86}" type="presOf" srcId="{66936DCB-75A7-4B1C-A5EF-495B7F9A4A23}" destId="{D3B8B66C-7303-4575-BD7B-732912B65C0D}" srcOrd="0" destOrd="0" presId="urn:microsoft.com/office/officeart/2005/8/layout/pList1"/>
    <dgm:cxn modelId="{B42C905F-278B-4770-ADCF-53528E2594E3}" type="presOf" srcId="{1F1DEAFA-CBEB-4F90-AF56-69C0D86F8A24}" destId="{F2CFD109-5228-41E7-B9DB-101110D28615}" srcOrd="0" destOrd="0" presId="urn:microsoft.com/office/officeart/2005/8/layout/pList1"/>
    <dgm:cxn modelId="{1A5E88FA-4B25-4213-9E91-873E25B1BD63}" type="presOf" srcId="{D3E0A772-86BB-443A-97E0-7AD3343963F6}" destId="{0A780E96-E85B-464B-A4B1-619A08140067}" srcOrd="0" destOrd="0" presId="urn:microsoft.com/office/officeart/2005/8/layout/pList1"/>
    <dgm:cxn modelId="{D6B65968-CB52-4850-BAE4-1F089E3E02F8}" type="presOf" srcId="{A4EDE6A6-F8D4-4DBA-99D1-0F7F5F46DD2B}" destId="{060EA071-36F2-44DB-811F-DDDB7217042F}" srcOrd="0" destOrd="0" presId="urn:microsoft.com/office/officeart/2005/8/layout/pList1"/>
    <dgm:cxn modelId="{4014C3F1-2C92-451C-9AAE-362759AA06D9}" srcId="{C9A1B378-3AB2-4635-899D-5F9B870E3071}" destId="{A4EDE6A6-F8D4-4DBA-99D1-0F7F5F46DD2B}" srcOrd="2" destOrd="0" parTransId="{43AAB12E-1309-45B2-903C-131BED1F8847}" sibTransId="{1F1DEAFA-CBEB-4F90-AF56-69C0D86F8A24}"/>
    <dgm:cxn modelId="{11B638BB-9189-4540-AA05-AE58142A189F}" srcId="{C9A1B378-3AB2-4635-899D-5F9B870E3071}" destId="{F35915C6-3F96-4E1C-8C64-CEA93C3D454D}" srcOrd="0" destOrd="0" parTransId="{C4D78307-2658-45BC-B04D-2937F5742255}" sibTransId="{BEF5FB8A-7EA0-4D3E-8A8B-EE6B929457A5}"/>
    <dgm:cxn modelId="{80FB9B0B-1981-4E28-B3DE-710F3C07502C}" type="presOf" srcId="{82A843D2-337C-489A-9B52-B7A57F694FE7}" destId="{72DF55C2-838A-4EC9-985A-D36667ECD852}" srcOrd="0" destOrd="0" presId="urn:microsoft.com/office/officeart/2005/8/layout/pList1"/>
    <dgm:cxn modelId="{B4AB094B-60A6-4A45-858E-3F5336A56F2C}" type="presOf" srcId="{BEF5FB8A-7EA0-4D3E-8A8B-EE6B929457A5}" destId="{065EA0AD-CE6A-4962-9F27-705A369A69CA}" srcOrd="0" destOrd="0" presId="urn:microsoft.com/office/officeart/2005/8/layout/pList1"/>
    <dgm:cxn modelId="{233C8629-69E8-466D-AAC5-F3834E0D1159}" srcId="{C9A1B378-3AB2-4635-899D-5F9B870E3071}" destId="{82A843D2-337C-489A-9B52-B7A57F694FE7}" srcOrd="3" destOrd="0" parTransId="{2EA96999-4A2E-4790-8D24-7A380D5A2CEE}" sibTransId="{BF7A1AC9-59C1-4F63-859E-3145C4EA1186}"/>
    <dgm:cxn modelId="{40E300CA-B3F8-421D-B385-AD2D4AEB966C}" type="presOf" srcId="{C9A1B378-3AB2-4635-899D-5F9B870E3071}" destId="{CCC5E08C-42A0-4F94-8586-FB73E89B8FDE}" srcOrd="0" destOrd="0" presId="urn:microsoft.com/office/officeart/2005/8/layout/pList1"/>
    <dgm:cxn modelId="{988EC330-854F-4153-9C5E-7C255A4B343B}" srcId="{C9A1B378-3AB2-4635-899D-5F9B870E3071}" destId="{D3E0A772-86BB-443A-97E0-7AD3343963F6}" srcOrd="1" destOrd="0" parTransId="{C583D4B2-0CF0-40DF-8BB6-2DC4265A127E}" sibTransId="{66936DCB-75A7-4B1C-A5EF-495B7F9A4A23}"/>
    <dgm:cxn modelId="{21885610-99D0-480F-9F1C-4E84DCC0A778}" type="presParOf" srcId="{CCC5E08C-42A0-4F94-8586-FB73E89B8FDE}" destId="{564FA1BA-B7B0-403F-8411-1BD3A08580D4}" srcOrd="0" destOrd="0" presId="urn:microsoft.com/office/officeart/2005/8/layout/pList1"/>
    <dgm:cxn modelId="{59225BE7-EFEB-4C00-88F8-228EF03C1166}" type="presParOf" srcId="{564FA1BA-B7B0-403F-8411-1BD3A08580D4}" destId="{DD1C542D-CB4F-4585-9B41-EE70115C9C32}" srcOrd="0" destOrd="0" presId="urn:microsoft.com/office/officeart/2005/8/layout/pList1"/>
    <dgm:cxn modelId="{116669A1-17DA-486E-8487-B16BBE0FF6D1}" type="presParOf" srcId="{564FA1BA-B7B0-403F-8411-1BD3A08580D4}" destId="{32083D26-97D3-4DDC-80CB-FE4319D99553}" srcOrd="1" destOrd="0" presId="urn:microsoft.com/office/officeart/2005/8/layout/pList1"/>
    <dgm:cxn modelId="{04D67870-F9FA-4099-A68A-7314852E8A86}" type="presParOf" srcId="{CCC5E08C-42A0-4F94-8586-FB73E89B8FDE}" destId="{065EA0AD-CE6A-4962-9F27-705A369A69CA}" srcOrd="1" destOrd="0" presId="urn:microsoft.com/office/officeart/2005/8/layout/pList1"/>
    <dgm:cxn modelId="{1038D13C-7902-493A-9B57-DCDB83DA5392}" type="presParOf" srcId="{CCC5E08C-42A0-4F94-8586-FB73E89B8FDE}" destId="{4DB6959C-B3E1-48A8-A62A-85DCA4870E3F}" srcOrd="2" destOrd="0" presId="urn:microsoft.com/office/officeart/2005/8/layout/pList1"/>
    <dgm:cxn modelId="{A298A09D-2C68-4DFC-9D53-1541B804B19A}" type="presParOf" srcId="{4DB6959C-B3E1-48A8-A62A-85DCA4870E3F}" destId="{77DD4C51-8930-4A93-B858-0D2DF3B11103}" srcOrd="0" destOrd="0" presId="urn:microsoft.com/office/officeart/2005/8/layout/pList1"/>
    <dgm:cxn modelId="{23EE4D1E-6558-4F36-82E7-CC00EABD8108}" type="presParOf" srcId="{4DB6959C-B3E1-48A8-A62A-85DCA4870E3F}" destId="{0A780E96-E85B-464B-A4B1-619A08140067}" srcOrd="1" destOrd="0" presId="urn:microsoft.com/office/officeart/2005/8/layout/pList1"/>
    <dgm:cxn modelId="{FC641A53-431B-4D3B-AEDC-26D46FB24F9D}" type="presParOf" srcId="{CCC5E08C-42A0-4F94-8586-FB73E89B8FDE}" destId="{D3B8B66C-7303-4575-BD7B-732912B65C0D}" srcOrd="3" destOrd="0" presId="urn:microsoft.com/office/officeart/2005/8/layout/pList1"/>
    <dgm:cxn modelId="{467D5D50-5A66-4EAA-A491-35663576468F}" type="presParOf" srcId="{CCC5E08C-42A0-4F94-8586-FB73E89B8FDE}" destId="{A2D8C5C9-D5B8-4545-B44D-1855F08EBFA3}" srcOrd="4" destOrd="0" presId="urn:microsoft.com/office/officeart/2005/8/layout/pList1"/>
    <dgm:cxn modelId="{C3EAF750-5D6A-47A2-8E95-A9703EFFF821}" type="presParOf" srcId="{A2D8C5C9-D5B8-4545-B44D-1855F08EBFA3}" destId="{7B087BAD-4450-4678-821B-C747B891AB65}" srcOrd="0" destOrd="0" presId="urn:microsoft.com/office/officeart/2005/8/layout/pList1"/>
    <dgm:cxn modelId="{228D163A-2C67-4BF8-A44A-BEF34D20D816}" type="presParOf" srcId="{A2D8C5C9-D5B8-4545-B44D-1855F08EBFA3}" destId="{060EA071-36F2-44DB-811F-DDDB7217042F}" srcOrd="1" destOrd="0" presId="urn:microsoft.com/office/officeart/2005/8/layout/pList1"/>
    <dgm:cxn modelId="{C19504F2-BEB9-4993-A0B1-2E5BFCA02981}" type="presParOf" srcId="{CCC5E08C-42A0-4F94-8586-FB73E89B8FDE}" destId="{F2CFD109-5228-41E7-B9DB-101110D28615}" srcOrd="5" destOrd="0" presId="urn:microsoft.com/office/officeart/2005/8/layout/pList1"/>
    <dgm:cxn modelId="{C007E722-7EA4-4E1D-87CC-1FA26C7EC34A}" type="presParOf" srcId="{CCC5E08C-42A0-4F94-8586-FB73E89B8FDE}" destId="{43F061A0-4B3E-4E90-BC56-02E77E83638D}" srcOrd="6" destOrd="0" presId="urn:microsoft.com/office/officeart/2005/8/layout/pList1"/>
    <dgm:cxn modelId="{7F3C2667-2CD4-4E85-8896-53666B8454EA}" type="presParOf" srcId="{43F061A0-4B3E-4E90-BC56-02E77E83638D}" destId="{DACBDD88-B231-4F91-B137-9402B2F0C23E}" srcOrd="0" destOrd="0" presId="urn:microsoft.com/office/officeart/2005/8/layout/pList1"/>
    <dgm:cxn modelId="{57081AA1-AB09-4322-9AB1-8D741DF4E942}" type="presParOf" srcId="{43F061A0-4B3E-4E90-BC56-02E77E83638D}" destId="{72DF55C2-838A-4EC9-985A-D36667ECD852}"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07B1AC-94AE-4293-842F-95B935C999C7}"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56039865-4700-472D-A20A-D833D3A20B55}">
      <dgm:prSet phldrT="[文本]" custT="1"/>
      <dgm:spPr>
        <a:solidFill>
          <a:schemeClr val="accent1">
            <a:lumMod val="50000"/>
          </a:schemeClr>
        </a:solidFill>
      </dgm:spPr>
      <dgm:t>
        <a:bodyPr/>
        <a:lstStyle/>
        <a:p>
          <a:r>
            <a:rPr lang="zh-CN" altLang="en-US" sz="2000" b="1" dirty="0">
              <a:latin typeface="Microsoft YaHei" panose="020B0503020204020204" pitchFamily="34" charset="-122"/>
              <a:ea typeface="Microsoft YaHei" panose="020B0503020204020204" pitchFamily="34" charset="-122"/>
            </a:rPr>
            <a:t>分析需求</a:t>
          </a:r>
          <a:endParaRPr lang="en-US" altLang="zh-CN" sz="2000" b="1" dirty="0">
            <a:latin typeface="Microsoft YaHei" panose="020B0503020204020204" pitchFamily="34" charset="-122"/>
            <a:ea typeface="Microsoft YaHei" panose="020B0503020204020204" pitchFamily="34" charset="-122"/>
          </a:endParaRPr>
        </a:p>
      </dgm:t>
    </dgm:pt>
    <dgm:pt modelId="{1A2061C6-E341-4686-9E86-861CF43366D3}" type="parTrans" cxnId="{7324B16B-B0CC-4734-87B4-2FBDAB117D63}">
      <dgm:prSet/>
      <dgm:spPr/>
      <dgm:t>
        <a:bodyPr/>
        <a:lstStyle/>
        <a:p>
          <a:endParaRPr lang="zh-CN" altLang="en-US" sz="2000">
            <a:latin typeface="Microsoft YaHei" panose="020B0503020204020204" pitchFamily="34" charset="-122"/>
            <a:ea typeface="Microsoft YaHei" panose="020B0503020204020204" pitchFamily="34" charset="-122"/>
          </a:endParaRPr>
        </a:p>
      </dgm:t>
    </dgm:pt>
    <dgm:pt modelId="{1A1EF9FE-A5A0-42D9-A24B-AFD44E062DB8}" type="sibTrans" cxnId="{7324B16B-B0CC-4734-87B4-2FBDAB117D63}">
      <dgm:prSet/>
      <dgm:spPr/>
      <dgm:t>
        <a:bodyPr/>
        <a:lstStyle/>
        <a:p>
          <a:endParaRPr lang="zh-CN" altLang="en-US" sz="2000">
            <a:latin typeface="Microsoft YaHei" panose="020B0503020204020204" pitchFamily="34" charset="-122"/>
            <a:ea typeface="Microsoft YaHei" panose="020B0503020204020204" pitchFamily="34" charset="-122"/>
          </a:endParaRPr>
        </a:p>
      </dgm:t>
    </dgm:pt>
    <dgm:pt modelId="{6D934956-17F1-4E5E-8EEC-1958A975A0C1}">
      <dgm:prSet phldrT="[文本]" custT="1"/>
      <dgm:spPr>
        <a:solidFill>
          <a:schemeClr val="accent1">
            <a:lumMod val="50000"/>
          </a:schemeClr>
        </a:solidFill>
      </dgm:spPr>
      <dgm:t>
        <a:bodyPr/>
        <a:lstStyle/>
        <a:p>
          <a:r>
            <a:rPr lang="zh-CN" altLang="en-US" sz="2000" b="1" dirty="0">
              <a:latin typeface="Microsoft YaHei" panose="020B0503020204020204" pitchFamily="34" charset="-122"/>
              <a:ea typeface="Microsoft YaHei" panose="020B0503020204020204" pitchFamily="34" charset="-122"/>
            </a:rPr>
            <a:t>制定方案</a:t>
          </a:r>
        </a:p>
      </dgm:t>
    </dgm:pt>
    <dgm:pt modelId="{90E48689-B633-434A-BE73-433309ADA9B8}" type="parTrans" cxnId="{2488373F-1D68-4E55-B61A-39AA12C29EB2}">
      <dgm:prSet/>
      <dgm:spPr/>
      <dgm:t>
        <a:bodyPr/>
        <a:lstStyle/>
        <a:p>
          <a:endParaRPr lang="zh-CN" altLang="en-US" sz="2000">
            <a:latin typeface="Microsoft YaHei" panose="020B0503020204020204" pitchFamily="34" charset="-122"/>
            <a:ea typeface="Microsoft YaHei" panose="020B0503020204020204" pitchFamily="34" charset="-122"/>
          </a:endParaRPr>
        </a:p>
      </dgm:t>
    </dgm:pt>
    <dgm:pt modelId="{E2A5D834-9593-4FE3-9581-0FB74C6FE44A}" type="sibTrans" cxnId="{2488373F-1D68-4E55-B61A-39AA12C29EB2}">
      <dgm:prSet/>
      <dgm:spPr/>
      <dgm:t>
        <a:bodyPr/>
        <a:lstStyle/>
        <a:p>
          <a:endParaRPr lang="zh-CN" altLang="en-US" sz="2000">
            <a:latin typeface="Microsoft YaHei" panose="020B0503020204020204" pitchFamily="34" charset="-122"/>
            <a:ea typeface="Microsoft YaHei" panose="020B0503020204020204" pitchFamily="34" charset="-122"/>
          </a:endParaRPr>
        </a:p>
      </dgm:t>
    </dgm:pt>
    <dgm:pt modelId="{A79A2043-24E2-40C1-963C-DC6D9C5CCD10}">
      <dgm:prSet phldrT="[文本]" custT="1"/>
      <dgm:spPr>
        <a:solidFill>
          <a:schemeClr val="accent1">
            <a:lumMod val="50000"/>
          </a:schemeClr>
        </a:solidFill>
      </dgm:spPr>
      <dgm:t>
        <a:bodyPr/>
        <a:lstStyle/>
        <a:p>
          <a:r>
            <a:rPr lang="zh-CN" altLang="en-US" sz="1600" b="1" dirty="0">
              <a:latin typeface="Microsoft YaHei" panose="020B0503020204020204" pitchFamily="34" charset="-122"/>
              <a:ea typeface="Microsoft YaHei" panose="020B0503020204020204" pitchFamily="34" charset="-122"/>
            </a:rPr>
            <a:t>收单商户及结算平台准入</a:t>
          </a:r>
        </a:p>
      </dgm:t>
    </dgm:pt>
    <dgm:pt modelId="{5BA4FB5B-4D2C-4162-B5A1-CDB298D3CF1A}" type="parTrans" cxnId="{BDD8780D-F3C2-4773-8CE9-C7F2B3A1A05B}">
      <dgm:prSet/>
      <dgm:spPr/>
      <dgm:t>
        <a:bodyPr/>
        <a:lstStyle/>
        <a:p>
          <a:endParaRPr lang="zh-CN" altLang="en-US" sz="2000">
            <a:latin typeface="Microsoft YaHei" panose="020B0503020204020204" pitchFamily="34" charset="-122"/>
            <a:ea typeface="Microsoft YaHei" panose="020B0503020204020204" pitchFamily="34" charset="-122"/>
          </a:endParaRPr>
        </a:p>
      </dgm:t>
    </dgm:pt>
    <dgm:pt modelId="{3505FE1D-73E3-422F-BE80-D439C3D5AC4E}" type="sibTrans" cxnId="{BDD8780D-F3C2-4773-8CE9-C7F2B3A1A05B}">
      <dgm:prSet/>
      <dgm:spPr/>
      <dgm:t>
        <a:bodyPr/>
        <a:lstStyle/>
        <a:p>
          <a:endParaRPr lang="zh-CN" altLang="en-US" sz="2000">
            <a:latin typeface="Microsoft YaHei" panose="020B0503020204020204" pitchFamily="34" charset="-122"/>
            <a:ea typeface="Microsoft YaHei" panose="020B0503020204020204" pitchFamily="34" charset="-122"/>
          </a:endParaRPr>
        </a:p>
      </dgm:t>
    </dgm:pt>
    <dgm:pt modelId="{ABE2B328-9510-4E7A-B0FC-C2FF64B72C9F}">
      <dgm:prSet phldrT="[文本]" custT="1"/>
      <dgm:spPr>
        <a:solidFill>
          <a:schemeClr val="accent1">
            <a:lumMod val="50000"/>
          </a:schemeClr>
        </a:solidFill>
      </dgm:spPr>
      <dgm:t>
        <a:bodyPr/>
        <a:lstStyle/>
        <a:p>
          <a:r>
            <a:rPr lang="zh-CN" altLang="en-US" sz="2400" b="1" dirty="0">
              <a:latin typeface="Microsoft YaHei" panose="020B0503020204020204" pitchFamily="34" charset="-122"/>
              <a:ea typeface="Microsoft YaHei" panose="020B0503020204020204" pitchFamily="34" charset="-122"/>
            </a:rPr>
            <a:t>签订协议</a:t>
          </a:r>
        </a:p>
      </dgm:t>
    </dgm:pt>
    <dgm:pt modelId="{CC94D38E-989C-4F5B-8E84-042402BBF09C}" type="parTrans" cxnId="{E6904348-3EFA-4F88-A76D-A02E6F4E4DC7}">
      <dgm:prSet/>
      <dgm:spPr/>
      <dgm:t>
        <a:bodyPr/>
        <a:lstStyle/>
        <a:p>
          <a:endParaRPr lang="zh-CN" altLang="en-US" sz="2000">
            <a:latin typeface="Microsoft YaHei" panose="020B0503020204020204" pitchFamily="34" charset="-122"/>
            <a:ea typeface="Microsoft YaHei" panose="020B0503020204020204" pitchFamily="34" charset="-122"/>
          </a:endParaRPr>
        </a:p>
      </dgm:t>
    </dgm:pt>
    <dgm:pt modelId="{939E0BFE-A0A0-46FC-A22F-215CBBCFB73B}" type="sibTrans" cxnId="{E6904348-3EFA-4F88-A76D-A02E6F4E4DC7}">
      <dgm:prSet/>
      <dgm:spPr/>
      <dgm:t>
        <a:bodyPr/>
        <a:lstStyle/>
        <a:p>
          <a:endParaRPr lang="zh-CN" altLang="en-US" sz="2000">
            <a:latin typeface="Microsoft YaHei" panose="020B0503020204020204" pitchFamily="34" charset="-122"/>
            <a:ea typeface="Microsoft YaHei" panose="020B0503020204020204" pitchFamily="34" charset="-122"/>
          </a:endParaRPr>
        </a:p>
      </dgm:t>
    </dgm:pt>
    <dgm:pt modelId="{B83853ED-84E9-42D1-9196-FB8523D3CEC3}" type="pres">
      <dgm:prSet presAssocID="{DF07B1AC-94AE-4293-842F-95B935C999C7}" presName="Name0" presStyleCnt="0">
        <dgm:presLayoutVars>
          <dgm:dir/>
          <dgm:animLvl val="lvl"/>
          <dgm:resizeHandles val="exact"/>
        </dgm:presLayoutVars>
      </dgm:prSet>
      <dgm:spPr/>
      <dgm:t>
        <a:bodyPr/>
        <a:lstStyle/>
        <a:p>
          <a:endParaRPr lang="zh-CN" altLang="en-US"/>
        </a:p>
      </dgm:t>
    </dgm:pt>
    <dgm:pt modelId="{A8D65044-F335-4947-9A07-48D872DCD33E}" type="pres">
      <dgm:prSet presAssocID="{56039865-4700-472D-A20A-D833D3A20B55}" presName="parTxOnly" presStyleLbl="node1" presStyleIdx="0" presStyleCnt="4">
        <dgm:presLayoutVars>
          <dgm:chMax val="0"/>
          <dgm:chPref val="0"/>
          <dgm:bulletEnabled val="1"/>
        </dgm:presLayoutVars>
      </dgm:prSet>
      <dgm:spPr/>
      <dgm:t>
        <a:bodyPr/>
        <a:lstStyle/>
        <a:p>
          <a:endParaRPr lang="zh-CN" altLang="en-US"/>
        </a:p>
      </dgm:t>
    </dgm:pt>
    <dgm:pt modelId="{A3809F54-1A44-4FA2-B6A3-664D2765982A}" type="pres">
      <dgm:prSet presAssocID="{1A1EF9FE-A5A0-42D9-A24B-AFD44E062DB8}" presName="parTxOnlySpace" presStyleCnt="0"/>
      <dgm:spPr/>
    </dgm:pt>
    <dgm:pt modelId="{C3D86B0A-D7D1-4C50-A0C1-3E98BBBE3726}" type="pres">
      <dgm:prSet presAssocID="{6D934956-17F1-4E5E-8EEC-1958A975A0C1}" presName="parTxOnly" presStyleLbl="node1" presStyleIdx="1" presStyleCnt="4">
        <dgm:presLayoutVars>
          <dgm:chMax val="0"/>
          <dgm:chPref val="0"/>
          <dgm:bulletEnabled val="1"/>
        </dgm:presLayoutVars>
      </dgm:prSet>
      <dgm:spPr/>
      <dgm:t>
        <a:bodyPr/>
        <a:lstStyle/>
        <a:p>
          <a:endParaRPr lang="zh-CN" altLang="en-US"/>
        </a:p>
      </dgm:t>
    </dgm:pt>
    <dgm:pt modelId="{3B6CF72D-43B5-456F-9B92-83178D5A67C9}" type="pres">
      <dgm:prSet presAssocID="{E2A5D834-9593-4FE3-9581-0FB74C6FE44A}" presName="parTxOnlySpace" presStyleCnt="0"/>
      <dgm:spPr/>
    </dgm:pt>
    <dgm:pt modelId="{7A825766-2DEC-4A01-9E35-6B94BD96687F}" type="pres">
      <dgm:prSet presAssocID="{A79A2043-24E2-40C1-963C-DC6D9C5CCD10}" presName="parTxOnly" presStyleLbl="node1" presStyleIdx="2" presStyleCnt="4">
        <dgm:presLayoutVars>
          <dgm:chMax val="0"/>
          <dgm:chPref val="0"/>
          <dgm:bulletEnabled val="1"/>
        </dgm:presLayoutVars>
      </dgm:prSet>
      <dgm:spPr/>
      <dgm:t>
        <a:bodyPr/>
        <a:lstStyle/>
        <a:p>
          <a:endParaRPr lang="zh-CN" altLang="en-US"/>
        </a:p>
      </dgm:t>
    </dgm:pt>
    <dgm:pt modelId="{2590D887-4B17-432B-99A8-FD8F96C8D20B}" type="pres">
      <dgm:prSet presAssocID="{3505FE1D-73E3-422F-BE80-D439C3D5AC4E}" presName="parTxOnlySpace" presStyleCnt="0"/>
      <dgm:spPr/>
    </dgm:pt>
    <dgm:pt modelId="{70D32248-39BA-4BD5-B1A6-26B4D45992A9}" type="pres">
      <dgm:prSet presAssocID="{ABE2B328-9510-4E7A-B0FC-C2FF64B72C9F}" presName="parTxOnly" presStyleLbl="node1" presStyleIdx="3" presStyleCnt="4">
        <dgm:presLayoutVars>
          <dgm:chMax val="0"/>
          <dgm:chPref val="0"/>
          <dgm:bulletEnabled val="1"/>
        </dgm:presLayoutVars>
      </dgm:prSet>
      <dgm:spPr/>
      <dgm:t>
        <a:bodyPr/>
        <a:lstStyle/>
        <a:p>
          <a:endParaRPr lang="zh-CN" altLang="en-US"/>
        </a:p>
      </dgm:t>
    </dgm:pt>
  </dgm:ptLst>
  <dgm:cxnLst>
    <dgm:cxn modelId="{5D3C2F7B-D684-4187-822F-A778172F4EAA}" type="presOf" srcId="{A79A2043-24E2-40C1-963C-DC6D9C5CCD10}" destId="{7A825766-2DEC-4A01-9E35-6B94BD96687F}" srcOrd="0" destOrd="0" presId="urn:microsoft.com/office/officeart/2005/8/layout/chevron1"/>
    <dgm:cxn modelId="{E0FC7FB9-EB98-45F0-AE48-08549F6F3F00}" type="presOf" srcId="{56039865-4700-472D-A20A-D833D3A20B55}" destId="{A8D65044-F335-4947-9A07-48D872DCD33E}" srcOrd="0" destOrd="0" presId="urn:microsoft.com/office/officeart/2005/8/layout/chevron1"/>
    <dgm:cxn modelId="{E21E1EFC-04B6-401F-A1A9-E471EA2E9240}" type="presOf" srcId="{DF07B1AC-94AE-4293-842F-95B935C999C7}" destId="{B83853ED-84E9-42D1-9196-FB8523D3CEC3}" srcOrd="0" destOrd="0" presId="urn:microsoft.com/office/officeart/2005/8/layout/chevron1"/>
    <dgm:cxn modelId="{BDD8780D-F3C2-4773-8CE9-C7F2B3A1A05B}" srcId="{DF07B1AC-94AE-4293-842F-95B935C999C7}" destId="{A79A2043-24E2-40C1-963C-DC6D9C5CCD10}" srcOrd="2" destOrd="0" parTransId="{5BA4FB5B-4D2C-4162-B5A1-CDB298D3CF1A}" sibTransId="{3505FE1D-73E3-422F-BE80-D439C3D5AC4E}"/>
    <dgm:cxn modelId="{7324B16B-B0CC-4734-87B4-2FBDAB117D63}" srcId="{DF07B1AC-94AE-4293-842F-95B935C999C7}" destId="{56039865-4700-472D-A20A-D833D3A20B55}" srcOrd="0" destOrd="0" parTransId="{1A2061C6-E341-4686-9E86-861CF43366D3}" sibTransId="{1A1EF9FE-A5A0-42D9-A24B-AFD44E062DB8}"/>
    <dgm:cxn modelId="{E6904348-3EFA-4F88-A76D-A02E6F4E4DC7}" srcId="{DF07B1AC-94AE-4293-842F-95B935C999C7}" destId="{ABE2B328-9510-4E7A-B0FC-C2FF64B72C9F}" srcOrd="3" destOrd="0" parTransId="{CC94D38E-989C-4F5B-8E84-042402BBF09C}" sibTransId="{939E0BFE-A0A0-46FC-A22F-215CBBCFB73B}"/>
    <dgm:cxn modelId="{2488373F-1D68-4E55-B61A-39AA12C29EB2}" srcId="{DF07B1AC-94AE-4293-842F-95B935C999C7}" destId="{6D934956-17F1-4E5E-8EEC-1958A975A0C1}" srcOrd="1" destOrd="0" parTransId="{90E48689-B633-434A-BE73-433309ADA9B8}" sibTransId="{E2A5D834-9593-4FE3-9581-0FB74C6FE44A}"/>
    <dgm:cxn modelId="{66F15E71-2627-4965-B289-FF19E6A37149}" type="presOf" srcId="{6D934956-17F1-4E5E-8EEC-1958A975A0C1}" destId="{C3D86B0A-D7D1-4C50-A0C1-3E98BBBE3726}" srcOrd="0" destOrd="0" presId="urn:microsoft.com/office/officeart/2005/8/layout/chevron1"/>
    <dgm:cxn modelId="{648DC38F-FFAC-4459-B800-CBE95A131CB7}" type="presOf" srcId="{ABE2B328-9510-4E7A-B0FC-C2FF64B72C9F}" destId="{70D32248-39BA-4BD5-B1A6-26B4D45992A9}" srcOrd="0" destOrd="0" presId="urn:microsoft.com/office/officeart/2005/8/layout/chevron1"/>
    <dgm:cxn modelId="{ACDF9C1E-22F0-4333-998A-FCE570B4C2C8}" type="presParOf" srcId="{B83853ED-84E9-42D1-9196-FB8523D3CEC3}" destId="{A8D65044-F335-4947-9A07-48D872DCD33E}" srcOrd="0" destOrd="0" presId="urn:microsoft.com/office/officeart/2005/8/layout/chevron1"/>
    <dgm:cxn modelId="{C328E689-0492-4A07-BC40-9105E05255F9}" type="presParOf" srcId="{B83853ED-84E9-42D1-9196-FB8523D3CEC3}" destId="{A3809F54-1A44-4FA2-B6A3-664D2765982A}" srcOrd="1" destOrd="0" presId="urn:microsoft.com/office/officeart/2005/8/layout/chevron1"/>
    <dgm:cxn modelId="{E0268A71-A953-4FCB-9CB1-4CB9D2FA5B35}" type="presParOf" srcId="{B83853ED-84E9-42D1-9196-FB8523D3CEC3}" destId="{C3D86B0A-D7D1-4C50-A0C1-3E98BBBE3726}" srcOrd="2" destOrd="0" presId="urn:microsoft.com/office/officeart/2005/8/layout/chevron1"/>
    <dgm:cxn modelId="{2B9619B6-C5D9-48A4-B601-0D143DF3C4E0}" type="presParOf" srcId="{B83853ED-84E9-42D1-9196-FB8523D3CEC3}" destId="{3B6CF72D-43B5-456F-9B92-83178D5A67C9}" srcOrd="3" destOrd="0" presId="urn:microsoft.com/office/officeart/2005/8/layout/chevron1"/>
    <dgm:cxn modelId="{72269BAF-9FF4-4C50-9988-6AF7A3C7BAA6}" type="presParOf" srcId="{B83853ED-84E9-42D1-9196-FB8523D3CEC3}" destId="{7A825766-2DEC-4A01-9E35-6B94BD96687F}" srcOrd="4" destOrd="0" presId="urn:microsoft.com/office/officeart/2005/8/layout/chevron1"/>
    <dgm:cxn modelId="{D1771615-1D18-481C-A39D-BC85195FC4EC}" type="presParOf" srcId="{B83853ED-84E9-42D1-9196-FB8523D3CEC3}" destId="{2590D887-4B17-432B-99A8-FD8F96C8D20B}" srcOrd="5" destOrd="0" presId="urn:microsoft.com/office/officeart/2005/8/layout/chevron1"/>
    <dgm:cxn modelId="{738D9E76-5E78-492C-9969-A78930E6978F}" type="presParOf" srcId="{B83853ED-84E9-42D1-9196-FB8523D3CEC3}" destId="{70D32248-39BA-4BD5-B1A6-26B4D45992A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07B1AC-94AE-4293-842F-95B935C999C7}"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56039865-4700-472D-A20A-D833D3A20B55}">
      <dgm:prSet phldrT="[文本]" custT="1"/>
      <dgm:spPr>
        <a:solidFill>
          <a:srgbClr val="0070C0"/>
        </a:solidFill>
      </dgm:spPr>
      <dgm:t>
        <a:bodyPr/>
        <a:lstStyle/>
        <a:p>
          <a:r>
            <a:rPr lang="zh-CN" altLang="en-US" sz="1800" b="1" dirty="0">
              <a:latin typeface="Microsoft YaHei" panose="020B0503020204020204" pitchFamily="34" charset="-122"/>
              <a:ea typeface="Microsoft YaHei" panose="020B0503020204020204" pitchFamily="34" charset="-122"/>
            </a:rPr>
            <a:t>系统开发（如系统对接）</a:t>
          </a:r>
          <a:endParaRPr lang="en-US" altLang="zh-CN" sz="1800" b="1" dirty="0">
            <a:latin typeface="Microsoft YaHei" panose="020B0503020204020204" pitchFamily="34" charset="-122"/>
            <a:ea typeface="Microsoft YaHei" panose="020B0503020204020204" pitchFamily="34" charset="-122"/>
          </a:endParaRPr>
        </a:p>
      </dgm:t>
    </dgm:pt>
    <dgm:pt modelId="{1A2061C6-E341-4686-9E86-861CF43366D3}" type="parTrans" cxnId="{7324B16B-B0CC-4734-87B4-2FBDAB117D63}">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1A1EF9FE-A5A0-42D9-A24B-AFD44E062DB8}" type="sibTrans" cxnId="{7324B16B-B0CC-4734-87B4-2FBDAB117D63}">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6D934956-17F1-4E5E-8EEC-1958A975A0C1}">
      <dgm:prSet phldrT="[文本]" custT="1"/>
      <dgm:spPr>
        <a:solidFill>
          <a:srgbClr val="0070C0"/>
        </a:solidFill>
      </dgm:spPr>
      <dgm:t>
        <a:bodyPr/>
        <a:lstStyle/>
        <a:p>
          <a:r>
            <a:rPr lang="zh-CN" altLang="en-US" sz="1800" b="1" dirty="0">
              <a:latin typeface="Microsoft YaHei" panose="020B0503020204020204" pitchFamily="34" charset="-122"/>
              <a:ea typeface="Microsoft YaHei" panose="020B0503020204020204" pitchFamily="34" charset="-122"/>
            </a:rPr>
            <a:t>系统联测（如系统对接）</a:t>
          </a:r>
        </a:p>
      </dgm:t>
    </dgm:pt>
    <dgm:pt modelId="{90E48689-B633-434A-BE73-433309ADA9B8}" type="parTrans" cxnId="{2488373F-1D68-4E55-B61A-39AA12C29EB2}">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E2A5D834-9593-4FE3-9581-0FB74C6FE44A}" type="sibTrans" cxnId="{2488373F-1D68-4E55-B61A-39AA12C29EB2}">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A79A2043-24E2-40C1-963C-DC6D9C5CCD10}">
      <dgm:prSet phldrT="[文本]" custT="1"/>
      <dgm:spPr>
        <a:solidFill>
          <a:srgbClr val="0070C0"/>
        </a:solidFill>
      </dgm:spPr>
      <dgm:t>
        <a:bodyPr/>
        <a:lstStyle/>
        <a:p>
          <a:r>
            <a:rPr lang="zh-CN" altLang="en-US" sz="1800" b="1" dirty="0">
              <a:latin typeface="Microsoft YaHei" panose="020B0503020204020204" pitchFamily="34" charset="-122"/>
              <a:ea typeface="Microsoft YaHei" panose="020B0503020204020204" pitchFamily="34" charset="-122"/>
            </a:rPr>
            <a:t>系统上线（如系统对接）</a:t>
          </a:r>
          <a:endParaRPr lang="en-US" altLang="zh-CN" sz="1800" b="1" dirty="0">
            <a:latin typeface="Microsoft YaHei" panose="020B0503020204020204" pitchFamily="34" charset="-122"/>
            <a:ea typeface="Microsoft YaHei" panose="020B0503020204020204" pitchFamily="34" charset="-122"/>
          </a:endParaRPr>
        </a:p>
      </dgm:t>
    </dgm:pt>
    <dgm:pt modelId="{5BA4FB5B-4D2C-4162-B5A1-CDB298D3CF1A}" type="parTrans" cxnId="{BDD8780D-F3C2-4773-8CE9-C7F2B3A1A05B}">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3505FE1D-73E3-422F-BE80-D439C3D5AC4E}" type="sibTrans" cxnId="{BDD8780D-F3C2-4773-8CE9-C7F2B3A1A05B}">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9407DED3-2E98-4289-AFB9-43584B564CF5}">
      <dgm:prSet phldrT="[文本]" custT="1"/>
      <dgm:spPr>
        <a:solidFill>
          <a:srgbClr val="0070C0"/>
        </a:solidFill>
      </dgm:spPr>
      <dgm:t>
        <a:bodyPr/>
        <a:lstStyle/>
        <a:p>
          <a:r>
            <a:rPr lang="zh-CN" altLang="en-US" sz="1800" b="1" dirty="0">
              <a:latin typeface="Microsoft YaHei" panose="020B0503020204020204" pitchFamily="34" charset="-122"/>
              <a:ea typeface="Microsoft YaHei" panose="020B0503020204020204" pitchFamily="34" charset="-122"/>
            </a:rPr>
            <a:t>开户、参数维护、签约平台</a:t>
          </a:r>
          <a:endParaRPr lang="en-US" altLang="zh-CN" sz="1800" b="1" dirty="0">
            <a:latin typeface="Microsoft YaHei" panose="020B0503020204020204" pitchFamily="34" charset="-122"/>
            <a:ea typeface="Microsoft YaHei" panose="020B0503020204020204" pitchFamily="34" charset="-122"/>
          </a:endParaRPr>
        </a:p>
      </dgm:t>
    </dgm:pt>
    <dgm:pt modelId="{8790B5E3-6714-4850-8C8A-6F87F9987C1B}" type="parTrans" cxnId="{8927CC86-9C33-40CF-B916-152315819D0C}">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7DBE21E5-C2E7-43DF-8799-9AEC947FC2ED}" type="sibTrans" cxnId="{8927CC86-9C33-40CF-B916-152315819D0C}">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B83853ED-84E9-42D1-9196-FB8523D3CEC3}" type="pres">
      <dgm:prSet presAssocID="{DF07B1AC-94AE-4293-842F-95B935C999C7}" presName="Name0" presStyleCnt="0">
        <dgm:presLayoutVars>
          <dgm:dir/>
          <dgm:animLvl val="lvl"/>
          <dgm:resizeHandles val="exact"/>
        </dgm:presLayoutVars>
      </dgm:prSet>
      <dgm:spPr/>
      <dgm:t>
        <a:bodyPr/>
        <a:lstStyle/>
        <a:p>
          <a:endParaRPr lang="zh-CN" altLang="en-US"/>
        </a:p>
      </dgm:t>
    </dgm:pt>
    <dgm:pt modelId="{A8D65044-F335-4947-9A07-48D872DCD33E}" type="pres">
      <dgm:prSet presAssocID="{56039865-4700-472D-A20A-D833D3A20B55}" presName="parTxOnly" presStyleLbl="node1" presStyleIdx="0" presStyleCnt="4">
        <dgm:presLayoutVars>
          <dgm:chMax val="0"/>
          <dgm:chPref val="0"/>
          <dgm:bulletEnabled val="1"/>
        </dgm:presLayoutVars>
      </dgm:prSet>
      <dgm:spPr/>
      <dgm:t>
        <a:bodyPr/>
        <a:lstStyle/>
        <a:p>
          <a:endParaRPr lang="zh-CN" altLang="en-US"/>
        </a:p>
      </dgm:t>
    </dgm:pt>
    <dgm:pt modelId="{A3809F54-1A44-4FA2-B6A3-664D2765982A}" type="pres">
      <dgm:prSet presAssocID="{1A1EF9FE-A5A0-42D9-A24B-AFD44E062DB8}" presName="parTxOnlySpace" presStyleCnt="0"/>
      <dgm:spPr/>
    </dgm:pt>
    <dgm:pt modelId="{C3D86B0A-D7D1-4C50-A0C1-3E98BBBE3726}" type="pres">
      <dgm:prSet presAssocID="{6D934956-17F1-4E5E-8EEC-1958A975A0C1}" presName="parTxOnly" presStyleLbl="node1" presStyleIdx="1" presStyleCnt="4">
        <dgm:presLayoutVars>
          <dgm:chMax val="0"/>
          <dgm:chPref val="0"/>
          <dgm:bulletEnabled val="1"/>
        </dgm:presLayoutVars>
      </dgm:prSet>
      <dgm:spPr/>
      <dgm:t>
        <a:bodyPr/>
        <a:lstStyle/>
        <a:p>
          <a:endParaRPr lang="zh-CN" altLang="en-US"/>
        </a:p>
      </dgm:t>
    </dgm:pt>
    <dgm:pt modelId="{3B6CF72D-43B5-456F-9B92-83178D5A67C9}" type="pres">
      <dgm:prSet presAssocID="{E2A5D834-9593-4FE3-9581-0FB74C6FE44A}" presName="parTxOnlySpace" presStyleCnt="0"/>
      <dgm:spPr/>
    </dgm:pt>
    <dgm:pt modelId="{7A825766-2DEC-4A01-9E35-6B94BD96687F}" type="pres">
      <dgm:prSet presAssocID="{A79A2043-24E2-40C1-963C-DC6D9C5CCD10}" presName="parTxOnly" presStyleLbl="node1" presStyleIdx="2" presStyleCnt="4">
        <dgm:presLayoutVars>
          <dgm:chMax val="0"/>
          <dgm:chPref val="0"/>
          <dgm:bulletEnabled val="1"/>
        </dgm:presLayoutVars>
      </dgm:prSet>
      <dgm:spPr/>
      <dgm:t>
        <a:bodyPr/>
        <a:lstStyle/>
        <a:p>
          <a:endParaRPr lang="zh-CN" altLang="en-US"/>
        </a:p>
      </dgm:t>
    </dgm:pt>
    <dgm:pt modelId="{8DE7D405-9FF6-4262-9D25-0DBA97E9B400}" type="pres">
      <dgm:prSet presAssocID="{3505FE1D-73E3-422F-BE80-D439C3D5AC4E}" presName="parTxOnlySpace" presStyleCnt="0"/>
      <dgm:spPr/>
    </dgm:pt>
    <dgm:pt modelId="{809BEF78-0244-43B3-ABD4-A0FC7507D377}" type="pres">
      <dgm:prSet presAssocID="{9407DED3-2E98-4289-AFB9-43584B564CF5}" presName="parTxOnly" presStyleLbl="node1" presStyleIdx="3" presStyleCnt="4">
        <dgm:presLayoutVars>
          <dgm:chMax val="0"/>
          <dgm:chPref val="0"/>
          <dgm:bulletEnabled val="1"/>
        </dgm:presLayoutVars>
      </dgm:prSet>
      <dgm:spPr/>
      <dgm:t>
        <a:bodyPr/>
        <a:lstStyle/>
        <a:p>
          <a:endParaRPr lang="zh-CN" altLang="en-US"/>
        </a:p>
      </dgm:t>
    </dgm:pt>
  </dgm:ptLst>
  <dgm:cxnLst>
    <dgm:cxn modelId="{BDD8780D-F3C2-4773-8CE9-C7F2B3A1A05B}" srcId="{DF07B1AC-94AE-4293-842F-95B935C999C7}" destId="{A79A2043-24E2-40C1-963C-DC6D9C5CCD10}" srcOrd="2" destOrd="0" parTransId="{5BA4FB5B-4D2C-4162-B5A1-CDB298D3CF1A}" sibTransId="{3505FE1D-73E3-422F-BE80-D439C3D5AC4E}"/>
    <dgm:cxn modelId="{59836D53-7B84-4E93-B0B4-E2862078C521}" type="presOf" srcId="{9407DED3-2E98-4289-AFB9-43584B564CF5}" destId="{809BEF78-0244-43B3-ABD4-A0FC7507D377}" srcOrd="0" destOrd="0" presId="urn:microsoft.com/office/officeart/2005/8/layout/chevron1"/>
    <dgm:cxn modelId="{B8E22E69-4328-44EF-9425-C4544458597B}" type="presOf" srcId="{A79A2043-24E2-40C1-963C-DC6D9C5CCD10}" destId="{7A825766-2DEC-4A01-9E35-6B94BD96687F}" srcOrd="0" destOrd="0" presId="urn:microsoft.com/office/officeart/2005/8/layout/chevron1"/>
    <dgm:cxn modelId="{F7568AA6-8032-488B-B196-0B3C44950101}" type="presOf" srcId="{6D934956-17F1-4E5E-8EEC-1958A975A0C1}" destId="{C3D86B0A-D7D1-4C50-A0C1-3E98BBBE3726}" srcOrd="0" destOrd="0" presId="urn:microsoft.com/office/officeart/2005/8/layout/chevron1"/>
    <dgm:cxn modelId="{7324B16B-B0CC-4734-87B4-2FBDAB117D63}" srcId="{DF07B1AC-94AE-4293-842F-95B935C999C7}" destId="{56039865-4700-472D-A20A-D833D3A20B55}" srcOrd="0" destOrd="0" parTransId="{1A2061C6-E341-4686-9E86-861CF43366D3}" sibTransId="{1A1EF9FE-A5A0-42D9-A24B-AFD44E062DB8}"/>
    <dgm:cxn modelId="{8927CC86-9C33-40CF-B916-152315819D0C}" srcId="{DF07B1AC-94AE-4293-842F-95B935C999C7}" destId="{9407DED3-2E98-4289-AFB9-43584B564CF5}" srcOrd="3" destOrd="0" parTransId="{8790B5E3-6714-4850-8C8A-6F87F9987C1B}" sibTransId="{7DBE21E5-C2E7-43DF-8799-9AEC947FC2ED}"/>
    <dgm:cxn modelId="{11A13E50-EFC3-4533-A9A5-C1D6E1F0E964}" type="presOf" srcId="{DF07B1AC-94AE-4293-842F-95B935C999C7}" destId="{B83853ED-84E9-42D1-9196-FB8523D3CEC3}" srcOrd="0" destOrd="0" presId="urn:microsoft.com/office/officeart/2005/8/layout/chevron1"/>
    <dgm:cxn modelId="{2488373F-1D68-4E55-B61A-39AA12C29EB2}" srcId="{DF07B1AC-94AE-4293-842F-95B935C999C7}" destId="{6D934956-17F1-4E5E-8EEC-1958A975A0C1}" srcOrd="1" destOrd="0" parTransId="{90E48689-B633-434A-BE73-433309ADA9B8}" sibTransId="{E2A5D834-9593-4FE3-9581-0FB74C6FE44A}"/>
    <dgm:cxn modelId="{2CB1A733-23F5-47E3-AB70-4B708B8F71BA}" type="presOf" srcId="{56039865-4700-472D-A20A-D833D3A20B55}" destId="{A8D65044-F335-4947-9A07-48D872DCD33E}" srcOrd="0" destOrd="0" presId="urn:microsoft.com/office/officeart/2005/8/layout/chevron1"/>
    <dgm:cxn modelId="{CB40E7EA-AF76-4E71-AABD-814A3DE48A5A}" type="presParOf" srcId="{B83853ED-84E9-42D1-9196-FB8523D3CEC3}" destId="{A8D65044-F335-4947-9A07-48D872DCD33E}" srcOrd="0" destOrd="0" presId="urn:microsoft.com/office/officeart/2005/8/layout/chevron1"/>
    <dgm:cxn modelId="{B875F8D0-333E-4ABB-98F5-1F5FD7511031}" type="presParOf" srcId="{B83853ED-84E9-42D1-9196-FB8523D3CEC3}" destId="{A3809F54-1A44-4FA2-B6A3-664D2765982A}" srcOrd="1" destOrd="0" presId="urn:microsoft.com/office/officeart/2005/8/layout/chevron1"/>
    <dgm:cxn modelId="{EDCD03C1-EBCF-4D38-999B-37C043E585E2}" type="presParOf" srcId="{B83853ED-84E9-42D1-9196-FB8523D3CEC3}" destId="{C3D86B0A-D7D1-4C50-A0C1-3E98BBBE3726}" srcOrd="2" destOrd="0" presId="urn:microsoft.com/office/officeart/2005/8/layout/chevron1"/>
    <dgm:cxn modelId="{C6EBCBCB-8D9C-46C0-B231-346D998759F2}" type="presParOf" srcId="{B83853ED-84E9-42D1-9196-FB8523D3CEC3}" destId="{3B6CF72D-43B5-456F-9B92-83178D5A67C9}" srcOrd="3" destOrd="0" presId="urn:microsoft.com/office/officeart/2005/8/layout/chevron1"/>
    <dgm:cxn modelId="{146C8C2E-AAF8-4F55-9B28-92D070917F4A}" type="presParOf" srcId="{B83853ED-84E9-42D1-9196-FB8523D3CEC3}" destId="{7A825766-2DEC-4A01-9E35-6B94BD96687F}" srcOrd="4" destOrd="0" presId="urn:microsoft.com/office/officeart/2005/8/layout/chevron1"/>
    <dgm:cxn modelId="{4EA588F2-F554-4526-AAC3-142CB066A9A3}" type="presParOf" srcId="{B83853ED-84E9-42D1-9196-FB8523D3CEC3}" destId="{8DE7D405-9FF6-4262-9D25-0DBA97E9B400}" srcOrd="5" destOrd="0" presId="urn:microsoft.com/office/officeart/2005/8/layout/chevron1"/>
    <dgm:cxn modelId="{18926E80-2C2B-41FA-B73D-8113BB3B67F1}" type="presParOf" srcId="{B83853ED-84E9-42D1-9196-FB8523D3CEC3}" destId="{809BEF78-0244-43B3-ABD4-A0FC7507D377}"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07B1AC-94AE-4293-842F-95B935C999C7}"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56039865-4700-472D-A20A-D833D3A20B55}">
      <dgm:prSet phldrT="[文本]" custT="1"/>
      <dgm:spPr>
        <a:solidFill>
          <a:srgbClr val="EA8622"/>
        </a:solidFill>
      </dgm:spPr>
      <dgm:t>
        <a:bodyPr/>
        <a:lstStyle/>
        <a:p>
          <a:r>
            <a:rPr lang="zh-CN" altLang="en-US" sz="1800" b="1" dirty="0">
              <a:latin typeface="Microsoft YaHei" panose="020B0503020204020204" pitchFamily="34" charset="-122"/>
              <a:ea typeface="Microsoft YaHei" panose="020B0503020204020204" pitchFamily="34" charset="-122"/>
            </a:rPr>
            <a:t>柜面工前查看及异常账务处理</a:t>
          </a:r>
          <a:endParaRPr lang="en-US" altLang="zh-CN" sz="1800" b="1" dirty="0">
            <a:latin typeface="Microsoft YaHei" panose="020B0503020204020204" pitchFamily="34" charset="-122"/>
            <a:ea typeface="Microsoft YaHei" panose="020B0503020204020204" pitchFamily="34" charset="-122"/>
          </a:endParaRPr>
        </a:p>
      </dgm:t>
    </dgm:pt>
    <dgm:pt modelId="{1A2061C6-E341-4686-9E86-861CF43366D3}" type="parTrans" cxnId="{7324B16B-B0CC-4734-87B4-2FBDAB117D63}">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1A1EF9FE-A5A0-42D9-A24B-AFD44E062DB8}" type="sibTrans" cxnId="{7324B16B-B0CC-4734-87B4-2FBDAB117D63}">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6D934956-17F1-4E5E-8EEC-1958A975A0C1}">
      <dgm:prSet phldrT="[文本]" custT="1"/>
      <dgm:spPr>
        <a:solidFill>
          <a:srgbClr val="EA8622"/>
        </a:solidFill>
      </dgm:spPr>
      <dgm:t>
        <a:bodyPr/>
        <a:lstStyle/>
        <a:p>
          <a:r>
            <a:rPr lang="zh-CN" altLang="en-US" sz="1800" b="1" dirty="0">
              <a:latin typeface="Microsoft YaHei" panose="020B0503020204020204" pitchFamily="34" charset="-122"/>
              <a:ea typeface="Microsoft YaHei" panose="020B0503020204020204" pitchFamily="34" charset="-122"/>
            </a:rPr>
            <a:t>运维日常监控及紧急情况处理</a:t>
          </a:r>
        </a:p>
      </dgm:t>
    </dgm:pt>
    <dgm:pt modelId="{90E48689-B633-434A-BE73-433309ADA9B8}" type="parTrans" cxnId="{2488373F-1D68-4E55-B61A-39AA12C29EB2}">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E2A5D834-9593-4FE3-9581-0FB74C6FE44A}" type="sibTrans" cxnId="{2488373F-1D68-4E55-B61A-39AA12C29EB2}">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A79A2043-24E2-40C1-963C-DC6D9C5CCD10}">
      <dgm:prSet phldrT="[文本]" custT="1"/>
      <dgm:spPr>
        <a:solidFill>
          <a:srgbClr val="EA8622"/>
        </a:solidFill>
      </dgm:spPr>
      <dgm:t>
        <a:bodyPr/>
        <a:lstStyle/>
        <a:p>
          <a:r>
            <a:rPr lang="zh-CN" altLang="en-US" sz="1800" b="1" dirty="0">
              <a:latin typeface="Microsoft YaHei" panose="020B0503020204020204" pitchFamily="34" charset="-122"/>
              <a:ea typeface="Microsoft YaHei" panose="020B0503020204020204" pitchFamily="34" charset="-122"/>
            </a:rPr>
            <a:t>新增商户拓展及签约</a:t>
          </a:r>
          <a:endParaRPr lang="en-US" altLang="zh-CN" sz="1800" b="1" dirty="0">
            <a:latin typeface="Microsoft YaHei" panose="020B0503020204020204" pitchFamily="34" charset="-122"/>
            <a:ea typeface="Microsoft YaHei" panose="020B0503020204020204" pitchFamily="34" charset="-122"/>
          </a:endParaRPr>
        </a:p>
      </dgm:t>
    </dgm:pt>
    <dgm:pt modelId="{5BA4FB5B-4D2C-4162-B5A1-CDB298D3CF1A}" type="parTrans" cxnId="{BDD8780D-F3C2-4773-8CE9-C7F2B3A1A05B}">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3505FE1D-73E3-422F-BE80-D439C3D5AC4E}" type="sibTrans" cxnId="{BDD8780D-F3C2-4773-8CE9-C7F2B3A1A05B}">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9407DED3-2E98-4289-AFB9-43584B564CF5}">
      <dgm:prSet phldrT="[文本]" custT="1"/>
      <dgm:spPr>
        <a:solidFill>
          <a:srgbClr val="EA8622"/>
        </a:solidFill>
      </dgm:spPr>
      <dgm:t>
        <a:bodyPr/>
        <a:lstStyle/>
        <a:p>
          <a:r>
            <a:rPr lang="zh-CN" altLang="en-US" sz="1800" b="1" dirty="0">
              <a:latin typeface="Microsoft YaHei" panose="020B0503020204020204" pitchFamily="34" charset="-122"/>
              <a:ea typeface="Microsoft YaHei" panose="020B0503020204020204" pitchFamily="34" charset="-122"/>
            </a:rPr>
            <a:t>融资等综合服务提供</a:t>
          </a:r>
          <a:endParaRPr lang="en-US" altLang="zh-CN" sz="1800" b="1" dirty="0">
            <a:latin typeface="Microsoft YaHei" panose="020B0503020204020204" pitchFamily="34" charset="-122"/>
            <a:ea typeface="Microsoft YaHei" panose="020B0503020204020204" pitchFamily="34" charset="-122"/>
          </a:endParaRPr>
        </a:p>
      </dgm:t>
    </dgm:pt>
    <dgm:pt modelId="{8790B5E3-6714-4850-8C8A-6F87F9987C1B}" type="parTrans" cxnId="{8927CC86-9C33-40CF-B916-152315819D0C}">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7DBE21E5-C2E7-43DF-8799-9AEC947FC2ED}" type="sibTrans" cxnId="{8927CC86-9C33-40CF-B916-152315819D0C}">
      <dgm:prSet/>
      <dgm:spPr/>
      <dgm:t>
        <a:bodyPr/>
        <a:lstStyle/>
        <a:p>
          <a:endParaRPr lang="zh-CN" altLang="en-US" sz="1800">
            <a:latin typeface="Microsoft YaHei" panose="020B0503020204020204" pitchFamily="34" charset="-122"/>
            <a:ea typeface="Microsoft YaHei" panose="020B0503020204020204" pitchFamily="34" charset="-122"/>
          </a:endParaRPr>
        </a:p>
      </dgm:t>
    </dgm:pt>
    <dgm:pt modelId="{B83853ED-84E9-42D1-9196-FB8523D3CEC3}" type="pres">
      <dgm:prSet presAssocID="{DF07B1AC-94AE-4293-842F-95B935C999C7}" presName="Name0" presStyleCnt="0">
        <dgm:presLayoutVars>
          <dgm:dir/>
          <dgm:animLvl val="lvl"/>
          <dgm:resizeHandles val="exact"/>
        </dgm:presLayoutVars>
      </dgm:prSet>
      <dgm:spPr/>
      <dgm:t>
        <a:bodyPr/>
        <a:lstStyle/>
        <a:p>
          <a:endParaRPr lang="zh-CN" altLang="en-US"/>
        </a:p>
      </dgm:t>
    </dgm:pt>
    <dgm:pt modelId="{A8D65044-F335-4947-9A07-48D872DCD33E}" type="pres">
      <dgm:prSet presAssocID="{56039865-4700-472D-A20A-D833D3A20B55}" presName="parTxOnly" presStyleLbl="node1" presStyleIdx="0" presStyleCnt="4">
        <dgm:presLayoutVars>
          <dgm:chMax val="0"/>
          <dgm:chPref val="0"/>
          <dgm:bulletEnabled val="1"/>
        </dgm:presLayoutVars>
      </dgm:prSet>
      <dgm:spPr/>
      <dgm:t>
        <a:bodyPr/>
        <a:lstStyle/>
        <a:p>
          <a:endParaRPr lang="zh-CN" altLang="en-US"/>
        </a:p>
      </dgm:t>
    </dgm:pt>
    <dgm:pt modelId="{A3809F54-1A44-4FA2-B6A3-664D2765982A}" type="pres">
      <dgm:prSet presAssocID="{1A1EF9FE-A5A0-42D9-A24B-AFD44E062DB8}" presName="parTxOnlySpace" presStyleCnt="0"/>
      <dgm:spPr/>
    </dgm:pt>
    <dgm:pt modelId="{C3D86B0A-D7D1-4C50-A0C1-3E98BBBE3726}" type="pres">
      <dgm:prSet presAssocID="{6D934956-17F1-4E5E-8EEC-1958A975A0C1}" presName="parTxOnly" presStyleLbl="node1" presStyleIdx="1" presStyleCnt="4">
        <dgm:presLayoutVars>
          <dgm:chMax val="0"/>
          <dgm:chPref val="0"/>
          <dgm:bulletEnabled val="1"/>
        </dgm:presLayoutVars>
      </dgm:prSet>
      <dgm:spPr/>
      <dgm:t>
        <a:bodyPr/>
        <a:lstStyle/>
        <a:p>
          <a:endParaRPr lang="zh-CN" altLang="en-US"/>
        </a:p>
      </dgm:t>
    </dgm:pt>
    <dgm:pt modelId="{3B6CF72D-43B5-456F-9B92-83178D5A67C9}" type="pres">
      <dgm:prSet presAssocID="{E2A5D834-9593-4FE3-9581-0FB74C6FE44A}" presName="parTxOnlySpace" presStyleCnt="0"/>
      <dgm:spPr/>
    </dgm:pt>
    <dgm:pt modelId="{7A825766-2DEC-4A01-9E35-6B94BD96687F}" type="pres">
      <dgm:prSet presAssocID="{A79A2043-24E2-40C1-963C-DC6D9C5CCD10}" presName="parTxOnly" presStyleLbl="node1" presStyleIdx="2" presStyleCnt="4">
        <dgm:presLayoutVars>
          <dgm:chMax val="0"/>
          <dgm:chPref val="0"/>
          <dgm:bulletEnabled val="1"/>
        </dgm:presLayoutVars>
      </dgm:prSet>
      <dgm:spPr/>
      <dgm:t>
        <a:bodyPr/>
        <a:lstStyle/>
        <a:p>
          <a:endParaRPr lang="zh-CN" altLang="en-US"/>
        </a:p>
      </dgm:t>
    </dgm:pt>
    <dgm:pt modelId="{8DE7D405-9FF6-4262-9D25-0DBA97E9B400}" type="pres">
      <dgm:prSet presAssocID="{3505FE1D-73E3-422F-BE80-D439C3D5AC4E}" presName="parTxOnlySpace" presStyleCnt="0"/>
      <dgm:spPr/>
    </dgm:pt>
    <dgm:pt modelId="{809BEF78-0244-43B3-ABD4-A0FC7507D377}" type="pres">
      <dgm:prSet presAssocID="{9407DED3-2E98-4289-AFB9-43584B564CF5}" presName="parTxOnly" presStyleLbl="node1" presStyleIdx="3" presStyleCnt="4">
        <dgm:presLayoutVars>
          <dgm:chMax val="0"/>
          <dgm:chPref val="0"/>
          <dgm:bulletEnabled val="1"/>
        </dgm:presLayoutVars>
      </dgm:prSet>
      <dgm:spPr/>
      <dgm:t>
        <a:bodyPr/>
        <a:lstStyle/>
        <a:p>
          <a:endParaRPr lang="zh-CN" altLang="en-US"/>
        </a:p>
      </dgm:t>
    </dgm:pt>
  </dgm:ptLst>
  <dgm:cxnLst>
    <dgm:cxn modelId="{25A0FF02-D34A-4ADF-A083-148A1BE03CC4}" type="presOf" srcId="{6D934956-17F1-4E5E-8EEC-1958A975A0C1}" destId="{C3D86B0A-D7D1-4C50-A0C1-3E98BBBE3726}" srcOrd="0" destOrd="0" presId="urn:microsoft.com/office/officeart/2005/8/layout/chevron1"/>
    <dgm:cxn modelId="{55F61734-25DF-4066-B844-402F75D9C43B}" type="presOf" srcId="{9407DED3-2E98-4289-AFB9-43584B564CF5}" destId="{809BEF78-0244-43B3-ABD4-A0FC7507D377}" srcOrd="0" destOrd="0" presId="urn:microsoft.com/office/officeart/2005/8/layout/chevron1"/>
    <dgm:cxn modelId="{7324B16B-B0CC-4734-87B4-2FBDAB117D63}" srcId="{DF07B1AC-94AE-4293-842F-95B935C999C7}" destId="{56039865-4700-472D-A20A-D833D3A20B55}" srcOrd="0" destOrd="0" parTransId="{1A2061C6-E341-4686-9E86-861CF43366D3}" sibTransId="{1A1EF9FE-A5A0-42D9-A24B-AFD44E062DB8}"/>
    <dgm:cxn modelId="{6B7D9B23-D2DB-4E09-B3B0-898D2268D2CE}" type="presOf" srcId="{56039865-4700-472D-A20A-D833D3A20B55}" destId="{A8D65044-F335-4947-9A07-48D872DCD33E}" srcOrd="0" destOrd="0" presId="urn:microsoft.com/office/officeart/2005/8/layout/chevron1"/>
    <dgm:cxn modelId="{07682A2D-E535-4868-8AAC-B6763C8C395E}" type="presOf" srcId="{DF07B1AC-94AE-4293-842F-95B935C999C7}" destId="{B83853ED-84E9-42D1-9196-FB8523D3CEC3}" srcOrd="0" destOrd="0" presId="urn:microsoft.com/office/officeart/2005/8/layout/chevron1"/>
    <dgm:cxn modelId="{BDD8780D-F3C2-4773-8CE9-C7F2B3A1A05B}" srcId="{DF07B1AC-94AE-4293-842F-95B935C999C7}" destId="{A79A2043-24E2-40C1-963C-DC6D9C5CCD10}" srcOrd="2" destOrd="0" parTransId="{5BA4FB5B-4D2C-4162-B5A1-CDB298D3CF1A}" sibTransId="{3505FE1D-73E3-422F-BE80-D439C3D5AC4E}"/>
    <dgm:cxn modelId="{67AF4C05-4989-41E0-BAE4-3D939152A0EA}" type="presOf" srcId="{A79A2043-24E2-40C1-963C-DC6D9C5CCD10}" destId="{7A825766-2DEC-4A01-9E35-6B94BD96687F}" srcOrd="0" destOrd="0" presId="urn:microsoft.com/office/officeart/2005/8/layout/chevron1"/>
    <dgm:cxn modelId="{8927CC86-9C33-40CF-B916-152315819D0C}" srcId="{DF07B1AC-94AE-4293-842F-95B935C999C7}" destId="{9407DED3-2E98-4289-AFB9-43584B564CF5}" srcOrd="3" destOrd="0" parTransId="{8790B5E3-6714-4850-8C8A-6F87F9987C1B}" sibTransId="{7DBE21E5-C2E7-43DF-8799-9AEC947FC2ED}"/>
    <dgm:cxn modelId="{2488373F-1D68-4E55-B61A-39AA12C29EB2}" srcId="{DF07B1AC-94AE-4293-842F-95B935C999C7}" destId="{6D934956-17F1-4E5E-8EEC-1958A975A0C1}" srcOrd="1" destOrd="0" parTransId="{90E48689-B633-434A-BE73-433309ADA9B8}" sibTransId="{E2A5D834-9593-4FE3-9581-0FB74C6FE44A}"/>
    <dgm:cxn modelId="{AD20E272-A052-4168-AB2C-4690A13AF0E3}" type="presParOf" srcId="{B83853ED-84E9-42D1-9196-FB8523D3CEC3}" destId="{A8D65044-F335-4947-9A07-48D872DCD33E}" srcOrd="0" destOrd="0" presId="urn:microsoft.com/office/officeart/2005/8/layout/chevron1"/>
    <dgm:cxn modelId="{1F2EDCDB-8A64-4412-B98C-971BA53C5626}" type="presParOf" srcId="{B83853ED-84E9-42D1-9196-FB8523D3CEC3}" destId="{A3809F54-1A44-4FA2-B6A3-664D2765982A}" srcOrd="1" destOrd="0" presId="urn:microsoft.com/office/officeart/2005/8/layout/chevron1"/>
    <dgm:cxn modelId="{26AF5C6F-DDF0-4DE1-A746-1680A16B7177}" type="presParOf" srcId="{B83853ED-84E9-42D1-9196-FB8523D3CEC3}" destId="{C3D86B0A-D7D1-4C50-A0C1-3E98BBBE3726}" srcOrd="2" destOrd="0" presId="urn:microsoft.com/office/officeart/2005/8/layout/chevron1"/>
    <dgm:cxn modelId="{FDC8BC75-F281-4FC4-8C94-0274CD969F86}" type="presParOf" srcId="{B83853ED-84E9-42D1-9196-FB8523D3CEC3}" destId="{3B6CF72D-43B5-456F-9B92-83178D5A67C9}" srcOrd="3" destOrd="0" presId="urn:microsoft.com/office/officeart/2005/8/layout/chevron1"/>
    <dgm:cxn modelId="{5B91B7C3-AA49-4124-BEAD-72EDFE6549B4}" type="presParOf" srcId="{B83853ED-84E9-42D1-9196-FB8523D3CEC3}" destId="{7A825766-2DEC-4A01-9E35-6B94BD96687F}" srcOrd="4" destOrd="0" presId="urn:microsoft.com/office/officeart/2005/8/layout/chevron1"/>
    <dgm:cxn modelId="{C51F7F8F-FA80-43AE-A7A5-F33268437A0C}" type="presParOf" srcId="{B83853ED-84E9-42D1-9196-FB8523D3CEC3}" destId="{8DE7D405-9FF6-4262-9D25-0DBA97E9B400}" srcOrd="5" destOrd="0" presId="urn:microsoft.com/office/officeart/2005/8/layout/chevron1"/>
    <dgm:cxn modelId="{03BE4146-75BD-4981-BB3D-2685F41CB614}" type="presParOf" srcId="{B83853ED-84E9-42D1-9196-FB8523D3CEC3}" destId="{809BEF78-0244-43B3-ABD4-A0FC7507D377}" srcOrd="6"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7BCD6E-7457-4B25-B639-71C565C7FA71}"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zh-CN" altLang="en-US"/>
        </a:p>
      </dgm:t>
    </dgm:pt>
    <dgm:pt modelId="{138C7282-F931-41D1-874A-D3EB0E6BC723}">
      <dgm:prSet phldrT="[文本]" custT="1"/>
      <dgm:spPr>
        <a:solidFill>
          <a:srgbClr val="00B050"/>
        </a:solidFill>
      </dgm:spPr>
      <dgm:t>
        <a:bodyPr/>
        <a:lstStyle/>
        <a:p>
          <a:r>
            <a:rPr lang="zh-CN" altLang="en-US" sz="2400" b="1" dirty="0">
              <a:latin typeface="Microsoft YaHei" panose="020B0503020204020204" pitchFamily="34" charset="-122"/>
              <a:ea typeface="Microsoft YaHei" panose="020B0503020204020204" pitchFamily="34" charset="-122"/>
            </a:rPr>
            <a:t>支付前端</a:t>
          </a:r>
        </a:p>
      </dgm:t>
    </dgm:pt>
    <dgm:pt modelId="{AF447950-5C81-41C2-9CA4-06333E539647}" type="parTrans" cxnId="{85834E30-014D-41F7-9F16-12FA92028C91}">
      <dgm:prSet/>
      <dgm:spPr/>
      <dgm:t>
        <a:bodyPr/>
        <a:lstStyle/>
        <a:p>
          <a:endParaRPr lang="zh-CN" altLang="en-US">
            <a:latin typeface="Microsoft YaHei" panose="020B0503020204020204" pitchFamily="34" charset="-122"/>
            <a:ea typeface="Microsoft YaHei" panose="020B0503020204020204" pitchFamily="34" charset="-122"/>
          </a:endParaRPr>
        </a:p>
      </dgm:t>
    </dgm:pt>
    <dgm:pt modelId="{EFA9BC58-B590-4E93-916D-FF90F7E0C2CB}" type="sibTrans" cxnId="{85834E30-014D-41F7-9F16-12FA92028C91}">
      <dgm:prSet/>
      <dgm:spPr/>
      <dgm:t>
        <a:bodyPr/>
        <a:lstStyle/>
        <a:p>
          <a:endParaRPr lang="zh-CN" altLang="en-US">
            <a:latin typeface="Microsoft YaHei" panose="020B0503020204020204" pitchFamily="34" charset="-122"/>
            <a:ea typeface="Microsoft YaHei" panose="020B0503020204020204" pitchFamily="34" charset="-122"/>
          </a:endParaRPr>
        </a:p>
      </dgm:t>
    </dgm:pt>
    <dgm:pt modelId="{CE5B6C44-C618-4DE9-8B8B-F95B28B8DCF2}">
      <dgm:prSet phldrT="[文本]" custT="1"/>
      <dgm:spPr>
        <a:solidFill>
          <a:srgbClr val="0070C0"/>
        </a:solidFill>
      </dgm:spPr>
      <dgm:t>
        <a:bodyPr/>
        <a:lstStyle/>
        <a:p>
          <a:r>
            <a:rPr lang="zh-CN" altLang="en-US" sz="2400" b="1" dirty="0">
              <a:latin typeface="Microsoft YaHei" panose="020B0503020204020204" pitchFamily="34" charset="-122"/>
              <a:ea typeface="Microsoft YaHei" panose="020B0503020204020204" pitchFamily="34" charset="-122"/>
            </a:rPr>
            <a:t>后端应用</a:t>
          </a:r>
        </a:p>
      </dgm:t>
    </dgm:pt>
    <dgm:pt modelId="{BF6DE844-8A8A-4AC7-9698-4F662962FAEE}" type="parTrans" cxnId="{458E2D28-E06F-4B67-AE38-0FAEBD77E512}">
      <dgm:prSet/>
      <dgm:spPr/>
      <dgm:t>
        <a:bodyPr/>
        <a:lstStyle/>
        <a:p>
          <a:endParaRPr lang="zh-CN" altLang="en-US">
            <a:latin typeface="Microsoft YaHei" panose="020B0503020204020204" pitchFamily="34" charset="-122"/>
            <a:ea typeface="Microsoft YaHei" panose="020B0503020204020204" pitchFamily="34" charset="-122"/>
          </a:endParaRPr>
        </a:p>
      </dgm:t>
    </dgm:pt>
    <dgm:pt modelId="{62D25871-EA23-4D10-82D2-9C74E0688956}" type="sibTrans" cxnId="{458E2D28-E06F-4B67-AE38-0FAEBD77E512}">
      <dgm:prSet/>
      <dgm:spPr/>
      <dgm:t>
        <a:bodyPr/>
        <a:lstStyle/>
        <a:p>
          <a:endParaRPr lang="zh-CN" altLang="en-US">
            <a:latin typeface="Microsoft YaHei" panose="020B0503020204020204" pitchFamily="34" charset="-122"/>
            <a:ea typeface="Microsoft YaHei" panose="020B0503020204020204" pitchFamily="34" charset="-122"/>
          </a:endParaRPr>
        </a:p>
      </dgm:t>
    </dgm:pt>
    <dgm:pt modelId="{A4E67515-F418-4B70-8E33-CEF2E3487CD5}" type="pres">
      <dgm:prSet presAssocID="{2A7BCD6E-7457-4B25-B639-71C565C7FA71}" presName="cycle" presStyleCnt="0">
        <dgm:presLayoutVars>
          <dgm:dir/>
          <dgm:resizeHandles val="exact"/>
        </dgm:presLayoutVars>
      </dgm:prSet>
      <dgm:spPr/>
      <dgm:t>
        <a:bodyPr/>
        <a:lstStyle/>
        <a:p>
          <a:endParaRPr lang="zh-CN" altLang="en-US"/>
        </a:p>
      </dgm:t>
    </dgm:pt>
    <dgm:pt modelId="{18075717-F225-4917-9C53-B4059B7A4833}" type="pres">
      <dgm:prSet presAssocID="{138C7282-F931-41D1-874A-D3EB0E6BC723}" presName="arrow" presStyleLbl="node1" presStyleIdx="0" presStyleCnt="2" custScaleY="80403" custRadScaleRad="113351">
        <dgm:presLayoutVars>
          <dgm:bulletEnabled val="1"/>
        </dgm:presLayoutVars>
      </dgm:prSet>
      <dgm:spPr/>
      <dgm:t>
        <a:bodyPr/>
        <a:lstStyle/>
        <a:p>
          <a:endParaRPr lang="zh-CN" altLang="en-US"/>
        </a:p>
      </dgm:t>
    </dgm:pt>
    <dgm:pt modelId="{7CE8355B-B837-4DF3-A4F2-EBDF6AB7AFCA}" type="pres">
      <dgm:prSet presAssocID="{CE5B6C44-C618-4DE9-8B8B-F95B28B8DCF2}" presName="arrow" presStyleLbl="node1" presStyleIdx="1" presStyleCnt="2" custScaleY="78496" custRadScaleRad="114196">
        <dgm:presLayoutVars>
          <dgm:bulletEnabled val="1"/>
        </dgm:presLayoutVars>
      </dgm:prSet>
      <dgm:spPr/>
      <dgm:t>
        <a:bodyPr/>
        <a:lstStyle/>
        <a:p>
          <a:endParaRPr lang="zh-CN" altLang="en-US"/>
        </a:p>
      </dgm:t>
    </dgm:pt>
  </dgm:ptLst>
  <dgm:cxnLst>
    <dgm:cxn modelId="{A0133DED-0D0C-4B0E-A624-C1CD4E3CDDE4}" type="presOf" srcId="{2A7BCD6E-7457-4B25-B639-71C565C7FA71}" destId="{A4E67515-F418-4B70-8E33-CEF2E3487CD5}" srcOrd="0" destOrd="0" presId="urn:microsoft.com/office/officeart/2005/8/layout/arrow1"/>
    <dgm:cxn modelId="{1B8E05B8-8331-4AB6-84B6-ECFDD2552C8D}" type="presOf" srcId="{138C7282-F931-41D1-874A-D3EB0E6BC723}" destId="{18075717-F225-4917-9C53-B4059B7A4833}" srcOrd="0" destOrd="0" presId="urn:microsoft.com/office/officeart/2005/8/layout/arrow1"/>
    <dgm:cxn modelId="{458E2D28-E06F-4B67-AE38-0FAEBD77E512}" srcId="{2A7BCD6E-7457-4B25-B639-71C565C7FA71}" destId="{CE5B6C44-C618-4DE9-8B8B-F95B28B8DCF2}" srcOrd="1" destOrd="0" parTransId="{BF6DE844-8A8A-4AC7-9698-4F662962FAEE}" sibTransId="{62D25871-EA23-4D10-82D2-9C74E0688956}"/>
    <dgm:cxn modelId="{85834E30-014D-41F7-9F16-12FA92028C91}" srcId="{2A7BCD6E-7457-4B25-B639-71C565C7FA71}" destId="{138C7282-F931-41D1-874A-D3EB0E6BC723}" srcOrd="0" destOrd="0" parTransId="{AF447950-5C81-41C2-9CA4-06333E539647}" sibTransId="{EFA9BC58-B590-4E93-916D-FF90F7E0C2CB}"/>
    <dgm:cxn modelId="{78B4AF41-73D9-4731-86A1-5E90696EC978}" type="presOf" srcId="{CE5B6C44-C618-4DE9-8B8B-F95B28B8DCF2}" destId="{7CE8355B-B837-4DF3-A4F2-EBDF6AB7AFCA}" srcOrd="0" destOrd="0" presId="urn:microsoft.com/office/officeart/2005/8/layout/arrow1"/>
    <dgm:cxn modelId="{DE3B83B8-F3D3-44E8-AE6B-87002621CC5D}" type="presParOf" srcId="{A4E67515-F418-4B70-8E33-CEF2E3487CD5}" destId="{18075717-F225-4917-9C53-B4059B7A4833}" srcOrd="0" destOrd="0" presId="urn:microsoft.com/office/officeart/2005/8/layout/arrow1"/>
    <dgm:cxn modelId="{D4112B31-7700-4790-A7A8-6B0DCC8EEB1F}" type="presParOf" srcId="{A4E67515-F418-4B70-8E33-CEF2E3487CD5}" destId="{7CE8355B-B837-4DF3-A4F2-EBDF6AB7AFCA}"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0D454A-96A9-4A73-9F45-97B5D83BE060}"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zh-CN" altLang="en-US"/>
        </a:p>
      </dgm:t>
    </dgm:pt>
    <dgm:pt modelId="{0121EBDD-1677-4D75-9BF5-BB5C6696F832}">
      <dgm:prSet phldrT="[文本]"/>
      <dgm:spPr/>
      <dgm:t>
        <a:bodyPr/>
        <a:lstStyle/>
        <a:p>
          <a:r>
            <a:rPr lang="zh-CN" altLang="en-US" b="1" dirty="0">
              <a:latin typeface="Microsoft YaHei" panose="020B0503020204020204" pitchFamily="34" charset="-122"/>
              <a:ea typeface="Microsoft YaHei" panose="020B0503020204020204" pitchFamily="34" charset="-122"/>
            </a:rPr>
            <a:t>三大战略</a:t>
          </a:r>
        </a:p>
      </dgm:t>
    </dgm:pt>
    <dgm:pt modelId="{EA9196D6-9BAF-4B79-8511-EDC332F57710}" type="parTrans" cxnId="{8A0D36EF-612A-4DCB-B6AF-F20362E6A683}">
      <dgm:prSet/>
      <dgm:spPr/>
      <dgm:t>
        <a:bodyPr/>
        <a:lstStyle/>
        <a:p>
          <a:endParaRPr lang="zh-CN" altLang="en-US">
            <a:latin typeface="Microsoft YaHei" panose="020B0503020204020204" pitchFamily="34" charset="-122"/>
            <a:ea typeface="Microsoft YaHei" panose="020B0503020204020204" pitchFamily="34" charset="-122"/>
          </a:endParaRPr>
        </a:p>
      </dgm:t>
    </dgm:pt>
    <dgm:pt modelId="{D6752765-CF2F-4FAC-8518-9B3596478F03}" type="sibTrans" cxnId="{8A0D36EF-612A-4DCB-B6AF-F20362E6A683}">
      <dgm:prSet/>
      <dgm:spPr/>
      <dgm:t>
        <a:bodyPr/>
        <a:lstStyle/>
        <a:p>
          <a:endParaRPr lang="zh-CN" altLang="en-US">
            <a:latin typeface="Microsoft YaHei" panose="020B0503020204020204" pitchFamily="34" charset="-122"/>
            <a:ea typeface="Microsoft YaHei" panose="020B0503020204020204" pitchFamily="34" charset="-122"/>
          </a:endParaRPr>
        </a:p>
      </dgm:t>
    </dgm:pt>
    <dgm:pt modelId="{B8858AE2-76A5-4EB5-8119-E23B75096356}">
      <dgm:prSet phldrT="[文本]"/>
      <dgm:spPr/>
      <dgm:t>
        <a:bodyPr/>
        <a:lstStyle/>
        <a:p>
          <a:r>
            <a:rPr lang="zh-CN" altLang="en-US" dirty="0">
              <a:latin typeface="Microsoft YaHei" panose="020B0503020204020204" pitchFamily="34" charset="-122"/>
              <a:ea typeface="Microsoft YaHei" panose="020B0503020204020204" pitchFamily="34" charset="-122"/>
            </a:rPr>
            <a:t>同时实现金融科技与普惠金融，借助平台中商户及上下游对手营业资金流水，提供大数据融资等综合金融服务；</a:t>
          </a:r>
        </a:p>
      </dgm:t>
    </dgm:pt>
    <dgm:pt modelId="{5B8689FD-FF6E-4269-B44B-B2B5197E72BD}" type="parTrans" cxnId="{CAFA55D1-0055-470D-8830-94903AD09302}">
      <dgm:prSet/>
      <dgm:spPr/>
      <dgm:t>
        <a:bodyPr/>
        <a:lstStyle/>
        <a:p>
          <a:endParaRPr lang="zh-CN" altLang="en-US">
            <a:latin typeface="Microsoft YaHei" panose="020B0503020204020204" pitchFamily="34" charset="-122"/>
            <a:ea typeface="Microsoft YaHei" panose="020B0503020204020204" pitchFamily="34" charset="-122"/>
          </a:endParaRPr>
        </a:p>
      </dgm:t>
    </dgm:pt>
    <dgm:pt modelId="{6DF32C03-A673-444C-BEDA-8835BF9F3C1D}" type="sibTrans" cxnId="{CAFA55D1-0055-470D-8830-94903AD09302}">
      <dgm:prSet/>
      <dgm:spPr/>
      <dgm:t>
        <a:bodyPr/>
        <a:lstStyle/>
        <a:p>
          <a:endParaRPr lang="zh-CN" altLang="en-US">
            <a:latin typeface="Microsoft YaHei" panose="020B0503020204020204" pitchFamily="34" charset="-122"/>
            <a:ea typeface="Microsoft YaHei" panose="020B0503020204020204" pitchFamily="34" charset="-122"/>
          </a:endParaRPr>
        </a:p>
      </dgm:t>
    </dgm:pt>
    <dgm:pt modelId="{9A606226-42AC-4133-960F-4B089B6A8B86}">
      <dgm:prSet phldrT="[文本]"/>
      <dgm:spPr/>
      <dgm:t>
        <a:bodyPr/>
        <a:lstStyle/>
        <a:p>
          <a:r>
            <a:rPr lang="zh-CN" altLang="en-US" b="1" dirty="0">
              <a:latin typeface="Microsoft YaHei" panose="020B0503020204020204" pitchFamily="34" charset="-122"/>
              <a:ea typeface="Microsoft YaHei" panose="020B0503020204020204" pitchFamily="34" charset="-122"/>
            </a:rPr>
            <a:t>拉动存款</a:t>
          </a:r>
        </a:p>
      </dgm:t>
    </dgm:pt>
    <dgm:pt modelId="{805D72BB-7379-40E0-A0EE-BFDFB02C15FA}" type="parTrans" cxnId="{3FD37CDF-C2C3-4193-93D9-3A8A27085C69}">
      <dgm:prSet/>
      <dgm:spPr/>
      <dgm:t>
        <a:bodyPr/>
        <a:lstStyle/>
        <a:p>
          <a:endParaRPr lang="zh-CN" altLang="en-US">
            <a:latin typeface="Microsoft YaHei" panose="020B0503020204020204" pitchFamily="34" charset="-122"/>
            <a:ea typeface="Microsoft YaHei" panose="020B0503020204020204" pitchFamily="34" charset="-122"/>
          </a:endParaRPr>
        </a:p>
      </dgm:t>
    </dgm:pt>
    <dgm:pt modelId="{F03E3973-1972-473C-A045-F62A202AF809}" type="sibTrans" cxnId="{3FD37CDF-C2C3-4193-93D9-3A8A27085C69}">
      <dgm:prSet/>
      <dgm:spPr/>
      <dgm:t>
        <a:bodyPr/>
        <a:lstStyle/>
        <a:p>
          <a:endParaRPr lang="zh-CN" altLang="en-US">
            <a:latin typeface="Microsoft YaHei" panose="020B0503020204020204" pitchFamily="34" charset="-122"/>
            <a:ea typeface="Microsoft YaHei" panose="020B0503020204020204" pitchFamily="34" charset="-122"/>
          </a:endParaRPr>
        </a:p>
      </dgm:t>
    </dgm:pt>
    <dgm:pt modelId="{C2416498-63A0-4C5A-8392-AE47D891E0C4}">
      <dgm:prSet phldrT="[文本]"/>
      <dgm:spPr/>
      <dgm:t>
        <a:bodyPr/>
        <a:lstStyle/>
        <a:p>
          <a:r>
            <a:rPr lang="zh-CN" altLang="en-US" dirty="0">
              <a:latin typeface="Microsoft YaHei" panose="020B0503020204020204" pitchFamily="34" charset="-122"/>
              <a:ea typeface="Microsoft YaHei" panose="020B0503020204020204" pitchFamily="34" charset="-122"/>
            </a:rPr>
            <a:t>打造支付结算生态圈闭环，实现资金</a:t>
          </a:r>
          <a:r>
            <a:rPr lang="en-US" altLang="zh-CN" dirty="0">
              <a:latin typeface="Microsoft YaHei" panose="020B0503020204020204" pitchFamily="34" charset="-122"/>
              <a:ea typeface="Microsoft YaHei" panose="020B0503020204020204" pitchFamily="34" charset="-122"/>
            </a:rPr>
            <a:t>100%</a:t>
          </a:r>
          <a:r>
            <a:rPr lang="zh-CN" altLang="en-US" dirty="0">
              <a:latin typeface="Microsoft YaHei" panose="020B0503020204020204" pitchFamily="34" charset="-122"/>
              <a:ea typeface="Microsoft YaHei" panose="020B0503020204020204" pitchFamily="34" charset="-122"/>
            </a:rPr>
            <a:t>体内循环，形成低成本且稳定增长的对公及对私存款；</a:t>
          </a:r>
        </a:p>
      </dgm:t>
    </dgm:pt>
    <dgm:pt modelId="{1226B5D7-0FF7-4269-BA5A-C4B992B32035}" type="parTrans" cxnId="{2D0B78F0-1551-43B7-971A-01FBEBC01C19}">
      <dgm:prSet/>
      <dgm:spPr/>
      <dgm:t>
        <a:bodyPr/>
        <a:lstStyle/>
        <a:p>
          <a:endParaRPr lang="zh-CN" altLang="en-US">
            <a:latin typeface="Microsoft YaHei" panose="020B0503020204020204" pitchFamily="34" charset="-122"/>
            <a:ea typeface="Microsoft YaHei" panose="020B0503020204020204" pitchFamily="34" charset="-122"/>
          </a:endParaRPr>
        </a:p>
      </dgm:t>
    </dgm:pt>
    <dgm:pt modelId="{46E115C9-AF9F-43F1-8A83-2DD24207D476}" type="sibTrans" cxnId="{2D0B78F0-1551-43B7-971A-01FBEBC01C19}">
      <dgm:prSet/>
      <dgm:spPr/>
      <dgm:t>
        <a:bodyPr/>
        <a:lstStyle/>
        <a:p>
          <a:endParaRPr lang="zh-CN" altLang="en-US">
            <a:latin typeface="Microsoft YaHei" panose="020B0503020204020204" pitchFamily="34" charset="-122"/>
            <a:ea typeface="Microsoft YaHei" panose="020B0503020204020204" pitchFamily="34" charset="-122"/>
          </a:endParaRPr>
        </a:p>
      </dgm:t>
    </dgm:pt>
    <dgm:pt modelId="{4CFEC16B-AE6C-401C-9167-CA89B8C0BC33}">
      <dgm:prSet phldrT="[文本]"/>
      <dgm:spPr/>
      <dgm:t>
        <a:bodyPr/>
        <a:lstStyle/>
        <a:p>
          <a:r>
            <a:rPr lang="zh-CN" altLang="en-US" b="1" dirty="0">
              <a:latin typeface="Microsoft YaHei" panose="020B0503020204020204" pitchFamily="34" charset="-122"/>
              <a:ea typeface="Microsoft YaHei" panose="020B0503020204020204" pitchFamily="34" charset="-122"/>
            </a:rPr>
            <a:t>批量拓户</a:t>
          </a:r>
        </a:p>
      </dgm:t>
    </dgm:pt>
    <dgm:pt modelId="{4FFBA11B-1B35-49D8-B461-CD792C06478A}" type="parTrans" cxnId="{8CFDCAD8-8C21-4E4C-A422-69AD025487BA}">
      <dgm:prSet/>
      <dgm:spPr/>
      <dgm:t>
        <a:bodyPr/>
        <a:lstStyle/>
        <a:p>
          <a:endParaRPr lang="zh-CN" altLang="en-US">
            <a:latin typeface="Microsoft YaHei" panose="020B0503020204020204" pitchFamily="34" charset="-122"/>
            <a:ea typeface="Microsoft YaHei" panose="020B0503020204020204" pitchFamily="34" charset="-122"/>
          </a:endParaRPr>
        </a:p>
      </dgm:t>
    </dgm:pt>
    <dgm:pt modelId="{4EE1B37B-1BCC-4582-8698-F8CA979C0DF9}" type="sibTrans" cxnId="{8CFDCAD8-8C21-4E4C-A422-69AD025487BA}">
      <dgm:prSet/>
      <dgm:spPr/>
      <dgm:t>
        <a:bodyPr/>
        <a:lstStyle/>
        <a:p>
          <a:endParaRPr lang="zh-CN" altLang="en-US">
            <a:latin typeface="Microsoft YaHei" panose="020B0503020204020204" pitchFamily="34" charset="-122"/>
            <a:ea typeface="Microsoft YaHei" panose="020B0503020204020204" pitchFamily="34" charset="-122"/>
          </a:endParaRPr>
        </a:p>
      </dgm:t>
    </dgm:pt>
    <dgm:pt modelId="{81786D38-01C5-4AED-8C8E-C3782B26721D}">
      <dgm:prSet phldrT="[文本]"/>
      <dgm:spPr/>
      <dgm:t>
        <a:bodyPr/>
        <a:lstStyle/>
        <a:p>
          <a:r>
            <a:rPr lang="zh-CN" altLang="en-US" dirty="0">
              <a:latin typeface="Microsoft YaHei" panose="020B0503020204020204" pitchFamily="34" charset="-122"/>
              <a:ea typeface="Microsoft YaHei" panose="020B0503020204020204" pitchFamily="34" charset="-122"/>
            </a:rPr>
            <a:t>借助专业市场商圈链辐射效应，批量拓展优质、活跃的“四户”，即“账户、基本户、客户、商户” 。</a:t>
          </a:r>
        </a:p>
      </dgm:t>
    </dgm:pt>
    <dgm:pt modelId="{28E38485-FEC1-4677-B9BE-0CF4E6579390}" type="parTrans" cxnId="{53E6B40B-A58D-4A07-9A72-9A42858E3287}">
      <dgm:prSet/>
      <dgm:spPr/>
      <dgm:t>
        <a:bodyPr/>
        <a:lstStyle/>
        <a:p>
          <a:endParaRPr lang="zh-CN" altLang="en-US">
            <a:latin typeface="Microsoft YaHei" panose="020B0503020204020204" pitchFamily="34" charset="-122"/>
            <a:ea typeface="Microsoft YaHei" panose="020B0503020204020204" pitchFamily="34" charset="-122"/>
          </a:endParaRPr>
        </a:p>
      </dgm:t>
    </dgm:pt>
    <dgm:pt modelId="{AB2C965B-1C29-4F46-8B09-113A0E4E3AC3}" type="sibTrans" cxnId="{53E6B40B-A58D-4A07-9A72-9A42858E3287}">
      <dgm:prSet/>
      <dgm:spPr/>
      <dgm:t>
        <a:bodyPr/>
        <a:lstStyle/>
        <a:p>
          <a:endParaRPr lang="zh-CN" altLang="en-US">
            <a:latin typeface="Microsoft YaHei" panose="020B0503020204020204" pitchFamily="34" charset="-122"/>
            <a:ea typeface="Microsoft YaHei" panose="020B0503020204020204" pitchFamily="34" charset="-122"/>
          </a:endParaRPr>
        </a:p>
      </dgm:t>
    </dgm:pt>
    <dgm:pt modelId="{7421D471-082A-4FB8-BB26-A55A53CDFB8C}" type="pres">
      <dgm:prSet presAssocID="{AC0D454A-96A9-4A73-9F45-97B5D83BE060}" presName="linearFlow" presStyleCnt="0">
        <dgm:presLayoutVars>
          <dgm:dir/>
          <dgm:animLvl val="lvl"/>
          <dgm:resizeHandles val="exact"/>
        </dgm:presLayoutVars>
      </dgm:prSet>
      <dgm:spPr/>
      <dgm:t>
        <a:bodyPr/>
        <a:lstStyle/>
        <a:p>
          <a:endParaRPr lang="zh-CN" altLang="en-US"/>
        </a:p>
      </dgm:t>
    </dgm:pt>
    <dgm:pt modelId="{8F5C13D8-ED7C-4600-9BA3-2E79F2E2CEFE}" type="pres">
      <dgm:prSet presAssocID="{0121EBDD-1677-4D75-9BF5-BB5C6696F832}" presName="composite" presStyleCnt="0"/>
      <dgm:spPr/>
    </dgm:pt>
    <dgm:pt modelId="{1312C0AD-B32F-4133-8A88-0BECA6348700}" type="pres">
      <dgm:prSet presAssocID="{0121EBDD-1677-4D75-9BF5-BB5C6696F832}" presName="parentText" presStyleLbl="alignNode1" presStyleIdx="0" presStyleCnt="3">
        <dgm:presLayoutVars>
          <dgm:chMax val="1"/>
          <dgm:bulletEnabled val="1"/>
        </dgm:presLayoutVars>
      </dgm:prSet>
      <dgm:spPr/>
      <dgm:t>
        <a:bodyPr/>
        <a:lstStyle/>
        <a:p>
          <a:endParaRPr lang="zh-CN" altLang="en-US"/>
        </a:p>
      </dgm:t>
    </dgm:pt>
    <dgm:pt modelId="{8B10D578-7B66-4E2F-9D55-703062AC2483}" type="pres">
      <dgm:prSet presAssocID="{0121EBDD-1677-4D75-9BF5-BB5C6696F832}" presName="descendantText" presStyleLbl="alignAcc1" presStyleIdx="0" presStyleCnt="3">
        <dgm:presLayoutVars>
          <dgm:bulletEnabled val="1"/>
        </dgm:presLayoutVars>
      </dgm:prSet>
      <dgm:spPr/>
      <dgm:t>
        <a:bodyPr/>
        <a:lstStyle/>
        <a:p>
          <a:endParaRPr lang="zh-CN" altLang="en-US"/>
        </a:p>
      </dgm:t>
    </dgm:pt>
    <dgm:pt modelId="{C663E6E0-1462-4E19-A1CE-0F6B381DE07E}" type="pres">
      <dgm:prSet presAssocID="{D6752765-CF2F-4FAC-8518-9B3596478F03}" presName="sp" presStyleCnt="0"/>
      <dgm:spPr/>
    </dgm:pt>
    <dgm:pt modelId="{42D21066-1BAE-4ED5-9010-B135F63ABF50}" type="pres">
      <dgm:prSet presAssocID="{9A606226-42AC-4133-960F-4B089B6A8B86}" presName="composite" presStyleCnt="0"/>
      <dgm:spPr/>
    </dgm:pt>
    <dgm:pt modelId="{10C8D799-C642-44A7-BA88-E620E654B7BB}" type="pres">
      <dgm:prSet presAssocID="{9A606226-42AC-4133-960F-4B089B6A8B86}" presName="parentText" presStyleLbl="alignNode1" presStyleIdx="1" presStyleCnt="3">
        <dgm:presLayoutVars>
          <dgm:chMax val="1"/>
          <dgm:bulletEnabled val="1"/>
        </dgm:presLayoutVars>
      </dgm:prSet>
      <dgm:spPr/>
      <dgm:t>
        <a:bodyPr/>
        <a:lstStyle/>
        <a:p>
          <a:endParaRPr lang="zh-CN" altLang="en-US"/>
        </a:p>
      </dgm:t>
    </dgm:pt>
    <dgm:pt modelId="{37AC71FA-577B-43F6-923C-DFBE44562153}" type="pres">
      <dgm:prSet presAssocID="{9A606226-42AC-4133-960F-4B089B6A8B86}" presName="descendantText" presStyleLbl="alignAcc1" presStyleIdx="1" presStyleCnt="3">
        <dgm:presLayoutVars>
          <dgm:bulletEnabled val="1"/>
        </dgm:presLayoutVars>
      </dgm:prSet>
      <dgm:spPr/>
      <dgm:t>
        <a:bodyPr/>
        <a:lstStyle/>
        <a:p>
          <a:endParaRPr lang="zh-CN" altLang="en-US"/>
        </a:p>
      </dgm:t>
    </dgm:pt>
    <dgm:pt modelId="{FEACCAA2-FBFF-4CE5-9DC2-14D3111943A7}" type="pres">
      <dgm:prSet presAssocID="{F03E3973-1972-473C-A045-F62A202AF809}" presName="sp" presStyleCnt="0"/>
      <dgm:spPr/>
    </dgm:pt>
    <dgm:pt modelId="{A99A03FE-32BF-4BF4-A517-5669EA86463A}" type="pres">
      <dgm:prSet presAssocID="{4CFEC16B-AE6C-401C-9167-CA89B8C0BC33}" presName="composite" presStyleCnt="0"/>
      <dgm:spPr/>
    </dgm:pt>
    <dgm:pt modelId="{E8B0B652-5CEE-4404-BED9-245AECDF8192}" type="pres">
      <dgm:prSet presAssocID="{4CFEC16B-AE6C-401C-9167-CA89B8C0BC33}" presName="parentText" presStyleLbl="alignNode1" presStyleIdx="2" presStyleCnt="3">
        <dgm:presLayoutVars>
          <dgm:chMax val="1"/>
          <dgm:bulletEnabled val="1"/>
        </dgm:presLayoutVars>
      </dgm:prSet>
      <dgm:spPr/>
      <dgm:t>
        <a:bodyPr/>
        <a:lstStyle/>
        <a:p>
          <a:endParaRPr lang="zh-CN" altLang="en-US"/>
        </a:p>
      </dgm:t>
    </dgm:pt>
    <dgm:pt modelId="{F489BA93-ABE5-44F8-84CC-DF0321456FDE}" type="pres">
      <dgm:prSet presAssocID="{4CFEC16B-AE6C-401C-9167-CA89B8C0BC33}" presName="descendantText" presStyleLbl="alignAcc1" presStyleIdx="2" presStyleCnt="3">
        <dgm:presLayoutVars>
          <dgm:bulletEnabled val="1"/>
        </dgm:presLayoutVars>
      </dgm:prSet>
      <dgm:spPr/>
      <dgm:t>
        <a:bodyPr/>
        <a:lstStyle/>
        <a:p>
          <a:endParaRPr lang="zh-CN" altLang="en-US"/>
        </a:p>
      </dgm:t>
    </dgm:pt>
  </dgm:ptLst>
  <dgm:cxnLst>
    <dgm:cxn modelId="{8CFDCAD8-8C21-4E4C-A422-69AD025487BA}" srcId="{AC0D454A-96A9-4A73-9F45-97B5D83BE060}" destId="{4CFEC16B-AE6C-401C-9167-CA89B8C0BC33}" srcOrd="2" destOrd="0" parTransId="{4FFBA11B-1B35-49D8-B461-CD792C06478A}" sibTransId="{4EE1B37B-1BCC-4582-8698-F8CA979C0DF9}"/>
    <dgm:cxn modelId="{8CCE5B60-CC24-4FA1-9FCE-B5ADE0662774}" type="presOf" srcId="{0121EBDD-1677-4D75-9BF5-BB5C6696F832}" destId="{1312C0AD-B32F-4133-8A88-0BECA6348700}" srcOrd="0" destOrd="0" presId="urn:microsoft.com/office/officeart/2005/8/layout/chevron2"/>
    <dgm:cxn modelId="{BECE61D8-E467-4B07-8B9E-EF6AC10E3947}" type="presOf" srcId="{AC0D454A-96A9-4A73-9F45-97B5D83BE060}" destId="{7421D471-082A-4FB8-BB26-A55A53CDFB8C}" srcOrd="0" destOrd="0" presId="urn:microsoft.com/office/officeart/2005/8/layout/chevron2"/>
    <dgm:cxn modelId="{3FD37CDF-C2C3-4193-93D9-3A8A27085C69}" srcId="{AC0D454A-96A9-4A73-9F45-97B5D83BE060}" destId="{9A606226-42AC-4133-960F-4B089B6A8B86}" srcOrd="1" destOrd="0" parTransId="{805D72BB-7379-40E0-A0EE-BFDFB02C15FA}" sibTransId="{F03E3973-1972-473C-A045-F62A202AF809}"/>
    <dgm:cxn modelId="{7CBFD851-694B-4214-8C1E-9FDBBC610CEA}" type="presOf" srcId="{4CFEC16B-AE6C-401C-9167-CA89B8C0BC33}" destId="{E8B0B652-5CEE-4404-BED9-245AECDF8192}" srcOrd="0" destOrd="0" presId="urn:microsoft.com/office/officeart/2005/8/layout/chevron2"/>
    <dgm:cxn modelId="{8A0D36EF-612A-4DCB-B6AF-F20362E6A683}" srcId="{AC0D454A-96A9-4A73-9F45-97B5D83BE060}" destId="{0121EBDD-1677-4D75-9BF5-BB5C6696F832}" srcOrd="0" destOrd="0" parTransId="{EA9196D6-9BAF-4B79-8511-EDC332F57710}" sibTransId="{D6752765-CF2F-4FAC-8518-9B3596478F03}"/>
    <dgm:cxn modelId="{CAFA55D1-0055-470D-8830-94903AD09302}" srcId="{0121EBDD-1677-4D75-9BF5-BB5C6696F832}" destId="{B8858AE2-76A5-4EB5-8119-E23B75096356}" srcOrd="0" destOrd="0" parTransId="{5B8689FD-FF6E-4269-B44B-B2B5197E72BD}" sibTransId="{6DF32C03-A673-444C-BEDA-8835BF9F3C1D}"/>
    <dgm:cxn modelId="{2D0B78F0-1551-43B7-971A-01FBEBC01C19}" srcId="{9A606226-42AC-4133-960F-4B089B6A8B86}" destId="{C2416498-63A0-4C5A-8392-AE47D891E0C4}" srcOrd="0" destOrd="0" parTransId="{1226B5D7-0FF7-4269-BA5A-C4B992B32035}" sibTransId="{46E115C9-AF9F-43F1-8A83-2DD24207D476}"/>
    <dgm:cxn modelId="{29AE33C4-EBDC-4CA5-8740-A1EA494B147A}" type="presOf" srcId="{9A606226-42AC-4133-960F-4B089B6A8B86}" destId="{10C8D799-C642-44A7-BA88-E620E654B7BB}" srcOrd="0" destOrd="0" presId="urn:microsoft.com/office/officeart/2005/8/layout/chevron2"/>
    <dgm:cxn modelId="{31DEC237-779C-4AAC-946B-1F04C4440BBC}" type="presOf" srcId="{81786D38-01C5-4AED-8C8E-C3782B26721D}" destId="{F489BA93-ABE5-44F8-84CC-DF0321456FDE}" srcOrd="0" destOrd="0" presId="urn:microsoft.com/office/officeart/2005/8/layout/chevron2"/>
    <dgm:cxn modelId="{F9E1008A-B145-450D-A3FA-6C4AC754990C}" type="presOf" srcId="{B8858AE2-76A5-4EB5-8119-E23B75096356}" destId="{8B10D578-7B66-4E2F-9D55-703062AC2483}" srcOrd="0" destOrd="0" presId="urn:microsoft.com/office/officeart/2005/8/layout/chevron2"/>
    <dgm:cxn modelId="{53E6B40B-A58D-4A07-9A72-9A42858E3287}" srcId="{4CFEC16B-AE6C-401C-9167-CA89B8C0BC33}" destId="{81786D38-01C5-4AED-8C8E-C3782B26721D}" srcOrd="0" destOrd="0" parTransId="{28E38485-FEC1-4677-B9BE-0CF4E6579390}" sibTransId="{AB2C965B-1C29-4F46-8B09-113A0E4E3AC3}"/>
    <dgm:cxn modelId="{7AD6C21E-F472-4900-8946-1BAB0AD1C359}" type="presOf" srcId="{C2416498-63A0-4C5A-8392-AE47D891E0C4}" destId="{37AC71FA-577B-43F6-923C-DFBE44562153}" srcOrd="0" destOrd="0" presId="urn:microsoft.com/office/officeart/2005/8/layout/chevron2"/>
    <dgm:cxn modelId="{9F6723D4-AF93-4DDF-AE27-043CFDF2D83D}" type="presParOf" srcId="{7421D471-082A-4FB8-BB26-A55A53CDFB8C}" destId="{8F5C13D8-ED7C-4600-9BA3-2E79F2E2CEFE}" srcOrd="0" destOrd="0" presId="urn:microsoft.com/office/officeart/2005/8/layout/chevron2"/>
    <dgm:cxn modelId="{0DF89EC7-FBE2-43AD-B551-7E87FC0CE998}" type="presParOf" srcId="{8F5C13D8-ED7C-4600-9BA3-2E79F2E2CEFE}" destId="{1312C0AD-B32F-4133-8A88-0BECA6348700}" srcOrd="0" destOrd="0" presId="urn:microsoft.com/office/officeart/2005/8/layout/chevron2"/>
    <dgm:cxn modelId="{33C19E6C-6CAD-4F6A-91EA-0C87C7B6A5A3}" type="presParOf" srcId="{8F5C13D8-ED7C-4600-9BA3-2E79F2E2CEFE}" destId="{8B10D578-7B66-4E2F-9D55-703062AC2483}" srcOrd="1" destOrd="0" presId="urn:microsoft.com/office/officeart/2005/8/layout/chevron2"/>
    <dgm:cxn modelId="{8ABBFB07-143B-4A40-A907-00C229058787}" type="presParOf" srcId="{7421D471-082A-4FB8-BB26-A55A53CDFB8C}" destId="{C663E6E0-1462-4E19-A1CE-0F6B381DE07E}" srcOrd="1" destOrd="0" presId="urn:microsoft.com/office/officeart/2005/8/layout/chevron2"/>
    <dgm:cxn modelId="{628E6F25-9FA6-479F-989D-295BC67F5EEB}" type="presParOf" srcId="{7421D471-082A-4FB8-BB26-A55A53CDFB8C}" destId="{42D21066-1BAE-4ED5-9010-B135F63ABF50}" srcOrd="2" destOrd="0" presId="urn:microsoft.com/office/officeart/2005/8/layout/chevron2"/>
    <dgm:cxn modelId="{9DF46D61-BAF6-48DF-991A-DA763FFE5FF7}" type="presParOf" srcId="{42D21066-1BAE-4ED5-9010-B135F63ABF50}" destId="{10C8D799-C642-44A7-BA88-E620E654B7BB}" srcOrd="0" destOrd="0" presId="urn:microsoft.com/office/officeart/2005/8/layout/chevron2"/>
    <dgm:cxn modelId="{AFFE49B2-3E8E-4DDC-BC51-F3834EAB2067}" type="presParOf" srcId="{42D21066-1BAE-4ED5-9010-B135F63ABF50}" destId="{37AC71FA-577B-43F6-923C-DFBE44562153}" srcOrd="1" destOrd="0" presId="urn:microsoft.com/office/officeart/2005/8/layout/chevron2"/>
    <dgm:cxn modelId="{F84D1120-D9E7-47B5-90B9-04FE1291B6C6}" type="presParOf" srcId="{7421D471-082A-4FB8-BB26-A55A53CDFB8C}" destId="{FEACCAA2-FBFF-4CE5-9DC2-14D3111943A7}" srcOrd="3" destOrd="0" presId="urn:microsoft.com/office/officeart/2005/8/layout/chevron2"/>
    <dgm:cxn modelId="{48F287B2-44D1-4CED-B5EC-D42A99D88A2B}" type="presParOf" srcId="{7421D471-082A-4FB8-BB26-A55A53CDFB8C}" destId="{A99A03FE-32BF-4BF4-A517-5669EA86463A}" srcOrd="4" destOrd="0" presId="urn:microsoft.com/office/officeart/2005/8/layout/chevron2"/>
    <dgm:cxn modelId="{9A5EE265-BE83-4C2D-9174-2D19BAFFE1B9}" type="presParOf" srcId="{A99A03FE-32BF-4BF4-A517-5669EA86463A}" destId="{E8B0B652-5CEE-4404-BED9-245AECDF8192}" srcOrd="0" destOrd="0" presId="urn:microsoft.com/office/officeart/2005/8/layout/chevron2"/>
    <dgm:cxn modelId="{01509EE2-8158-4D65-96F7-63FF118A7D95}" type="presParOf" srcId="{A99A03FE-32BF-4BF4-A517-5669EA86463A}" destId="{F489BA93-ABE5-44F8-84CC-DF0321456FD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928F8-8EB0-4B77-A95D-2DD0CFF376DD}">
      <dsp:nvSpPr>
        <dsp:cNvPr id="0" name=""/>
        <dsp:cNvSpPr/>
      </dsp:nvSpPr>
      <dsp:spPr>
        <a:xfrm rot="5400000">
          <a:off x="-427037" y="430174"/>
          <a:ext cx="2846916" cy="199284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线下</a:t>
          </a:r>
          <a:endParaRPr lang="zh-CN" altLang="en-US" sz="3200" kern="1200" dirty="0">
            <a:latin typeface="微软雅黑" pitchFamily="34" charset="-122"/>
            <a:ea typeface="微软雅黑" pitchFamily="34" charset="-122"/>
          </a:endParaRPr>
        </a:p>
      </dsp:txBody>
      <dsp:txXfrm rot="-5400000">
        <a:off x="1" y="999558"/>
        <a:ext cx="1992841" cy="854075"/>
      </dsp:txXfrm>
    </dsp:sp>
    <dsp:sp modelId="{6E9E698C-DED7-4DDA-BE89-C2FAD4F25A39}">
      <dsp:nvSpPr>
        <dsp:cNvPr id="0" name=""/>
        <dsp:cNvSpPr/>
      </dsp:nvSpPr>
      <dsp:spPr>
        <a:xfrm rot="5400000">
          <a:off x="4135172" y="-2139193"/>
          <a:ext cx="1850495" cy="61351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latin typeface="微软雅黑" pitchFamily="34" charset="-122"/>
              <a:ea typeface="微软雅黑" pitchFamily="34" charset="-122"/>
            </a:rPr>
            <a:t>主要为实体商户提供收单产品</a:t>
          </a:r>
          <a:r>
            <a:rPr lang="en-US" altLang="zh-CN" sz="2300" kern="1200" dirty="0" smtClean="0">
              <a:latin typeface="微软雅黑" pitchFamily="34" charset="-122"/>
              <a:ea typeface="微软雅黑" pitchFamily="34" charset="-122"/>
            </a:rPr>
            <a:t>-</a:t>
          </a:r>
          <a:r>
            <a:rPr lang="zh-CN" altLang="en-US" sz="2300" kern="1200" dirty="0" smtClean="0">
              <a:solidFill>
                <a:srgbClr val="FF0000"/>
              </a:solidFill>
              <a:latin typeface="微软雅黑" pitchFamily="34" charset="-122"/>
              <a:ea typeface="微软雅黑" pitchFamily="34" charset="-122"/>
            </a:rPr>
            <a:t>服务单一</a:t>
          </a:r>
          <a:endParaRPr lang="zh-CN" altLang="en-US" sz="2300" kern="1200" dirty="0">
            <a:solidFill>
              <a:srgbClr val="FF0000"/>
            </a:solidFill>
            <a:latin typeface="微软雅黑" pitchFamily="34" charset="-122"/>
            <a:ea typeface="微软雅黑" pitchFamily="34" charset="-122"/>
          </a:endParaRPr>
        </a:p>
      </dsp:txBody>
      <dsp:txXfrm rot="-5400000">
        <a:off x="1992841" y="93472"/>
        <a:ext cx="6044824" cy="1669827"/>
      </dsp:txXfrm>
    </dsp:sp>
    <dsp:sp modelId="{E980BB52-A6FD-4433-A0D7-50B28E959FF6}">
      <dsp:nvSpPr>
        <dsp:cNvPr id="0" name=""/>
        <dsp:cNvSpPr/>
      </dsp:nvSpPr>
      <dsp:spPr>
        <a:xfrm rot="5400000">
          <a:off x="-427037" y="2995650"/>
          <a:ext cx="2846916" cy="199284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线下</a:t>
          </a:r>
          <a:r>
            <a:rPr lang="en-US" altLang="zh-CN" sz="3200" kern="1200" dirty="0" smtClean="0">
              <a:latin typeface="微软雅黑" pitchFamily="34" charset="-122"/>
              <a:ea typeface="微软雅黑" pitchFamily="34" charset="-122"/>
            </a:rPr>
            <a:t>+</a:t>
          </a:r>
          <a:r>
            <a:rPr lang="zh-CN" altLang="en-US" sz="3200" kern="1200" dirty="0" smtClean="0">
              <a:latin typeface="微软雅黑" pitchFamily="34" charset="-122"/>
              <a:ea typeface="微软雅黑" pitchFamily="34" charset="-122"/>
            </a:rPr>
            <a:t>线上</a:t>
          </a:r>
          <a:endParaRPr lang="zh-CN" altLang="en-US" sz="3200" kern="1200" dirty="0">
            <a:latin typeface="微软雅黑" pitchFamily="34" charset="-122"/>
            <a:ea typeface="微软雅黑" pitchFamily="34" charset="-122"/>
          </a:endParaRPr>
        </a:p>
      </dsp:txBody>
      <dsp:txXfrm rot="-5400000">
        <a:off x="1" y="3565034"/>
        <a:ext cx="1992841" cy="854075"/>
      </dsp:txXfrm>
    </dsp:sp>
    <dsp:sp modelId="{C6A1421E-A08D-40BD-9D51-A2BEB20AEABA}">
      <dsp:nvSpPr>
        <dsp:cNvPr id="0" name=""/>
        <dsp:cNvSpPr/>
      </dsp:nvSpPr>
      <dsp:spPr>
        <a:xfrm rot="5400000">
          <a:off x="4135172" y="426281"/>
          <a:ext cx="1850495" cy="61351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latin typeface="微软雅黑" pitchFamily="34" charset="-122"/>
              <a:ea typeface="微软雅黑" pitchFamily="34" charset="-122"/>
            </a:rPr>
            <a:t>商户提供线下</a:t>
          </a:r>
          <a:r>
            <a:rPr lang="en-US" altLang="zh-CN" sz="2300" kern="1200" dirty="0" smtClean="0">
              <a:latin typeface="微软雅黑" pitchFamily="34" charset="-122"/>
              <a:ea typeface="微软雅黑" pitchFamily="34" charset="-122"/>
            </a:rPr>
            <a:t>+</a:t>
          </a:r>
          <a:r>
            <a:rPr lang="zh-CN" altLang="en-US" sz="2300" kern="1200" dirty="0" smtClean="0">
              <a:latin typeface="微软雅黑" pitchFamily="34" charset="-122"/>
              <a:ea typeface="微软雅黑" pitchFamily="34" charset="-122"/>
            </a:rPr>
            <a:t>线上的收单</a:t>
          </a:r>
          <a:endParaRPr lang="zh-CN" altLang="en-US" sz="2300" kern="1200" dirty="0">
            <a:latin typeface="微软雅黑" pitchFamily="34" charset="-122"/>
            <a:ea typeface="微软雅黑" pitchFamily="34" charset="-122"/>
          </a:endParaRPr>
        </a:p>
        <a:p>
          <a:pPr marL="228600" lvl="1" indent="-228600" algn="l" defTabSz="1022350">
            <a:lnSpc>
              <a:spcPct val="90000"/>
            </a:lnSpc>
            <a:spcBef>
              <a:spcPct val="0"/>
            </a:spcBef>
            <a:spcAft>
              <a:spcPct val="15000"/>
            </a:spcAft>
            <a:buChar char="••"/>
          </a:pPr>
          <a:r>
            <a:rPr lang="zh-CN" altLang="en-US" sz="2300" kern="1200" dirty="0" smtClean="0">
              <a:latin typeface="微软雅黑" pitchFamily="34" charset="-122"/>
              <a:ea typeface="微软雅黑" pitchFamily="34" charset="-122"/>
            </a:rPr>
            <a:t>为平台运营商提供</a:t>
          </a:r>
          <a:r>
            <a:rPr lang="zh-CN" altLang="en-US" sz="2300" kern="1200" dirty="0" smtClean="0">
              <a:solidFill>
                <a:srgbClr val="FF0000"/>
              </a:solidFill>
              <a:latin typeface="微软雅黑" pitchFamily="34" charset="-122"/>
              <a:ea typeface="微软雅黑" pitchFamily="34" charset="-122"/>
            </a:rPr>
            <a:t>资金清分</a:t>
          </a:r>
          <a:r>
            <a:rPr lang="en-US" altLang="zh-CN" sz="2300" kern="1200" dirty="0" smtClean="0">
              <a:latin typeface="微软雅黑" pitchFamily="34" charset="-122"/>
              <a:ea typeface="微软雅黑" pitchFamily="34" charset="-122"/>
            </a:rPr>
            <a:t>+</a:t>
          </a:r>
          <a:r>
            <a:rPr lang="zh-CN" altLang="en-US" sz="2300" kern="1200" dirty="0" smtClean="0">
              <a:latin typeface="微软雅黑" pitchFamily="34" charset="-122"/>
              <a:ea typeface="微软雅黑" pitchFamily="34" charset="-122"/>
            </a:rPr>
            <a:t>市场销售数据</a:t>
          </a:r>
          <a:endParaRPr lang="zh-CN" altLang="en-US" sz="2300" kern="1200" dirty="0">
            <a:latin typeface="微软雅黑" pitchFamily="34" charset="-122"/>
            <a:ea typeface="微软雅黑" pitchFamily="34" charset="-122"/>
          </a:endParaRPr>
        </a:p>
        <a:p>
          <a:pPr marL="228600" lvl="1" indent="-228600" algn="l" defTabSz="1022350">
            <a:lnSpc>
              <a:spcPct val="90000"/>
            </a:lnSpc>
            <a:spcBef>
              <a:spcPct val="0"/>
            </a:spcBef>
            <a:spcAft>
              <a:spcPct val="15000"/>
            </a:spcAft>
            <a:buChar char="••"/>
          </a:pPr>
          <a:r>
            <a:rPr lang="zh-CN" altLang="en-US" sz="2300" kern="1200" dirty="0" smtClean="0">
              <a:solidFill>
                <a:srgbClr val="FF0000"/>
              </a:solidFill>
              <a:latin typeface="微软雅黑" pitchFamily="34" charset="-122"/>
              <a:ea typeface="微软雅黑" pitchFamily="34" charset="-122"/>
            </a:rPr>
            <a:t>为市场平台方提供综合化的服务方案</a:t>
          </a:r>
          <a:endParaRPr lang="zh-CN" altLang="en-US" sz="2300" kern="1200" dirty="0">
            <a:solidFill>
              <a:srgbClr val="FF0000"/>
            </a:solidFill>
            <a:latin typeface="微软雅黑" pitchFamily="34" charset="-122"/>
            <a:ea typeface="微软雅黑" pitchFamily="34" charset="-122"/>
          </a:endParaRPr>
        </a:p>
      </dsp:txBody>
      <dsp:txXfrm rot="-5400000">
        <a:off x="1992841" y="2658946"/>
        <a:ext cx="6044824" cy="1669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C542D-CB4F-4585-9B41-EE70115C9C32}">
      <dsp:nvSpPr>
        <dsp:cNvPr id="0" name=""/>
        <dsp:cNvSpPr/>
      </dsp:nvSpPr>
      <dsp:spPr>
        <a:xfrm>
          <a:off x="3550" y="580649"/>
          <a:ext cx="1689649" cy="1164168"/>
        </a:xfrm>
        <a:prstGeom prst="round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32083D26-97D3-4DDC-80CB-FE4319D99553}">
      <dsp:nvSpPr>
        <dsp:cNvPr id="0" name=""/>
        <dsp:cNvSpPr/>
      </dsp:nvSpPr>
      <dsp:spPr>
        <a:xfrm>
          <a:off x="3550" y="1744818"/>
          <a:ext cx="1689649" cy="62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zh-CN" altLang="en-US" sz="2500" b="1" kern="1200" dirty="0"/>
            <a:t>合规分账</a:t>
          </a:r>
        </a:p>
      </dsp:txBody>
      <dsp:txXfrm>
        <a:off x="3550" y="1744818"/>
        <a:ext cx="1689649" cy="626860"/>
      </dsp:txXfrm>
    </dsp:sp>
    <dsp:sp modelId="{77DD4C51-8930-4A93-B858-0D2DF3B11103}">
      <dsp:nvSpPr>
        <dsp:cNvPr id="0" name=""/>
        <dsp:cNvSpPr/>
      </dsp:nvSpPr>
      <dsp:spPr>
        <a:xfrm>
          <a:off x="1862236" y="580649"/>
          <a:ext cx="1689649" cy="1164168"/>
        </a:xfrm>
        <a:prstGeom prst="roundRect">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A780E96-E85B-464B-A4B1-619A08140067}">
      <dsp:nvSpPr>
        <dsp:cNvPr id="0" name=""/>
        <dsp:cNvSpPr/>
      </dsp:nvSpPr>
      <dsp:spPr>
        <a:xfrm>
          <a:off x="1862236" y="1744818"/>
          <a:ext cx="1689649" cy="62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zh-CN" altLang="en-US" sz="2500" b="1" kern="1200" dirty="0"/>
            <a:t>互联网</a:t>
          </a:r>
          <a:r>
            <a:rPr lang="en-US" altLang="zh-CN" sz="2500" b="1" kern="1200" dirty="0"/>
            <a:t>+</a:t>
          </a:r>
          <a:endParaRPr lang="zh-CN" altLang="en-US" sz="2500" b="1" kern="1200" dirty="0"/>
        </a:p>
      </dsp:txBody>
      <dsp:txXfrm>
        <a:off x="1862236" y="1744818"/>
        <a:ext cx="1689649" cy="626860"/>
      </dsp:txXfrm>
    </dsp:sp>
    <dsp:sp modelId="{7B087BAD-4450-4678-821B-C747B891AB65}">
      <dsp:nvSpPr>
        <dsp:cNvPr id="0" name=""/>
        <dsp:cNvSpPr/>
      </dsp:nvSpPr>
      <dsp:spPr>
        <a:xfrm>
          <a:off x="3720921" y="580649"/>
          <a:ext cx="1689649" cy="1164168"/>
        </a:xfrm>
        <a:prstGeom prst="roundRect">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60EA071-36F2-44DB-811F-DDDB7217042F}">
      <dsp:nvSpPr>
        <dsp:cNvPr id="0" name=""/>
        <dsp:cNvSpPr/>
      </dsp:nvSpPr>
      <dsp:spPr>
        <a:xfrm>
          <a:off x="3720921" y="1744818"/>
          <a:ext cx="1689649" cy="62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zh-CN" altLang="en-US" sz="2500" b="1" kern="1200" dirty="0"/>
            <a:t>普惠金融</a:t>
          </a:r>
        </a:p>
      </dsp:txBody>
      <dsp:txXfrm>
        <a:off x="3720921" y="1744818"/>
        <a:ext cx="1689649" cy="626860"/>
      </dsp:txXfrm>
    </dsp:sp>
    <dsp:sp modelId="{DACBDD88-B231-4F91-B137-9402B2F0C23E}">
      <dsp:nvSpPr>
        <dsp:cNvPr id="0" name=""/>
        <dsp:cNvSpPr/>
      </dsp:nvSpPr>
      <dsp:spPr>
        <a:xfrm>
          <a:off x="5579607" y="580649"/>
          <a:ext cx="1689649" cy="1164168"/>
        </a:xfrm>
        <a:prstGeom prst="roundRect">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2DF55C2-838A-4EC9-985A-D36667ECD852}">
      <dsp:nvSpPr>
        <dsp:cNvPr id="0" name=""/>
        <dsp:cNvSpPr/>
      </dsp:nvSpPr>
      <dsp:spPr>
        <a:xfrm>
          <a:off x="5579607" y="1744818"/>
          <a:ext cx="1689649" cy="62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zh-CN" altLang="en-US" sz="2500" b="1" kern="1200" dirty="0"/>
            <a:t>交易担保</a:t>
          </a:r>
        </a:p>
      </dsp:txBody>
      <dsp:txXfrm>
        <a:off x="5579607" y="1744818"/>
        <a:ext cx="1689649" cy="626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65044-F335-4947-9A07-48D872DCD33E}">
      <dsp:nvSpPr>
        <dsp:cNvPr id="0" name=""/>
        <dsp:cNvSpPr/>
      </dsp:nvSpPr>
      <dsp:spPr>
        <a:xfrm>
          <a:off x="4453" y="1513680"/>
          <a:ext cx="2592414" cy="103696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a:latin typeface="Microsoft YaHei" panose="020B0503020204020204" pitchFamily="34" charset="-122"/>
              <a:ea typeface="Microsoft YaHei" panose="020B0503020204020204" pitchFamily="34" charset="-122"/>
            </a:rPr>
            <a:t>分析需求</a:t>
          </a:r>
          <a:endParaRPr lang="en-US" altLang="zh-CN" sz="2000" b="1" kern="1200" dirty="0">
            <a:latin typeface="Microsoft YaHei" panose="020B0503020204020204" pitchFamily="34" charset="-122"/>
            <a:ea typeface="Microsoft YaHei" panose="020B0503020204020204" pitchFamily="34" charset="-122"/>
          </a:endParaRPr>
        </a:p>
      </dsp:txBody>
      <dsp:txXfrm>
        <a:off x="522936" y="1513680"/>
        <a:ext cx="1555449" cy="1036965"/>
      </dsp:txXfrm>
    </dsp:sp>
    <dsp:sp modelId="{C3D86B0A-D7D1-4C50-A0C1-3E98BBBE3726}">
      <dsp:nvSpPr>
        <dsp:cNvPr id="0" name=""/>
        <dsp:cNvSpPr/>
      </dsp:nvSpPr>
      <dsp:spPr>
        <a:xfrm>
          <a:off x="2337626" y="1513680"/>
          <a:ext cx="2592414" cy="103696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a:latin typeface="Microsoft YaHei" panose="020B0503020204020204" pitchFamily="34" charset="-122"/>
              <a:ea typeface="Microsoft YaHei" panose="020B0503020204020204" pitchFamily="34" charset="-122"/>
            </a:rPr>
            <a:t>制定方案</a:t>
          </a:r>
        </a:p>
      </dsp:txBody>
      <dsp:txXfrm>
        <a:off x="2856109" y="1513680"/>
        <a:ext cx="1555449" cy="1036965"/>
      </dsp:txXfrm>
    </dsp:sp>
    <dsp:sp modelId="{7A825766-2DEC-4A01-9E35-6B94BD96687F}">
      <dsp:nvSpPr>
        <dsp:cNvPr id="0" name=""/>
        <dsp:cNvSpPr/>
      </dsp:nvSpPr>
      <dsp:spPr>
        <a:xfrm>
          <a:off x="4670799" y="1513680"/>
          <a:ext cx="2592414" cy="103696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b="1" kern="1200" dirty="0">
              <a:latin typeface="Microsoft YaHei" panose="020B0503020204020204" pitchFamily="34" charset="-122"/>
              <a:ea typeface="Microsoft YaHei" panose="020B0503020204020204" pitchFamily="34" charset="-122"/>
            </a:rPr>
            <a:t>收单商户及结算平台准入</a:t>
          </a:r>
        </a:p>
      </dsp:txBody>
      <dsp:txXfrm>
        <a:off x="5189282" y="1513680"/>
        <a:ext cx="1555449" cy="1036965"/>
      </dsp:txXfrm>
    </dsp:sp>
    <dsp:sp modelId="{70D32248-39BA-4BD5-B1A6-26B4D45992A9}">
      <dsp:nvSpPr>
        <dsp:cNvPr id="0" name=""/>
        <dsp:cNvSpPr/>
      </dsp:nvSpPr>
      <dsp:spPr>
        <a:xfrm>
          <a:off x="7003972" y="1513680"/>
          <a:ext cx="2592414" cy="103696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b="1" kern="1200" dirty="0">
              <a:latin typeface="Microsoft YaHei" panose="020B0503020204020204" pitchFamily="34" charset="-122"/>
              <a:ea typeface="Microsoft YaHei" panose="020B0503020204020204" pitchFamily="34" charset="-122"/>
            </a:rPr>
            <a:t>签订协议</a:t>
          </a:r>
        </a:p>
      </dsp:txBody>
      <dsp:txXfrm>
        <a:off x="7522455" y="1513680"/>
        <a:ext cx="1555449" cy="1036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65044-F335-4947-9A07-48D872DCD33E}">
      <dsp:nvSpPr>
        <dsp:cNvPr id="0" name=""/>
        <dsp:cNvSpPr/>
      </dsp:nvSpPr>
      <dsp:spPr>
        <a:xfrm>
          <a:off x="4408" y="1518864"/>
          <a:ext cx="2566490" cy="102659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a:latin typeface="Microsoft YaHei" panose="020B0503020204020204" pitchFamily="34" charset="-122"/>
              <a:ea typeface="Microsoft YaHei" panose="020B0503020204020204" pitchFamily="34" charset="-122"/>
            </a:rPr>
            <a:t>系统开发（如系统对接）</a:t>
          </a:r>
          <a:endParaRPr lang="en-US" altLang="zh-CN" sz="1800" b="1" kern="1200" dirty="0">
            <a:latin typeface="Microsoft YaHei" panose="020B0503020204020204" pitchFamily="34" charset="-122"/>
            <a:ea typeface="Microsoft YaHei" panose="020B0503020204020204" pitchFamily="34" charset="-122"/>
          </a:endParaRPr>
        </a:p>
      </dsp:txBody>
      <dsp:txXfrm>
        <a:off x="517706" y="1518864"/>
        <a:ext cx="1539894" cy="1026596"/>
      </dsp:txXfrm>
    </dsp:sp>
    <dsp:sp modelId="{C3D86B0A-D7D1-4C50-A0C1-3E98BBBE3726}">
      <dsp:nvSpPr>
        <dsp:cNvPr id="0" name=""/>
        <dsp:cNvSpPr/>
      </dsp:nvSpPr>
      <dsp:spPr>
        <a:xfrm>
          <a:off x="2314250" y="1518864"/>
          <a:ext cx="2566490" cy="102659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a:latin typeface="Microsoft YaHei" panose="020B0503020204020204" pitchFamily="34" charset="-122"/>
              <a:ea typeface="Microsoft YaHei" panose="020B0503020204020204" pitchFamily="34" charset="-122"/>
            </a:rPr>
            <a:t>系统联测（如系统对接）</a:t>
          </a:r>
        </a:p>
      </dsp:txBody>
      <dsp:txXfrm>
        <a:off x="2827548" y="1518864"/>
        <a:ext cx="1539894" cy="1026596"/>
      </dsp:txXfrm>
    </dsp:sp>
    <dsp:sp modelId="{7A825766-2DEC-4A01-9E35-6B94BD96687F}">
      <dsp:nvSpPr>
        <dsp:cNvPr id="0" name=""/>
        <dsp:cNvSpPr/>
      </dsp:nvSpPr>
      <dsp:spPr>
        <a:xfrm>
          <a:off x="4624091" y="1518864"/>
          <a:ext cx="2566490" cy="102659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a:latin typeface="Microsoft YaHei" panose="020B0503020204020204" pitchFamily="34" charset="-122"/>
              <a:ea typeface="Microsoft YaHei" panose="020B0503020204020204" pitchFamily="34" charset="-122"/>
            </a:rPr>
            <a:t>系统上线（如系统对接）</a:t>
          </a:r>
          <a:endParaRPr lang="en-US" altLang="zh-CN" sz="1800" b="1" kern="1200" dirty="0">
            <a:latin typeface="Microsoft YaHei" panose="020B0503020204020204" pitchFamily="34" charset="-122"/>
            <a:ea typeface="Microsoft YaHei" panose="020B0503020204020204" pitchFamily="34" charset="-122"/>
          </a:endParaRPr>
        </a:p>
      </dsp:txBody>
      <dsp:txXfrm>
        <a:off x="5137389" y="1518864"/>
        <a:ext cx="1539894" cy="1026596"/>
      </dsp:txXfrm>
    </dsp:sp>
    <dsp:sp modelId="{809BEF78-0244-43B3-ABD4-A0FC7507D377}">
      <dsp:nvSpPr>
        <dsp:cNvPr id="0" name=""/>
        <dsp:cNvSpPr/>
      </dsp:nvSpPr>
      <dsp:spPr>
        <a:xfrm>
          <a:off x="6933933" y="1518864"/>
          <a:ext cx="2566490" cy="102659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a:latin typeface="Microsoft YaHei" panose="020B0503020204020204" pitchFamily="34" charset="-122"/>
              <a:ea typeface="Microsoft YaHei" panose="020B0503020204020204" pitchFamily="34" charset="-122"/>
            </a:rPr>
            <a:t>开户、参数维护、签约平台</a:t>
          </a:r>
          <a:endParaRPr lang="en-US" altLang="zh-CN" sz="1800" b="1" kern="1200" dirty="0">
            <a:latin typeface="Microsoft YaHei" panose="020B0503020204020204" pitchFamily="34" charset="-122"/>
            <a:ea typeface="Microsoft YaHei" panose="020B0503020204020204" pitchFamily="34" charset="-122"/>
          </a:endParaRPr>
        </a:p>
      </dsp:txBody>
      <dsp:txXfrm>
        <a:off x="7447231" y="1518864"/>
        <a:ext cx="1539894" cy="10265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65044-F335-4947-9A07-48D872DCD33E}">
      <dsp:nvSpPr>
        <dsp:cNvPr id="0" name=""/>
        <dsp:cNvSpPr/>
      </dsp:nvSpPr>
      <dsp:spPr>
        <a:xfrm>
          <a:off x="4408" y="1518864"/>
          <a:ext cx="2566490" cy="1026596"/>
        </a:xfrm>
        <a:prstGeom prst="chevron">
          <a:avLst/>
        </a:prstGeom>
        <a:solidFill>
          <a:srgbClr val="EA862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a:latin typeface="Microsoft YaHei" panose="020B0503020204020204" pitchFamily="34" charset="-122"/>
              <a:ea typeface="Microsoft YaHei" panose="020B0503020204020204" pitchFamily="34" charset="-122"/>
            </a:rPr>
            <a:t>柜面工前查看及异常账务处理</a:t>
          </a:r>
          <a:endParaRPr lang="en-US" altLang="zh-CN" sz="1800" b="1" kern="1200" dirty="0">
            <a:latin typeface="Microsoft YaHei" panose="020B0503020204020204" pitchFamily="34" charset="-122"/>
            <a:ea typeface="Microsoft YaHei" panose="020B0503020204020204" pitchFamily="34" charset="-122"/>
          </a:endParaRPr>
        </a:p>
      </dsp:txBody>
      <dsp:txXfrm>
        <a:off x="517706" y="1518864"/>
        <a:ext cx="1539894" cy="1026596"/>
      </dsp:txXfrm>
    </dsp:sp>
    <dsp:sp modelId="{C3D86B0A-D7D1-4C50-A0C1-3E98BBBE3726}">
      <dsp:nvSpPr>
        <dsp:cNvPr id="0" name=""/>
        <dsp:cNvSpPr/>
      </dsp:nvSpPr>
      <dsp:spPr>
        <a:xfrm>
          <a:off x="2314250" y="1518864"/>
          <a:ext cx="2566490" cy="1026596"/>
        </a:xfrm>
        <a:prstGeom prst="chevron">
          <a:avLst/>
        </a:prstGeom>
        <a:solidFill>
          <a:srgbClr val="EA862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a:latin typeface="Microsoft YaHei" panose="020B0503020204020204" pitchFamily="34" charset="-122"/>
              <a:ea typeface="Microsoft YaHei" panose="020B0503020204020204" pitchFamily="34" charset="-122"/>
            </a:rPr>
            <a:t>运维日常监控及紧急情况处理</a:t>
          </a:r>
        </a:p>
      </dsp:txBody>
      <dsp:txXfrm>
        <a:off x="2827548" y="1518864"/>
        <a:ext cx="1539894" cy="1026596"/>
      </dsp:txXfrm>
    </dsp:sp>
    <dsp:sp modelId="{7A825766-2DEC-4A01-9E35-6B94BD96687F}">
      <dsp:nvSpPr>
        <dsp:cNvPr id="0" name=""/>
        <dsp:cNvSpPr/>
      </dsp:nvSpPr>
      <dsp:spPr>
        <a:xfrm>
          <a:off x="4624091" y="1518864"/>
          <a:ext cx="2566490" cy="1026596"/>
        </a:xfrm>
        <a:prstGeom prst="chevron">
          <a:avLst/>
        </a:prstGeom>
        <a:solidFill>
          <a:srgbClr val="EA862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a:latin typeface="Microsoft YaHei" panose="020B0503020204020204" pitchFamily="34" charset="-122"/>
              <a:ea typeface="Microsoft YaHei" panose="020B0503020204020204" pitchFamily="34" charset="-122"/>
            </a:rPr>
            <a:t>新增商户拓展及签约</a:t>
          </a:r>
          <a:endParaRPr lang="en-US" altLang="zh-CN" sz="1800" b="1" kern="1200" dirty="0">
            <a:latin typeface="Microsoft YaHei" panose="020B0503020204020204" pitchFamily="34" charset="-122"/>
            <a:ea typeface="Microsoft YaHei" panose="020B0503020204020204" pitchFamily="34" charset="-122"/>
          </a:endParaRPr>
        </a:p>
      </dsp:txBody>
      <dsp:txXfrm>
        <a:off x="5137389" y="1518864"/>
        <a:ext cx="1539894" cy="1026596"/>
      </dsp:txXfrm>
    </dsp:sp>
    <dsp:sp modelId="{809BEF78-0244-43B3-ABD4-A0FC7507D377}">
      <dsp:nvSpPr>
        <dsp:cNvPr id="0" name=""/>
        <dsp:cNvSpPr/>
      </dsp:nvSpPr>
      <dsp:spPr>
        <a:xfrm>
          <a:off x="6933933" y="1518864"/>
          <a:ext cx="2566490" cy="1026596"/>
        </a:xfrm>
        <a:prstGeom prst="chevron">
          <a:avLst/>
        </a:prstGeom>
        <a:solidFill>
          <a:srgbClr val="EA862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a:latin typeface="Microsoft YaHei" panose="020B0503020204020204" pitchFamily="34" charset="-122"/>
              <a:ea typeface="Microsoft YaHei" panose="020B0503020204020204" pitchFamily="34" charset="-122"/>
            </a:rPr>
            <a:t>融资等综合服务提供</a:t>
          </a:r>
          <a:endParaRPr lang="en-US" altLang="zh-CN" sz="1800" b="1" kern="1200" dirty="0">
            <a:latin typeface="Microsoft YaHei" panose="020B0503020204020204" pitchFamily="34" charset="-122"/>
            <a:ea typeface="Microsoft YaHei" panose="020B0503020204020204" pitchFamily="34" charset="-122"/>
          </a:endParaRPr>
        </a:p>
      </dsp:txBody>
      <dsp:txXfrm>
        <a:off x="7447231" y="1518864"/>
        <a:ext cx="1539894" cy="10265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75717-F225-4917-9C53-B4059B7A4833}">
      <dsp:nvSpPr>
        <dsp:cNvPr id="0" name=""/>
        <dsp:cNvSpPr/>
      </dsp:nvSpPr>
      <dsp:spPr>
        <a:xfrm rot="16200000">
          <a:off x="-371375" y="372420"/>
          <a:ext cx="3790127" cy="3047375"/>
        </a:xfrm>
        <a:prstGeom prst="upArrow">
          <a:avLst>
            <a:gd name="adj1" fmla="val 50000"/>
            <a:gd name="adj2" fmla="val 35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a:latin typeface="Microsoft YaHei" panose="020B0503020204020204" pitchFamily="34" charset="-122"/>
              <a:ea typeface="Microsoft YaHei" panose="020B0503020204020204" pitchFamily="34" charset="-122"/>
            </a:rPr>
            <a:t>支付前端</a:t>
          </a:r>
        </a:p>
      </dsp:txBody>
      <dsp:txXfrm rot="5400000">
        <a:off x="533293" y="948575"/>
        <a:ext cx="2514084" cy="1895063"/>
      </dsp:txXfrm>
    </dsp:sp>
    <dsp:sp modelId="{7CE8355B-B837-4DF3-A4F2-EBDF6AB7AFCA}">
      <dsp:nvSpPr>
        <dsp:cNvPr id="0" name=""/>
        <dsp:cNvSpPr/>
      </dsp:nvSpPr>
      <dsp:spPr>
        <a:xfrm rot="5400000">
          <a:off x="7565455" y="408559"/>
          <a:ext cx="3790127" cy="2975098"/>
        </a:xfrm>
        <a:prstGeom prst="upArrow">
          <a:avLst>
            <a:gd name="adj1" fmla="val 50000"/>
            <a:gd name="adj2" fmla="val 35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a:latin typeface="Microsoft YaHei" panose="020B0503020204020204" pitchFamily="34" charset="-122"/>
              <a:ea typeface="Microsoft YaHei" panose="020B0503020204020204" pitchFamily="34" charset="-122"/>
            </a:rPr>
            <a:t>后端应用</a:t>
          </a:r>
        </a:p>
      </dsp:txBody>
      <dsp:txXfrm rot="-5400000">
        <a:off x="7972970" y="948576"/>
        <a:ext cx="2454456" cy="18950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2C0AD-B32F-4133-8A88-0BECA6348700}">
      <dsp:nvSpPr>
        <dsp:cNvPr id="0" name=""/>
        <dsp:cNvSpPr/>
      </dsp:nvSpPr>
      <dsp:spPr>
        <a:xfrm rot="5400000">
          <a:off x="-236832" y="238860"/>
          <a:ext cx="1578886" cy="1105220"/>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a:latin typeface="Microsoft YaHei" panose="020B0503020204020204" pitchFamily="34" charset="-122"/>
              <a:ea typeface="Microsoft YaHei" panose="020B0503020204020204" pitchFamily="34" charset="-122"/>
            </a:rPr>
            <a:t>三大战略</a:t>
          </a:r>
        </a:p>
      </dsp:txBody>
      <dsp:txXfrm rot="-5400000">
        <a:off x="1" y="554637"/>
        <a:ext cx="1105220" cy="473666"/>
      </dsp:txXfrm>
    </dsp:sp>
    <dsp:sp modelId="{8B10D578-7B66-4E2F-9D55-703062AC2483}">
      <dsp:nvSpPr>
        <dsp:cNvPr id="0" name=""/>
        <dsp:cNvSpPr/>
      </dsp:nvSpPr>
      <dsp:spPr>
        <a:xfrm rot="5400000">
          <a:off x="4551973" y="-3444726"/>
          <a:ext cx="1026276" cy="7919782"/>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a:latin typeface="Microsoft YaHei" panose="020B0503020204020204" pitchFamily="34" charset="-122"/>
              <a:ea typeface="Microsoft YaHei" panose="020B0503020204020204" pitchFamily="34" charset="-122"/>
            </a:rPr>
            <a:t>同时实现金融科技与普惠金融，借助平台中商户及上下游对手营业资金流水，提供大数据融资等综合金融服务；</a:t>
          </a:r>
        </a:p>
      </dsp:txBody>
      <dsp:txXfrm rot="-5400000">
        <a:off x="1105221" y="52125"/>
        <a:ext cx="7869683" cy="926078"/>
      </dsp:txXfrm>
    </dsp:sp>
    <dsp:sp modelId="{10C8D799-C642-44A7-BA88-E620E654B7BB}">
      <dsp:nvSpPr>
        <dsp:cNvPr id="0" name=""/>
        <dsp:cNvSpPr/>
      </dsp:nvSpPr>
      <dsp:spPr>
        <a:xfrm rot="5400000">
          <a:off x="-236832" y="1623405"/>
          <a:ext cx="1578886" cy="1105220"/>
        </a:xfrm>
        <a:prstGeom prst="chevron">
          <a:avLst/>
        </a:prstGeom>
        <a:solidFill>
          <a:schemeClr val="accent5">
            <a:hueOff val="-3676673"/>
            <a:satOff val="-5114"/>
            <a:lumOff val="-1961"/>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a:latin typeface="Microsoft YaHei" panose="020B0503020204020204" pitchFamily="34" charset="-122"/>
              <a:ea typeface="Microsoft YaHei" panose="020B0503020204020204" pitchFamily="34" charset="-122"/>
            </a:rPr>
            <a:t>拉动存款</a:t>
          </a:r>
        </a:p>
      </dsp:txBody>
      <dsp:txXfrm rot="-5400000">
        <a:off x="1" y="1939182"/>
        <a:ext cx="1105220" cy="473666"/>
      </dsp:txXfrm>
    </dsp:sp>
    <dsp:sp modelId="{37AC71FA-577B-43F6-923C-DFBE44562153}">
      <dsp:nvSpPr>
        <dsp:cNvPr id="0" name=""/>
        <dsp:cNvSpPr/>
      </dsp:nvSpPr>
      <dsp:spPr>
        <a:xfrm rot="5400000">
          <a:off x="4551973" y="-2060180"/>
          <a:ext cx="1026276" cy="7919782"/>
        </a:xfrm>
        <a:prstGeom prst="round2SameRect">
          <a:avLst/>
        </a:prstGeom>
        <a:solidFill>
          <a:schemeClr val="lt1">
            <a:alpha val="90000"/>
            <a:hueOff val="0"/>
            <a:satOff val="0"/>
            <a:lumOff val="0"/>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a:latin typeface="Microsoft YaHei" panose="020B0503020204020204" pitchFamily="34" charset="-122"/>
              <a:ea typeface="Microsoft YaHei" panose="020B0503020204020204" pitchFamily="34" charset="-122"/>
            </a:rPr>
            <a:t>打造支付结算生态圈闭环，实现资金</a:t>
          </a:r>
          <a:r>
            <a:rPr lang="en-US" altLang="zh-CN" sz="2200" kern="1200" dirty="0">
              <a:latin typeface="Microsoft YaHei" panose="020B0503020204020204" pitchFamily="34" charset="-122"/>
              <a:ea typeface="Microsoft YaHei" panose="020B0503020204020204" pitchFamily="34" charset="-122"/>
            </a:rPr>
            <a:t>100%</a:t>
          </a:r>
          <a:r>
            <a:rPr lang="zh-CN" altLang="en-US" sz="2200" kern="1200" dirty="0">
              <a:latin typeface="Microsoft YaHei" panose="020B0503020204020204" pitchFamily="34" charset="-122"/>
              <a:ea typeface="Microsoft YaHei" panose="020B0503020204020204" pitchFamily="34" charset="-122"/>
            </a:rPr>
            <a:t>体内循环，形成低成本且稳定增长的对公及对私存款；</a:t>
          </a:r>
        </a:p>
      </dsp:txBody>
      <dsp:txXfrm rot="-5400000">
        <a:off x="1105221" y="1436671"/>
        <a:ext cx="7869683" cy="926078"/>
      </dsp:txXfrm>
    </dsp:sp>
    <dsp:sp modelId="{E8B0B652-5CEE-4404-BED9-245AECDF8192}">
      <dsp:nvSpPr>
        <dsp:cNvPr id="0" name=""/>
        <dsp:cNvSpPr/>
      </dsp:nvSpPr>
      <dsp:spPr>
        <a:xfrm rot="5400000">
          <a:off x="-236832" y="3007951"/>
          <a:ext cx="1578886" cy="1105220"/>
        </a:xfrm>
        <a:prstGeom prst="chevron">
          <a:avLst/>
        </a:prstGeom>
        <a:solidFill>
          <a:schemeClr val="accent5">
            <a:hueOff val="-7353345"/>
            <a:satOff val="-10228"/>
            <a:lumOff val="-3922"/>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a:latin typeface="Microsoft YaHei" panose="020B0503020204020204" pitchFamily="34" charset="-122"/>
              <a:ea typeface="Microsoft YaHei" panose="020B0503020204020204" pitchFamily="34" charset="-122"/>
            </a:rPr>
            <a:t>批量拓户</a:t>
          </a:r>
        </a:p>
      </dsp:txBody>
      <dsp:txXfrm rot="-5400000">
        <a:off x="1" y="3323728"/>
        <a:ext cx="1105220" cy="473666"/>
      </dsp:txXfrm>
    </dsp:sp>
    <dsp:sp modelId="{F489BA93-ABE5-44F8-84CC-DF0321456FDE}">
      <dsp:nvSpPr>
        <dsp:cNvPr id="0" name=""/>
        <dsp:cNvSpPr/>
      </dsp:nvSpPr>
      <dsp:spPr>
        <a:xfrm rot="5400000">
          <a:off x="4551973" y="-675634"/>
          <a:ext cx="1026276" cy="7919782"/>
        </a:xfrm>
        <a:prstGeom prst="round2SameRect">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a:latin typeface="Microsoft YaHei" panose="020B0503020204020204" pitchFamily="34" charset="-122"/>
              <a:ea typeface="Microsoft YaHei" panose="020B0503020204020204" pitchFamily="34" charset="-122"/>
            </a:rPr>
            <a:t>借助专业市场商圈链辐射效应，批量拓展优质、活跃的“四户”，即“账户、基本户、客户、商户” 。</a:t>
          </a:r>
        </a:p>
      </dsp:txBody>
      <dsp:txXfrm rot="-5400000">
        <a:off x="1105221" y="2821217"/>
        <a:ext cx="7869683" cy="9260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35A978-42BE-43D1-8BE3-60B8A3C55127}" type="datetimeFigureOut">
              <a:rPr lang="zh-CN" altLang="en-US" smtClean="0"/>
              <a:t>2019-2-13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E0BF99-70E2-49EA-9038-E55573973553}" type="slidenum">
              <a:rPr lang="zh-CN" altLang="en-US" smtClean="0"/>
              <a:t>‹#›</a:t>
            </a:fld>
            <a:endParaRPr lang="zh-CN" altLang="en-US"/>
          </a:p>
        </p:txBody>
      </p:sp>
    </p:spTree>
    <p:extLst>
      <p:ext uri="{BB962C8B-B14F-4D97-AF65-F5344CB8AC3E}">
        <p14:creationId xmlns:p14="http://schemas.microsoft.com/office/powerpoint/2010/main" val="3105191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E0BF99-70E2-49EA-9038-E55573973553}" type="slidenum">
              <a:rPr lang="zh-CN" altLang="en-US" smtClean="0"/>
              <a:t>1</a:t>
            </a:fld>
            <a:endParaRPr lang="zh-CN" altLang="en-US"/>
          </a:p>
        </p:txBody>
      </p:sp>
    </p:spTree>
    <p:extLst>
      <p:ext uri="{BB962C8B-B14F-4D97-AF65-F5344CB8AC3E}">
        <p14:creationId xmlns:p14="http://schemas.microsoft.com/office/powerpoint/2010/main" val="128335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下面，我就从以下几个方面对于惠市宝产品做一个介绍</a:t>
            </a:r>
          </a:p>
        </p:txBody>
      </p:sp>
      <p:sp>
        <p:nvSpPr>
          <p:cNvPr id="4" name="灯片编号占位符 3"/>
          <p:cNvSpPr>
            <a:spLocks noGrp="1"/>
          </p:cNvSpPr>
          <p:nvPr>
            <p:ph type="sldNum" sz="quarter" idx="10"/>
          </p:nvPr>
        </p:nvSpPr>
        <p:spPr/>
        <p:txBody>
          <a:bodyPr/>
          <a:lstStyle/>
          <a:p>
            <a:fld id="{5BE0BF99-70E2-49EA-9038-E55573973553}" type="slidenum">
              <a:rPr lang="zh-CN" altLang="en-US" smtClean="0"/>
              <a:t>2</a:t>
            </a:fld>
            <a:endParaRPr lang="zh-CN" altLang="en-US"/>
          </a:p>
        </p:txBody>
      </p:sp>
    </p:spTree>
    <p:extLst>
      <p:ext uri="{BB962C8B-B14F-4D97-AF65-F5344CB8AC3E}">
        <p14:creationId xmlns:p14="http://schemas.microsoft.com/office/powerpoint/2010/main" val="206405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5BE0BF99-70E2-49EA-9038-E55573973553}" type="slidenum">
              <a:rPr lang="zh-CN" altLang="en-US" smtClean="0"/>
              <a:t>3</a:t>
            </a:fld>
            <a:endParaRPr lang="zh-CN" altLang="en-US"/>
          </a:p>
        </p:txBody>
      </p:sp>
    </p:spTree>
    <p:extLst>
      <p:ext uri="{BB962C8B-B14F-4D97-AF65-F5344CB8AC3E}">
        <p14:creationId xmlns:p14="http://schemas.microsoft.com/office/powerpoint/2010/main" val="2047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988" y="744538"/>
            <a:ext cx="6615112"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12028CEE-1B82-40AB-9F2E-2761B3B03D03}" type="slidenum">
              <a:rPr lang="zh-CN" altLang="en-US" smtClean="0"/>
              <a:pPr>
                <a:defRPr/>
              </a:pPr>
              <a:t>4</a:t>
            </a:fld>
            <a:endParaRPr lang="zh-CN" altLang="en-US"/>
          </a:p>
        </p:txBody>
      </p:sp>
    </p:spTree>
    <p:extLst>
      <p:ext uri="{BB962C8B-B14F-4D97-AF65-F5344CB8AC3E}">
        <p14:creationId xmlns:p14="http://schemas.microsoft.com/office/powerpoint/2010/main" val="300680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BE0BF99-70E2-49EA-9038-E55573973553}" type="slidenum">
              <a:rPr lang="zh-CN" altLang="en-US" smtClean="0"/>
              <a:t>6</a:t>
            </a:fld>
            <a:endParaRPr lang="zh-CN" altLang="en-US"/>
          </a:p>
        </p:txBody>
      </p:sp>
    </p:spTree>
    <p:extLst>
      <p:ext uri="{BB962C8B-B14F-4D97-AF65-F5344CB8AC3E}">
        <p14:creationId xmlns:p14="http://schemas.microsoft.com/office/powerpoint/2010/main" val="3544726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5BE0BF99-70E2-49EA-9038-E55573973553}" type="slidenum">
              <a:rPr lang="zh-CN" altLang="en-US" smtClean="0"/>
              <a:t>8</a:t>
            </a:fld>
            <a:endParaRPr lang="zh-CN" altLang="en-US"/>
          </a:p>
        </p:txBody>
      </p:sp>
    </p:spTree>
    <p:extLst>
      <p:ext uri="{BB962C8B-B14F-4D97-AF65-F5344CB8AC3E}">
        <p14:creationId xmlns:p14="http://schemas.microsoft.com/office/powerpoint/2010/main" val="216343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5BE0BF99-70E2-49EA-9038-E55573973553}" type="slidenum">
              <a:rPr lang="zh-CN" altLang="en-US" smtClean="0"/>
              <a:t>10</a:t>
            </a:fld>
            <a:endParaRPr lang="zh-CN" altLang="en-US"/>
          </a:p>
        </p:txBody>
      </p:sp>
    </p:spTree>
    <p:extLst>
      <p:ext uri="{BB962C8B-B14F-4D97-AF65-F5344CB8AC3E}">
        <p14:creationId xmlns:p14="http://schemas.microsoft.com/office/powerpoint/2010/main" val="2821953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E0BF99-70E2-49EA-9038-E55573973553}" type="slidenum">
              <a:rPr lang="zh-CN" altLang="en-US" smtClean="0"/>
              <a:t>11</a:t>
            </a:fld>
            <a:endParaRPr lang="zh-CN" altLang="en-US"/>
          </a:p>
        </p:txBody>
      </p:sp>
    </p:spTree>
    <p:extLst>
      <p:ext uri="{BB962C8B-B14F-4D97-AF65-F5344CB8AC3E}">
        <p14:creationId xmlns:p14="http://schemas.microsoft.com/office/powerpoint/2010/main" val="236788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5BE0BF99-70E2-49EA-9038-E55573973553}" type="slidenum">
              <a:rPr lang="zh-CN" altLang="en-US" smtClean="0"/>
              <a:t>14</a:t>
            </a:fld>
            <a:endParaRPr lang="zh-CN" altLang="en-US"/>
          </a:p>
        </p:txBody>
      </p:sp>
    </p:spTree>
    <p:extLst>
      <p:ext uri="{BB962C8B-B14F-4D97-AF65-F5344CB8AC3E}">
        <p14:creationId xmlns:p14="http://schemas.microsoft.com/office/powerpoint/2010/main" val="353975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397797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167604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2711680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7800" y="76205"/>
            <a:ext cx="9855200" cy="563563"/>
          </a:xfrm>
          <a:prstGeom prst="rect">
            <a:avLst/>
          </a:prstGeom>
        </p:spPr>
        <p:txBody>
          <a:bodyPr lIns="77925" tIns="38963" rIns="77925" bIns="38963"/>
          <a:lstStyle>
            <a:lvl1pPr>
              <a:defRPr>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378425328"/>
      </p:ext>
    </p:extLst>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398145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159389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127384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338385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402066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1804459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422783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0F02B7F-A43A-4F36-8413-0AD98F08841C}" type="datetimeFigureOut">
              <a:rPr lang="zh-CN" altLang="en-US" smtClean="0"/>
              <a:t>2019-2-13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199409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02B7F-A43A-4F36-8413-0AD98F08841C}" type="datetimeFigureOut">
              <a:rPr lang="zh-CN" altLang="en-US" smtClean="0"/>
              <a:t>2019-2-13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6AFEF-46D6-498E-AF3E-469F462173B0}" type="slidenum">
              <a:rPr lang="zh-CN" altLang="en-US" smtClean="0"/>
              <a:t>‹#›</a:t>
            </a:fld>
            <a:endParaRPr lang="zh-CN" altLang="en-US"/>
          </a:p>
        </p:txBody>
      </p:sp>
    </p:spTree>
    <p:extLst>
      <p:ext uri="{BB962C8B-B14F-4D97-AF65-F5344CB8AC3E}">
        <p14:creationId xmlns:p14="http://schemas.microsoft.com/office/powerpoint/2010/main" val="4275684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7.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964182" y="-297"/>
            <a:ext cx="8058365" cy="6858594"/>
          </a:xfrm>
          <a:custGeom>
            <a:avLst/>
            <a:gdLst>
              <a:gd name="connsiteX0" fmla="*/ 0 w 8058365"/>
              <a:gd name="connsiteY0" fmla="*/ 0 h 6858594"/>
              <a:gd name="connsiteX1" fmla="*/ 6841847 w 8058365"/>
              <a:gd name="connsiteY1" fmla="*/ 0 h 6858594"/>
              <a:gd name="connsiteX2" fmla="*/ 8058365 w 8058365"/>
              <a:gd name="connsiteY2" fmla="*/ 1199673 h 6858594"/>
              <a:gd name="connsiteX3" fmla="*/ 2477804 w 8058365"/>
              <a:gd name="connsiteY3" fmla="*/ 6858594 h 6858594"/>
              <a:gd name="connsiteX4" fmla="*/ 0 w 8058365"/>
              <a:gd name="connsiteY4" fmla="*/ 6858594 h 68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8365" h="6858594">
                <a:moveTo>
                  <a:pt x="0" y="0"/>
                </a:moveTo>
                <a:lnTo>
                  <a:pt x="6841847" y="0"/>
                </a:lnTo>
                <a:lnTo>
                  <a:pt x="8058365" y="1199673"/>
                </a:lnTo>
                <a:lnTo>
                  <a:pt x="2477804" y="6858594"/>
                </a:lnTo>
                <a:lnTo>
                  <a:pt x="0" y="6858594"/>
                </a:lnTo>
                <a:close/>
              </a:path>
            </a:pathLst>
          </a:custGeom>
        </p:spPr>
      </p:pic>
      <p:sp>
        <p:nvSpPr>
          <p:cNvPr id="32" name="自由: 形状 31"/>
          <p:cNvSpPr/>
          <p:nvPr/>
        </p:nvSpPr>
        <p:spPr>
          <a:xfrm rot="2676033">
            <a:off x="4959527" y="-260407"/>
            <a:ext cx="2538145" cy="3949518"/>
          </a:xfrm>
          <a:custGeom>
            <a:avLst/>
            <a:gdLst>
              <a:gd name="connsiteX0" fmla="*/ 0 w 2538145"/>
              <a:gd name="connsiteY0" fmla="*/ 818109 h 3949518"/>
              <a:gd name="connsiteX1" fmla="*/ 829597 w 2538145"/>
              <a:gd name="connsiteY1" fmla="*/ 0 h 3949518"/>
              <a:gd name="connsiteX2" fmla="*/ 2538145 w 2538145"/>
              <a:gd name="connsiteY2" fmla="*/ 0 h 3949518"/>
              <a:gd name="connsiteX3" fmla="*/ 2538145 w 2538145"/>
              <a:gd name="connsiteY3" fmla="*/ 3131408 h 3949518"/>
              <a:gd name="connsiteX4" fmla="*/ 1708547 w 2538145"/>
              <a:gd name="connsiteY4" fmla="*/ 3949518 h 3949518"/>
              <a:gd name="connsiteX5" fmla="*/ 1708547 w 2538145"/>
              <a:gd name="connsiteY5" fmla="*/ 818109 h 394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145" h="3949518">
                <a:moveTo>
                  <a:pt x="0" y="818109"/>
                </a:moveTo>
                <a:lnTo>
                  <a:pt x="829597" y="0"/>
                </a:lnTo>
                <a:lnTo>
                  <a:pt x="2538145" y="0"/>
                </a:lnTo>
                <a:lnTo>
                  <a:pt x="2538145" y="3131408"/>
                </a:lnTo>
                <a:lnTo>
                  <a:pt x="1708547" y="3949518"/>
                </a:lnTo>
                <a:lnTo>
                  <a:pt x="1708547" y="81810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ndParaRPr>
          </a:p>
        </p:txBody>
      </p:sp>
      <p:grpSp>
        <p:nvGrpSpPr>
          <p:cNvPr id="43" name="组合 42"/>
          <p:cNvGrpSpPr/>
          <p:nvPr/>
        </p:nvGrpSpPr>
        <p:grpSpPr>
          <a:xfrm>
            <a:off x="1642214" y="-297"/>
            <a:ext cx="5580561" cy="6858594"/>
            <a:chOff x="2477805" y="-297"/>
            <a:chExt cx="5580561" cy="6858594"/>
          </a:xfrm>
        </p:grpSpPr>
        <p:cxnSp>
          <p:nvCxnSpPr>
            <p:cNvPr id="34" name="直接连接符 33"/>
            <p:cNvCxnSpPr>
              <a:stCxn id="23" idx="1"/>
              <a:endCxn id="23" idx="2"/>
            </p:cNvCxnSpPr>
            <p:nvPr/>
          </p:nvCxnSpPr>
          <p:spPr>
            <a:xfrm>
              <a:off x="6841848" y="-297"/>
              <a:ext cx="1216518" cy="1199673"/>
            </a:xfrm>
            <a:prstGeom prst="line">
              <a:avLst/>
            </a:prstGeom>
            <a:ln w="25400">
              <a:solidFill>
                <a:srgbClr val="242424"/>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3" idx="3"/>
              <a:endCxn id="23" idx="2"/>
            </p:cNvCxnSpPr>
            <p:nvPr/>
          </p:nvCxnSpPr>
          <p:spPr>
            <a:xfrm flipV="1">
              <a:off x="2477805" y="1199376"/>
              <a:ext cx="5580561" cy="5658921"/>
            </a:xfrm>
            <a:prstGeom prst="line">
              <a:avLst/>
            </a:prstGeom>
            <a:ln w="25400">
              <a:solidFill>
                <a:srgbClr val="242424"/>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7222774" y="2265364"/>
            <a:ext cx="4373835" cy="2585323"/>
          </a:xfrm>
          <a:prstGeom prst="rect">
            <a:avLst/>
          </a:prstGeom>
          <a:noFill/>
        </p:spPr>
        <p:txBody>
          <a:bodyPr wrap="square" rtlCol="0">
            <a:spAutoFit/>
          </a:bodyPr>
          <a:lstStyle/>
          <a:p>
            <a:r>
              <a:rPr lang="zh-CN" altLang="en-US" sz="5400" b="1" dirty="0">
                <a:latin typeface="微软雅黑" panose="020B0503020204020204" pitchFamily="34" charset="-122"/>
                <a:ea typeface="微软雅黑" panose="020B0503020204020204" pitchFamily="34" charset="-122"/>
              </a:rPr>
              <a:t>惠市宝</a:t>
            </a:r>
            <a:endParaRPr lang="en-US" altLang="zh-CN" sz="5400" b="1" dirty="0">
              <a:latin typeface="微软雅黑" panose="020B0503020204020204" pitchFamily="34" charset="-122"/>
              <a:ea typeface="微软雅黑" panose="020B0503020204020204" pitchFamily="34" charset="-122"/>
            </a:endParaRPr>
          </a:p>
          <a:p>
            <a:r>
              <a:rPr lang="zh-CN" altLang="en-US" sz="5400" b="1" dirty="0">
                <a:latin typeface="微软雅黑" panose="020B0503020204020204" pitchFamily="34" charset="-122"/>
                <a:ea typeface="微软雅黑" panose="020B0503020204020204" pitchFamily="34" charset="-122"/>
              </a:rPr>
              <a:t>对公专业结算综合服务</a:t>
            </a:r>
            <a:r>
              <a:rPr lang="zh-CN" altLang="en-US" sz="5400" b="1" dirty="0" smtClean="0">
                <a:latin typeface="微软雅黑" panose="020B0503020204020204" pitchFamily="34" charset="-122"/>
                <a:ea typeface="微软雅黑" panose="020B0503020204020204" pitchFamily="34" charset="-122"/>
              </a:rPr>
              <a:t>平台</a:t>
            </a:r>
            <a:endParaRPr lang="en-US" altLang="zh-CN" sz="5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4755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组合 14"/>
          <p:cNvGrpSpPr>
            <a:grpSpLocks/>
          </p:cNvGrpSpPr>
          <p:nvPr/>
        </p:nvGrpSpPr>
        <p:grpSpPr bwMode="auto">
          <a:xfrm>
            <a:off x="239184" y="588963"/>
            <a:ext cx="11233149" cy="6800850"/>
            <a:chOff x="179388" y="589136"/>
            <a:chExt cx="8425060" cy="6800304"/>
          </a:xfrm>
        </p:grpSpPr>
        <p:graphicFrame>
          <p:nvGraphicFramePr>
            <p:cNvPr id="5" name="图示 4"/>
            <p:cNvGraphicFramePr/>
            <p:nvPr>
              <p:extLst>
                <p:ext uri="{D42A27DB-BD31-4B8C-83A1-F6EECF244321}">
                  <p14:modId xmlns:p14="http://schemas.microsoft.com/office/powerpoint/2010/main" val="362182622"/>
                </p:ext>
              </p:extLst>
            </p:nvPr>
          </p:nvGraphicFramePr>
          <p:xfrm>
            <a:off x="1403648" y="589136"/>
            <a:ext cx="7200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584" name="组合 13"/>
            <p:cNvGrpSpPr>
              <a:grpSpLocks/>
            </p:cNvGrpSpPr>
            <p:nvPr/>
          </p:nvGrpSpPr>
          <p:grpSpPr bwMode="auto">
            <a:xfrm>
              <a:off x="179388" y="1844824"/>
              <a:ext cx="8353052" cy="5544616"/>
              <a:chOff x="179388" y="1916832"/>
              <a:chExt cx="8353052" cy="5544616"/>
            </a:xfrm>
          </p:grpSpPr>
          <p:sp>
            <p:nvSpPr>
              <p:cNvPr id="6" name="TextBox 5"/>
              <p:cNvSpPr txBox="1"/>
              <p:nvPr/>
            </p:nvSpPr>
            <p:spPr>
              <a:xfrm>
                <a:off x="179388" y="2350108"/>
                <a:ext cx="1297017" cy="707829"/>
              </a:xfrm>
              <a:prstGeom prst="rect">
                <a:avLst/>
              </a:prstGeom>
              <a:noFill/>
            </p:spPr>
            <p:txBody>
              <a:bodyPr>
                <a:spAutoFit/>
              </a:bodyPr>
              <a:lstStyle/>
              <a:p>
                <a:pPr>
                  <a:defRPr/>
                </a:pPr>
                <a:r>
                  <a:rPr lang="zh-CN" altLang="en-US" sz="2000" b="1" dirty="0">
                    <a:latin typeface="Microsoft YaHei" panose="020B0503020204020204" pitchFamily="34" charset="-122"/>
                    <a:ea typeface="Microsoft YaHei" panose="020B0503020204020204" pitchFamily="34" charset="-122"/>
                  </a:rPr>
                  <a:t>第一阶段</a:t>
                </a:r>
                <a:endParaRPr lang="en-US" altLang="zh-CN" sz="2000" b="1" dirty="0">
                  <a:latin typeface="Microsoft YaHei" panose="020B0503020204020204" pitchFamily="34" charset="-122"/>
                  <a:ea typeface="Microsoft YaHei" panose="020B0503020204020204" pitchFamily="34" charset="-122"/>
                </a:endParaRPr>
              </a:p>
              <a:p>
                <a:pPr>
                  <a:defRPr/>
                </a:pPr>
                <a:r>
                  <a:rPr lang="zh-CN" altLang="en-US" sz="2000" b="1" dirty="0">
                    <a:latin typeface="Microsoft YaHei" panose="020B0503020204020204" pitchFamily="34" charset="-122"/>
                    <a:ea typeface="Microsoft YaHei" panose="020B0503020204020204" pitchFamily="34" charset="-122"/>
                  </a:rPr>
                  <a:t>洽谈阶段</a:t>
                </a:r>
              </a:p>
            </p:txBody>
          </p:sp>
          <p:graphicFrame>
            <p:nvGraphicFramePr>
              <p:cNvPr id="7" name="图示 6"/>
              <p:cNvGraphicFramePr/>
              <p:nvPr>
                <p:extLst>
                  <p:ext uri="{D42A27DB-BD31-4B8C-83A1-F6EECF244321}">
                    <p14:modId xmlns:p14="http://schemas.microsoft.com/office/powerpoint/2010/main" val="2156157362"/>
                  </p:ext>
                </p:extLst>
              </p:nvPr>
            </p:nvGraphicFramePr>
            <p:xfrm>
              <a:off x="1403648" y="1916832"/>
              <a:ext cx="7128792"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7"/>
              <p:cNvSpPr txBox="1"/>
              <p:nvPr/>
            </p:nvSpPr>
            <p:spPr>
              <a:xfrm>
                <a:off x="179388" y="3648579"/>
                <a:ext cx="1297017" cy="707829"/>
              </a:xfrm>
              <a:prstGeom prst="rect">
                <a:avLst/>
              </a:prstGeom>
              <a:noFill/>
            </p:spPr>
            <p:txBody>
              <a:bodyPr>
                <a:spAutoFit/>
              </a:bodyPr>
              <a:lstStyle/>
              <a:p>
                <a:pPr>
                  <a:defRPr/>
                </a:pPr>
                <a:r>
                  <a:rPr lang="zh-CN" altLang="en-US" sz="2000" b="1" dirty="0">
                    <a:latin typeface="Microsoft YaHei" panose="020B0503020204020204" pitchFamily="34" charset="-122"/>
                    <a:ea typeface="Microsoft YaHei" panose="020B0503020204020204" pitchFamily="34" charset="-122"/>
                  </a:rPr>
                  <a:t>第二阶段</a:t>
                </a:r>
                <a:endParaRPr lang="en-US" altLang="zh-CN" sz="2000" b="1" dirty="0">
                  <a:latin typeface="Microsoft YaHei" panose="020B0503020204020204" pitchFamily="34" charset="-122"/>
                  <a:ea typeface="Microsoft YaHei" panose="020B0503020204020204" pitchFamily="34" charset="-122"/>
                </a:endParaRPr>
              </a:p>
              <a:p>
                <a:pPr>
                  <a:defRPr/>
                </a:pPr>
                <a:r>
                  <a:rPr lang="zh-CN" altLang="en-US" sz="2000" b="1" dirty="0">
                    <a:latin typeface="Microsoft YaHei" panose="020B0503020204020204" pitchFamily="34" charset="-122"/>
                    <a:ea typeface="Microsoft YaHei" panose="020B0503020204020204" pitchFamily="34" charset="-122"/>
                  </a:rPr>
                  <a:t>筹备阶段</a:t>
                </a:r>
              </a:p>
            </p:txBody>
          </p:sp>
          <p:graphicFrame>
            <p:nvGraphicFramePr>
              <p:cNvPr id="9" name="图示 8"/>
              <p:cNvGraphicFramePr/>
              <p:nvPr>
                <p:extLst>
                  <p:ext uri="{D42A27DB-BD31-4B8C-83A1-F6EECF244321}">
                    <p14:modId xmlns:p14="http://schemas.microsoft.com/office/powerpoint/2010/main" val="2300384260"/>
                  </p:ext>
                </p:extLst>
              </p:nvPr>
            </p:nvGraphicFramePr>
            <p:xfrm>
              <a:off x="1403648" y="3397448"/>
              <a:ext cx="7128792" cy="406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0" name="TextBox 9"/>
              <p:cNvSpPr txBox="1"/>
              <p:nvPr/>
            </p:nvSpPr>
            <p:spPr>
              <a:xfrm>
                <a:off x="179388" y="5056578"/>
                <a:ext cx="1297017" cy="707829"/>
              </a:xfrm>
              <a:prstGeom prst="rect">
                <a:avLst/>
              </a:prstGeom>
              <a:noFill/>
            </p:spPr>
            <p:txBody>
              <a:bodyPr>
                <a:spAutoFit/>
              </a:bodyPr>
              <a:lstStyle/>
              <a:p>
                <a:pPr>
                  <a:defRPr/>
                </a:pPr>
                <a:r>
                  <a:rPr lang="zh-CN" altLang="en-US" sz="2000" b="1" dirty="0">
                    <a:latin typeface="Microsoft YaHei" panose="020B0503020204020204" pitchFamily="34" charset="-122"/>
                    <a:ea typeface="Microsoft YaHei" panose="020B0503020204020204" pitchFamily="34" charset="-122"/>
                  </a:rPr>
                  <a:t>第三阶段</a:t>
                </a:r>
                <a:endParaRPr lang="en-US" altLang="zh-CN" sz="2000" b="1" dirty="0">
                  <a:latin typeface="Microsoft YaHei" panose="020B0503020204020204" pitchFamily="34" charset="-122"/>
                  <a:ea typeface="Microsoft YaHei" panose="020B0503020204020204" pitchFamily="34" charset="-122"/>
                </a:endParaRPr>
              </a:p>
              <a:p>
                <a:pPr>
                  <a:defRPr/>
                </a:pPr>
                <a:r>
                  <a:rPr lang="zh-CN" altLang="en-US" sz="2000" b="1" dirty="0">
                    <a:latin typeface="Microsoft YaHei" panose="020B0503020204020204" pitchFamily="34" charset="-122"/>
                    <a:ea typeface="Microsoft YaHei" panose="020B0503020204020204" pitchFamily="34" charset="-122"/>
                  </a:rPr>
                  <a:t>运行阶段</a:t>
                </a:r>
              </a:p>
            </p:txBody>
          </p:sp>
        </p:grpSp>
      </p:grpSp>
      <p:grpSp>
        <p:nvGrpSpPr>
          <p:cNvPr id="14" name="组合 13">
            <a:extLst>
              <a:ext uri="{FF2B5EF4-FFF2-40B4-BE49-F238E27FC236}">
                <a16:creationId xmlns="" xmlns:a16="http://schemas.microsoft.com/office/drawing/2014/main" id="{305CDA81-810E-EF47-ADCA-0571611F406A}"/>
              </a:ext>
            </a:extLst>
          </p:cNvPr>
          <p:cNvGrpSpPr/>
          <p:nvPr/>
        </p:nvGrpSpPr>
        <p:grpSpPr>
          <a:xfrm>
            <a:off x="556177" y="581790"/>
            <a:ext cx="2342738" cy="695909"/>
            <a:chOff x="498121" y="509220"/>
            <a:chExt cx="2342738" cy="695909"/>
          </a:xfrm>
        </p:grpSpPr>
        <p:sp>
          <p:nvSpPr>
            <p:cNvPr id="15" name="矩形 14">
              <a:extLst>
                <a:ext uri="{FF2B5EF4-FFF2-40B4-BE49-F238E27FC236}">
                  <a16:creationId xmlns="" xmlns:a16="http://schemas.microsoft.com/office/drawing/2014/main" id="{49FDCC93-11B1-804C-B59F-D8ED327EAD15}"/>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 xmlns:a16="http://schemas.microsoft.com/office/drawing/2014/main" id="{872B5103-CF3A-6E48-BC7C-E34430ABD79B}"/>
                </a:ext>
              </a:extLst>
            </p:cNvPr>
            <p:cNvGrpSpPr/>
            <p:nvPr/>
          </p:nvGrpSpPr>
          <p:grpSpPr>
            <a:xfrm>
              <a:off x="498121" y="509220"/>
              <a:ext cx="2342738" cy="695909"/>
              <a:chOff x="95768" y="529578"/>
              <a:chExt cx="2342738" cy="695909"/>
            </a:xfrm>
          </p:grpSpPr>
          <p:sp>
            <p:nvSpPr>
              <p:cNvPr id="17" name="矩形 16">
                <a:extLst>
                  <a:ext uri="{FF2B5EF4-FFF2-40B4-BE49-F238E27FC236}">
                    <a16:creationId xmlns="" xmlns:a16="http://schemas.microsoft.com/office/drawing/2014/main" id="{6EB4A9A9-060C-5C4A-BAD6-90FC355CD187}"/>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 xmlns:a16="http://schemas.microsoft.com/office/drawing/2014/main" id="{BD66783A-AC3D-6242-B4C1-9EF655569C2A}"/>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 xmlns:a16="http://schemas.microsoft.com/office/drawing/2014/main" id="{906241F8-12B9-6F4C-B2B1-936A103EE2D1}"/>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 xmlns:a16="http://schemas.microsoft.com/office/drawing/2014/main" id="{A8E31DB4-609A-A948-8E9D-4113948B2A69}"/>
                  </a:ext>
                </a:extLst>
              </p:cNvPr>
              <p:cNvSpPr txBox="1"/>
              <p:nvPr/>
            </p:nvSpPr>
            <p:spPr>
              <a:xfrm>
                <a:off x="252294" y="642938"/>
                <a:ext cx="2019851" cy="461665"/>
              </a:xfrm>
              <a:prstGeom prst="rect">
                <a:avLst/>
              </a:prstGeom>
              <a:solidFill>
                <a:srgbClr val="00AEEA"/>
              </a:solidFill>
            </p:spPr>
            <p:txBody>
              <a:bodyPr wrap="square" rtlCol="0" anchor="ctr">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整体业务流程</a:t>
                </a:r>
              </a:p>
            </p:txBody>
          </p:sp>
        </p:grpSp>
      </p:grpSp>
    </p:spTree>
    <p:extLst>
      <p:ext uri="{BB962C8B-B14F-4D97-AF65-F5344CB8AC3E}">
        <p14:creationId xmlns:p14="http://schemas.microsoft.com/office/powerpoint/2010/main" val="4045896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 xmlns:a16="http://schemas.microsoft.com/office/drawing/2014/main" id="{8684487E-5BBD-C240-A971-BF0978D7897D}"/>
              </a:ext>
            </a:extLst>
          </p:cNvPr>
          <p:cNvGrpSpPr/>
          <p:nvPr/>
        </p:nvGrpSpPr>
        <p:grpSpPr>
          <a:xfrm>
            <a:off x="385010" y="1621946"/>
            <a:ext cx="10948068" cy="4459527"/>
            <a:chOff x="0" y="1119293"/>
            <a:chExt cx="8928100" cy="3609372"/>
          </a:xfrm>
        </p:grpSpPr>
        <p:grpSp>
          <p:nvGrpSpPr>
            <p:cNvPr id="22" name="组合 15">
              <a:extLst>
                <a:ext uri="{FF2B5EF4-FFF2-40B4-BE49-F238E27FC236}">
                  <a16:creationId xmlns="" xmlns:a16="http://schemas.microsoft.com/office/drawing/2014/main" id="{C599AF3B-407F-484A-A63F-E0002BF01E77}"/>
                </a:ext>
              </a:extLst>
            </p:cNvPr>
            <p:cNvGrpSpPr>
              <a:grpSpLocks/>
            </p:cNvGrpSpPr>
            <p:nvPr/>
          </p:nvGrpSpPr>
          <p:grpSpPr bwMode="auto">
            <a:xfrm>
              <a:off x="0" y="1119293"/>
              <a:ext cx="8928100" cy="3609372"/>
              <a:chOff x="261938" y="2420888"/>
              <a:chExt cx="8414518" cy="3932344"/>
            </a:xfrm>
          </p:grpSpPr>
          <p:grpSp>
            <p:nvGrpSpPr>
              <p:cNvPr id="27" name="组合 26">
                <a:extLst>
                  <a:ext uri="{FF2B5EF4-FFF2-40B4-BE49-F238E27FC236}">
                    <a16:creationId xmlns="" xmlns:a16="http://schemas.microsoft.com/office/drawing/2014/main" id="{5F723C9F-B4C9-8E4E-BD13-737AA3461C22}"/>
                  </a:ext>
                </a:extLst>
              </p:cNvPr>
              <p:cNvGrpSpPr>
                <a:grpSpLocks/>
              </p:cNvGrpSpPr>
              <p:nvPr/>
            </p:nvGrpSpPr>
            <p:grpSpPr bwMode="auto">
              <a:xfrm>
                <a:off x="261938" y="2420888"/>
                <a:ext cx="8414518" cy="3343920"/>
                <a:chOff x="261938" y="2564904"/>
                <a:chExt cx="8414518" cy="3343920"/>
              </a:xfrm>
            </p:grpSpPr>
            <p:graphicFrame>
              <p:nvGraphicFramePr>
                <p:cNvPr id="35" name="图示 34">
                  <a:extLst>
                    <a:ext uri="{FF2B5EF4-FFF2-40B4-BE49-F238E27FC236}">
                      <a16:creationId xmlns="" xmlns:a16="http://schemas.microsoft.com/office/drawing/2014/main" id="{BCCC6628-89D7-9F4F-B6A2-3F4222B93F06}"/>
                    </a:ext>
                  </a:extLst>
                </p:cNvPr>
                <p:cNvGraphicFramePr/>
                <p:nvPr>
                  <p:extLst>
                    <p:ext uri="{D42A27DB-BD31-4B8C-83A1-F6EECF244321}">
                      <p14:modId xmlns:p14="http://schemas.microsoft.com/office/powerpoint/2010/main" val="2345641575"/>
                    </p:ext>
                  </p:extLst>
                </p:nvPr>
              </p:nvGraphicFramePr>
              <p:xfrm>
                <a:off x="261938" y="2564904"/>
                <a:ext cx="8414518" cy="334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矩形 4">
                  <a:extLst>
                    <a:ext uri="{FF2B5EF4-FFF2-40B4-BE49-F238E27FC236}">
                      <a16:creationId xmlns="" xmlns:a16="http://schemas.microsoft.com/office/drawing/2014/main" id="{A0A5D292-A112-D942-B4D7-6B32FD6FBCEC}"/>
                    </a:ext>
                  </a:extLst>
                </p:cNvPr>
                <p:cNvSpPr>
                  <a:spLocks noChangeArrowheads="1"/>
                </p:cNvSpPr>
                <p:nvPr/>
              </p:nvSpPr>
              <p:spPr bwMode="auto">
                <a:xfrm>
                  <a:off x="2987924" y="3429000"/>
                  <a:ext cx="3066101" cy="1584176"/>
                </a:xfrm>
                <a:prstGeom prst="rect">
                  <a:avLst/>
                </a:prstGeom>
                <a:solidFill>
                  <a:srgbClr val="C0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685800" eaLnBrk="0" fontAlgn="auto" hangingPunct="0">
                    <a:spcBef>
                      <a:spcPts val="0"/>
                    </a:spcBef>
                    <a:spcAft>
                      <a:spcPts val="0"/>
                    </a:spcAft>
                  </a:pPr>
                  <a:endParaRPr lang="zh-CN" altLang="en-US" sz="1600" dirty="0">
                    <a:solidFill>
                      <a:prstClr val="black"/>
                    </a:solidFill>
                    <a:latin typeface="Microsoft YaHei" panose="020B0503020204020204" pitchFamily="34" charset="-122"/>
                    <a:ea typeface="Microsoft YaHei" panose="020B0503020204020204" pitchFamily="34" charset="-122"/>
                  </a:endParaRPr>
                </a:p>
              </p:txBody>
            </p:sp>
          </p:grpSp>
          <p:sp>
            <p:nvSpPr>
              <p:cNvPr id="28" name="TextBox 7">
                <a:extLst>
                  <a:ext uri="{FF2B5EF4-FFF2-40B4-BE49-F238E27FC236}">
                    <a16:creationId xmlns="" xmlns:a16="http://schemas.microsoft.com/office/drawing/2014/main" id="{B2E7FDAB-80B1-1C41-8C7D-3C2DFC0FBFAF}"/>
                  </a:ext>
                </a:extLst>
              </p:cNvPr>
              <p:cNvSpPr txBox="1"/>
              <p:nvPr/>
            </p:nvSpPr>
            <p:spPr>
              <a:xfrm>
                <a:off x="1067839" y="4941990"/>
                <a:ext cx="1800390" cy="1221268"/>
              </a:xfrm>
              <a:prstGeom prst="rect">
                <a:avLst/>
              </a:prstGeom>
              <a:noFill/>
            </p:spPr>
            <p:txBody>
              <a:bodyPr>
                <a:spAutoFit/>
              </a:bodyPr>
              <a:lstStyle/>
              <a:p>
                <a:pPr defTabSz="685800" fontAlgn="auto">
                  <a:spcBef>
                    <a:spcPts val="0"/>
                  </a:spcBef>
                  <a:spcAft>
                    <a:spcPts val="0"/>
                  </a:spcAft>
                  <a:defRPr/>
                </a:pPr>
                <a:r>
                  <a:rPr lang="zh-CN" altLang="en-US" sz="1400" b="1" dirty="0">
                    <a:solidFill>
                      <a:prstClr val="black"/>
                    </a:solidFill>
                    <a:latin typeface="Microsoft YaHei" panose="020B0503020204020204" pitchFamily="34" charset="-122"/>
                    <a:ea typeface="Microsoft YaHei" panose="020B0503020204020204" pitchFamily="34" charset="-122"/>
                  </a:rPr>
                  <a:t>打通两个关键：</a:t>
                </a:r>
                <a:endParaRPr lang="en-US" altLang="zh-CN" sz="1400" b="1" dirty="0">
                  <a:solidFill>
                    <a:prstClr val="black"/>
                  </a:solidFill>
                  <a:latin typeface="Microsoft YaHei" panose="020B0503020204020204" pitchFamily="34" charset="-122"/>
                  <a:ea typeface="Microsoft YaHei" panose="020B0503020204020204" pitchFamily="34" charset="-122"/>
                </a:endParaRPr>
              </a:p>
              <a:p>
                <a:pPr marL="171450" indent="-171450" defTabSz="685800" fontAlgn="auto">
                  <a:spcBef>
                    <a:spcPts val="0"/>
                  </a:spcBef>
                  <a:spcAft>
                    <a:spcPts val="0"/>
                  </a:spcAft>
                  <a:buFont typeface="Wingdings" pitchFamily="2" charset="2"/>
                  <a:buChar char="Ø"/>
                  <a:defRPr/>
                </a:pPr>
                <a:r>
                  <a:rPr lang="zh-CN" altLang="en-US" sz="1400" dirty="0">
                    <a:solidFill>
                      <a:prstClr val="black"/>
                    </a:solidFill>
                    <a:latin typeface="Microsoft YaHei" panose="020B0503020204020204" pitchFamily="34" charset="-122"/>
                    <a:ea typeface="Microsoft YaHei" panose="020B0503020204020204" pitchFamily="34" charset="-122"/>
                  </a:rPr>
                  <a:t>交易中各方支付后的到款对账便捷查询与统一展示</a:t>
                </a:r>
                <a:endParaRPr lang="en-US" altLang="zh-CN" sz="1400" dirty="0">
                  <a:solidFill>
                    <a:prstClr val="black"/>
                  </a:solidFill>
                  <a:latin typeface="Microsoft YaHei" panose="020B0503020204020204" pitchFamily="34" charset="-122"/>
                  <a:ea typeface="Microsoft YaHei" panose="020B0503020204020204" pitchFamily="34" charset="-122"/>
                </a:endParaRPr>
              </a:p>
              <a:p>
                <a:pPr marL="171450" indent="-171450" defTabSz="685800" fontAlgn="auto">
                  <a:spcBef>
                    <a:spcPts val="0"/>
                  </a:spcBef>
                  <a:spcAft>
                    <a:spcPts val="0"/>
                  </a:spcAft>
                  <a:buFont typeface="Wingdings" pitchFamily="2" charset="2"/>
                  <a:buChar char="Ø"/>
                  <a:defRPr/>
                </a:pPr>
                <a:r>
                  <a:rPr lang="zh-CN" altLang="en-US" sz="1400" dirty="0">
                    <a:solidFill>
                      <a:prstClr val="black"/>
                    </a:solidFill>
                    <a:latin typeface="Microsoft YaHei" panose="020B0503020204020204" pitchFamily="34" charset="-122"/>
                    <a:ea typeface="Microsoft YaHei" panose="020B0503020204020204" pitchFamily="34" charset="-122"/>
                  </a:rPr>
                  <a:t>实现与具备条件的客户在支付前个性化功能上的系统对接。</a:t>
                </a:r>
              </a:p>
            </p:txBody>
          </p:sp>
          <p:sp>
            <p:nvSpPr>
              <p:cNvPr id="29" name="TextBox 8">
                <a:extLst>
                  <a:ext uri="{FF2B5EF4-FFF2-40B4-BE49-F238E27FC236}">
                    <a16:creationId xmlns="" xmlns:a16="http://schemas.microsoft.com/office/drawing/2014/main" id="{17060D08-42FE-8F41-8C98-635F8742FBB9}"/>
                  </a:ext>
                </a:extLst>
              </p:cNvPr>
              <p:cNvSpPr txBox="1"/>
              <p:nvPr/>
            </p:nvSpPr>
            <p:spPr>
              <a:xfrm>
                <a:off x="6173721" y="4941990"/>
                <a:ext cx="1844772" cy="1411242"/>
              </a:xfrm>
              <a:prstGeom prst="rect">
                <a:avLst/>
              </a:prstGeom>
              <a:noFill/>
            </p:spPr>
            <p:txBody>
              <a:bodyPr wrap="square">
                <a:spAutoFit/>
              </a:bodyPr>
              <a:lstStyle/>
              <a:p>
                <a:pPr defTabSz="685800" fontAlgn="auto">
                  <a:spcBef>
                    <a:spcPts val="0"/>
                  </a:spcBef>
                  <a:spcAft>
                    <a:spcPts val="0"/>
                  </a:spcAft>
                  <a:defRPr/>
                </a:pPr>
                <a:r>
                  <a:rPr lang="zh-CN" altLang="en-US" sz="1400" b="1" dirty="0">
                    <a:solidFill>
                      <a:prstClr val="black"/>
                    </a:solidFill>
                    <a:latin typeface="Microsoft YaHei" panose="020B0503020204020204" pitchFamily="34" charset="-122"/>
                    <a:ea typeface="Microsoft YaHei" panose="020B0503020204020204" pitchFamily="34" charset="-122"/>
                  </a:rPr>
                  <a:t>拓展两个方向：</a:t>
                </a:r>
                <a:endParaRPr lang="en-US" altLang="zh-CN" sz="1400" b="1" dirty="0">
                  <a:solidFill>
                    <a:prstClr val="black"/>
                  </a:solidFill>
                  <a:latin typeface="Microsoft YaHei" panose="020B0503020204020204" pitchFamily="34" charset="-122"/>
                  <a:ea typeface="Microsoft YaHei" panose="020B0503020204020204" pitchFamily="34" charset="-122"/>
                </a:endParaRPr>
              </a:p>
              <a:p>
                <a:pPr marL="171450" indent="-171450" defTabSz="685800" fontAlgn="auto">
                  <a:spcBef>
                    <a:spcPts val="0"/>
                  </a:spcBef>
                  <a:spcAft>
                    <a:spcPts val="0"/>
                  </a:spcAft>
                  <a:buFont typeface="Wingdings" pitchFamily="2" charset="2"/>
                  <a:buChar char="Ø"/>
                  <a:defRPr/>
                </a:pPr>
                <a:r>
                  <a:rPr lang="zh-CN" altLang="en-US" sz="1400" dirty="0">
                    <a:solidFill>
                      <a:prstClr val="black"/>
                    </a:solidFill>
                    <a:latin typeface="Microsoft YaHei" panose="020B0503020204020204" pitchFamily="34" charset="-122"/>
                    <a:ea typeface="Microsoft YaHei" panose="020B0503020204020204" pitchFamily="34" charset="-122"/>
                  </a:rPr>
                  <a:t>实现与市场管理方的数据共享，为大数据应用打基础</a:t>
                </a:r>
                <a:endParaRPr lang="en-US" altLang="zh-CN" sz="1400" dirty="0">
                  <a:solidFill>
                    <a:prstClr val="black"/>
                  </a:solidFill>
                  <a:latin typeface="Microsoft YaHei" panose="020B0503020204020204" pitchFamily="34" charset="-122"/>
                  <a:ea typeface="Microsoft YaHei" panose="020B0503020204020204" pitchFamily="34" charset="-122"/>
                </a:endParaRPr>
              </a:p>
              <a:p>
                <a:pPr marL="171450" indent="-171450" defTabSz="685800" fontAlgn="auto">
                  <a:spcBef>
                    <a:spcPts val="0"/>
                  </a:spcBef>
                  <a:spcAft>
                    <a:spcPts val="0"/>
                  </a:spcAft>
                  <a:buFont typeface="Wingdings" pitchFamily="2" charset="2"/>
                  <a:buChar char="Ø"/>
                  <a:defRPr/>
                </a:pPr>
                <a:r>
                  <a:rPr lang="zh-CN" altLang="en-US" sz="1400" dirty="0">
                    <a:solidFill>
                      <a:prstClr val="black"/>
                    </a:solidFill>
                    <a:latin typeface="Microsoft YaHei" panose="020B0503020204020204" pitchFamily="34" charset="-122"/>
                    <a:ea typeface="Microsoft YaHei" panose="020B0503020204020204" pitchFamily="34" charset="-122"/>
                  </a:rPr>
                  <a:t>拓展与个人快贷、小微快贷等大数据融资产品的对接、联动创新。</a:t>
                </a:r>
              </a:p>
            </p:txBody>
          </p:sp>
          <p:sp>
            <p:nvSpPr>
              <p:cNvPr id="30" name="TextBox 9">
                <a:extLst>
                  <a:ext uri="{FF2B5EF4-FFF2-40B4-BE49-F238E27FC236}">
                    <a16:creationId xmlns="" xmlns:a16="http://schemas.microsoft.com/office/drawing/2014/main" id="{1A1804F0-269F-0241-9A07-156339179915}"/>
                  </a:ext>
                </a:extLst>
              </p:cNvPr>
              <p:cNvSpPr txBox="1"/>
              <p:nvPr/>
            </p:nvSpPr>
            <p:spPr>
              <a:xfrm>
                <a:off x="2987925" y="4941991"/>
                <a:ext cx="3066100" cy="1221268"/>
              </a:xfrm>
              <a:prstGeom prst="rect">
                <a:avLst/>
              </a:prstGeom>
              <a:noFill/>
            </p:spPr>
            <p:txBody>
              <a:bodyPr wrap="square">
                <a:spAutoFit/>
              </a:bodyPr>
              <a:lstStyle/>
              <a:p>
                <a:pPr defTabSz="685800" fontAlgn="auto">
                  <a:spcBef>
                    <a:spcPts val="0"/>
                  </a:spcBef>
                  <a:spcAft>
                    <a:spcPts val="0"/>
                  </a:spcAft>
                  <a:defRPr/>
                </a:pPr>
                <a:r>
                  <a:rPr lang="zh-CN" altLang="en-US" sz="1400" b="1" dirty="0">
                    <a:solidFill>
                      <a:prstClr val="black"/>
                    </a:solidFill>
                    <a:latin typeface="Microsoft YaHei" panose="020B0503020204020204" pitchFamily="34" charset="-122"/>
                    <a:ea typeface="Microsoft YaHei" panose="020B0503020204020204" pitchFamily="34" charset="-122"/>
                  </a:rPr>
                  <a:t>攻克三个难点：</a:t>
                </a:r>
                <a:endParaRPr lang="en-US" altLang="zh-CN" sz="1400" b="1" dirty="0">
                  <a:solidFill>
                    <a:prstClr val="black"/>
                  </a:solidFill>
                  <a:latin typeface="Microsoft YaHei" panose="020B0503020204020204" pitchFamily="34" charset="-122"/>
                  <a:ea typeface="Microsoft YaHei" panose="020B0503020204020204" pitchFamily="34" charset="-122"/>
                </a:endParaRPr>
              </a:p>
              <a:p>
                <a:pPr marL="171450" indent="-171450" defTabSz="685800" fontAlgn="auto">
                  <a:spcBef>
                    <a:spcPts val="0"/>
                  </a:spcBef>
                  <a:spcAft>
                    <a:spcPts val="0"/>
                  </a:spcAft>
                  <a:buFont typeface="Wingdings" pitchFamily="2" charset="2"/>
                  <a:buChar char="Ø"/>
                  <a:defRPr/>
                </a:pPr>
                <a:r>
                  <a:rPr lang="zh-CN" altLang="en-US" sz="1400" dirty="0">
                    <a:solidFill>
                      <a:prstClr val="black"/>
                    </a:solidFill>
                    <a:latin typeface="Microsoft YaHei" panose="020B0503020204020204" pitchFamily="34" charset="-122"/>
                    <a:ea typeface="Microsoft YaHei" panose="020B0503020204020204" pitchFamily="34" charset="-122"/>
                  </a:rPr>
                  <a:t>多种支付渠道下的统一对账方式</a:t>
                </a:r>
                <a:endParaRPr lang="en-US" altLang="zh-CN" sz="1400" dirty="0">
                  <a:solidFill>
                    <a:prstClr val="black"/>
                  </a:solidFill>
                  <a:latin typeface="Microsoft YaHei" panose="020B0503020204020204" pitchFamily="34" charset="-122"/>
                  <a:ea typeface="Microsoft YaHei" panose="020B0503020204020204" pitchFamily="34" charset="-122"/>
                </a:endParaRPr>
              </a:p>
              <a:p>
                <a:pPr marL="171450" indent="-171450" defTabSz="685800" fontAlgn="auto">
                  <a:spcBef>
                    <a:spcPts val="0"/>
                  </a:spcBef>
                  <a:spcAft>
                    <a:spcPts val="0"/>
                  </a:spcAft>
                  <a:buFont typeface="Wingdings" pitchFamily="2" charset="2"/>
                  <a:buChar char="Ø"/>
                  <a:defRPr/>
                </a:pPr>
                <a:r>
                  <a:rPr lang="zh-CN" altLang="en-US" sz="1400" dirty="0">
                    <a:solidFill>
                      <a:prstClr val="black"/>
                    </a:solidFill>
                    <a:latin typeface="Microsoft YaHei" panose="020B0503020204020204" pitchFamily="34" charset="-122"/>
                    <a:ea typeface="Microsoft YaHei" panose="020B0503020204020204" pitchFamily="34" charset="-122"/>
                  </a:rPr>
                  <a:t>个性化分账规则设置，支持多种分账模式和参数</a:t>
                </a:r>
                <a:endParaRPr lang="en-US" altLang="zh-CN" sz="1400" dirty="0">
                  <a:solidFill>
                    <a:prstClr val="black"/>
                  </a:solidFill>
                  <a:latin typeface="Microsoft YaHei" panose="020B0503020204020204" pitchFamily="34" charset="-122"/>
                  <a:ea typeface="Microsoft YaHei" panose="020B0503020204020204" pitchFamily="34" charset="-122"/>
                </a:endParaRPr>
              </a:p>
              <a:p>
                <a:pPr marL="171450" indent="-171450" defTabSz="685800" fontAlgn="auto">
                  <a:spcBef>
                    <a:spcPts val="0"/>
                  </a:spcBef>
                  <a:spcAft>
                    <a:spcPts val="0"/>
                  </a:spcAft>
                  <a:buFont typeface="Wingdings" pitchFamily="2" charset="2"/>
                  <a:buChar char="Ø"/>
                  <a:defRPr/>
                </a:pPr>
                <a:r>
                  <a:rPr lang="zh-CN" altLang="en-US" sz="1400" dirty="0">
                    <a:solidFill>
                      <a:prstClr val="black"/>
                    </a:solidFill>
                    <a:latin typeface="Microsoft YaHei" panose="020B0503020204020204" pitchFamily="34" charset="-122"/>
                    <a:ea typeface="Microsoft YaHei" panose="020B0503020204020204" pitchFamily="34" charset="-122"/>
                  </a:rPr>
                  <a:t>实现市场管理方账务全面管理，支持补贴发放、提现、退款等功能</a:t>
                </a:r>
              </a:p>
            </p:txBody>
          </p:sp>
          <p:sp>
            <p:nvSpPr>
              <p:cNvPr id="31" name="TextBox 11">
                <a:extLst>
                  <a:ext uri="{FF2B5EF4-FFF2-40B4-BE49-F238E27FC236}">
                    <a16:creationId xmlns="" xmlns:a16="http://schemas.microsoft.com/office/drawing/2014/main" id="{694A9CEC-CADE-2D44-A314-7BEFB3B6C921}"/>
                  </a:ext>
                </a:extLst>
              </p:cNvPr>
              <p:cNvSpPr txBox="1">
                <a:spLocks noChangeArrowheads="1"/>
              </p:cNvSpPr>
              <p:nvPr/>
            </p:nvSpPr>
            <p:spPr bwMode="auto">
              <a:xfrm>
                <a:off x="1141769" y="2746059"/>
                <a:ext cx="2098133" cy="51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685800" eaLnBrk="1" fontAlgn="auto" hangingPunct="1">
                  <a:spcBef>
                    <a:spcPts val="0"/>
                  </a:spcBef>
                  <a:spcAft>
                    <a:spcPts val="0"/>
                  </a:spcAft>
                </a:pPr>
                <a:r>
                  <a:rPr lang="zh-CN" altLang="en-US" sz="1600" b="1" dirty="0">
                    <a:solidFill>
                      <a:prstClr val="black"/>
                    </a:solidFill>
                    <a:latin typeface="Microsoft YaHei" panose="020B0503020204020204" pitchFamily="34" charset="-122"/>
                    <a:ea typeface="Microsoft YaHei" panose="020B0503020204020204" pitchFamily="34" charset="-122"/>
                  </a:rPr>
                  <a:t>协调</a:t>
                </a:r>
                <a:endParaRPr lang="en-US" altLang="zh-CN" sz="1600" b="1" dirty="0">
                  <a:solidFill>
                    <a:prstClr val="black"/>
                  </a:solidFill>
                  <a:latin typeface="Microsoft YaHei" panose="020B0503020204020204" pitchFamily="34" charset="-122"/>
                  <a:ea typeface="Microsoft YaHei" panose="020B0503020204020204" pitchFamily="34" charset="-122"/>
                </a:endParaRPr>
              </a:p>
              <a:p>
                <a:pPr defTabSz="685800" eaLnBrk="1" fontAlgn="auto" hangingPunct="1">
                  <a:spcBef>
                    <a:spcPts val="0"/>
                  </a:spcBef>
                  <a:spcAft>
                    <a:spcPts val="0"/>
                  </a:spcAft>
                </a:pPr>
                <a:r>
                  <a:rPr lang="zh-CN" altLang="en-US" sz="1600" b="1" dirty="0">
                    <a:solidFill>
                      <a:prstClr val="black"/>
                    </a:solidFill>
                    <a:latin typeface="Microsoft YaHei" panose="020B0503020204020204" pitchFamily="34" charset="-122"/>
                    <a:ea typeface="Microsoft YaHei" panose="020B0503020204020204" pitchFamily="34" charset="-122"/>
                  </a:rPr>
                  <a:t>网金部、信用卡中心</a:t>
                </a:r>
                <a:endParaRPr lang="en-US" altLang="zh-CN" sz="1600" b="1" dirty="0">
                  <a:solidFill>
                    <a:prstClr val="black"/>
                  </a:solidFill>
                  <a:latin typeface="Microsoft YaHei" panose="020B0503020204020204" pitchFamily="34" charset="-122"/>
                  <a:ea typeface="Microsoft YaHei" panose="020B0503020204020204" pitchFamily="34" charset="-122"/>
                </a:endParaRPr>
              </a:p>
            </p:txBody>
          </p:sp>
          <p:sp>
            <p:nvSpPr>
              <p:cNvPr id="32" name="TextBox 12">
                <a:extLst>
                  <a:ext uri="{FF2B5EF4-FFF2-40B4-BE49-F238E27FC236}">
                    <a16:creationId xmlns="" xmlns:a16="http://schemas.microsoft.com/office/drawing/2014/main" id="{DA111D99-78AD-AE4B-A5D4-F4997B3D4479}"/>
                  </a:ext>
                </a:extLst>
              </p:cNvPr>
              <p:cNvSpPr txBox="1">
                <a:spLocks noChangeArrowheads="1"/>
              </p:cNvSpPr>
              <p:nvPr/>
            </p:nvSpPr>
            <p:spPr bwMode="auto">
              <a:xfrm>
                <a:off x="6416071" y="2746059"/>
                <a:ext cx="1898340" cy="51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685800" eaLnBrk="1" fontAlgn="auto" hangingPunct="1">
                  <a:spcBef>
                    <a:spcPts val="0"/>
                  </a:spcBef>
                  <a:spcAft>
                    <a:spcPts val="0"/>
                  </a:spcAft>
                </a:pPr>
                <a:r>
                  <a:rPr lang="zh-CN" altLang="en-US" sz="1600" b="1" dirty="0">
                    <a:solidFill>
                      <a:prstClr val="black"/>
                    </a:solidFill>
                    <a:latin typeface="Microsoft YaHei" panose="020B0503020204020204" pitchFamily="34" charset="-122"/>
                    <a:ea typeface="Microsoft YaHei" panose="020B0503020204020204" pitchFamily="34" charset="-122"/>
                  </a:rPr>
                  <a:t>                  联动</a:t>
                </a:r>
                <a:endParaRPr lang="en-US" altLang="zh-CN" sz="1600" b="1" dirty="0">
                  <a:solidFill>
                    <a:prstClr val="black"/>
                  </a:solidFill>
                  <a:latin typeface="Microsoft YaHei" panose="020B0503020204020204" pitchFamily="34" charset="-122"/>
                  <a:ea typeface="Microsoft YaHei" panose="020B0503020204020204" pitchFamily="34" charset="-122"/>
                </a:endParaRPr>
              </a:p>
              <a:p>
                <a:pPr defTabSz="685800" eaLnBrk="1" fontAlgn="auto" hangingPunct="1">
                  <a:spcBef>
                    <a:spcPts val="0"/>
                  </a:spcBef>
                  <a:spcAft>
                    <a:spcPts val="0"/>
                  </a:spcAft>
                </a:pPr>
                <a:r>
                  <a:rPr lang="zh-CN" altLang="en-US" sz="1600" b="1" dirty="0">
                    <a:solidFill>
                      <a:prstClr val="black"/>
                    </a:solidFill>
                    <a:latin typeface="Microsoft YaHei" panose="020B0503020204020204" pitchFamily="34" charset="-122"/>
                    <a:ea typeface="Microsoft YaHei" panose="020B0503020204020204" pitchFamily="34" charset="-122"/>
                  </a:rPr>
                  <a:t>小企业部、房金部</a:t>
                </a:r>
              </a:p>
            </p:txBody>
          </p:sp>
          <p:sp>
            <p:nvSpPr>
              <p:cNvPr id="33" name="TextBox 13">
                <a:extLst>
                  <a:ext uri="{FF2B5EF4-FFF2-40B4-BE49-F238E27FC236}">
                    <a16:creationId xmlns="" xmlns:a16="http://schemas.microsoft.com/office/drawing/2014/main" id="{A1479483-FB88-B84D-A918-7C382C72022F}"/>
                  </a:ext>
                </a:extLst>
              </p:cNvPr>
              <p:cNvSpPr txBox="1">
                <a:spLocks noChangeArrowheads="1"/>
              </p:cNvSpPr>
              <p:nvPr/>
            </p:nvSpPr>
            <p:spPr bwMode="auto">
              <a:xfrm>
                <a:off x="3491881" y="2927239"/>
                <a:ext cx="1898340" cy="32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685800" eaLnBrk="1" fontAlgn="auto" hangingPunct="1">
                  <a:spcBef>
                    <a:spcPts val="0"/>
                  </a:spcBef>
                  <a:spcAft>
                    <a:spcPts val="0"/>
                  </a:spcAft>
                </a:pPr>
                <a:r>
                  <a:rPr lang="zh-CN" altLang="en-US" b="1" dirty="0">
                    <a:solidFill>
                      <a:prstClr val="black"/>
                    </a:solidFill>
                    <a:latin typeface="Microsoft YaHei" panose="020B0503020204020204" pitchFamily="34" charset="-122"/>
                    <a:ea typeface="Microsoft YaHei" panose="020B0503020204020204" pitchFamily="34" charset="-122"/>
                  </a:rPr>
                  <a:t>结算与现金管理部</a:t>
                </a:r>
              </a:p>
            </p:txBody>
          </p:sp>
          <p:sp>
            <p:nvSpPr>
              <p:cNvPr id="34" name="TextBox 13">
                <a:extLst>
                  <a:ext uri="{FF2B5EF4-FFF2-40B4-BE49-F238E27FC236}">
                    <a16:creationId xmlns="" xmlns:a16="http://schemas.microsoft.com/office/drawing/2014/main" id="{F0978A54-0A98-E543-8F1F-03AEA67E665D}"/>
                  </a:ext>
                </a:extLst>
              </p:cNvPr>
              <p:cNvSpPr txBox="1"/>
              <p:nvPr/>
            </p:nvSpPr>
            <p:spPr>
              <a:xfrm>
                <a:off x="3780159" y="3864012"/>
                <a:ext cx="1655912" cy="461368"/>
              </a:xfrm>
              <a:prstGeom prst="rect">
                <a:avLst/>
              </a:prstGeom>
              <a:noFill/>
            </p:spPr>
            <p:txBody>
              <a:bodyPr>
                <a:spAutoFit/>
              </a:bodyPr>
              <a:lstStyle/>
              <a:p>
                <a:pPr defTabSz="685800" fontAlgn="auto">
                  <a:spcBef>
                    <a:spcPts val="0"/>
                  </a:spcBef>
                  <a:spcAft>
                    <a:spcPts val="0"/>
                  </a:spcAft>
                  <a:defRPr/>
                </a:pPr>
                <a:r>
                  <a:rPr lang="zh-CN" altLang="en-US" sz="2800" b="1" dirty="0">
                    <a:solidFill>
                      <a:prstClr val="white"/>
                    </a:solidFill>
                    <a:latin typeface="Microsoft YaHei" panose="020B0503020204020204" pitchFamily="34" charset="-122"/>
                    <a:ea typeface="Microsoft YaHei" panose="020B0503020204020204" pitchFamily="34" charset="-122"/>
                  </a:rPr>
                  <a:t>深耕清算</a:t>
                </a:r>
                <a:endParaRPr lang="en-US" altLang="zh-CN" sz="2800" b="1" dirty="0">
                  <a:solidFill>
                    <a:prstClr val="white"/>
                  </a:solidFill>
                  <a:latin typeface="Microsoft YaHei" panose="020B0503020204020204" pitchFamily="34" charset="-122"/>
                  <a:ea typeface="Microsoft YaHei" panose="020B0503020204020204" pitchFamily="34" charset="-122"/>
                </a:endParaRPr>
              </a:p>
            </p:txBody>
          </p:sp>
        </p:grpSp>
        <p:sp>
          <p:nvSpPr>
            <p:cNvPr id="24" name="TextBox 22">
              <a:extLst>
                <a:ext uri="{FF2B5EF4-FFF2-40B4-BE49-F238E27FC236}">
                  <a16:creationId xmlns="" xmlns:a16="http://schemas.microsoft.com/office/drawing/2014/main" id="{56715909-E1F7-8642-AE1F-C1CF4AE9AE52}"/>
                </a:ext>
              </a:extLst>
            </p:cNvPr>
            <p:cNvSpPr txBox="1">
              <a:spLocks noChangeArrowheads="1"/>
            </p:cNvSpPr>
            <p:nvPr/>
          </p:nvSpPr>
          <p:spPr bwMode="auto">
            <a:xfrm>
              <a:off x="771838" y="3019465"/>
              <a:ext cx="1690977" cy="27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685800" eaLnBrk="1" fontAlgn="auto" hangingPunct="1">
                <a:spcBef>
                  <a:spcPts val="0"/>
                </a:spcBef>
                <a:spcAft>
                  <a:spcPts val="0"/>
                </a:spcAft>
              </a:pPr>
              <a:r>
                <a:rPr lang="zh-CN" altLang="en-US" sz="1600" b="1" dirty="0">
                  <a:solidFill>
                    <a:prstClr val="white"/>
                  </a:solidFill>
                  <a:latin typeface="Microsoft YaHei" panose="020B0503020204020204" pitchFamily="34" charset="-122"/>
                  <a:ea typeface="Microsoft YaHei" panose="020B0503020204020204" pitchFamily="34" charset="-122"/>
                </a:rPr>
                <a:t>围绕支付体验展开</a:t>
              </a:r>
            </a:p>
          </p:txBody>
        </p:sp>
        <p:sp>
          <p:nvSpPr>
            <p:cNvPr id="25" name="TextBox 24">
              <a:extLst>
                <a:ext uri="{FF2B5EF4-FFF2-40B4-BE49-F238E27FC236}">
                  <a16:creationId xmlns="" xmlns:a16="http://schemas.microsoft.com/office/drawing/2014/main" id="{C120C9D7-7D95-9B45-8CA4-6001676A80A7}"/>
                </a:ext>
              </a:extLst>
            </p:cNvPr>
            <p:cNvSpPr txBox="1">
              <a:spLocks noChangeArrowheads="1"/>
            </p:cNvSpPr>
            <p:nvPr/>
          </p:nvSpPr>
          <p:spPr bwMode="auto">
            <a:xfrm>
              <a:off x="6615686" y="3011393"/>
              <a:ext cx="1842336" cy="27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685800" eaLnBrk="1" fontAlgn="auto" hangingPunct="1">
                <a:spcBef>
                  <a:spcPts val="0"/>
                </a:spcBef>
                <a:spcAft>
                  <a:spcPts val="0"/>
                </a:spcAft>
              </a:pPr>
              <a:r>
                <a:rPr lang="zh-CN" altLang="en-US" sz="1600" b="1" dirty="0">
                  <a:solidFill>
                    <a:prstClr val="white"/>
                  </a:solidFill>
                  <a:latin typeface="Microsoft YaHei" panose="020B0503020204020204" pitchFamily="34" charset="-122"/>
                  <a:ea typeface="Microsoft YaHei" panose="020B0503020204020204" pitchFamily="34" charset="-122"/>
                </a:rPr>
                <a:t>围绕数据价值展开</a:t>
              </a:r>
            </a:p>
          </p:txBody>
        </p:sp>
        <p:sp>
          <p:nvSpPr>
            <p:cNvPr id="26" name="TextBox 23">
              <a:extLst>
                <a:ext uri="{FF2B5EF4-FFF2-40B4-BE49-F238E27FC236}">
                  <a16:creationId xmlns="" xmlns:a16="http://schemas.microsoft.com/office/drawing/2014/main" id="{1FD17B9B-50C4-8E49-A2DB-CABC1A894EC5}"/>
                </a:ext>
              </a:extLst>
            </p:cNvPr>
            <p:cNvSpPr txBox="1">
              <a:spLocks noChangeArrowheads="1"/>
            </p:cNvSpPr>
            <p:nvPr/>
          </p:nvSpPr>
          <p:spPr bwMode="auto">
            <a:xfrm>
              <a:off x="3576139" y="3006126"/>
              <a:ext cx="1913798" cy="27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685800" eaLnBrk="1" fontAlgn="auto" hangingPunct="1">
                <a:spcBef>
                  <a:spcPts val="0"/>
                </a:spcBef>
                <a:spcAft>
                  <a:spcPts val="0"/>
                </a:spcAft>
              </a:pPr>
              <a:r>
                <a:rPr lang="zh-CN" altLang="en-US" sz="1600" b="1" dirty="0">
                  <a:solidFill>
                    <a:prstClr val="white"/>
                  </a:solidFill>
                  <a:latin typeface="Microsoft YaHei" panose="020B0503020204020204" pitchFamily="34" charset="-122"/>
                  <a:ea typeface="Microsoft YaHei" panose="020B0503020204020204" pitchFamily="34" charset="-122"/>
                </a:rPr>
                <a:t>树立更显著创新优势</a:t>
              </a:r>
            </a:p>
          </p:txBody>
        </p:sp>
      </p:grpSp>
      <p:grpSp>
        <p:nvGrpSpPr>
          <p:cNvPr id="37" name="组合 36">
            <a:extLst>
              <a:ext uri="{FF2B5EF4-FFF2-40B4-BE49-F238E27FC236}">
                <a16:creationId xmlns="" xmlns:a16="http://schemas.microsoft.com/office/drawing/2014/main" id="{82476923-CF85-2941-A973-18141BA4405D}"/>
              </a:ext>
            </a:extLst>
          </p:cNvPr>
          <p:cNvGrpSpPr/>
          <p:nvPr/>
        </p:nvGrpSpPr>
        <p:grpSpPr>
          <a:xfrm>
            <a:off x="556177" y="581790"/>
            <a:ext cx="2342738" cy="695909"/>
            <a:chOff x="498121" y="509220"/>
            <a:chExt cx="2342738" cy="695909"/>
          </a:xfrm>
        </p:grpSpPr>
        <p:sp>
          <p:nvSpPr>
            <p:cNvPr id="38" name="矩形 37">
              <a:extLst>
                <a:ext uri="{FF2B5EF4-FFF2-40B4-BE49-F238E27FC236}">
                  <a16:creationId xmlns="" xmlns:a16="http://schemas.microsoft.com/office/drawing/2014/main" id="{B0A3B635-C004-564F-B811-1202A7EFBEBD}"/>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a:extLst>
                <a:ext uri="{FF2B5EF4-FFF2-40B4-BE49-F238E27FC236}">
                  <a16:creationId xmlns="" xmlns:a16="http://schemas.microsoft.com/office/drawing/2014/main" id="{55557B58-0E6D-CD41-8A44-B5CE6C7852ED}"/>
                </a:ext>
              </a:extLst>
            </p:cNvPr>
            <p:cNvGrpSpPr/>
            <p:nvPr/>
          </p:nvGrpSpPr>
          <p:grpSpPr>
            <a:xfrm>
              <a:off x="498121" y="509220"/>
              <a:ext cx="2342738" cy="695909"/>
              <a:chOff x="95768" y="529578"/>
              <a:chExt cx="2342738" cy="695909"/>
            </a:xfrm>
          </p:grpSpPr>
          <p:sp>
            <p:nvSpPr>
              <p:cNvPr id="40" name="矩形 39">
                <a:extLst>
                  <a:ext uri="{FF2B5EF4-FFF2-40B4-BE49-F238E27FC236}">
                    <a16:creationId xmlns="" xmlns:a16="http://schemas.microsoft.com/office/drawing/2014/main" id="{D3933E94-9C2F-5140-A36A-14F2693B9D91}"/>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 xmlns:a16="http://schemas.microsoft.com/office/drawing/2014/main" id="{FFBA6422-1946-544F-8DB9-C7015FCEEC51}"/>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 xmlns:a16="http://schemas.microsoft.com/office/drawing/2014/main" id="{0DDB2460-2A71-7846-8547-D10987116C42}"/>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 xmlns:a16="http://schemas.microsoft.com/office/drawing/2014/main" id="{183DEBE2-D3AD-5F45-ADDC-C7534F961470}"/>
                  </a:ext>
                </a:extLst>
              </p:cNvPr>
              <p:cNvSpPr txBox="1"/>
              <p:nvPr/>
            </p:nvSpPr>
            <p:spPr>
              <a:xfrm>
                <a:off x="252294" y="642938"/>
                <a:ext cx="2019851" cy="461665"/>
              </a:xfrm>
              <a:prstGeom prst="rect">
                <a:avLst/>
              </a:prstGeom>
              <a:solidFill>
                <a:srgbClr val="00AEEA"/>
              </a:solidFill>
            </p:spPr>
            <p:txBody>
              <a:bodyPr wrap="square" rtlCol="0" anchor="ctr">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多条线联动</a:t>
                </a:r>
              </a:p>
            </p:txBody>
          </p:sp>
        </p:grpSp>
      </p:grpSp>
    </p:spTree>
    <p:extLst>
      <p:ext uri="{BB962C8B-B14F-4D97-AF65-F5344CB8AC3E}">
        <p14:creationId xmlns:p14="http://schemas.microsoft.com/office/powerpoint/2010/main" val="948012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936426" y="2124823"/>
          <a:ext cx="9025003" cy="435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9"/>
          <p:cNvSpPr txBox="1">
            <a:spLocks noChangeArrowheads="1"/>
          </p:cNvSpPr>
          <p:nvPr/>
        </p:nvSpPr>
        <p:spPr bwMode="auto">
          <a:xfrm>
            <a:off x="239185" y="1392239"/>
            <a:ext cx="864023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800" b="1" dirty="0">
                <a:latin typeface="Microsoft YaHei" panose="020B0503020204020204" pitchFamily="34" charset="-122"/>
                <a:ea typeface="Microsoft YaHei" panose="020B0503020204020204" pitchFamily="34" charset="-122"/>
              </a:rPr>
              <a:t>战略、存款、拓户</a:t>
            </a:r>
          </a:p>
        </p:txBody>
      </p:sp>
      <p:grpSp>
        <p:nvGrpSpPr>
          <p:cNvPr id="4" name="组合 3">
            <a:extLst>
              <a:ext uri="{FF2B5EF4-FFF2-40B4-BE49-F238E27FC236}">
                <a16:creationId xmlns="" xmlns:a16="http://schemas.microsoft.com/office/drawing/2014/main" id="{6CB4017F-B8D5-C544-BE20-10BF759331E7}"/>
              </a:ext>
            </a:extLst>
          </p:cNvPr>
          <p:cNvGrpSpPr/>
          <p:nvPr/>
        </p:nvGrpSpPr>
        <p:grpSpPr>
          <a:xfrm>
            <a:off x="556176" y="581790"/>
            <a:ext cx="2941003" cy="695909"/>
            <a:chOff x="498121" y="509220"/>
            <a:chExt cx="2342738" cy="695909"/>
          </a:xfrm>
        </p:grpSpPr>
        <p:sp>
          <p:nvSpPr>
            <p:cNvPr id="6" name="矩形 5">
              <a:extLst>
                <a:ext uri="{FF2B5EF4-FFF2-40B4-BE49-F238E27FC236}">
                  <a16:creationId xmlns="" xmlns:a16="http://schemas.microsoft.com/office/drawing/2014/main" id="{B8238B99-24CA-8142-ADAD-9CAB1FB42490}"/>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 xmlns:a16="http://schemas.microsoft.com/office/drawing/2014/main" id="{8CEDF61C-5E60-0041-A9DC-76C0DC537B6A}"/>
                </a:ext>
              </a:extLst>
            </p:cNvPr>
            <p:cNvGrpSpPr/>
            <p:nvPr/>
          </p:nvGrpSpPr>
          <p:grpSpPr>
            <a:xfrm>
              <a:off x="498121" y="509220"/>
              <a:ext cx="2342738" cy="695909"/>
              <a:chOff x="95768" y="529578"/>
              <a:chExt cx="2342738" cy="695909"/>
            </a:xfrm>
          </p:grpSpPr>
          <p:sp>
            <p:nvSpPr>
              <p:cNvPr id="8" name="矩形 7">
                <a:extLst>
                  <a:ext uri="{FF2B5EF4-FFF2-40B4-BE49-F238E27FC236}">
                    <a16:creationId xmlns="" xmlns:a16="http://schemas.microsoft.com/office/drawing/2014/main" id="{746BD7C7-3C5D-5249-842A-0AA792D55C94}"/>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FBD49475-9513-914D-813C-16D59E89559A}"/>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8912F20C-AACA-384C-B025-9B65DEF6CC99}"/>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 xmlns:a16="http://schemas.microsoft.com/office/drawing/2014/main" id="{2E2486AC-78A2-D54B-AC21-DEA64BAE902F}"/>
                  </a:ext>
                </a:extLst>
              </p:cNvPr>
              <p:cNvSpPr txBox="1"/>
              <p:nvPr/>
            </p:nvSpPr>
            <p:spPr>
              <a:xfrm>
                <a:off x="252294" y="642938"/>
                <a:ext cx="2019851" cy="461665"/>
              </a:xfrm>
              <a:prstGeom prst="rect">
                <a:avLst/>
              </a:prstGeom>
              <a:solidFill>
                <a:srgbClr val="00AEEA"/>
              </a:solidFill>
            </p:spPr>
            <p:txBody>
              <a:bodyPr wrap="square" rtlCol="0" anchor="ctr">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经济效益</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250420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2099470" y="961795"/>
            <a:ext cx="2902623" cy="4934410"/>
            <a:chOff x="1586203" y="961795"/>
            <a:chExt cx="2902623" cy="4934410"/>
          </a:xfrm>
        </p:grpSpPr>
        <p:sp>
          <p:nvSpPr>
            <p:cNvPr id="84" name="矩形 83"/>
            <p:cNvSpPr/>
            <p:nvPr/>
          </p:nvSpPr>
          <p:spPr>
            <a:xfrm>
              <a:off x="1586203" y="96179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矩形 84"/>
            <p:cNvSpPr/>
            <p:nvPr/>
          </p:nvSpPr>
          <p:spPr>
            <a:xfrm>
              <a:off x="2096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矩形 85"/>
            <p:cNvSpPr/>
            <p:nvPr/>
          </p:nvSpPr>
          <p:spPr>
            <a:xfrm>
              <a:off x="2604826" y="964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矩形 86"/>
            <p:cNvSpPr/>
            <p:nvPr/>
          </p:nvSpPr>
          <p:spPr>
            <a:xfrm>
              <a:off x="3112826" y="964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矩形 87"/>
            <p:cNvSpPr/>
            <p:nvPr/>
          </p:nvSpPr>
          <p:spPr>
            <a:xfrm>
              <a:off x="3620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矩形 88"/>
            <p:cNvSpPr/>
            <p:nvPr/>
          </p:nvSpPr>
          <p:spPr>
            <a:xfrm>
              <a:off x="4128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矩形 89"/>
            <p:cNvSpPr/>
            <p:nvPr/>
          </p:nvSpPr>
          <p:spPr>
            <a:xfrm>
              <a:off x="1588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矩形 90"/>
            <p:cNvSpPr/>
            <p:nvPr/>
          </p:nvSpPr>
          <p:spPr>
            <a:xfrm>
              <a:off x="2096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矩形 91"/>
            <p:cNvSpPr/>
            <p:nvPr/>
          </p:nvSpPr>
          <p:spPr>
            <a:xfrm>
              <a:off x="2604826" y="147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矩形 92"/>
            <p:cNvSpPr/>
            <p:nvPr/>
          </p:nvSpPr>
          <p:spPr>
            <a:xfrm>
              <a:off x="3112826" y="147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矩形 93"/>
            <p:cNvSpPr/>
            <p:nvPr/>
          </p:nvSpPr>
          <p:spPr>
            <a:xfrm>
              <a:off x="3620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矩形 94"/>
            <p:cNvSpPr/>
            <p:nvPr/>
          </p:nvSpPr>
          <p:spPr>
            <a:xfrm>
              <a:off x="4128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矩形 95"/>
            <p:cNvSpPr/>
            <p:nvPr/>
          </p:nvSpPr>
          <p:spPr>
            <a:xfrm>
              <a:off x="1588826" y="198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矩形 96"/>
            <p:cNvSpPr/>
            <p:nvPr/>
          </p:nvSpPr>
          <p:spPr>
            <a:xfrm>
              <a:off x="2096826" y="198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矩形 97"/>
            <p:cNvSpPr/>
            <p:nvPr/>
          </p:nvSpPr>
          <p:spPr>
            <a:xfrm>
              <a:off x="2604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矩形 98"/>
            <p:cNvSpPr/>
            <p:nvPr/>
          </p:nvSpPr>
          <p:spPr>
            <a:xfrm>
              <a:off x="3112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矩形 99"/>
            <p:cNvSpPr/>
            <p:nvPr/>
          </p:nvSpPr>
          <p:spPr>
            <a:xfrm>
              <a:off x="3620826" y="198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矩形 100"/>
            <p:cNvSpPr/>
            <p:nvPr/>
          </p:nvSpPr>
          <p:spPr>
            <a:xfrm>
              <a:off x="4128826" y="198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矩形 101"/>
            <p:cNvSpPr/>
            <p:nvPr/>
          </p:nvSpPr>
          <p:spPr>
            <a:xfrm>
              <a:off x="1588826" y="248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矩形 102"/>
            <p:cNvSpPr/>
            <p:nvPr/>
          </p:nvSpPr>
          <p:spPr>
            <a:xfrm>
              <a:off x="2096826" y="248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矩形 103"/>
            <p:cNvSpPr/>
            <p:nvPr/>
          </p:nvSpPr>
          <p:spPr>
            <a:xfrm>
              <a:off x="2604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矩形 104"/>
            <p:cNvSpPr/>
            <p:nvPr/>
          </p:nvSpPr>
          <p:spPr>
            <a:xfrm>
              <a:off x="3112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矩形 105"/>
            <p:cNvSpPr/>
            <p:nvPr/>
          </p:nvSpPr>
          <p:spPr>
            <a:xfrm>
              <a:off x="3620826" y="248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矩形 106"/>
            <p:cNvSpPr/>
            <p:nvPr/>
          </p:nvSpPr>
          <p:spPr>
            <a:xfrm>
              <a:off x="4128826" y="248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矩形 107"/>
            <p:cNvSpPr/>
            <p:nvPr/>
          </p:nvSpPr>
          <p:spPr>
            <a:xfrm>
              <a:off x="1588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9" name="矩形 108"/>
            <p:cNvSpPr/>
            <p:nvPr/>
          </p:nvSpPr>
          <p:spPr>
            <a:xfrm>
              <a:off x="2096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矩形 109"/>
            <p:cNvSpPr/>
            <p:nvPr/>
          </p:nvSpPr>
          <p:spPr>
            <a:xfrm>
              <a:off x="2604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矩形 110"/>
            <p:cNvSpPr/>
            <p:nvPr/>
          </p:nvSpPr>
          <p:spPr>
            <a:xfrm>
              <a:off x="3112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2" name="矩形 111"/>
            <p:cNvSpPr/>
            <p:nvPr/>
          </p:nvSpPr>
          <p:spPr>
            <a:xfrm>
              <a:off x="3620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3" name="矩形 112"/>
            <p:cNvSpPr/>
            <p:nvPr/>
          </p:nvSpPr>
          <p:spPr>
            <a:xfrm>
              <a:off x="4128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4" name="矩形 113"/>
            <p:cNvSpPr/>
            <p:nvPr/>
          </p:nvSpPr>
          <p:spPr>
            <a:xfrm>
              <a:off x="1588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5" name="矩形 114"/>
            <p:cNvSpPr/>
            <p:nvPr/>
          </p:nvSpPr>
          <p:spPr>
            <a:xfrm>
              <a:off x="2096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6" name="矩形 115"/>
            <p:cNvSpPr/>
            <p:nvPr/>
          </p:nvSpPr>
          <p:spPr>
            <a:xfrm>
              <a:off x="2604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7" name="矩形 116"/>
            <p:cNvSpPr/>
            <p:nvPr/>
          </p:nvSpPr>
          <p:spPr>
            <a:xfrm>
              <a:off x="3112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矩形 117"/>
            <p:cNvSpPr/>
            <p:nvPr/>
          </p:nvSpPr>
          <p:spPr>
            <a:xfrm>
              <a:off x="3620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9" name="矩形 118"/>
            <p:cNvSpPr/>
            <p:nvPr/>
          </p:nvSpPr>
          <p:spPr>
            <a:xfrm>
              <a:off x="4128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0" name="矩形 119"/>
            <p:cNvSpPr/>
            <p:nvPr/>
          </p:nvSpPr>
          <p:spPr>
            <a:xfrm>
              <a:off x="1588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1" name="矩形 120"/>
            <p:cNvSpPr/>
            <p:nvPr/>
          </p:nvSpPr>
          <p:spPr>
            <a:xfrm>
              <a:off x="2096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2" name="矩形 121"/>
            <p:cNvSpPr/>
            <p:nvPr/>
          </p:nvSpPr>
          <p:spPr>
            <a:xfrm>
              <a:off x="2604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3" name="矩形 122"/>
            <p:cNvSpPr/>
            <p:nvPr/>
          </p:nvSpPr>
          <p:spPr>
            <a:xfrm>
              <a:off x="3112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4" name="矩形 123"/>
            <p:cNvSpPr/>
            <p:nvPr/>
          </p:nvSpPr>
          <p:spPr>
            <a:xfrm>
              <a:off x="3620826" y="401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5" name="矩形 124"/>
            <p:cNvSpPr/>
            <p:nvPr/>
          </p:nvSpPr>
          <p:spPr>
            <a:xfrm>
              <a:off x="4128826" y="401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6" name="矩形 125"/>
            <p:cNvSpPr/>
            <p:nvPr/>
          </p:nvSpPr>
          <p:spPr>
            <a:xfrm>
              <a:off x="1588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7" name="矩形 126"/>
            <p:cNvSpPr/>
            <p:nvPr/>
          </p:nvSpPr>
          <p:spPr>
            <a:xfrm>
              <a:off x="2096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8" name="矩形 127"/>
            <p:cNvSpPr/>
            <p:nvPr/>
          </p:nvSpPr>
          <p:spPr>
            <a:xfrm>
              <a:off x="2604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9" name="矩形 128"/>
            <p:cNvSpPr/>
            <p:nvPr/>
          </p:nvSpPr>
          <p:spPr>
            <a:xfrm>
              <a:off x="3112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0" name="矩形 129"/>
            <p:cNvSpPr/>
            <p:nvPr/>
          </p:nvSpPr>
          <p:spPr>
            <a:xfrm>
              <a:off x="3620826" y="452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1" name="矩形 130"/>
            <p:cNvSpPr/>
            <p:nvPr/>
          </p:nvSpPr>
          <p:spPr>
            <a:xfrm>
              <a:off x="4128826" y="452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2" name="矩形 131"/>
            <p:cNvSpPr/>
            <p:nvPr/>
          </p:nvSpPr>
          <p:spPr>
            <a:xfrm>
              <a:off x="1588826" y="502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3" name="矩形 132"/>
            <p:cNvSpPr/>
            <p:nvPr/>
          </p:nvSpPr>
          <p:spPr>
            <a:xfrm>
              <a:off x="2096826" y="502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4" name="矩形 133"/>
            <p:cNvSpPr/>
            <p:nvPr/>
          </p:nvSpPr>
          <p:spPr>
            <a:xfrm>
              <a:off x="2604826" y="502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5" name="矩形 134"/>
            <p:cNvSpPr/>
            <p:nvPr/>
          </p:nvSpPr>
          <p:spPr>
            <a:xfrm>
              <a:off x="3112826" y="502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6" name="矩形 135"/>
            <p:cNvSpPr/>
            <p:nvPr/>
          </p:nvSpPr>
          <p:spPr>
            <a:xfrm>
              <a:off x="3620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7" name="矩形 136"/>
            <p:cNvSpPr/>
            <p:nvPr/>
          </p:nvSpPr>
          <p:spPr>
            <a:xfrm>
              <a:off x="4128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矩形 137"/>
            <p:cNvSpPr/>
            <p:nvPr/>
          </p:nvSpPr>
          <p:spPr>
            <a:xfrm>
              <a:off x="1588826" y="5536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9" name="矩形 138"/>
            <p:cNvSpPr/>
            <p:nvPr/>
          </p:nvSpPr>
          <p:spPr>
            <a:xfrm>
              <a:off x="2096826" y="5536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矩形 139"/>
            <p:cNvSpPr/>
            <p:nvPr/>
          </p:nvSpPr>
          <p:spPr>
            <a:xfrm>
              <a:off x="2604826" y="5536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1" name="矩形 140"/>
            <p:cNvSpPr/>
            <p:nvPr/>
          </p:nvSpPr>
          <p:spPr>
            <a:xfrm>
              <a:off x="3112826" y="5536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2" name="矩形 141"/>
            <p:cNvSpPr/>
            <p:nvPr/>
          </p:nvSpPr>
          <p:spPr>
            <a:xfrm>
              <a:off x="3620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3" name="矩形 142"/>
            <p:cNvSpPr/>
            <p:nvPr/>
          </p:nvSpPr>
          <p:spPr>
            <a:xfrm>
              <a:off x="4128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 name="组合 2"/>
          <p:cNvGrpSpPr/>
          <p:nvPr/>
        </p:nvGrpSpPr>
        <p:grpSpPr>
          <a:xfrm>
            <a:off x="6180879" y="2606640"/>
            <a:ext cx="4535246" cy="1644720"/>
            <a:chOff x="5567596" y="2455460"/>
            <a:chExt cx="4535246" cy="1644720"/>
          </a:xfrm>
        </p:grpSpPr>
        <p:sp>
          <p:nvSpPr>
            <p:cNvPr id="80" name="文本占位符 1"/>
            <p:cNvSpPr txBox="1">
              <a:spLocks/>
            </p:cNvSpPr>
            <p:nvPr/>
          </p:nvSpPr>
          <p:spPr>
            <a:xfrm>
              <a:off x="5645653" y="2455460"/>
              <a:ext cx="3933611" cy="82236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800" b="1" i="0" u="none" strike="noStrike" kern="1200" cap="none" spc="0" normalizeH="0" baseline="0" noProof="0" dirty="0">
                  <a:ln>
                    <a:noFill/>
                  </a:ln>
                  <a:solidFill>
                    <a:schemeClr val="tx1"/>
                  </a:solidFill>
                  <a:effectLst/>
                  <a:uLnTx/>
                  <a:uFillTx/>
                  <a:latin typeface="微软雅黑"/>
                  <a:ea typeface="微软雅黑"/>
                  <a:cs typeface="+mn-cs"/>
                </a:rPr>
                <a:t>Part Four</a:t>
              </a:r>
              <a:endParaRPr kumimoji="1" lang="zh-CN" altLang="en-US" sz="48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81" name="文本占位符 2"/>
            <p:cNvSpPr txBox="1">
              <a:spLocks/>
            </p:cNvSpPr>
            <p:nvPr/>
          </p:nvSpPr>
          <p:spPr>
            <a:xfrm>
              <a:off x="5652597" y="3277820"/>
              <a:ext cx="4450245" cy="82236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4800" b="1" i="0" u="none" strike="noStrike" kern="1200" cap="none" spc="0" normalizeH="0" baseline="0" noProof="0" dirty="0">
                  <a:ln>
                    <a:noFill/>
                  </a:ln>
                  <a:solidFill>
                    <a:schemeClr val="tx1"/>
                  </a:solidFill>
                  <a:effectLst/>
                  <a:uLnTx/>
                  <a:uFillTx/>
                  <a:latin typeface="微软雅黑"/>
                  <a:ea typeface="微软雅黑"/>
                  <a:cs typeface="+mn-cs"/>
                </a:rPr>
                <a:t>产品试点及管理要求</a:t>
              </a:r>
              <a:endParaRPr kumimoji="1" lang="zh-CN" altLang="en-US" sz="4800" b="1" i="0" u="none" strike="noStrike" kern="1200" cap="none" spc="0" normalizeH="0" baseline="0" noProof="0" dirty="0">
                <a:ln>
                  <a:noFill/>
                </a:ln>
                <a:solidFill>
                  <a:schemeClr val="tx1"/>
                </a:solidFill>
                <a:effectLst/>
                <a:uLnTx/>
                <a:uFillTx/>
                <a:latin typeface="微软雅黑"/>
                <a:ea typeface="微软雅黑"/>
                <a:cs typeface="+mn-cs"/>
              </a:endParaRPr>
            </a:p>
          </p:txBody>
        </p:sp>
        <p:cxnSp>
          <p:nvCxnSpPr>
            <p:cNvPr id="82" name="直接连接符 81"/>
            <p:cNvCxnSpPr/>
            <p:nvPr/>
          </p:nvCxnSpPr>
          <p:spPr>
            <a:xfrm>
              <a:off x="5567596" y="2530609"/>
              <a:ext cx="0" cy="1494421"/>
            </a:xfrm>
            <a:prstGeom prst="line">
              <a:avLst/>
            </a:prstGeom>
            <a:noFill/>
            <a:ln w="76200" cap="flat" cmpd="sng" algn="ctr">
              <a:solidFill>
                <a:srgbClr val="00B0F0"/>
              </a:solidFill>
              <a:prstDash val="solid"/>
              <a:miter lim="800000"/>
            </a:ln>
            <a:effectLst/>
          </p:spPr>
        </p:cxnSp>
      </p:grpSp>
    </p:spTree>
    <p:extLst>
      <p:ext uri="{BB962C8B-B14F-4D97-AF65-F5344CB8AC3E}">
        <p14:creationId xmlns:p14="http://schemas.microsoft.com/office/powerpoint/2010/main" val="196951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B36AEBDB-D2A3-EF46-B809-933748C30CC3}"/>
              </a:ext>
            </a:extLst>
          </p:cNvPr>
          <p:cNvSpPr>
            <a:spLocks noGrp="1"/>
          </p:cNvSpPr>
          <p:nvPr>
            <p:ph idx="1"/>
          </p:nvPr>
        </p:nvSpPr>
        <p:spPr/>
        <p:txBody>
          <a:bodyPr/>
          <a:lstStyle/>
          <a:p>
            <a:r>
              <a:rPr lang="zh-CN" altLang="zh-CN" dirty="0">
                <a:latin typeface="微软雅黑" panose="020B0503020204020204" pitchFamily="34" charset="-122"/>
                <a:ea typeface="微软雅黑" panose="020B0503020204020204" pitchFamily="34" charset="-122"/>
              </a:rPr>
              <a:t>一、深刻认识惠市宝产品研发的背景和重要意义</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二、认真学习产品功能，稳妥推进业务试点</a:t>
            </a:r>
          </a:p>
          <a:p>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三、加强联动协同，谨慎遴选试点客户  </a:t>
            </a:r>
            <a:endParaRPr kumimoji="1" lang="zh-CN" altLang="en-US" dirty="0">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 xmlns:a16="http://schemas.microsoft.com/office/drawing/2014/main" id="{575DFAAA-84A1-E447-B456-EC3EE90D074E}"/>
              </a:ext>
            </a:extLst>
          </p:cNvPr>
          <p:cNvGrpSpPr/>
          <p:nvPr/>
        </p:nvGrpSpPr>
        <p:grpSpPr>
          <a:xfrm>
            <a:off x="556176" y="581790"/>
            <a:ext cx="2042645" cy="695909"/>
            <a:chOff x="498121" y="509220"/>
            <a:chExt cx="2342738" cy="695909"/>
          </a:xfrm>
        </p:grpSpPr>
        <p:sp>
          <p:nvSpPr>
            <p:cNvPr id="5" name="矩形 4">
              <a:extLst>
                <a:ext uri="{FF2B5EF4-FFF2-40B4-BE49-F238E27FC236}">
                  <a16:creationId xmlns="" xmlns:a16="http://schemas.microsoft.com/office/drawing/2014/main" id="{DF47DCA9-1661-C542-9B85-264BCDDCA357}"/>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 xmlns:a16="http://schemas.microsoft.com/office/drawing/2014/main" id="{4D4BE071-FBF9-0C41-BBC1-D91C87D1B726}"/>
                </a:ext>
              </a:extLst>
            </p:cNvPr>
            <p:cNvGrpSpPr/>
            <p:nvPr/>
          </p:nvGrpSpPr>
          <p:grpSpPr>
            <a:xfrm>
              <a:off x="498121" y="509220"/>
              <a:ext cx="2342738" cy="695909"/>
              <a:chOff x="95768" y="529578"/>
              <a:chExt cx="2342738" cy="695909"/>
            </a:xfrm>
          </p:grpSpPr>
          <p:sp>
            <p:nvSpPr>
              <p:cNvPr id="7" name="矩形 6">
                <a:extLst>
                  <a:ext uri="{FF2B5EF4-FFF2-40B4-BE49-F238E27FC236}">
                    <a16:creationId xmlns="" xmlns:a16="http://schemas.microsoft.com/office/drawing/2014/main" id="{0DF1700C-4C07-2D4E-BF78-28361DDD7099}"/>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32A46143-E697-BE43-9B15-8D71446B258D}"/>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A18A62D7-7610-F44F-B52E-67B46E470D58}"/>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1">
                <a:extLst>
                  <a:ext uri="{FF2B5EF4-FFF2-40B4-BE49-F238E27FC236}">
                    <a16:creationId xmlns="" xmlns:a16="http://schemas.microsoft.com/office/drawing/2014/main" id="{6509D230-12DF-6242-AF49-081CC6DBB523}"/>
                  </a:ext>
                </a:extLst>
              </p:cNvPr>
              <p:cNvSpPr txBox="1"/>
              <p:nvPr/>
            </p:nvSpPr>
            <p:spPr>
              <a:xfrm>
                <a:off x="252294" y="642938"/>
                <a:ext cx="2019851" cy="461665"/>
              </a:xfrm>
              <a:prstGeom prst="rect">
                <a:avLst/>
              </a:prstGeom>
              <a:solidFill>
                <a:srgbClr val="00AEEA"/>
              </a:solidFill>
            </p:spPr>
            <p:txBody>
              <a:bodyPr wrap="square" rtlCol="0" anchor="ctr">
                <a:spAutoFit/>
              </a:bodyPr>
              <a:lstStyle/>
              <a:p>
                <a:pPr>
                  <a:defRPr/>
                </a:pPr>
                <a:r>
                  <a:rPr lang="zh-CN" altLang="en-US" sz="2400" b="1" dirty="0">
                    <a:solidFill>
                      <a:schemeClr val="bg1"/>
                    </a:solidFill>
                    <a:latin typeface="+mn-ea"/>
                  </a:rPr>
                  <a:t>管理要求</a:t>
                </a:r>
              </a:p>
            </p:txBody>
          </p:sp>
        </p:grpSp>
      </p:grpSp>
    </p:spTree>
    <p:extLst>
      <p:ext uri="{BB962C8B-B14F-4D97-AF65-F5344CB8AC3E}">
        <p14:creationId xmlns:p14="http://schemas.microsoft.com/office/powerpoint/2010/main" val="97830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F62E1653-AF9E-6540-BEF5-1FC74EA41AAF}"/>
              </a:ext>
            </a:extLst>
          </p:cNvPr>
          <p:cNvSpPr>
            <a:spLocks noGrp="1"/>
          </p:cNvSpPr>
          <p:nvPr>
            <p:ph idx="1"/>
          </p:nvPr>
        </p:nvSpPr>
        <p:spPr>
          <a:xfrm>
            <a:off x="661683" y="1482794"/>
            <a:ext cx="11418022" cy="5375206"/>
          </a:xfrm>
        </p:spPr>
        <p:txBody>
          <a:bodyPr>
            <a:normAutofit fontScale="62500" lnSpcReduction="20000"/>
          </a:bodyPr>
          <a:lstStyle/>
          <a:p>
            <a:pPr>
              <a:lnSpc>
                <a:spcPct val="150000"/>
              </a:lnSpc>
            </a:pPr>
            <a:r>
              <a:rPr lang="zh-CN" altLang="zh-CN" sz="2900" dirty="0">
                <a:latin typeface="Microsoft YaHei" panose="020B0503020204020204" pitchFamily="34" charset="-122"/>
                <a:ea typeface="Microsoft YaHei" panose="020B0503020204020204" pitchFamily="34" charset="-122"/>
              </a:rPr>
              <a:t>（一）具备合法经营资格。经国家主管部门核准，合法设立的企事业单位、组织机构、开展合法经营活动的法人，具有实体经营场所、稳定的网络平台或移动端应用等；</a:t>
            </a:r>
          </a:p>
          <a:p>
            <a:pPr>
              <a:lnSpc>
                <a:spcPct val="150000"/>
              </a:lnSpc>
            </a:pPr>
            <a:r>
              <a:rPr lang="zh-CN" altLang="zh-CN" sz="2900" dirty="0">
                <a:latin typeface="Microsoft YaHei" panose="020B0503020204020204" pitchFamily="34" charset="-122"/>
                <a:ea typeface="Microsoft YaHei" panose="020B0503020204020204" pitchFamily="34" charset="-122"/>
              </a:rPr>
              <a:t>（二）具有营业执照等合法经营证明，专业市场经营的商品应在营业执照或相关证明文件规定的经营范围之内；</a:t>
            </a:r>
          </a:p>
          <a:p>
            <a:pPr>
              <a:lnSpc>
                <a:spcPct val="150000"/>
              </a:lnSpc>
            </a:pPr>
            <a:r>
              <a:rPr lang="zh-CN" altLang="zh-CN" sz="2900" dirty="0">
                <a:latin typeface="Microsoft YaHei" panose="020B0503020204020204" pitchFamily="34" charset="-122"/>
                <a:ea typeface="Microsoft YaHei" panose="020B0503020204020204" pitchFamily="34" charset="-122"/>
              </a:rPr>
              <a:t>（三）专业市场经营管理体制完善、生产经营正常、信誉良好，专业市场管理方以及实际控制人在中国人民银行指定的风险信息管理系统中存在不良信息的；</a:t>
            </a:r>
          </a:p>
          <a:p>
            <a:pPr>
              <a:lnSpc>
                <a:spcPct val="150000"/>
              </a:lnSpc>
            </a:pPr>
            <a:r>
              <a:rPr lang="zh-CN" altLang="zh-CN" sz="2900" dirty="0">
                <a:latin typeface="Microsoft YaHei" panose="020B0503020204020204" pitchFamily="34" charset="-122"/>
                <a:ea typeface="Microsoft YaHei" panose="020B0503020204020204" pitchFamily="34" charset="-122"/>
              </a:rPr>
              <a:t>（四）专业市场管理方在中国建设银行开立人民币单位结算账户；</a:t>
            </a:r>
          </a:p>
          <a:p>
            <a:pPr>
              <a:lnSpc>
                <a:spcPct val="150000"/>
              </a:lnSpc>
            </a:pPr>
            <a:r>
              <a:rPr lang="zh-CN" altLang="zh-CN" sz="2900" dirty="0">
                <a:latin typeface="Microsoft YaHei" panose="020B0503020204020204" pitchFamily="34" charset="-122"/>
                <a:ea typeface="Microsoft YaHei" panose="020B0503020204020204" pitchFamily="34" charset="-122"/>
              </a:rPr>
              <a:t>（五）专业市场管理方在中国建设银行开立商户。</a:t>
            </a:r>
          </a:p>
          <a:p>
            <a:pPr>
              <a:lnSpc>
                <a:spcPct val="150000"/>
              </a:lnSpc>
            </a:pPr>
            <a:r>
              <a:rPr lang="zh-CN" altLang="zh-CN" sz="2900" dirty="0">
                <a:latin typeface="Microsoft YaHei" panose="020B0503020204020204" pitchFamily="34" charset="-122"/>
                <a:ea typeface="Microsoft YaHei" panose="020B0503020204020204" pitchFamily="34" charset="-122"/>
              </a:rPr>
              <a:t>营业执照等合法经营证明：包含但不限于营业执照、事业单位法人证书、民办非企业单位证书、营业场所租赁协议或者产权证明、水电缴费单据、定额税票、等能够反映商户真实、合法从事商品或服务交易活动的材料。</a:t>
            </a:r>
            <a:r>
              <a:rPr lang="en-US" altLang="zh-CN" sz="2900" dirty="0">
                <a:latin typeface="Microsoft YaHei" panose="020B0503020204020204" pitchFamily="34" charset="-122"/>
                <a:ea typeface="Microsoft YaHei" panose="020B0503020204020204" pitchFamily="34" charset="-122"/>
              </a:rPr>
              <a:t>2016</a:t>
            </a:r>
            <a:r>
              <a:rPr lang="zh-CN" altLang="zh-CN" sz="2900" dirty="0">
                <a:latin typeface="Microsoft YaHei" panose="020B0503020204020204" pitchFamily="34" charset="-122"/>
                <a:ea typeface="Microsoft YaHei" panose="020B0503020204020204" pitchFamily="34" charset="-122"/>
              </a:rPr>
              <a:t>年</a:t>
            </a:r>
            <a:r>
              <a:rPr lang="en-US" altLang="zh-CN" sz="2900" dirty="0">
                <a:latin typeface="Microsoft YaHei" panose="020B0503020204020204" pitchFamily="34" charset="-122"/>
                <a:ea typeface="Microsoft YaHei" panose="020B0503020204020204" pitchFamily="34" charset="-122"/>
              </a:rPr>
              <a:t>12</a:t>
            </a:r>
            <a:r>
              <a:rPr lang="zh-CN" altLang="zh-CN" sz="2900" dirty="0">
                <a:latin typeface="Microsoft YaHei" panose="020B0503020204020204" pitchFamily="34" charset="-122"/>
                <a:ea typeface="Microsoft YaHei" panose="020B0503020204020204" pitchFamily="34" charset="-122"/>
              </a:rPr>
              <a:t>月</a:t>
            </a:r>
            <a:r>
              <a:rPr lang="en-US" altLang="zh-CN" sz="2900" dirty="0">
                <a:latin typeface="Microsoft YaHei" panose="020B0503020204020204" pitchFamily="34" charset="-122"/>
                <a:ea typeface="Microsoft YaHei" panose="020B0503020204020204" pitchFamily="34" charset="-122"/>
              </a:rPr>
              <a:t>1</a:t>
            </a:r>
            <a:r>
              <a:rPr lang="zh-CN" altLang="zh-CN" sz="2900" dirty="0">
                <a:latin typeface="Microsoft YaHei" panose="020B0503020204020204" pitchFamily="34" charset="-122"/>
                <a:ea typeface="Microsoft YaHei" panose="020B0503020204020204" pitchFamily="34" charset="-122"/>
              </a:rPr>
              <a:t>日后新注册的商户营业执照，需加载统一社会信用代码。</a:t>
            </a:r>
          </a:p>
          <a:p>
            <a:pPr>
              <a:lnSpc>
                <a:spcPct val="150000"/>
              </a:lnSpc>
            </a:pPr>
            <a:r>
              <a:rPr lang="zh-CN" altLang="zh-CN" sz="2900" dirty="0">
                <a:latin typeface="Microsoft YaHei" panose="020B0503020204020204" pitchFamily="34" charset="-122"/>
                <a:ea typeface="Microsoft YaHei" panose="020B0503020204020204" pitchFamily="34" charset="-122"/>
              </a:rPr>
              <a:t>建议查询征信系统、银行卡组织的风险信息共享系统、同业风险信息共享系统。</a:t>
            </a:r>
          </a:p>
          <a:p>
            <a:endParaRPr kumimoji="1" lang="zh-CN" altLang="en-US" dirty="0"/>
          </a:p>
        </p:txBody>
      </p:sp>
      <p:grpSp>
        <p:nvGrpSpPr>
          <p:cNvPr id="4" name="组合 3">
            <a:extLst>
              <a:ext uri="{FF2B5EF4-FFF2-40B4-BE49-F238E27FC236}">
                <a16:creationId xmlns="" xmlns:a16="http://schemas.microsoft.com/office/drawing/2014/main" id="{B3B8F444-7F48-4747-8058-293A4AE2379F}"/>
              </a:ext>
            </a:extLst>
          </p:cNvPr>
          <p:cNvGrpSpPr/>
          <p:nvPr/>
        </p:nvGrpSpPr>
        <p:grpSpPr>
          <a:xfrm>
            <a:off x="556176" y="581790"/>
            <a:ext cx="2555992" cy="695909"/>
            <a:chOff x="498121" y="509220"/>
            <a:chExt cx="2342738" cy="695909"/>
          </a:xfrm>
        </p:grpSpPr>
        <p:sp>
          <p:nvSpPr>
            <p:cNvPr id="5" name="矩形 4">
              <a:extLst>
                <a:ext uri="{FF2B5EF4-FFF2-40B4-BE49-F238E27FC236}">
                  <a16:creationId xmlns="" xmlns:a16="http://schemas.microsoft.com/office/drawing/2014/main" id="{8731DA54-61EE-5444-82FD-C121FD9BD460}"/>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 xmlns:a16="http://schemas.microsoft.com/office/drawing/2014/main" id="{08AC727E-9F70-824B-967A-C594D75354C5}"/>
                </a:ext>
              </a:extLst>
            </p:cNvPr>
            <p:cNvGrpSpPr/>
            <p:nvPr/>
          </p:nvGrpSpPr>
          <p:grpSpPr>
            <a:xfrm>
              <a:off x="498121" y="509220"/>
              <a:ext cx="2342738" cy="695909"/>
              <a:chOff x="95768" y="529578"/>
              <a:chExt cx="2342738" cy="695909"/>
            </a:xfrm>
          </p:grpSpPr>
          <p:sp>
            <p:nvSpPr>
              <p:cNvPr id="7" name="矩形 6">
                <a:extLst>
                  <a:ext uri="{FF2B5EF4-FFF2-40B4-BE49-F238E27FC236}">
                    <a16:creationId xmlns="" xmlns:a16="http://schemas.microsoft.com/office/drawing/2014/main" id="{935A998E-CE94-C647-B198-4ED56DD8C6EA}"/>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5AB55640-1CAF-7F4D-A46E-8915CC4A0D15}"/>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854BD55E-8000-DC48-9BB2-985F0E93E022}"/>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1">
                <a:extLst>
                  <a:ext uri="{FF2B5EF4-FFF2-40B4-BE49-F238E27FC236}">
                    <a16:creationId xmlns="" xmlns:a16="http://schemas.microsoft.com/office/drawing/2014/main" id="{3860F2EC-6CB1-0142-A9C8-67CAED3EC32A}"/>
                  </a:ext>
                </a:extLst>
              </p:cNvPr>
              <p:cNvSpPr txBox="1"/>
              <p:nvPr/>
            </p:nvSpPr>
            <p:spPr>
              <a:xfrm>
                <a:off x="252294" y="642938"/>
                <a:ext cx="2019851" cy="461665"/>
              </a:xfrm>
              <a:prstGeom prst="rect">
                <a:avLst/>
              </a:prstGeom>
              <a:solidFill>
                <a:srgbClr val="00AEEA"/>
              </a:solidFill>
            </p:spPr>
            <p:txBody>
              <a:bodyPr wrap="square" rtlCol="0" anchor="ctr">
                <a:spAutoFit/>
              </a:bodyPr>
              <a:lstStyle/>
              <a:p>
                <a:pPr>
                  <a:defRPr/>
                </a:pPr>
                <a:r>
                  <a:rPr lang="zh-CN" altLang="en-US" sz="2400" b="1" dirty="0">
                    <a:solidFill>
                      <a:schemeClr val="bg1"/>
                    </a:solidFill>
                    <a:latin typeface="+mn-ea"/>
                  </a:rPr>
                  <a:t>专业市场准入</a:t>
                </a:r>
              </a:p>
            </p:txBody>
          </p:sp>
        </p:grpSp>
      </p:grpSp>
    </p:spTree>
    <p:extLst>
      <p:ext uri="{BB962C8B-B14F-4D97-AF65-F5344CB8AC3E}">
        <p14:creationId xmlns:p14="http://schemas.microsoft.com/office/powerpoint/2010/main" val="814194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FE2139CA-86B8-ED4C-9425-96FC99D5D9CF}"/>
              </a:ext>
            </a:extLst>
          </p:cNvPr>
          <p:cNvSpPr>
            <a:spLocks noGrp="1"/>
          </p:cNvSpPr>
          <p:nvPr>
            <p:ph idx="1"/>
          </p:nvPr>
        </p:nvSpPr>
        <p:spPr>
          <a:xfrm>
            <a:off x="666980" y="1412570"/>
            <a:ext cx="11107925" cy="5281189"/>
          </a:xfrm>
        </p:spPr>
        <p:txBody>
          <a:bodyPr>
            <a:normAutofit/>
          </a:bodyPr>
          <a:lstStyle/>
          <a:p>
            <a:pPr indent="406400" algn="just">
              <a:lnSpc>
                <a:spcPct val="130000"/>
              </a:lnSpc>
              <a:spcAft>
                <a:spcPts val="0"/>
              </a:spcAft>
            </a:pPr>
            <a:r>
              <a:rPr lang="zh-CN" altLang="zh-CN" sz="1800" kern="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（一）专业市场存在以下情况之一，不得开通该服务：</a:t>
            </a:r>
            <a:endParaRPr lang="zh-CN" altLang="zh-CN" sz="1000" kern="1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endParaRPr>
          </a:p>
          <a:p>
            <a:pPr indent="406400" algn="just">
              <a:lnSpc>
                <a:spcPct val="130000"/>
              </a:lnSpc>
              <a:spcAft>
                <a:spcPts val="0"/>
              </a:spcAft>
            </a:pPr>
            <a:r>
              <a:rPr lang="en-US"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1.</a:t>
            </a:r>
            <a:r>
              <a:rPr lang="zh-CN"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专业市场注册业务范围与实际经营不符的；</a:t>
            </a:r>
            <a:endParaRPr lang="zh-CN" altLang="zh-CN" sz="10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indent="406400" algn="just">
              <a:lnSpc>
                <a:spcPct val="130000"/>
              </a:lnSpc>
              <a:spcAft>
                <a:spcPts val="0"/>
              </a:spcAft>
            </a:pPr>
            <a:r>
              <a:rPr lang="en-US"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2.</a:t>
            </a:r>
            <a:r>
              <a:rPr lang="zh-CN"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实际存在或涉嫌非法经营、违规经营的；</a:t>
            </a:r>
            <a:endParaRPr lang="zh-CN" altLang="zh-CN" sz="10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indent="406400" algn="just">
              <a:lnSpc>
                <a:spcPct val="130000"/>
              </a:lnSpc>
              <a:spcAft>
                <a:spcPts val="0"/>
              </a:spcAft>
            </a:pPr>
            <a:r>
              <a:rPr lang="en-US"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3.</a:t>
            </a:r>
            <a:r>
              <a:rPr lang="zh-CN"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专业市场及其法定代表人或负责人在监管机构指定的身份信息、征信等风险信息管理系统中存在套现或欺诈记录、身份信息不符、恶意透支等不良信息的；</a:t>
            </a:r>
            <a:endParaRPr lang="zh-CN" altLang="zh-CN" sz="10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indent="406400" algn="just">
              <a:lnSpc>
                <a:spcPct val="130000"/>
              </a:lnSpc>
              <a:spcAft>
                <a:spcPts val="0"/>
              </a:spcAft>
            </a:pPr>
            <a:r>
              <a:rPr lang="en-US"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4.</a:t>
            </a:r>
            <a:r>
              <a:rPr lang="zh-CN"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其他我行认定专业市场存在不良信用行为或风险隐患的；</a:t>
            </a:r>
            <a:endParaRPr lang="zh-CN" altLang="zh-CN" sz="10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indent="406400" algn="just">
              <a:lnSpc>
                <a:spcPct val="130000"/>
              </a:lnSpc>
              <a:spcAft>
                <a:spcPts val="0"/>
              </a:spcAft>
            </a:pPr>
            <a:r>
              <a:rPr lang="en-US"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5.</a:t>
            </a:r>
            <a:r>
              <a:rPr lang="zh-CN"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从事国家法律法规明令禁止的与赌博</a:t>
            </a:r>
            <a:r>
              <a:rPr lang="en-US"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博彩、色情、违禁药品</a:t>
            </a:r>
            <a:r>
              <a:rPr lang="en-US"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zh-CN" sz="1800" kern="0" dirty="0">
                <a:latin typeface="Microsoft YaHei" panose="020B0503020204020204" pitchFamily="34" charset="-122"/>
                <a:ea typeface="Microsoft YaHei" panose="020B0503020204020204" pitchFamily="34" charset="-122"/>
                <a:cs typeface="Times New Roman" panose="02020603050405020304" pitchFamily="18" charset="0"/>
              </a:rPr>
              <a:t>毒品、军火弹药等相关的行业；</a:t>
            </a:r>
            <a:endParaRPr lang="zh-CN" altLang="zh-CN" sz="10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indent="406400" algn="just">
              <a:lnSpc>
                <a:spcPct val="130000"/>
              </a:lnSpc>
              <a:spcAft>
                <a:spcPts val="0"/>
              </a:spcAft>
            </a:pPr>
            <a:r>
              <a:rPr lang="zh-CN" altLang="zh-CN" sz="1800" kern="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二）严格禁止向交易所类市场客户、大宗商品交易类市场客户、涉及远期交易类市场客户、商品价值不易把握的商品市场（如古玩市场、文玩市场、邮票市场等）、非银行金融机构（如金融租赁公司、汽车金融公司等）等提供服务；</a:t>
            </a:r>
            <a:endParaRPr lang="zh-CN" altLang="zh-CN" sz="1000" kern="1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endParaRPr>
          </a:p>
          <a:p>
            <a:pPr indent="406400" algn="just">
              <a:lnSpc>
                <a:spcPct val="130000"/>
              </a:lnSpc>
              <a:spcAft>
                <a:spcPts val="0"/>
              </a:spcAft>
            </a:pPr>
            <a:r>
              <a:rPr lang="zh-CN" altLang="zh-CN" sz="1800" kern="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（三）审慎对待虽有实体经营主体或发生实体经营行为，但真实消费背景难与实体经营范围或实体经营行为匹配的专业市场客群，无法准确核实的暂不准入。</a:t>
            </a:r>
            <a:endParaRPr lang="zh-CN" altLang="zh-CN" sz="1000" kern="1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30000"/>
              </a:lnSpc>
            </a:pPr>
            <a:endParaRPr kumimoji="1" lang="zh-CN" altLang="en-US" sz="1800" dirty="0">
              <a:latin typeface="Microsoft YaHei" panose="020B0503020204020204" pitchFamily="34" charset="-122"/>
              <a:ea typeface="Microsoft YaHei" panose="020B0503020204020204" pitchFamily="34" charset="-122"/>
            </a:endParaRPr>
          </a:p>
        </p:txBody>
      </p:sp>
      <p:grpSp>
        <p:nvGrpSpPr>
          <p:cNvPr id="5" name="组合 4">
            <a:extLst>
              <a:ext uri="{FF2B5EF4-FFF2-40B4-BE49-F238E27FC236}">
                <a16:creationId xmlns="" xmlns:a16="http://schemas.microsoft.com/office/drawing/2014/main" id="{E7A9F18A-127E-BD46-BF90-75E3C694CFE1}"/>
              </a:ext>
            </a:extLst>
          </p:cNvPr>
          <p:cNvGrpSpPr/>
          <p:nvPr/>
        </p:nvGrpSpPr>
        <p:grpSpPr>
          <a:xfrm>
            <a:off x="556176" y="510485"/>
            <a:ext cx="2684329" cy="830997"/>
            <a:chOff x="498121" y="437915"/>
            <a:chExt cx="2342738" cy="830997"/>
          </a:xfrm>
        </p:grpSpPr>
        <p:sp>
          <p:nvSpPr>
            <p:cNvPr id="6" name="矩形 5">
              <a:extLst>
                <a:ext uri="{FF2B5EF4-FFF2-40B4-BE49-F238E27FC236}">
                  <a16:creationId xmlns="" xmlns:a16="http://schemas.microsoft.com/office/drawing/2014/main" id="{822358BC-6370-524E-ACAC-B8DB6E013A50}"/>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 xmlns:a16="http://schemas.microsoft.com/office/drawing/2014/main" id="{B42F89DB-5EF9-3048-83B2-1FC35C174A84}"/>
                </a:ext>
              </a:extLst>
            </p:cNvPr>
            <p:cNvGrpSpPr/>
            <p:nvPr/>
          </p:nvGrpSpPr>
          <p:grpSpPr>
            <a:xfrm>
              <a:off x="498121" y="437915"/>
              <a:ext cx="2342738" cy="830997"/>
              <a:chOff x="95768" y="458273"/>
              <a:chExt cx="2342738" cy="830997"/>
            </a:xfrm>
          </p:grpSpPr>
          <p:sp>
            <p:nvSpPr>
              <p:cNvPr id="8" name="矩形 7">
                <a:extLst>
                  <a:ext uri="{FF2B5EF4-FFF2-40B4-BE49-F238E27FC236}">
                    <a16:creationId xmlns="" xmlns:a16="http://schemas.microsoft.com/office/drawing/2014/main" id="{4AED8948-5507-A648-BB95-E25D724D5064}"/>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80143382-2359-A643-89B8-61E8BB279099}"/>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4AD121BD-67AF-CB46-9C6B-666C3C8AC680}"/>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41">
                <a:extLst>
                  <a:ext uri="{FF2B5EF4-FFF2-40B4-BE49-F238E27FC236}">
                    <a16:creationId xmlns="" xmlns:a16="http://schemas.microsoft.com/office/drawing/2014/main" id="{6468D2B8-7C76-0246-8618-1EA0C115E7B6}"/>
                  </a:ext>
                </a:extLst>
              </p:cNvPr>
              <p:cNvSpPr txBox="1"/>
              <p:nvPr/>
            </p:nvSpPr>
            <p:spPr>
              <a:xfrm>
                <a:off x="252294" y="458273"/>
                <a:ext cx="2019851" cy="830997"/>
              </a:xfrm>
              <a:prstGeom prst="rect">
                <a:avLst/>
              </a:prstGeom>
              <a:solidFill>
                <a:srgbClr val="00AEEA"/>
              </a:solidFill>
            </p:spPr>
            <p:txBody>
              <a:bodyPr wrap="square" rtlCol="0" anchor="ctr">
                <a:spAutoFit/>
              </a:bodyPr>
              <a:lstStyle/>
              <a:p>
                <a:pPr>
                  <a:defRPr/>
                </a:pPr>
                <a:r>
                  <a:rPr lang="zh-CN" altLang="en-US" sz="2400" b="1" dirty="0">
                    <a:solidFill>
                      <a:schemeClr val="bg1"/>
                    </a:solidFill>
                    <a:latin typeface="+mn-ea"/>
                  </a:rPr>
                  <a:t>专业市场禁入</a:t>
                </a:r>
              </a:p>
            </p:txBody>
          </p:sp>
        </p:grpSp>
      </p:grpSp>
    </p:spTree>
    <p:extLst>
      <p:ext uri="{BB962C8B-B14F-4D97-AF65-F5344CB8AC3E}">
        <p14:creationId xmlns:p14="http://schemas.microsoft.com/office/powerpoint/2010/main" val="3799720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836F9924-A139-8143-A7EF-97994E86E807}"/>
              </a:ext>
            </a:extLst>
          </p:cNvPr>
          <p:cNvSpPr>
            <a:spLocks noGrp="1"/>
          </p:cNvSpPr>
          <p:nvPr>
            <p:ph idx="1"/>
          </p:nvPr>
        </p:nvSpPr>
        <p:spPr/>
        <p:txBody>
          <a:bodyPr>
            <a:normAutofit/>
          </a:bodyPr>
          <a:lstStyle/>
          <a:p>
            <a:pPr indent="406400" algn="just">
              <a:lnSpc>
                <a:spcPct val="130000"/>
              </a:lnSpc>
              <a:spcAft>
                <a:spcPts val="0"/>
              </a:spcAft>
            </a:pPr>
            <a:r>
              <a:rPr lang="zh-CN" altLang="zh-CN" sz="2000" kern="0" dirty="0">
                <a:latin typeface="微软雅黑" pitchFamily="34" charset="-122"/>
                <a:ea typeface="微软雅黑" pitchFamily="34" charset="-122"/>
                <a:cs typeface="Times New Roman" panose="02020603050405020304" pitchFamily="18" charset="0"/>
              </a:rPr>
              <a:t>（一）经国家主管部门核准，合法设立的企事业单位、组织机构或个体工商户、开展合法经营活动的自然人，具有稳定的网络平台、移动端应用程序或实体经营场所（仅针对开通条码支付业务的商户）；</a:t>
            </a:r>
            <a:endParaRPr lang="zh-CN" altLang="zh-CN" sz="2000" kern="100" dirty="0">
              <a:latin typeface="微软雅黑" pitchFamily="34" charset="-122"/>
              <a:ea typeface="微软雅黑" pitchFamily="34" charset="-122"/>
              <a:cs typeface="Times New Roman" panose="02020603050405020304" pitchFamily="18" charset="0"/>
            </a:endParaRPr>
          </a:p>
          <a:p>
            <a:pPr indent="406400" algn="just">
              <a:lnSpc>
                <a:spcPct val="130000"/>
              </a:lnSpc>
              <a:spcAft>
                <a:spcPts val="0"/>
              </a:spcAft>
            </a:pPr>
            <a:r>
              <a:rPr lang="zh-CN" altLang="zh-CN" sz="2000" kern="0" dirty="0">
                <a:latin typeface="微软雅黑" pitchFamily="34" charset="-122"/>
                <a:ea typeface="微软雅黑" pitchFamily="34" charset="-122"/>
                <a:cs typeface="Times New Roman" panose="02020603050405020304" pitchFamily="18" charset="0"/>
              </a:rPr>
              <a:t>（二）具有营业执照等合法经营证明，销售商品应在营业执照或相关证明文件规定的经营范围之内，对于国家有明确规定的产品或服务，应按照监管要求取得销售资格，如药品销售资质、烟草专卖零售许可证、中国体育彩票代销证、医疗机构执业许可证等；</a:t>
            </a:r>
            <a:endParaRPr lang="zh-CN" altLang="zh-CN" sz="2000" kern="100" dirty="0">
              <a:latin typeface="微软雅黑" pitchFamily="34" charset="-122"/>
              <a:ea typeface="微软雅黑" pitchFamily="34" charset="-122"/>
              <a:cs typeface="Times New Roman" panose="02020603050405020304" pitchFamily="18" charset="0"/>
            </a:endParaRPr>
          </a:p>
          <a:p>
            <a:pPr indent="406400" algn="just">
              <a:lnSpc>
                <a:spcPct val="130000"/>
              </a:lnSpc>
              <a:spcAft>
                <a:spcPts val="0"/>
              </a:spcAft>
            </a:pPr>
            <a:r>
              <a:rPr lang="zh-CN" altLang="zh-CN" sz="2000" kern="0" dirty="0">
                <a:latin typeface="微软雅黑" pitchFamily="34" charset="-122"/>
                <a:ea typeface="微软雅黑" pitchFamily="34" charset="-122"/>
                <a:cs typeface="Times New Roman" panose="02020603050405020304" pitchFamily="18" charset="0"/>
              </a:rPr>
              <a:t>（三）不得存在销售违法、伪冒产品，侵犯知识产权，违反银行卡组织有关规定等情形。</a:t>
            </a:r>
            <a:endParaRPr lang="zh-CN" altLang="zh-CN" sz="2000" kern="100" dirty="0">
              <a:latin typeface="微软雅黑" pitchFamily="34" charset="-122"/>
              <a:ea typeface="微软雅黑" pitchFamily="34" charset="-122"/>
              <a:cs typeface="Times New Roman" panose="02020603050405020304" pitchFamily="18" charset="0"/>
            </a:endParaRPr>
          </a:p>
          <a:p>
            <a:endParaRPr kumimoji="1" lang="zh-CN" altLang="en-US" sz="2400" dirty="0">
              <a:latin typeface="微软雅黑" pitchFamily="34" charset="-122"/>
              <a:ea typeface="微软雅黑" pitchFamily="34" charset="-122"/>
            </a:endParaRPr>
          </a:p>
        </p:txBody>
      </p:sp>
      <p:grpSp>
        <p:nvGrpSpPr>
          <p:cNvPr id="4" name="组合 3">
            <a:extLst>
              <a:ext uri="{FF2B5EF4-FFF2-40B4-BE49-F238E27FC236}">
                <a16:creationId xmlns="" xmlns:a16="http://schemas.microsoft.com/office/drawing/2014/main" id="{7463D31C-BB79-284E-BFF8-1491FDD3B555}"/>
              </a:ext>
            </a:extLst>
          </p:cNvPr>
          <p:cNvGrpSpPr/>
          <p:nvPr/>
        </p:nvGrpSpPr>
        <p:grpSpPr>
          <a:xfrm>
            <a:off x="556176" y="581790"/>
            <a:ext cx="2555992" cy="695909"/>
            <a:chOff x="498121" y="509220"/>
            <a:chExt cx="2342738" cy="695909"/>
          </a:xfrm>
        </p:grpSpPr>
        <p:sp>
          <p:nvSpPr>
            <p:cNvPr id="5" name="矩形 4">
              <a:extLst>
                <a:ext uri="{FF2B5EF4-FFF2-40B4-BE49-F238E27FC236}">
                  <a16:creationId xmlns="" xmlns:a16="http://schemas.microsoft.com/office/drawing/2014/main" id="{F9A1A5CB-3C70-7249-8D72-9C479B51DD82}"/>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 xmlns:a16="http://schemas.microsoft.com/office/drawing/2014/main" id="{9595920F-9FD5-EC44-9759-1D3050D96738}"/>
                </a:ext>
              </a:extLst>
            </p:cNvPr>
            <p:cNvGrpSpPr/>
            <p:nvPr/>
          </p:nvGrpSpPr>
          <p:grpSpPr>
            <a:xfrm>
              <a:off x="498121" y="509220"/>
              <a:ext cx="2342738" cy="695909"/>
              <a:chOff x="95768" y="529578"/>
              <a:chExt cx="2342738" cy="695909"/>
            </a:xfrm>
          </p:grpSpPr>
          <p:sp>
            <p:nvSpPr>
              <p:cNvPr id="7" name="矩形 6">
                <a:extLst>
                  <a:ext uri="{FF2B5EF4-FFF2-40B4-BE49-F238E27FC236}">
                    <a16:creationId xmlns="" xmlns:a16="http://schemas.microsoft.com/office/drawing/2014/main" id="{83EE383A-E4B9-6844-ACF8-66854D6EA253}"/>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62CA0FA0-8B61-E546-8AC5-F148C3477AB5}"/>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30B95198-5E32-D04F-9362-88141FB4B5D7}"/>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1">
                <a:extLst>
                  <a:ext uri="{FF2B5EF4-FFF2-40B4-BE49-F238E27FC236}">
                    <a16:creationId xmlns="" xmlns:a16="http://schemas.microsoft.com/office/drawing/2014/main" id="{F5050671-4CDD-754B-9255-A619B26C1D9A}"/>
                  </a:ext>
                </a:extLst>
              </p:cNvPr>
              <p:cNvSpPr txBox="1"/>
              <p:nvPr/>
            </p:nvSpPr>
            <p:spPr>
              <a:xfrm>
                <a:off x="252294" y="642938"/>
                <a:ext cx="2019851" cy="461665"/>
              </a:xfrm>
              <a:prstGeom prst="rect">
                <a:avLst/>
              </a:prstGeom>
              <a:solidFill>
                <a:srgbClr val="00AEEA"/>
              </a:solidFill>
            </p:spPr>
            <p:txBody>
              <a:bodyPr wrap="square" rtlCol="0" anchor="ctr">
                <a:spAutoFit/>
              </a:bodyPr>
              <a:lstStyle/>
              <a:p>
                <a:pPr>
                  <a:defRPr/>
                </a:pPr>
                <a:r>
                  <a:rPr lang="zh-CN" altLang="en-US" sz="2400" b="1" dirty="0">
                    <a:solidFill>
                      <a:schemeClr val="bg1"/>
                    </a:solidFill>
                    <a:latin typeface="+mn-ea"/>
                  </a:rPr>
                  <a:t>市场商户准入</a:t>
                </a:r>
              </a:p>
            </p:txBody>
          </p:sp>
        </p:grpSp>
      </p:grpSp>
    </p:spTree>
    <p:extLst>
      <p:ext uri="{BB962C8B-B14F-4D97-AF65-F5344CB8AC3E}">
        <p14:creationId xmlns:p14="http://schemas.microsoft.com/office/powerpoint/2010/main" val="3002316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836F9924-A139-8143-A7EF-97994E86E807}"/>
              </a:ext>
            </a:extLst>
          </p:cNvPr>
          <p:cNvSpPr>
            <a:spLocks noGrp="1"/>
          </p:cNvSpPr>
          <p:nvPr>
            <p:ph idx="1"/>
          </p:nvPr>
        </p:nvSpPr>
        <p:spPr>
          <a:xfrm>
            <a:off x="556176" y="1633119"/>
            <a:ext cx="11353800" cy="5032375"/>
          </a:xfrm>
        </p:spPr>
        <p:txBody>
          <a:bodyPr>
            <a:normAutofit fontScale="92500" lnSpcReduction="10000"/>
          </a:bodyPr>
          <a:lstStyle/>
          <a:p>
            <a:pPr indent="406400" algn="just">
              <a:lnSpc>
                <a:spcPct val="130000"/>
              </a:lnSpc>
              <a:spcAft>
                <a:spcPts val="0"/>
              </a:spcAft>
            </a:pPr>
            <a:r>
              <a:rPr lang="zh-CN" altLang="zh-CN" sz="2400" kern="0" dirty="0">
                <a:latin typeface="微软雅黑" pitchFamily="34" charset="-122"/>
                <a:ea typeface="微软雅黑" pitchFamily="34" charset="-122"/>
                <a:cs typeface="Times New Roman" panose="02020603050405020304" pitchFamily="18" charset="0"/>
              </a:rPr>
              <a:t>商户存在以下情况之一，不得开通成为市场商户：</a:t>
            </a:r>
            <a:endParaRPr lang="zh-CN" altLang="zh-CN" sz="2400" kern="100" dirty="0">
              <a:latin typeface="微软雅黑" pitchFamily="34" charset="-122"/>
              <a:ea typeface="微软雅黑" pitchFamily="34" charset="-122"/>
              <a:cs typeface="Times New Roman" panose="02020603050405020304" pitchFamily="18" charset="0"/>
            </a:endParaRPr>
          </a:p>
          <a:p>
            <a:pPr indent="406400" algn="just">
              <a:lnSpc>
                <a:spcPct val="130000"/>
              </a:lnSpc>
              <a:spcAft>
                <a:spcPts val="0"/>
              </a:spcAft>
            </a:pPr>
            <a:r>
              <a:rPr lang="zh-CN" altLang="zh-CN" sz="2400" kern="0" dirty="0">
                <a:latin typeface="微软雅黑" pitchFamily="34" charset="-122"/>
                <a:ea typeface="微软雅黑" pitchFamily="34" charset="-122"/>
                <a:cs typeface="Times New Roman" panose="02020603050405020304" pitchFamily="18" charset="0"/>
              </a:rPr>
              <a:t>（一）注册的经营范围与实际经营不符的；</a:t>
            </a:r>
            <a:endParaRPr lang="zh-CN" altLang="zh-CN" sz="2400" kern="100" dirty="0">
              <a:latin typeface="微软雅黑" pitchFamily="34" charset="-122"/>
              <a:ea typeface="微软雅黑" pitchFamily="34" charset="-122"/>
              <a:cs typeface="Times New Roman" panose="02020603050405020304" pitchFamily="18" charset="0"/>
            </a:endParaRPr>
          </a:p>
          <a:p>
            <a:pPr indent="406400" algn="just">
              <a:lnSpc>
                <a:spcPct val="130000"/>
              </a:lnSpc>
              <a:spcAft>
                <a:spcPts val="0"/>
              </a:spcAft>
            </a:pPr>
            <a:r>
              <a:rPr lang="zh-CN" altLang="zh-CN" sz="2400" kern="0" dirty="0">
                <a:latin typeface="微软雅黑" pitchFamily="34" charset="-122"/>
                <a:ea typeface="微软雅黑" pitchFamily="34" charset="-122"/>
                <a:cs typeface="Times New Roman" panose="02020603050405020304" pitchFamily="18" charset="0"/>
              </a:rPr>
              <a:t>（二）实际存在或涉嫌非法经营、违规经营的；</a:t>
            </a:r>
            <a:endParaRPr lang="zh-CN" altLang="zh-CN" sz="2400" kern="100" dirty="0">
              <a:latin typeface="微软雅黑" pitchFamily="34" charset="-122"/>
              <a:ea typeface="微软雅黑" pitchFamily="34" charset="-122"/>
              <a:cs typeface="Times New Roman" panose="02020603050405020304" pitchFamily="18" charset="0"/>
            </a:endParaRPr>
          </a:p>
          <a:p>
            <a:pPr indent="406400" algn="just">
              <a:lnSpc>
                <a:spcPct val="130000"/>
              </a:lnSpc>
              <a:spcAft>
                <a:spcPts val="0"/>
              </a:spcAft>
            </a:pPr>
            <a:r>
              <a:rPr lang="zh-CN" altLang="zh-CN" sz="2400" kern="0" dirty="0">
                <a:latin typeface="微软雅黑" pitchFamily="34" charset="-122"/>
                <a:ea typeface="微软雅黑" pitchFamily="34" charset="-122"/>
                <a:cs typeface="Times New Roman" panose="02020603050405020304" pitchFamily="18" charset="0"/>
              </a:rPr>
              <a:t>（三）商户及其法定代表人或负责人在中国人民银行指定的风险信息管理系统中存在不良信息的；</a:t>
            </a:r>
            <a:endParaRPr lang="zh-CN" altLang="zh-CN" sz="2400" kern="100" dirty="0">
              <a:latin typeface="微软雅黑" pitchFamily="34" charset="-122"/>
              <a:ea typeface="微软雅黑" pitchFamily="34" charset="-122"/>
              <a:cs typeface="Times New Roman" panose="02020603050405020304" pitchFamily="18" charset="0"/>
            </a:endParaRPr>
          </a:p>
          <a:p>
            <a:pPr indent="406400" algn="just">
              <a:lnSpc>
                <a:spcPct val="130000"/>
              </a:lnSpc>
              <a:spcAft>
                <a:spcPts val="0"/>
              </a:spcAft>
            </a:pPr>
            <a:r>
              <a:rPr lang="zh-CN" altLang="zh-CN" sz="2400" kern="0" dirty="0">
                <a:latin typeface="微软雅黑" pitchFamily="34" charset="-122"/>
                <a:ea typeface="微软雅黑" pitchFamily="34" charset="-122"/>
                <a:cs typeface="Times New Roman" panose="02020603050405020304" pitchFamily="18" charset="0"/>
              </a:rPr>
              <a:t>（四）被银行卡组织通报以及列入禁止发展名单的；</a:t>
            </a:r>
            <a:endParaRPr lang="zh-CN" altLang="zh-CN" sz="2400" kern="100" dirty="0">
              <a:latin typeface="微软雅黑" pitchFamily="34" charset="-122"/>
              <a:ea typeface="微软雅黑" pitchFamily="34" charset="-122"/>
              <a:cs typeface="Times New Roman" panose="02020603050405020304" pitchFamily="18" charset="0"/>
            </a:endParaRPr>
          </a:p>
          <a:p>
            <a:pPr indent="406400" algn="just">
              <a:lnSpc>
                <a:spcPct val="130000"/>
              </a:lnSpc>
              <a:spcAft>
                <a:spcPts val="0"/>
              </a:spcAft>
            </a:pPr>
            <a:r>
              <a:rPr lang="zh-CN" altLang="zh-CN" sz="2400" kern="0" dirty="0">
                <a:latin typeface="微软雅黑" pitchFamily="34" charset="-122"/>
                <a:ea typeface="微软雅黑" pitchFamily="34" charset="-122"/>
                <a:cs typeface="Times New Roman" panose="02020603050405020304" pitchFamily="18" charset="0"/>
              </a:rPr>
              <a:t>（五）从事国家法律法规明令禁止的与赌博</a:t>
            </a:r>
            <a:r>
              <a:rPr lang="en-US" altLang="zh-CN" sz="2400" kern="0" dirty="0">
                <a:latin typeface="微软雅黑" pitchFamily="34" charset="-122"/>
                <a:ea typeface="微软雅黑" pitchFamily="34" charset="-122"/>
                <a:cs typeface="Times New Roman" panose="02020603050405020304" pitchFamily="18" charset="0"/>
              </a:rPr>
              <a:t>/</a:t>
            </a:r>
            <a:r>
              <a:rPr lang="zh-CN" altLang="zh-CN" sz="2400" kern="0" dirty="0">
                <a:latin typeface="微软雅黑" pitchFamily="34" charset="-122"/>
                <a:ea typeface="微软雅黑" pitchFamily="34" charset="-122"/>
                <a:cs typeface="Times New Roman" panose="02020603050405020304" pitchFamily="18" charset="0"/>
              </a:rPr>
              <a:t>博彩、色情、违禁药品</a:t>
            </a:r>
            <a:r>
              <a:rPr lang="en-US" altLang="zh-CN" sz="2400" kern="0" dirty="0">
                <a:latin typeface="微软雅黑" pitchFamily="34" charset="-122"/>
                <a:ea typeface="微软雅黑" pitchFamily="34" charset="-122"/>
                <a:cs typeface="Times New Roman" panose="02020603050405020304" pitchFamily="18" charset="0"/>
              </a:rPr>
              <a:t>/</a:t>
            </a:r>
            <a:r>
              <a:rPr lang="zh-CN" altLang="zh-CN" sz="2400" kern="0" dirty="0">
                <a:latin typeface="微软雅黑" pitchFamily="34" charset="-122"/>
                <a:ea typeface="微软雅黑" pitchFamily="34" charset="-122"/>
                <a:cs typeface="Times New Roman" panose="02020603050405020304" pitchFamily="18" charset="0"/>
              </a:rPr>
              <a:t>毒品、军火弹药等相关的行业；</a:t>
            </a:r>
            <a:endParaRPr lang="en-US" altLang="zh-CN" sz="2400" kern="100" dirty="0">
              <a:latin typeface="微软雅黑" pitchFamily="34" charset="-122"/>
              <a:ea typeface="微软雅黑" pitchFamily="34" charset="-122"/>
              <a:cs typeface="Times New Roman" panose="02020603050405020304" pitchFamily="18" charset="0"/>
            </a:endParaRPr>
          </a:p>
          <a:p>
            <a:pPr indent="406400" algn="just">
              <a:lnSpc>
                <a:spcPct val="130000"/>
              </a:lnSpc>
              <a:spcAft>
                <a:spcPts val="0"/>
              </a:spcAft>
            </a:pPr>
            <a:r>
              <a:rPr lang="zh-CN" altLang="zh-CN" sz="2400" kern="0" dirty="0">
                <a:latin typeface="微软雅黑" pitchFamily="34" charset="-122"/>
                <a:ea typeface="微软雅黑" pitchFamily="34" charset="-122"/>
                <a:cs typeface="Times New Roman" panose="02020603050405020304" pitchFamily="18" charset="0"/>
              </a:rPr>
              <a:t>（六）对于被列入联合国安理会制裁名单的个人和实体，以及我国有权机关发布的恐怖主义活动人员、组织名单。</a:t>
            </a:r>
            <a:r>
              <a:rPr lang="zh-CN"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a:p>
            <a:endParaRPr kumimoji="1" lang="zh-CN" altLang="en-US" dirty="0"/>
          </a:p>
        </p:txBody>
      </p:sp>
      <p:grpSp>
        <p:nvGrpSpPr>
          <p:cNvPr id="4" name="组合 3">
            <a:extLst>
              <a:ext uri="{FF2B5EF4-FFF2-40B4-BE49-F238E27FC236}">
                <a16:creationId xmlns="" xmlns:a16="http://schemas.microsoft.com/office/drawing/2014/main" id="{7463D31C-BB79-284E-BFF8-1491FDD3B555}"/>
              </a:ext>
            </a:extLst>
          </p:cNvPr>
          <p:cNvGrpSpPr/>
          <p:nvPr/>
        </p:nvGrpSpPr>
        <p:grpSpPr>
          <a:xfrm>
            <a:off x="556176" y="581790"/>
            <a:ext cx="2555992" cy="695909"/>
            <a:chOff x="498121" y="509220"/>
            <a:chExt cx="2342738" cy="695909"/>
          </a:xfrm>
        </p:grpSpPr>
        <p:sp>
          <p:nvSpPr>
            <p:cNvPr id="5" name="矩形 4">
              <a:extLst>
                <a:ext uri="{FF2B5EF4-FFF2-40B4-BE49-F238E27FC236}">
                  <a16:creationId xmlns="" xmlns:a16="http://schemas.microsoft.com/office/drawing/2014/main" id="{F9A1A5CB-3C70-7249-8D72-9C479B51DD82}"/>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 xmlns:a16="http://schemas.microsoft.com/office/drawing/2014/main" id="{9595920F-9FD5-EC44-9759-1D3050D96738}"/>
                </a:ext>
              </a:extLst>
            </p:cNvPr>
            <p:cNvGrpSpPr/>
            <p:nvPr/>
          </p:nvGrpSpPr>
          <p:grpSpPr>
            <a:xfrm>
              <a:off x="498121" y="509220"/>
              <a:ext cx="2342738" cy="695909"/>
              <a:chOff x="95768" y="529578"/>
              <a:chExt cx="2342738" cy="695909"/>
            </a:xfrm>
          </p:grpSpPr>
          <p:sp>
            <p:nvSpPr>
              <p:cNvPr id="7" name="矩形 6">
                <a:extLst>
                  <a:ext uri="{FF2B5EF4-FFF2-40B4-BE49-F238E27FC236}">
                    <a16:creationId xmlns="" xmlns:a16="http://schemas.microsoft.com/office/drawing/2014/main" id="{83EE383A-E4B9-6844-ACF8-66854D6EA253}"/>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62CA0FA0-8B61-E546-8AC5-F148C3477AB5}"/>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30B95198-5E32-D04F-9362-88141FB4B5D7}"/>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1">
                <a:extLst>
                  <a:ext uri="{FF2B5EF4-FFF2-40B4-BE49-F238E27FC236}">
                    <a16:creationId xmlns="" xmlns:a16="http://schemas.microsoft.com/office/drawing/2014/main" id="{F5050671-4CDD-754B-9255-A619B26C1D9A}"/>
                  </a:ext>
                </a:extLst>
              </p:cNvPr>
              <p:cNvSpPr txBox="1"/>
              <p:nvPr/>
            </p:nvSpPr>
            <p:spPr>
              <a:xfrm>
                <a:off x="252294" y="642938"/>
                <a:ext cx="2019851" cy="461665"/>
              </a:xfrm>
              <a:prstGeom prst="rect">
                <a:avLst/>
              </a:prstGeom>
              <a:solidFill>
                <a:srgbClr val="00AEEA"/>
              </a:solidFill>
            </p:spPr>
            <p:txBody>
              <a:bodyPr wrap="square" rtlCol="0" anchor="ctr">
                <a:spAutoFit/>
              </a:bodyPr>
              <a:lstStyle/>
              <a:p>
                <a:pPr>
                  <a:defRPr/>
                </a:pPr>
                <a:r>
                  <a:rPr lang="zh-CN" altLang="en-US" sz="2400" b="1" dirty="0">
                    <a:solidFill>
                      <a:schemeClr val="bg1"/>
                    </a:solidFill>
                    <a:latin typeface="+mn-ea"/>
                  </a:rPr>
                  <a:t>市场商户禁入</a:t>
                </a:r>
              </a:p>
            </p:txBody>
          </p:sp>
        </p:grpSp>
      </p:grpSp>
    </p:spTree>
    <p:extLst>
      <p:ext uri="{BB962C8B-B14F-4D97-AF65-F5344CB8AC3E}">
        <p14:creationId xmlns:p14="http://schemas.microsoft.com/office/powerpoint/2010/main" val="3768644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964182" y="-297"/>
            <a:ext cx="8058365" cy="6858594"/>
          </a:xfrm>
          <a:custGeom>
            <a:avLst/>
            <a:gdLst>
              <a:gd name="connsiteX0" fmla="*/ 0 w 8058365"/>
              <a:gd name="connsiteY0" fmla="*/ 0 h 6858594"/>
              <a:gd name="connsiteX1" fmla="*/ 6841847 w 8058365"/>
              <a:gd name="connsiteY1" fmla="*/ 0 h 6858594"/>
              <a:gd name="connsiteX2" fmla="*/ 8058365 w 8058365"/>
              <a:gd name="connsiteY2" fmla="*/ 1199673 h 6858594"/>
              <a:gd name="connsiteX3" fmla="*/ 2477804 w 8058365"/>
              <a:gd name="connsiteY3" fmla="*/ 6858594 h 6858594"/>
              <a:gd name="connsiteX4" fmla="*/ 0 w 8058365"/>
              <a:gd name="connsiteY4" fmla="*/ 6858594 h 68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8365" h="6858594">
                <a:moveTo>
                  <a:pt x="0" y="0"/>
                </a:moveTo>
                <a:lnTo>
                  <a:pt x="6841847" y="0"/>
                </a:lnTo>
                <a:lnTo>
                  <a:pt x="8058365" y="1199673"/>
                </a:lnTo>
                <a:lnTo>
                  <a:pt x="2477804" y="6858594"/>
                </a:lnTo>
                <a:lnTo>
                  <a:pt x="0" y="6858594"/>
                </a:lnTo>
                <a:close/>
              </a:path>
            </a:pathLst>
          </a:custGeom>
        </p:spPr>
      </p:pic>
      <p:sp>
        <p:nvSpPr>
          <p:cNvPr id="32" name="自由: 形状 31"/>
          <p:cNvSpPr/>
          <p:nvPr/>
        </p:nvSpPr>
        <p:spPr>
          <a:xfrm rot="2676033">
            <a:off x="4959527" y="-260407"/>
            <a:ext cx="2538145" cy="3949518"/>
          </a:xfrm>
          <a:custGeom>
            <a:avLst/>
            <a:gdLst>
              <a:gd name="connsiteX0" fmla="*/ 0 w 2538145"/>
              <a:gd name="connsiteY0" fmla="*/ 818109 h 3949518"/>
              <a:gd name="connsiteX1" fmla="*/ 829597 w 2538145"/>
              <a:gd name="connsiteY1" fmla="*/ 0 h 3949518"/>
              <a:gd name="connsiteX2" fmla="*/ 2538145 w 2538145"/>
              <a:gd name="connsiteY2" fmla="*/ 0 h 3949518"/>
              <a:gd name="connsiteX3" fmla="*/ 2538145 w 2538145"/>
              <a:gd name="connsiteY3" fmla="*/ 3131408 h 3949518"/>
              <a:gd name="connsiteX4" fmla="*/ 1708547 w 2538145"/>
              <a:gd name="connsiteY4" fmla="*/ 3949518 h 3949518"/>
              <a:gd name="connsiteX5" fmla="*/ 1708547 w 2538145"/>
              <a:gd name="connsiteY5" fmla="*/ 818109 h 394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145" h="3949518">
                <a:moveTo>
                  <a:pt x="0" y="818109"/>
                </a:moveTo>
                <a:lnTo>
                  <a:pt x="829597" y="0"/>
                </a:lnTo>
                <a:lnTo>
                  <a:pt x="2538145" y="0"/>
                </a:lnTo>
                <a:lnTo>
                  <a:pt x="2538145" y="3131408"/>
                </a:lnTo>
                <a:lnTo>
                  <a:pt x="1708547" y="3949518"/>
                </a:lnTo>
                <a:lnTo>
                  <a:pt x="1708547" y="81810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ndParaRPr>
          </a:p>
        </p:txBody>
      </p:sp>
      <p:grpSp>
        <p:nvGrpSpPr>
          <p:cNvPr id="43" name="组合 42"/>
          <p:cNvGrpSpPr/>
          <p:nvPr/>
        </p:nvGrpSpPr>
        <p:grpSpPr>
          <a:xfrm>
            <a:off x="1642214" y="-297"/>
            <a:ext cx="5580561" cy="6858594"/>
            <a:chOff x="2477805" y="-297"/>
            <a:chExt cx="5580561" cy="6858594"/>
          </a:xfrm>
        </p:grpSpPr>
        <p:cxnSp>
          <p:nvCxnSpPr>
            <p:cNvPr id="34" name="直接连接符 33"/>
            <p:cNvCxnSpPr>
              <a:stCxn id="23" idx="1"/>
              <a:endCxn id="23" idx="2"/>
            </p:cNvCxnSpPr>
            <p:nvPr/>
          </p:nvCxnSpPr>
          <p:spPr>
            <a:xfrm>
              <a:off x="6841848" y="-297"/>
              <a:ext cx="1216518" cy="1199673"/>
            </a:xfrm>
            <a:prstGeom prst="line">
              <a:avLst/>
            </a:prstGeom>
            <a:ln w="25400">
              <a:solidFill>
                <a:srgbClr val="242424"/>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3" idx="3"/>
              <a:endCxn id="23" idx="2"/>
            </p:cNvCxnSpPr>
            <p:nvPr/>
          </p:nvCxnSpPr>
          <p:spPr>
            <a:xfrm flipV="1">
              <a:off x="2477805" y="1199376"/>
              <a:ext cx="5580561" cy="5658921"/>
            </a:xfrm>
            <a:prstGeom prst="line">
              <a:avLst/>
            </a:prstGeom>
            <a:ln w="25400">
              <a:solidFill>
                <a:srgbClr val="242424"/>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28586" y="3147959"/>
            <a:ext cx="6165889" cy="1446550"/>
            <a:chOff x="3042552" y="3362464"/>
            <a:chExt cx="6165889" cy="1446550"/>
          </a:xfrm>
        </p:grpSpPr>
        <p:sp>
          <p:nvSpPr>
            <p:cNvPr id="14" name="文本框 13"/>
            <p:cNvSpPr txBox="1"/>
            <p:nvPr/>
          </p:nvSpPr>
          <p:spPr>
            <a:xfrm>
              <a:off x="3042552" y="3362464"/>
              <a:ext cx="6165889" cy="1446550"/>
            </a:xfrm>
            <a:prstGeom prst="rect">
              <a:avLst/>
            </a:prstGeom>
            <a:noFill/>
          </p:spPr>
          <p:txBody>
            <a:bodyPr wrap="square"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THANKS</a:t>
              </a:r>
              <a:endParaRPr kumimoji="0" lang="zh-CN" altLang="en-US" sz="8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664713" y="4807132"/>
              <a:ext cx="4862574" cy="0"/>
            </a:xfrm>
            <a:prstGeom prst="line">
              <a:avLst/>
            </a:prstGeom>
            <a:ln>
              <a:solidFill>
                <a:srgbClr val="00AEE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5205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p:cNvPicPr>
          <p:nvPr/>
        </p:nvPicPr>
        <p:blipFill rotWithShape="1">
          <a:blip r:embed="rId3" cstate="email">
            <a:extLst>
              <a:ext uri="{28A0092B-C50C-407E-A947-70E740481C1C}">
                <a14:useLocalDpi xmlns:a14="http://schemas.microsoft.com/office/drawing/2010/main"/>
              </a:ext>
            </a:extLst>
          </a:blip>
          <a:srcRect/>
          <a:stretch/>
        </p:blipFill>
        <p:spPr>
          <a:xfrm>
            <a:off x="7602695" y="2630483"/>
            <a:ext cx="3749365" cy="2846187"/>
          </a:xfrm>
          <a:prstGeom prst="rect">
            <a:avLst/>
          </a:prstGeom>
        </p:spPr>
      </p:pic>
      <p:sp>
        <p:nvSpPr>
          <p:cNvPr id="3" name="矩形 2"/>
          <p:cNvSpPr/>
          <p:nvPr/>
        </p:nvSpPr>
        <p:spPr>
          <a:xfrm>
            <a:off x="6228732" y="1383744"/>
            <a:ext cx="5123327" cy="249348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946167" y="4409820"/>
            <a:ext cx="432000" cy="43200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374827" y="1381329"/>
            <a:ext cx="4721173" cy="4516073"/>
            <a:chOff x="1374827" y="1381329"/>
            <a:chExt cx="4721173" cy="4516073"/>
          </a:xfrm>
        </p:grpSpPr>
        <p:grpSp>
          <p:nvGrpSpPr>
            <p:cNvPr id="2" name="组合 1"/>
            <p:cNvGrpSpPr/>
            <p:nvPr/>
          </p:nvGrpSpPr>
          <p:grpSpPr>
            <a:xfrm>
              <a:off x="1374827" y="1381329"/>
              <a:ext cx="4721173" cy="3664472"/>
              <a:chOff x="1345331" y="980508"/>
              <a:chExt cx="4721173" cy="3664472"/>
            </a:xfrm>
          </p:grpSpPr>
          <p:sp>
            <p:nvSpPr>
              <p:cNvPr id="4" name="矩形 3"/>
              <p:cNvSpPr/>
              <p:nvPr/>
            </p:nvSpPr>
            <p:spPr>
              <a:xfrm>
                <a:off x="1478064" y="980508"/>
                <a:ext cx="2592000" cy="72000"/>
              </a:xfrm>
              <a:prstGeom prst="rect">
                <a:avLst/>
              </a:prstGeom>
              <a:solidFill>
                <a:srgbClr val="00A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B0F0"/>
                  </a:solidFill>
                </a:endParaRPr>
              </a:p>
            </p:txBody>
          </p:sp>
          <p:sp>
            <p:nvSpPr>
              <p:cNvPr id="5" name="文本框 4"/>
              <p:cNvSpPr txBox="1"/>
              <p:nvPr/>
            </p:nvSpPr>
            <p:spPr>
              <a:xfrm>
                <a:off x="1345331" y="1051947"/>
                <a:ext cx="4721173" cy="1107996"/>
              </a:xfrm>
              <a:prstGeom prst="rect">
                <a:avLst/>
              </a:prstGeom>
              <a:noFill/>
            </p:spPr>
            <p:txBody>
              <a:bodyPr wrap="square" rtlCol="0">
                <a:spAutoFit/>
              </a:bodyPr>
              <a:lstStyle/>
              <a:p>
                <a:r>
                  <a:rPr lang="en-US" altLang="zh-CN" sz="6600" dirty="0">
                    <a:latin typeface="Times New Roman" pitchFamily="18" charset="0"/>
                    <a:cs typeface="Times New Roman" pitchFamily="18" charset="0"/>
                  </a:rPr>
                  <a:t>CONTENTS</a:t>
                </a:r>
                <a:endParaRPr lang="zh-CN" altLang="en-US" sz="6600" dirty="0">
                  <a:latin typeface="Times New Roman" pitchFamily="18" charset="0"/>
                  <a:cs typeface="Times New Roman" pitchFamily="18" charset="0"/>
                </a:endParaRPr>
              </a:p>
            </p:txBody>
          </p:sp>
          <p:sp>
            <p:nvSpPr>
              <p:cNvPr id="6" name="文本框 5"/>
              <p:cNvSpPr txBox="1"/>
              <p:nvPr/>
            </p:nvSpPr>
            <p:spPr>
              <a:xfrm>
                <a:off x="1374833" y="2418556"/>
                <a:ext cx="302894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a:t>
                </a:r>
                <a:r>
                  <a:rPr lang="zh-CN" altLang="en-US" sz="2800" b="1" dirty="0" smtClean="0">
                    <a:latin typeface="微软雅黑" panose="020B0503020204020204" pitchFamily="34" charset="-122"/>
                    <a:ea typeface="微软雅黑" panose="020B0503020204020204" pitchFamily="34" charset="-122"/>
                  </a:rPr>
                  <a:t>、产品研发背景</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74831" y="3270158"/>
                <a:ext cx="4328257" cy="523220"/>
              </a:xfrm>
              <a:prstGeom prst="rect">
                <a:avLst/>
              </a:prstGeom>
              <a:noFill/>
            </p:spPr>
            <p:txBody>
              <a:bodyPr wrap="square" rtlCol="0">
                <a:spAutoFit/>
              </a:bodyPr>
              <a:lstStyle>
                <a:defPPr>
                  <a:defRPr lang="zh-CN"/>
                </a:defPPr>
                <a:lvl1pPr>
                  <a:defRPr sz="2000" b="1">
                    <a:latin typeface="微软雅黑" panose="020B0503020204020204" pitchFamily="34" charset="-122"/>
                    <a:ea typeface="微软雅黑" panose="020B0503020204020204" pitchFamily="34" charset="-122"/>
                  </a:defRPr>
                </a:lvl1pPr>
              </a:lstStyle>
              <a:p>
                <a:r>
                  <a:rPr lang="zh-CN" altLang="en-US" sz="2800" dirty="0"/>
                  <a:t>二、</a:t>
                </a:r>
                <a:r>
                  <a:rPr lang="zh-CN" altLang="en-US" sz="2800" dirty="0" smtClean="0"/>
                  <a:t>产品功能</a:t>
                </a:r>
                <a:r>
                  <a:rPr lang="zh-CN" altLang="en-US" sz="2800" dirty="0"/>
                  <a:t>介绍</a:t>
                </a:r>
              </a:p>
            </p:txBody>
          </p:sp>
          <p:sp>
            <p:nvSpPr>
              <p:cNvPr id="9" name="文本框 8"/>
              <p:cNvSpPr txBox="1"/>
              <p:nvPr/>
            </p:nvSpPr>
            <p:spPr>
              <a:xfrm>
                <a:off x="1374830" y="4121760"/>
                <a:ext cx="4134828" cy="523220"/>
              </a:xfrm>
              <a:prstGeom prst="rect">
                <a:avLst/>
              </a:prstGeom>
              <a:noFill/>
            </p:spPr>
            <p:txBody>
              <a:bodyPr wrap="square" rtlCol="0">
                <a:spAutoFit/>
              </a:bodyPr>
              <a:lstStyle>
                <a:defPPr>
                  <a:defRPr lang="zh-CN"/>
                </a:defPPr>
                <a:lvl1pPr>
                  <a:defRPr sz="2000" b="1">
                    <a:latin typeface="微软雅黑" panose="020B0503020204020204" pitchFamily="34" charset="-122"/>
                    <a:ea typeface="微软雅黑" panose="020B0503020204020204" pitchFamily="34" charset="-122"/>
                  </a:defRPr>
                </a:lvl1pPr>
              </a:lstStyle>
              <a:p>
                <a:r>
                  <a:rPr lang="zh-CN" altLang="en-US" sz="2800" dirty="0"/>
                  <a:t>三</a:t>
                </a:r>
                <a:r>
                  <a:rPr lang="zh-CN" altLang="en-US" sz="2800" dirty="0" smtClean="0"/>
                  <a:t>、</a:t>
                </a:r>
                <a:r>
                  <a:rPr lang="zh-CN" altLang="en-US" sz="2800" dirty="0"/>
                  <a:t>业务办理流程</a:t>
                </a:r>
              </a:p>
            </p:txBody>
          </p:sp>
        </p:grpSp>
        <p:sp>
          <p:nvSpPr>
            <p:cNvPr id="12" name="文本框 8"/>
            <p:cNvSpPr txBox="1"/>
            <p:nvPr/>
          </p:nvSpPr>
          <p:spPr>
            <a:xfrm>
              <a:off x="1404329" y="5374182"/>
              <a:ext cx="4328256" cy="523220"/>
            </a:xfrm>
            <a:prstGeom prst="rect">
              <a:avLst/>
            </a:prstGeom>
            <a:noFill/>
          </p:spPr>
          <p:txBody>
            <a:bodyPr wrap="square" rtlCol="0">
              <a:spAutoFit/>
            </a:bodyPr>
            <a:lstStyle>
              <a:defPPr>
                <a:defRPr lang="zh-CN"/>
              </a:defPPr>
              <a:lvl1pPr>
                <a:defRPr sz="2000" b="1">
                  <a:latin typeface="微软雅黑" panose="020B0503020204020204" pitchFamily="34" charset="-122"/>
                  <a:ea typeface="微软雅黑" panose="020B0503020204020204" pitchFamily="34" charset="-122"/>
                </a:defRPr>
              </a:lvl1pPr>
            </a:lstStyle>
            <a:p>
              <a:r>
                <a:rPr lang="zh-CN" altLang="en-US" sz="2800" dirty="0"/>
                <a:t>四</a:t>
              </a:r>
              <a:r>
                <a:rPr lang="zh-CN" altLang="en-US" sz="2800" dirty="0" smtClean="0"/>
                <a:t>、</a:t>
              </a:r>
              <a:r>
                <a:rPr lang="zh-CN" altLang="en-US" sz="2800" dirty="0"/>
                <a:t>产品试点及管理要求</a:t>
              </a:r>
            </a:p>
          </p:txBody>
        </p:sp>
      </p:grpSp>
    </p:spTree>
    <p:extLst>
      <p:ext uri="{BB962C8B-B14F-4D97-AF65-F5344CB8AC3E}">
        <p14:creationId xmlns:p14="http://schemas.microsoft.com/office/powerpoint/2010/main" val="2317432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099470" y="961795"/>
            <a:ext cx="2902623" cy="4934410"/>
            <a:chOff x="556177" y="581790"/>
            <a:chExt cx="2902623" cy="4934410"/>
          </a:xfrm>
        </p:grpSpPr>
        <p:sp>
          <p:nvSpPr>
            <p:cNvPr id="69" name="矩形 68"/>
            <p:cNvSpPr/>
            <p:nvPr/>
          </p:nvSpPr>
          <p:spPr>
            <a:xfrm>
              <a:off x="556177" y="58179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1066800" y="584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574800" y="584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082800" y="584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2590800" y="584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3098800" y="584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58800" y="1092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1066800" y="1092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1574800" y="1092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2082800" y="1092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2590800" y="1092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3098800" y="1092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558800" y="1600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1066800" y="1600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574800" y="1600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2082800" y="1600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2590800" y="1600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3098800" y="1600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558800" y="2108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1066800" y="2108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1574800" y="2108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2082800" y="2108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590800" y="2108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098800" y="2108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558800" y="2616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1066800" y="2616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1574800" y="2616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082800" y="2616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590800" y="2616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3098800" y="2616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558800" y="3124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1066800" y="3124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1574800" y="3124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2082800" y="3124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2590800" y="3124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3098800" y="3124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58800" y="3632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1066800" y="3632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1574800" y="3632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2082800" y="3632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2590800" y="3632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3098800" y="3632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558800" y="4140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1066800" y="4140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1574800" y="4140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2082800" y="4140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590800" y="4140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3098800" y="4140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558800" y="4648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1066800" y="4648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1574800" y="4648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a:off x="2082800" y="4648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2590800" y="4648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p:cNvSpPr/>
            <p:nvPr/>
          </p:nvSpPr>
          <p:spPr>
            <a:xfrm>
              <a:off x="3098800" y="4648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558800" y="5156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066800" y="5156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1574800" y="5156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082800" y="5156200"/>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2590800" y="5156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3098800" y="5156200"/>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6180879" y="2606640"/>
            <a:ext cx="4011668" cy="1644720"/>
            <a:chOff x="5567596" y="2455460"/>
            <a:chExt cx="4011668" cy="1644720"/>
          </a:xfrm>
        </p:grpSpPr>
        <p:sp>
          <p:nvSpPr>
            <p:cNvPr id="80" name="文本占位符 1"/>
            <p:cNvSpPr txBox="1">
              <a:spLocks/>
            </p:cNvSpPr>
            <p:nvPr/>
          </p:nvSpPr>
          <p:spPr>
            <a:xfrm>
              <a:off x="5645653" y="2455460"/>
              <a:ext cx="3933611" cy="82236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800" b="1" i="0" u="none" strike="noStrike" kern="1200" cap="none" spc="0" normalizeH="0" baseline="0" noProof="0" dirty="0">
                  <a:ln>
                    <a:noFill/>
                  </a:ln>
                  <a:solidFill>
                    <a:schemeClr val="tx1"/>
                  </a:solidFill>
                  <a:effectLst/>
                  <a:uLnTx/>
                  <a:uFillTx/>
                  <a:latin typeface="微软雅黑"/>
                  <a:ea typeface="微软雅黑"/>
                  <a:cs typeface="+mn-cs"/>
                </a:rPr>
                <a:t>Part One</a:t>
              </a:r>
              <a:endParaRPr kumimoji="1" lang="zh-CN" altLang="en-US" sz="48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81" name="文本占位符 2"/>
            <p:cNvSpPr txBox="1">
              <a:spLocks/>
            </p:cNvSpPr>
            <p:nvPr/>
          </p:nvSpPr>
          <p:spPr>
            <a:xfrm>
              <a:off x="5652598" y="3277820"/>
              <a:ext cx="3926666" cy="82236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4800" b="1" i="0" u="none" strike="noStrike" kern="1200" cap="none" spc="0" normalizeH="0" baseline="0" noProof="0" dirty="0" smtClean="0">
                  <a:ln>
                    <a:noFill/>
                  </a:ln>
                  <a:solidFill>
                    <a:schemeClr val="tx1"/>
                  </a:solidFill>
                  <a:effectLst/>
                  <a:uLnTx/>
                  <a:uFillTx/>
                  <a:latin typeface="微软雅黑"/>
                  <a:ea typeface="微软雅黑"/>
                  <a:cs typeface="+mn-cs"/>
                </a:rPr>
                <a:t>产品研发背景</a:t>
              </a:r>
              <a:endParaRPr kumimoji="1" lang="zh-CN" altLang="en-US" sz="4800" b="1" i="0" u="none" strike="noStrike" kern="1200" cap="none" spc="0" normalizeH="0" baseline="0" noProof="0" dirty="0">
                <a:ln>
                  <a:noFill/>
                </a:ln>
                <a:solidFill>
                  <a:schemeClr val="tx1"/>
                </a:solidFill>
                <a:effectLst/>
                <a:uLnTx/>
                <a:uFillTx/>
                <a:latin typeface="微软雅黑"/>
                <a:ea typeface="微软雅黑"/>
                <a:cs typeface="+mn-cs"/>
              </a:endParaRPr>
            </a:p>
          </p:txBody>
        </p:sp>
        <p:cxnSp>
          <p:nvCxnSpPr>
            <p:cNvPr id="82" name="直接连接符 81"/>
            <p:cNvCxnSpPr/>
            <p:nvPr/>
          </p:nvCxnSpPr>
          <p:spPr>
            <a:xfrm>
              <a:off x="5567596" y="2530609"/>
              <a:ext cx="0" cy="1494421"/>
            </a:xfrm>
            <a:prstGeom prst="line">
              <a:avLst/>
            </a:prstGeom>
            <a:noFill/>
            <a:ln w="76200" cap="flat" cmpd="sng" algn="ctr">
              <a:solidFill>
                <a:srgbClr val="00B0F0"/>
              </a:solidFill>
              <a:prstDash val="solid"/>
              <a:miter lim="800000"/>
            </a:ln>
            <a:effectLst/>
          </p:spPr>
        </p:cxnSp>
      </p:grpSp>
    </p:spTree>
    <p:extLst>
      <p:ext uri="{BB962C8B-B14F-4D97-AF65-F5344CB8AC3E}">
        <p14:creationId xmlns:p14="http://schemas.microsoft.com/office/powerpoint/2010/main" val="344954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 xmlns:a16="http://schemas.microsoft.com/office/drawing/2014/main" id="{8BDD8B32-5159-8543-B32C-54ED57C50723}"/>
              </a:ext>
            </a:extLst>
          </p:cNvPr>
          <p:cNvGrpSpPr/>
          <p:nvPr/>
        </p:nvGrpSpPr>
        <p:grpSpPr>
          <a:xfrm>
            <a:off x="357394" y="182847"/>
            <a:ext cx="2342738" cy="695909"/>
            <a:chOff x="498121" y="509220"/>
            <a:chExt cx="2342738" cy="695909"/>
          </a:xfrm>
        </p:grpSpPr>
        <p:sp>
          <p:nvSpPr>
            <p:cNvPr id="8" name="矩形 7">
              <a:extLst>
                <a:ext uri="{FF2B5EF4-FFF2-40B4-BE49-F238E27FC236}">
                  <a16:creationId xmlns="" xmlns:a16="http://schemas.microsoft.com/office/drawing/2014/main" id="{025C8623-D6B9-3941-B19F-B9B9756264A9}"/>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89873E78-93F7-DD43-B963-3BA508649F49}"/>
                </a:ext>
              </a:extLst>
            </p:cNvPr>
            <p:cNvGrpSpPr/>
            <p:nvPr/>
          </p:nvGrpSpPr>
          <p:grpSpPr>
            <a:xfrm>
              <a:off x="498121" y="509220"/>
              <a:ext cx="2342738" cy="695909"/>
              <a:chOff x="95768" y="529578"/>
              <a:chExt cx="2342738" cy="695909"/>
            </a:xfrm>
          </p:grpSpPr>
          <p:sp>
            <p:nvSpPr>
              <p:cNvPr id="10" name="矩形 9">
                <a:extLst>
                  <a:ext uri="{FF2B5EF4-FFF2-40B4-BE49-F238E27FC236}">
                    <a16:creationId xmlns="" xmlns:a16="http://schemas.microsoft.com/office/drawing/2014/main" id="{8128D878-D42F-5F4D-8929-EE28D0988B6F}"/>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 xmlns:a16="http://schemas.microsoft.com/office/drawing/2014/main" id="{0A20EDE1-1C0A-3F45-B6B0-7B08E2312911}"/>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 xmlns:a16="http://schemas.microsoft.com/office/drawing/2014/main" id="{43D5986F-E086-A547-949B-3CB28A5D2040}"/>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 xmlns:a16="http://schemas.microsoft.com/office/drawing/2014/main" id="{9F91BB3F-1E94-464C-9BFF-F7ABEB34AC15}"/>
                  </a:ext>
                </a:extLst>
              </p:cNvPr>
              <p:cNvSpPr txBox="1"/>
              <p:nvPr/>
            </p:nvSpPr>
            <p:spPr>
              <a:xfrm>
                <a:off x="252294" y="642938"/>
                <a:ext cx="2019851" cy="461665"/>
              </a:xfrm>
              <a:prstGeom prst="rect">
                <a:avLst/>
              </a:prstGeom>
              <a:solidFill>
                <a:srgbClr val="00AEEA"/>
              </a:solidFill>
            </p:spPr>
            <p:txBody>
              <a:bodyPr wrap="square" rtlCol="0" anchor="ctr">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产品研发背景</a:t>
                </a:r>
              </a:p>
            </p:txBody>
          </p:sp>
        </p:grpSp>
      </p:grpSp>
      <p:graphicFrame>
        <p:nvGraphicFramePr>
          <p:cNvPr id="14" name="图示 13"/>
          <p:cNvGraphicFramePr/>
          <p:nvPr>
            <p:extLst>
              <p:ext uri="{D42A27DB-BD31-4B8C-83A1-F6EECF244321}">
                <p14:modId xmlns:p14="http://schemas.microsoft.com/office/powerpoint/2010/main" val="1656232071"/>
              </p:ext>
            </p:extLst>
          </p:nvPr>
        </p:nvGraphicFramePr>
        <p:xfrm>
          <a:off x="2150753" y="87875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8859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99470" y="961795"/>
            <a:ext cx="2902623" cy="4934410"/>
            <a:chOff x="1586203" y="961795"/>
            <a:chExt cx="2902623" cy="4934410"/>
          </a:xfrm>
        </p:grpSpPr>
        <p:sp>
          <p:nvSpPr>
            <p:cNvPr id="5" name="矩形 4"/>
            <p:cNvSpPr/>
            <p:nvPr/>
          </p:nvSpPr>
          <p:spPr>
            <a:xfrm>
              <a:off x="1586203" y="96179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096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04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12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20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28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88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096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604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112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620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128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588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096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04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112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620826" y="198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28826" y="198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588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96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604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112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620826" y="248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128826" y="248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88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096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604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112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620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128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588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096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604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112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620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128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588826" y="401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2096826" y="401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604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112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620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28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588826" y="452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2096826" y="452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604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112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620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28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588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096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604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3112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620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128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588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096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2604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112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620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28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6180879" y="2606640"/>
            <a:ext cx="6011121" cy="1644720"/>
            <a:chOff x="5567596" y="2455460"/>
            <a:chExt cx="6011121" cy="1644720"/>
          </a:xfrm>
        </p:grpSpPr>
        <p:sp>
          <p:nvSpPr>
            <p:cNvPr id="80" name="文本占位符 1"/>
            <p:cNvSpPr txBox="1">
              <a:spLocks/>
            </p:cNvSpPr>
            <p:nvPr/>
          </p:nvSpPr>
          <p:spPr>
            <a:xfrm>
              <a:off x="5645653" y="2455460"/>
              <a:ext cx="3933611" cy="82236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800" b="1" i="0" u="none" strike="noStrike" kern="1200" cap="none" spc="0" normalizeH="0" baseline="0" noProof="0" dirty="0">
                  <a:ln>
                    <a:noFill/>
                  </a:ln>
                  <a:solidFill>
                    <a:schemeClr val="tx1"/>
                  </a:solidFill>
                  <a:effectLst/>
                  <a:uLnTx/>
                  <a:uFillTx/>
                  <a:latin typeface="微软雅黑"/>
                  <a:ea typeface="微软雅黑"/>
                  <a:cs typeface="+mn-cs"/>
                </a:rPr>
                <a:t>Part Two</a:t>
              </a:r>
              <a:endParaRPr kumimoji="1" lang="zh-CN" altLang="en-US" sz="48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81" name="文本占位符 2"/>
            <p:cNvSpPr txBox="1">
              <a:spLocks/>
            </p:cNvSpPr>
            <p:nvPr/>
          </p:nvSpPr>
          <p:spPr>
            <a:xfrm>
              <a:off x="5652597" y="3277820"/>
              <a:ext cx="5926120" cy="82236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4800" b="1" i="0" u="none" strike="noStrike" kern="1200" cap="none" spc="0" normalizeH="0" baseline="0" noProof="0" dirty="0" smtClean="0">
                  <a:ln>
                    <a:noFill/>
                  </a:ln>
                  <a:solidFill>
                    <a:schemeClr val="tx1"/>
                  </a:solidFill>
                  <a:effectLst/>
                  <a:uLnTx/>
                  <a:uFillTx/>
                  <a:latin typeface="微软雅黑"/>
                  <a:ea typeface="微软雅黑"/>
                  <a:cs typeface="+mn-cs"/>
                </a:rPr>
                <a:t>产品功能</a:t>
              </a:r>
              <a:r>
                <a:rPr kumimoji="0" lang="zh-CN" altLang="en-US" sz="4800" b="1" i="0" u="none" strike="noStrike" kern="1200" cap="none" spc="0" normalizeH="0" baseline="0" noProof="0" dirty="0">
                  <a:ln>
                    <a:noFill/>
                  </a:ln>
                  <a:solidFill>
                    <a:schemeClr val="tx1"/>
                  </a:solidFill>
                  <a:effectLst/>
                  <a:uLnTx/>
                  <a:uFillTx/>
                  <a:latin typeface="微软雅黑"/>
                  <a:ea typeface="微软雅黑"/>
                  <a:cs typeface="+mn-cs"/>
                </a:rPr>
                <a:t>介绍</a:t>
              </a:r>
              <a:endParaRPr kumimoji="1" lang="zh-CN" altLang="en-US" sz="4800" b="1" i="0" u="none" strike="noStrike" kern="1200" cap="none" spc="0" normalizeH="0" baseline="0" noProof="0" dirty="0">
                <a:ln>
                  <a:noFill/>
                </a:ln>
                <a:solidFill>
                  <a:schemeClr val="tx1"/>
                </a:solidFill>
                <a:effectLst/>
                <a:uLnTx/>
                <a:uFillTx/>
                <a:latin typeface="微软雅黑"/>
                <a:ea typeface="微软雅黑"/>
                <a:cs typeface="+mn-cs"/>
              </a:endParaRPr>
            </a:p>
          </p:txBody>
        </p:sp>
        <p:cxnSp>
          <p:nvCxnSpPr>
            <p:cNvPr id="82" name="直接连接符 81"/>
            <p:cNvCxnSpPr/>
            <p:nvPr/>
          </p:nvCxnSpPr>
          <p:spPr>
            <a:xfrm>
              <a:off x="5567596" y="2530609"/>
              <a:ext cx="0" cy="1494421"/>
            </a:xfrm>
            <a:prstGeom prst="line">
              <a:avLst/>
            </a:prstGeom>
            <a:noFill/>
            <a:ln w="76200" cap="flat" cmpd="sng" algn="ctr">
              <a:solidFill>
                <a:srgbClr val="00B0F0"/>
              </a:solidFill>
              <a:prstDash val="solid"/>
              <a:miter lim="800000"/>
            </a:ln>
            <a:effectLst/>
          </p:spPr>
        </p:cxnSp>
      </p:grpSp>
    </p:spTree>
    <p:extLst>
      <p:ext uri="{BB962C8B-B14F-4D97-AF65-F5344CB8AC3E}">
        <p14:creationId xmlns:p14="http://schemas.microsoft.com/office/powerpoint/2010/main" val="3454457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556177" y="581790"/>
            <a:ext cx="2342738" cy="695909"/>
            <a:chOff x="498121" y="509220"/>
            <a:chExt cx="2342738" cy="695909"/>
          </a:xfrm>
        </p:grpSpPr>
        <p:sp>
          <p:nvSpPr>
            <p:cNvPr id="28" name="矩形 27"/>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498121" y="509220"/>
              <a:ext cx="2342738" cy="695909"/>
              <a:chOff x="95768" y="529578"/>
              <a:chExt cx="2342738" cy="695909"/>
            </a:xfrm>
          </p:grpSpPr>
          <p:sp>
            <p:nvSpPr>
              <p:cNvPr id="30" name="矩形 29"/>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252294" y="642938"/>
                <a:ext cx="2019851" cy="461665"/>
              </a:xfrm>
              <a:prstGeom prst="rect">
                <a:avLst/>
              </a:prstGeom>
              <a:solidFill>
                <a:srgbClr val="00AEEA"/>
              </a:solidFill>
            </p:spPr>
            <p:txBody>
              <a:bodyPr wrap="square" rtlCol="0" anchor="ctr">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产品定义</a:t>
                </a:r>
              </a:p>
            </p:txBody>
          </p:sp>
        </p:grpSp>
      </p:grpSp>
      <p:sp>
        <p:nvSpPr>
          <p:cNvPr id="3" name="矩形 2"/>
          <p:cNvSpPr/>
          <p:nvPr/>
        </p:nvSpPr>
        <p:spPr>
          <a:xfrm>
            <a:off x="4484137" y="2136365"/>
            <a:ext cx="7130348" cy="2862322"/>
          </a:xfrm>
          <a:prstGeom prst="rect">
            <a:avLst/>
          </a:prstGeom>
        </p:spPr>
        <p:txBody>
          <a:bodyPr wrap="square">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是中国建设银行依据与市场管理方签订协议约定，通过提供统一收款、自动分账、个性对账、统计分析、便捷融资等服务，为满足线下实体、</a:t>
            </a:r>
            <a:r>
              <a:rPr lang="en-US" altLang="zh-CN" sz="2400" dirty="0">
                <a:latin typeface="微软雅黑" panose="020B0503020204020204" pitchFamily="34" charset="-122"/>
                <a:ea typeface="微软雅黑" panose="020B0503020204020204" pitchFamily="34" charset="-122"/>
              </a:rPr>
              <a:t>O2O</a:t>
            </a:r>
            <a:r>
              <a:rPr lang="zh-CN" altLang="zh-CN" sz="2400" dirty="0">
                <a:latin typeface="微软雅黑" panose="020B0503020204020204" pitchFamily="34" charset="-122"/>
                <a:ea typeface="微软雅黑" panose="020B0503020204020204" pitchFamily="34" charset="-122"/>
              </a:rPr>
              <a:t>模式等专业市场客群资金管理需求，创新推出的智能、安全、便捷、开放式专业结算综合服务平台。</a:t>
            </a:r>
          </a:p>
        </p:txBody>
      </p:sp>
      <p:pic>
        <p:nvPicPr>
          <p:cNvPr id="2050" name="Picture 2" descr="D:\1JieSuanBu\009专业市场平台\016培训\IMG_7536.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652881" y="1553096"/>
            <a:ext cx="3238895" cy="507113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 xmlns:a16="http://schemas.microsoft.com/office/drawing/2014/main" id="{33E16B42-3DA3-9141-85A2-43DEA42BAD5D}"/>
              </a:ext>
            </a:extLst>
          </p:cNvPr>
          <p:cNvSpPr/>
          <p:nvPr/>
        </p:nvSpPr>
        <p:spPr>
          <a:xfrm>
            <a:off x="4484137" y="1553096"/>
            <a:ext cx="5929828" cy="523220"/>
          </a:xfrm>
          <a:prstGeom prst="rect">
            <a:avLst/>
          </a:prstGeom>
        </p:spPr>
        <p:txBody>
          <a:bodyPr wrap="none">
            <a:spAutoFit/>
          </a:bodyPr>
          <a:lstStyle/>
          <a:p>
            <a:r>
              <a:rPr lang="zh-CN" altLang="en-US" sz="2800" b="1" dirty="0">
                <a:solidFill>
                  <a:schemeClr val="accent1">
                    <a:lumMod val="75000"/>
                  </a:schemeClr>
                </a:solidFill>
              </a:rPr>
              <a:t>惠市宝</a:t>
            </a:r>
            <a:r>
              <a:rPr lang="en-US" altLang="zh-CN" sz="2800" b="1" dirty="0">
                <a:solidFill>
                  <a:schemeClr val="accent1">
                    <a:lumMod val="75000"/>
                  </a:schemeClr>
                </a:solidFill>
              </a:rPr>
              <a:t>—</a:t>
            </a:r>
            <a:r>
              <a:rPr lang="zh-CN" altLang="zh-CN" sz="2800" b="1" dirty="0">
                <a:solidFill>
                  <a:schemeClr val="accent1">
                    <a:lumMod val="75000"/>
                  </a:schemeClr>
                </a:solidFill>
              </a:rPr>
              <a:t>对公专业结算综合服务平台</a:t>
            </a:r>
            <a:endParaRPr lang="zh-CN" altLang="en-US" sz="2800" b="1" dirty="0">
              <a:solidFill>
                <a:schemeClr val="accent1">
                  <a:lumMod val="75000"/>
                </a:schemeClr>
              </a:solidFill>
            </a:endParaRPr>
          </a:p>
        </p:txBody>
      </p:sp>
    </p:spTree>
    <p:extLst>
      <p:ext uri="{BB962C8B-B14F-4D97-AF65-F5344CB8AC3E}">
        <p14:creationId xmlns:p14="http://schemas.microsoft.com/office/powerpoint/2010/main" val="3430836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56177" y="581790"/>
            <a:ext cx="2342738" cy="695909"/>
            <a:chOff x="498121" y="509220"/>
            <a:chExt cx="2342738" cy="695909"/>
          </a:xfrm>
        </p:grpSpPr>
        <p:sp>
          <p:nvSpPr>
            <p:cNvPr id="37" name="矩形 36"/>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498121" y="509220"/>
              <a:ext cx="2342738" cy="695909"/>
              <a:chOff x="95768" y="529578"/>
              <a:chExt cx="2342738" cy="695909"/>
            </a:xfrm>
          </p:grpSpPr>
          <p:sp>
            <p:nvSpPr>
              <p:cNvPr id="39" name="矩形 38"/>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92472" y="589157"/>
                <a:ext cx="2186212" cy="461665"/>
              </a:xfrm>
              <a:prstGeom prst="rect">
                <a:avLst/>
              </a:prstGeom>
              <a:solidFill>
                <a:srgbClr val="00AEEA"/>
              </a:solidFill>
            </p:spPr>
            <p:txBody>
              <a:bodyPr wrap="square" rtlCol="0" anchor="ctr">
                <a:spAutoFit/>
              </a:bodyPr>
              <a:lstStyle/>
              <a:p>
                <a:pPr algn="ctr"/>
                <a:r>
                  <a:rPr lang="zh-CN" altLang="en-US" sz="2400" b="1" dirty="0">
                    <a:solidFill>
                      <a:schemeClr val="bg1"/>
                    </a:solidFill>
                    <a:latin typeface="+mn-ea"/>
                  </a:rPr>
                  <a:t>平台功能亮点</a:t>
                </a:r>
              </a:p>
            </p:txBody>
          </p:sp>
        </p:grpSp>
      </p:grpSp>
      <p:graphicFrame>
        <p:nvGraphicFramePr>
          <p:cNvPr id="14" name="图示 13"/>
          <p:cNvGraphicFramePr/>
          <p:nvPr>
            <p:extLst>
              <p:ext uri="{D42A27DB-BD31-4B8C-83A1-F6EECF244321}">
                <p14:modId xmlns:p14="http://schemas.microsoft.com/office/powerpoint/2010/main" val="3073254062"/>
              </p:ext>
            </p:extLst>
          </p:nvPr>
        </p:nvGraphicFramePr>
        <p:xfrm>
          <a:off x="2645143" y="1277699"/>
          <a:ext cx="7272808"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2572639" y="3798698"/>
            <a:ext cx="1873250" cy="2160000"/>
          </a:xfrm>
          <a:prstGeom prst="rect">
            <a:avLst/>
          </a:prstGeom>
          <a:solidFill>
            <a:srgbClr val="00B0F0"/>
          </a:solidFill>
        </p:spPr>
        <p:txBody>
          <a:bodyPr>
            <a:noAutofit/>
          </a:bodyPr>
          <a:lstStyle/>
          <a:p>
            <a:pPr>
              <a:defRPr/>
            </a:pPr>
            <a:r>
              <a:rPr lang="zh-CN" altLang="en-US" sz="2000" dirty="0">
                <a:latin typeface="Microsoft YaHei" panose="020B0503020204020204" pitchFamily="34" charset="-122"/>
                <a:ea typeface="Microsoft YaHei" panose="020B0503020204020204" pitchFamily="34" charset="-122"/>
              </a:rPr>
              <a:t>满足市场各方个性化分账</a:t>
            </a:r>
            <a:r>
              <a:rPr lang="zh-CN" altLang="en-US" sz="2000" dirty="0" smtClean="0">
                <a:latin typeface="Microsoft YaHei" panose="020B0503020204020204" pitchFamily="34" charset="-122"/>
                <a:ea typeface="Microsoft YaHei" panose="020B0503020204020204" pitchFamily="34" charset="-122"/>
              </a:rPr>
              <a:t>需求的同时解决市场方面临的违规风险</a:t>
            </a:r>
            <a:endParaRPr lang="zh-CN" altLang="en-US" sz="2000" dirty="0">
              <a:latin typeface="Microsoft YaHei" panose="020B0503020204020204" pitchFamily="34" charset="-122"/>
              <a:ea typeface="Microsoft YaHei" panose="020B0503020204020204" pitchFamily="34" charset="-122"/>
            </a:endParaRPr>
          </a:p>
        </p:txBody>
      </p:sp>
      <p:sp>
        <p:nvSpPr>
          <p:cNvPr id="17" name="TextBox 16"/>
          <p:cNvSpPr txBox="1"/>
          <p:nvPr/>
        </p:nvSpPr>
        <p:spPr>
          <a:xfrm>
            <a:off x="4372864" y="3798698"/>
            <a:ext cx="1873250" cy="2160000"/>
          </a:xfrm>
          <a:prstGeom prst="rect">
            <a:avLst/>
          </a:prstGeom>
          <a:solidFill>
            <a:srgbClr val="002060"/>
          </a:solidFill>
        </p:spPr>
        <p:txBody>
          <a:bodyPr>
            <a:noAutofit/>
          </a:bodyPr>
          <a:lstStyle/>
          <a:p>
            <a:pPr>
              <a:defRPr/>
            </a:pPr>
            <a:r>
              <a:rPr lang="zh-CN" altLang="en-US" sz="2000" dirty="0">
                <a:solidFill>
                  <a:schemeClr val="bg1"/>
                </a:solidFill>
                <a:latin typeface="Microsoft YaHei" panose="020B0503020204020204" pitchFamily="34" charset="-122"/>
                <a:ea typeface="Microsoft YaHei" panose="020B0503020204020204" pitchFamily="34" charset="-122"/>
              </a:rPr>
              <a:t>适应市场各方线上</a:t>
            </a:r>
            <a:r>
              <a:rPr lang="en-US" altLang="zh-CN" sz="2000" dirty="0">
                <a:solidFill>
                  <a:schemeClr val="bg1"/>
                </a:solidFill>
                <a:latin typeface="Microsoft YaHei" panose="020B0503020204020204" pitchFamily="34" charset="-122"/>
                <a:ea typeface="Microsoft YaHei" panose="020B0503020204020204" pitchFamily="34" charset="-122"/>
              </a:rPr>
              <a:t>+</a:t>
            </a:r>
            <a:r>
              <a:rPr lang="zh-CN" altLang="en-US" sz="2000" dirty="0">
                <a:solidFill>
                  <a:schemeClr val="bg1"/>
                </a:solidFill>
                <a:latin typeface="Microsoft YaHei" panose="020B0503020204020204" pitchFamily="34" charset="-122"/>
                <a:ea typeface="Microsoft YaHei" panose="020B0503020204020204" pitchFamily="34" charset="-122"/>
              </a:rPr>
              <a:t>线下经营模式转变而引发的结算  新需求，协助实现统一促销、引流拓客。</a:t>
            </a:r>
          </a:p>
        </p:txBody>
      </p:sp>
      <p:sp>
        <p:nvSpPr>
          <p:cNvPr id="18" name="TextBox 17"/>
          <p:cNvSpPr txBox="1"/>
          <p:nvPr/>
        </p:nvSpPr>
        <p:spPr>
          <a:xfrm>
            <a:off x="6246114" y="3798698"/>
            <a:ext cx="1871662" cy="2160000"/>
          </a:xfrm>
          <a:prstGeom prst="rect">
            <a:avLst/>
          </a:prstGeom>
          <a:solidFill>
            <a:srgbClr val="00B0F0"/>
          </a:solidFill>
        </p:spPr>
        <p:txBody>
          <a:bodyPr>
            <a:noAutofit/>
          </a:bodyPr>
          <a:lstStyle/>
          <a:p>
            <a:pPr>
              <a:defRPr/>
            </a:pPr>
            <a:r>
              <a:rPr lang="zh-CN" altLang="en-US" sz="2000" dirty="0">
                <a:latin typeface="Microsoft YaHei" panose="020B0503020204020204" pitchFamily="34" charset="-122"/>
                <a:ea typeface="Microsoft YaHei" panose="020B0503020204020204" pitchFamily="34" charset="-122"/>
              </a:rPr>
              <a:t>解决商户融资难、对账难、金融服务缺乏的难题，批量化</a:t>
            </a:r>
            <a:r>
              <a:rPr lang="zh-CN" altLang="en-US" sz="2000" dirty="0" smtClean="0">
                <a:latin typeface="Microsoft YaHei" panose="020B0503020204020204" pitchFamily="34" charset="-122"/>
                <a:ea typeface="Microsoft YaHei" panose="020B0503020204020204" pitchFamily="34" charset="-122"/>
              </a:rPr>
              <a:t>规模化</a:t>
            </a:r>
            <a:r>
              <a:rPr lang="zh-CN" altLang="en-US" sz="2000" dirty="0">
                <a:latin typeface="Microsoft YaHei" panose="020B0503020204020204" pitchFamily="34" charset="-122"/>
                <a:ea typeface="Microsoft YaHei" panose="020B0503020204020204" pitchFamily="34" charset="-122"/>
              </a:rPr>
              <a:t>的推进普惠金融。</a:t>
            </a:r>
          </a:p>
        </p:txBody>
      </p:sp>
      <p:sp>
        <p:nvSpPr>
          <p:cNvPr id="19" name="TextBox 18"/>
          <p:cNvSpPr txBox="1"/>
          <p:nvPr/>
        </p:nvSpPr>
        <p:spPr>
          <a:xfrm>
            <a:off x="8046339" y="3798698"/>
            <a:ext cx="1943100" cy="2160000"/>
          </a:xfrm>
          <a:prstGeom prst="rect">
            <a:avLst/>
          </a:prstGeom>
          <a:solidFill>
            <a:srgbClr val="002060"/>
          </a:solidFill>
        </p:spPr>
        <p:txBody>
          <a:bodyPr>
            <a:noAutofit/>
          </a:bodyPr>
          <a:lstStyle/>
          <a:p>
            <a:pPr>
              <a:defRPr/>
            </a:pPr>
            <a:r>
              <a:rPr lang="zh-CN" altLang="en-US" sz="2000" dirty="0">
                <a:solidFill>
                  <a:schemeClr val="bg1"/>
                </a:solidFill>
                <a:latin typeface="Microsoft YaHei" panose="020B0503020204020204" pitchFamily="34" charset="-122"/>
                <a:ea typeface="Microsoft YaHei" panose="020B0503020204020204" pitchFamily="34" charset="-122"/>
              </a:rPr>
              <a:t>具备资金监管、交易担保功能，确保资金安全，维护公众利益。</a:t>
            </a:r>
            <a:endParaRPr lang="en-US" altLang="zh-CN" sz="2000" dirty="0">
              <a:solidFill>
                <a:schemeClr val="bg1"/>
              </a:solidFill>
              <a:latin typeface="Microsoft YaHei" panose="020B0503020204020204" pitchFamily="34" charset="-122"/>
              <a:ea typeface="Microsoft YaHei" panose="020B0503020204020204" pitchFamily="34" charset="-122"/>
            </a:endParaRPr>
          </a:p>
          <a:p>
            <a:pPr>
              <a:defRPr/>
            </a:pP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51166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8" name="Rectangle 147"/>
          <p:cNvSpPr>
            <a:spLocks noChangeArrowheads="1"/>
          </p:cNvSpPr>
          <p:nvPr/>
        </p:nvSpPr>
        <p:spPr bwMode="auto">
          <a:xfrm>
            <a:off x="2846917" y="70359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00025"/>
            <a:r>
              <a:rPr lang="en-US" altLang="zh-CN" sz="1000">
                <a:latin typeface="Calibri" pitchFamily="34" charset="0"/>
                <a:cs typeface="Times New Roman" pitchFamily="18" charset="0"/>
              </a:rPr>
              <a:t>  </a:t>
            </a:r>
            <a:endParaRPr lang="en-US" altLang="zh-CN" sz="1000">
              <a:cs typeface="Times New Roman" pitchFamily="18" charset="0"/>
            </a:endParaRPr>
          </a:p>
          <a:p>
            <a:pPr indent="200025" eaLnBrk="0" hangingPunct="0"/>
            <a:endParaRPr lang="en-US" altLang="zh-CN">
              <a:cs typeface="Times New Roman" pitchFamily="18" charset="0"/>
            </a:endParaRPr>
          </a:p>
        </p:txBody>
      </p:sp>
      <p:sp>
        <p:nvSpPr>
          <p:cNvPr id="19499" name="Rectangle 149"/>
          <p:cNvSpPr>
            <a:spLocks noChangeArrowheads="1"/>
          </p:cNvSpPr>
          <p:nvPr/>
        </p:nvSpPr>
        <p:spPr bwMode="auto">
          <a:xfrm>
            <a:off x="2846917" y="15748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0" name="组合 79">
            <a:extLst>
              <a:ext uri="{FF2B5EF4-FFF2-40B4-BE49-F238E27FC236}">
                <a16:creationId xmlns="" xmlns:a16="http://schemas.microsoft.com/office/drawing/2014/main" id="{59B4B3D5-F8CA-CC41-816F-09103502287E}"/>
              </a:ext>
            </a:extLst>
          </p:cNvPr>
          <p:cNvGrpSpPr/>
          <p:nvPr/>
        </p:nvGrpSpPr>
        <p:grpSpPr>
          <a:xfrm>
            <a:off x="572935" y="402335"/>
            <a:ext cx="3179916" cy="824475"/>
            <a:chOff x="498121" y="509220"/>
            <a:chExt cx="2342738" cy="695909"/>
          </a:xfrm>
        </p:grpSpPr>
        <p:sp>
          <p:nvSpPr>
            <p:cNvPr id="81" name="矩形 80">
              <a:extLst>
                <a:ext uri="{FF2B5EF4-FFF2-40B4-BE49-F238E27FC236}">
                  <a16:creationId xmlns="" xmlns:a16="http://schemas.microsoft.com/office/drawing/2014/main" id="{CDD9F736-73CD-594C-887C-6D44AB41BD44}"/>
                </a:ext>
              </a:extLst>
            </p:cNvPr>
            <p:cNvSpPr/>
            <p:nvPr/>
          </p:nvSpPr>
          <p:spPr>
            <a:xfrm>
              <a:off x="594825" y="673244"/>
              <a:ext cx="1947851" cy="461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a:extLst>
                <a:ext uri="{FF2B5EF4-FFF2-40B4-BE49-F238E27FC236}">
                  <a16:creationId xmlns="" xmlns:a16="http://schemas.microsoft.com/office/drawing/2014/main" id="{F446EC80-B3A9-E743-9CED-90DDF3F8E38B}"/>
                </a:ext>
              </a:extLst>
            </p:cNvPr>
            <p:cNvGrpSpPr/>
            <p:nvPr/>
          </p:nvGrpSpPr>
          <p:grpSpPr>
            <a:xfrm>
              <a:off x="498121" y="509220"/>
              <a:ext cx="2342738" cy="695909"/>
              <a:chOff x="95768" y="529578"/>
              <a:chExt cx="2342738" cy="695909"/>
            </a:xfrm>
          </p:grpSpPr>
          <p:sp>
            <p:nvSpPr>
              <p:cNvPr id="83" name="矩形 82">
                <a:extLst>
                  <a:ext uri="{FF2B5EF4-FFF2-40B4-BE49-F238E27FC236}">
                    <a16:creationId xmlns="" xmlns:a16="http://schemas.microsoft.com/office/drawing/2014/main" id="{E112D69E-B943-9E4E-BFF6-A1D7D7C0A307}"/>
                  </a:ext>
                </a:extLst>
              </p:cNvPr>
              <p:cNvSpPr/>
              <p:nvPr/>
            </p:nvSpPr>
            <p:spPr>
              <a:xfrm>
                <a:off x="2186506" y="973487"/>
                <a:ext cx="252000" cy="252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 xmlns:a16="http://schemas.microsoft.com/office/drawing/2014/main" id="{1192D2E3-4034-0344-9A90-389A706146D8}"/>
                  </a:ext>
                </a:extLst>
              </p:cNvPr>
              <p:cNvSpPr/>
              <p:nvPr/>
            </p:nvSpPr>
            <p:spPr>
              <a:xfrm>
                <a:off x="2184734" y="588392"/>
                <a:ext cx="180000" cy="180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 xmlns:a16="http://schemas.microsoft.com/office/drawing/2014/main" id="{0CC50A94-2FAB-8547-A07B-2F407DF54474}"/>
                  </a:ext>
                </a:extLst>
              </p:cNvPr>
              <p:cNvSpPr/>
              <p:nvPr/>
            </p:nvSpPr>
            <p:spPr>
              <a:xfrm>
                <a:off x="95768" y="529578"/>
                <a:ext cx="288000" cy="288000"/>
              </a:xfrm>
              <a:prstGeom prst="rect">
                <a:avLst/>
              </a:prstGeom>
              <a:solidFill>
                <a:srgbClr val="00AEEA">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41">
                <a:extLst>
                  <a:ext uri="{FF2B5EF4-FFF2-40B4-BE49-F238E27FC236}">
                    <a16:creationId xmlns="" xmlns:a16="http://schemas.microsoft.com/office/drawing/2014/main" id="{B69DEF96-0344-5342-9E87-BD3EBDACDB5D}"/>
                  </a:ext>
                </a:extLst>
              </p:cNvPr>
              <p:cNvSpPr txBox="1"/>
              <p:nvPr/>
            </p:nvSpPr>
            <p:spPr>
              <a:xfrm>
                <a:off x="252294" y="678933"/>
                <a:ext cx="2019851" cy="389674"/>
              </a:xfrm>
              <a:prstGeom prst="rect">
                <a:avLst/>
              </a:prstGeom>
              <a:solidFill>
                <a:srgbClr val="00AEEA"/>
              </a:solidFill>
            </p:spPr>
            <p:txBody>
              <a:bodyPr wrap="square" rtlCol="0" anchor="ctr">
                <a:spAutoFit/>
              </a:bodyPr>
              <a:lstStyle/>
              <a:p>
                <a:pPr>
                  <a:defRPr/>
                </a:pPr>
                <a:r>
                  <a:rPr lang="zh-CN" altLang="en-US" sz="2400" b="1" dirty="0">
                    <a:solidFill>
                      <a:schemeClr val="bg1"/>
                    </a:solidFill>
                    <a:latin typeface="+mn-ea"/>
                  </a:rPr>
                  <a:t>平台主要业务流程</a:t>
                </a:r>
              </a:p>
            </p:txBody>
          </p:sp>
        </p:gr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83" y="1333688"/>
            <a:ext cx="9240953" cy="5296021"/>
          </a:xfrm>
          <a:prstGeom prst="rect">
            <a:avLst/>
          </a:prstGeom>
        </p:spPr>
      </p:pic>
      <p:sp>
        <p:nvSpPr>
          <p:cNvPr id="3" name="TextBox 2"/>
          <p:cNvSpPr txBox="1"/>
          <p:nvPr/>
        </p:nvSpPr>
        <p:spPr>
          <a:xfrm>
            <a:off x="3527041" y="3973152"/>
            <a:ext cx="2152398" cy="261610"/>
          </a:xfrm>
          <a:prstGeom prst="rect">
            <a:avLst/>
          </a:prstGeom>
          <a:noFill/>
        </p:spPr>
        <p:txBody>
          <a:bodyPr wrap="square" rtlCol="0">
            <a:spAutoFit/>
          </a:bodyPr>
          <a:lstStyle/>
          <a:p>
            <a:pPr algn="ctr"/>
            <a:r>
              <a:rPr lang="zh-CN" altLang="en-US" sz="1100" b="1" dirty="0" smtClean="0">
                <a:solidFill>
                  <a:srgbClr val="FF0000"/>
                </a:solidFill>
                <a:latin typeface="微软雅黑" panose="020B0503020204020204" pitchFamily="34" charset="-122"/>
                <a:ea typeface="微软雅黑" panose="020B0503020204020204" pitchFamily="34" charset="-122"/>
              </a:rPr>
              <a:t>银行内部户，不计息，算存款</a:t>
            </a:r>
            <a:endParaRPr lang="zh-CN" altLang="en-US" sz="11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557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099470" y="961794"/>
            <a:ext cx="2902623" cy="4934410"/>
            <a:chOff x="1586203" y="961795"/>
            <a:chExt cx="2902623" cy="4934410"/>
          </a:xfrm>
        </p:grpSpPr>
        <p:sp>
          <p:nvSpPr>
            <p:cNvPr id="69" name="矩形 68"/>
            <p:cNvSpPr/>
            <p:nvPr/>
          </p:nvSpPr>
          <p:spPr>
            <a:xfrm>
              <a:off x="1586203" y="96179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矩形 69"/>
            <p:cNvSpPr/>
            <p:nvPr/>
          </p:nvSpPr>
          <p:spPr>
            <a:xfrm>
              <a:off x="2096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矩形 70"/>
            <p:cNvSpPr/>
            <p:nvPr/>
          </p:nvSpPr>
          <p:spPr>
            <a:xfrm>
              <a:off x="2604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矩形 71"/>
            <p:cNvSpPr/>
            <p:nvPr/>
          </p:nvSpPr>
          <p:spPr>
            <a:xfrm>
              <a:off x="3112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矩形 72"/>
            <p:cNvSpPr/>
            <p:nvPr/>
          </p:nvSpPr>
          <p:spPr>
            <a:xfrm>
              <a:off x="3620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矩形 73"/>
            <p:cNvSpPr/>
            <p:nvPr/>
          </p:nvSpPr>
          <p:spPr>
            <a:xfrm>
              <a:off x="4128826" y="96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矩形 74"/>
            <p:cNvSpPr/>
            <p:nvPr/>
          </p:nvSpPr>
          <p:spPr>
            <a:xfrm>
              <a:off x="1588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矩形 75"/>
            <p:cNvSpPr/>
            <p:nvPr/>
          </p:nvSpPr>
          <p:spPr>
            <a:xfrm>
              <a:off x="2096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矩形 76"/>
            <p:cNvSpPr/>
            <p:nvPr/>
          </p:nvSpPr>
          <p:spPr>
            <a:xfrm>
              <a:off x="2604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矩形 77"/>
            <p:cNvSpPr/>
            <p:nvPr/>
          </p:nvSpPr>
          <p:spPr>
            <a:xfrm>
              <a:off x="3112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矩形 78"/>
            <p:cNvSpPr/>
            <p:nvPr/>
          </p:nvSpPr>
          <p:spPr>
            <a:xfrm>
              <a:off x="3620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矩形 82"/>
            <p:cNvSpPr/>
            <p:nvPr/>
          </p:nvSpPr>
          <p:spPr>
            <a:xfrm>
              <a:off x="4128826" y="147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矩形 83"/>
            <p:cNvSpPr/>
            <p:nvPr/>
          </p:nvSpPr>
          <p:spPr>
            <a:xfrm>
              <a:off x="1588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矩形 84"/>
            <p:cNvSpPr/>
            <p:nvPr/>
          </p:nvSpPr>
          <p:spPr>
            <a:xfrm>
              <a:off x="2096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矩形 85"/>
            <p:cNvSpPr/>
            <p:nvPr/>
          </p:nvSpPr>
          <p:spPr>
            <a:xfrm>
              <a:off x="2604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矩形 86"/>
            <p:cNvSpPr/>
            <p:nvPr/>
          </p:nvSpPr>
          <p:spPr>
            <a:xfrm>
              <a:off x="3112826" y="198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矩形 87"/>
            <p:cNvSpPr/>
            <p:nvPr/>
          </p:nvSpPr>
          <p:spPr>
            <a:xfrm>
              <a:off x="3620826" y="198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矩形 88"/>
            <p:cNvSpPr/>
            <p:nvPr/>
          </p:nvSpPr>
          <p:spPr>
            <a:xfrm>
              <a:off x="4128826" y="198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矩形 89"/>
            <p:cNvSpPr/>
            <p:nvPr/>
          </p:nvSpPr>
          <p:spPr>
            <a:xfrm>
              <a:off x="1588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矩形 90"/>
            <p:cNvSpPr/>
            <p:nvPr/>
          </p:nvSpPr>
          <p:spPr>
            <a:xfrm>
              <a:off x="2096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矩形 91"/>
            <p:cNvSpPr/>
            <p:nvPr/>
          </p:nvSpPr>
          <p:spPr>
            <a:xfrm>
              <a:off x="2604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矩形 92"/>
            <p:cNvSpPr/>
            <p:nvPr/>
          </p:nvSpPr>
          <p:spPr>
            <a:xfrm>
              <a:off x="3112826" y="2488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矩形 93"/>
            <p:cNvSpPr/>
            <p:nvPr/>
          </p:nvSpPr>
          <p:spPr>
            <a:xfrm>
              <a:off x="3620826" y="248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矩形 94"/>
            <p:cNvSpPr/>
            <p:nvPr/>
          </p:nvSpPr>
          <p:spPr>
            <a:xfrm>
              <a:off x="4128826" y="248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矩形 95"/>
            <p:cNvSpPr/>
            <p:nvPr/>
          </p:nvSpPr>
          <p:spPr>
            <a:xfrm>
              <a:off x="1588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矩形 96"/>
            <p:cNvSpPr/>
            <p:nvPr/>
          </p:nvSpPr>
          <p:spPr>
            <a:xfrm>
              <a:off x="2096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矩形 97"/>
            <p:cNvSpPr/>
            <p:nvPr/>
          </p:nvSpPr>
          <p:spPr>
            <a:xfrm>
              <a:off x="2604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矩形 98"/>
            <p:cNvSpPr/>
            <p:nvPr/>
          </p:nvSpPr>
          <p:spPr>
            <a:xfrm>
              <a:off x="3112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矩形 99"/>
            <p:cNvSpPr/>
            <p:nvPr/>
          </p:nvSpPr>
          <p:spPr>
            <a:xfrm>
              <a:off x="3620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矩形 100"/>
            <p:cNvSpPr/>
            <p:nvPr/>
          </p:nvSpPr>
          <p:spPr>
            <a:xfrm>
              <a:off x="4128826" y="299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矩形 101"/>
            <p:cNvSpPr/>
            <p:nvPr/>
          </p:nvSpPr>
          <p:spPr>
            <a:xfrm>
              <a:off x="1588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矩形 102"/>
            <p:cNvSpPr/>
            <p:nvPr/>
          </p:nvSpPr>
          <p:spPr>
            <a:xfrm>
              <a:off x="2096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矩形 103"/>
            <p:cNvSpPr/>
            <p:nvPr/>
          </p:nvSpPr>
          <p:spPr>
            <a:xfrm>
              <a:off x="2604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矩形 104"/>
            <p:cNvSpPr/>
            <p:nvPr/>
          </p:nvSpPr>
          <p:spPr>
            <a:xfrm>
              <a:off x="3112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矩形 105"/>
            <p:cNvSpPr/>
            <p:nvPr/>
          </p:nvSpPr>
          <p:spPr>
            <a:xfrm>
              <a:off x="3620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矩形 106"/>
            <p:cNvSpPr/>
            <p:nvPr/>
          </p:nvSpPr>
          <p:spPr>
            <a:xfrm>
              <a:off x="4128826" y="3504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矩形 107"/>
            <p:cNvSpPr/>
            <p:nvPr/>
          </p:nvSpPr>
          <p:spPr>
            <a:xfrm>
              <a:off x="1588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9" name="矩形 108"/>
            <p:cNvSpPr/>
            <p:nvPr/>
          </p:nvSpPr>
          <p:spPr>
            <a:xfrm>
              <a:off x="2096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矩形 109"/>
            <p:cNvSpPr/>
            <p:nvPr/>
          </p:nvSpPr>
          <p:spPr>
            <a:xfrm>
              <a:off x="2604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矩形 110"/>
            <p:cNvSpPr/>
            <p:nvPr/>
          </p:nvSpPr>
          <p:spPr>
            <a:xfrm>
              <a:off x="3112826" y="4012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2" name="矩形 111"/>
            <p:cNvSpPr/>
            <p:nvPr/>
          </p:nvSpPr>
          <p:spPr>
            <a:xfrm>
              <a:off x="3620826" y="401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3" name="矩形 112"/>
            <p:cNvSpPr/>
            <p:nvPr/>
          </p:nvSpPr>
          <p:spPr>
            <a:xfrm>
              <a:off x="4128826" y="4012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4" name="矩形 113"/>
            <p:cNvSpPr/>
            <p:nvPr/>
          </p:nvSpPr>
          <p:spPr>
            <a:xfrm>
              <a:off x="1588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5" name="矩形 114"/>
            <p:cNvSpPr/>
            <p:nvPr/>
          </p:nvSpPr>
          <p:spPr>
            <a:xfrm>
              <a:off x="2096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6" name="矩形 115"/>
            <p:cNvSpPr/>
            <p:nvPr/>
          </p:nvSpPr>
          <p:spPr>
            <a:xfrm>
              <a:off x="2604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7" name="矩形 116"/>
            <p:cNvSpPr/>
            <p:nvPr/>
          </p:nvSpPr>
          <p:spPr>
            <a:xfrm>
              <a:off x="3112826" y="4520205"/>
              <a:ext cx="360000" cy="360000"/>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矩形 117"/>
            <p:cNvSpPr/>
            <p:nvPr/>
          </p:nvSpPr>
          <p:spPr>
            <a:xfrm>
              <a:off x="3620826" y="452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9" name="矩形 118"/>
            <p:cNvSpPr/>
            <p:nvPr/>
          </p:nvSpPr>
          <p:spPr>
            <a:xfrm>
              <a:off x="4128826" y="4520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0" name="矩形 119"/>
            <p:cNvSpPr/>
            <p:nvPr/>
          </p:nvSpPr>
          <p:spPr>
            <a:xfrm>
              <a:off x="1588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1" name="矩形 120"/>
            <p:cNvSpPr/>
            <p:nvPr/>
          </p:nvSpPr>
          <p:spPr>
            <a:xfrm>
              <a:off x="2096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2" name="矩形 121"/>
            <p:cNvSpPr/>
            <p:nvPr/>
          </p:nvSpPr>
          <p:spPr>
            <a:xfrm>
              <a:off x="2604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3" name="矩形 122"/>
            <p:cNvSpPr/>
            <p:nvPr/>
          </p:nvSpPr>
          <p:spPr>
            <a:xfrm>
              <a:off x="3112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4" name="矩形 123"/>
            <p:cNvSpPr/>
            <p:nvPr/>
          </p:nvSpPr>
          <p:spPr>
            <a:xfrm>
              <a:off x="3620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5" name="矩形 124"/>
            <p:cNvSpPr/>
            <p:nvPr/>
          </p:nvSpPr>
          <p:spPr>
            <a:xfrm>
              <a:off x="4128826" y="5028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6" name="矩形 125"/>
            <p:cNvSpPr/>
            <p:nvPr/>
          </p:nvSpPr>
          <p:spPr>
            <a:xfrm>
              <a:off x="1588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7" name="矩形 126"/>
            <p:cNvSpPr/>
            <p:nvPr/>
          </p:nvSpPr>
          <p:spPr>
            <a:xfrm>
              <a:off x="2096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8" name="矩形 127"/>
            <p:cNvSpPr/>
            <p:nvPr/>
          </p:nvSpPr>
          <p:spPr>
            <a:xfrm>
              <a:off x="2604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9" name="矩形 128"/>
            <p:cNvSpPr/>
            <p:nvPr/>
          </p:nvSpPr>
          <p:spPr>
            <a:xfrm>
              <a:off x="3112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0" name="矩形 129"/>
            <p:cNvSpPr/>
            <p:nvPr/>
          </p:nvSpPr>
          <p:spPr>
            <a:xfrm>
              <a:off x="3620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1" name="矩形 130"/>
            <p:cNvSpPr/>
            <p:nvPr/>
          </p:nvSpPr>
          <p:spPr>
            <a:xfrm>
              <a:off x="4128826" y="5536205"/>
              <a:ext cx="360000" cy="360000"/>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 name="组合 2"/>
          <p:cNvGrpSpPr/>
          <p:nvPr/>
        </p:nvGrpSpPr>
        <p:grpSpPr>
          <a:xfrm>
            <a:off x="6180879" y="2606640"/>
            <a:ext cx="4011668" cy="1644720"/>
            <a:chOff x="5567596" y="2455460"/>
            <a:chExt cx="4011668" cy="1644720"/>
          </a:xfrm>
        </p:grpSpPr>
        <p:sp>
          <p:nvSpPr>
            <p:cNvPr id="80" name="文本占位符 1"/>
            <p:cNvSpPr txBox="1">
              <a:spLocks/>
            </p:cNvSpPr>
            <p:nvPr/>
          </p:nvSpPr>
          <p:spPr>
            <a:xfrm>
              <a:off x="5645653" y="2455460"/>
              <a:ext cx="3933611" cy="82236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800" b="1" i="0" u="none" strike="noStrike" kern="1200" cap="none" spc="0" normalizeH="0" baseline="0" noProof="0" dirty="0">
                  <a:ln>
                    <a:noFill/>
                  </a:ln>
                  <a:solidFill>
                    <a:schemeClr val="tx1"/>
                  </a:solidFill>
                  <a:effectLst/>
                  <a:uLnTx/>
                  <a:uFillTx/>
                  <a:latin typeface="微软雅黑"/>
                  <a:ea typeface="微软雅黑"/>
                  <a:cs typeface="+mn-cs"/>
                </a:rPr>
                <a:t>Part Three</a:t>
              </a:r>
              <a:endParaRPr kumimoji="1" lang="zh-CN" altLang="en-US" sz="48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81" name="文本占位符 2"/>
            <p:cNvSpPr txBox="1">
              <a:spLocks/>
            </p:cNvSpPr>
            <p:nvPr/>
          </p:nvSpPr>
          <p:spPr>
            <a:xfrm>
              <a:off x="5652598" y="3277820"/>
              <a:ext cx="3926666" cy="82236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4800" b="1" i="0" u="none" strike="noStrike" kern="1200" cap="none" spc="0" normalizeH="0" baseline="0" noProof="0" dirty="0">
                  <a:ln>
                    <a:noFill/>
                  </a:ln>
                  <a:solidFill>
                    <a:schemeClr val="tx1"/>
                  </a:solidFill>
                  <a:effectLst/>
                  <a:uLnTx/>
                  <a:uFillTx/>
                  <a:latin typeface="微软雅黑"/>
                  <a:ea typeface="微软雅黑"/>
                  <a:cs typeface="+mn-cs"/>
                </a:rPr>
                <a:t>业务办理流程</a:t>
              </a:r>
              <a:endParaRPr kumimoji="1" lang="zh-CN" altLang="en-US" sz="4800" b="1" i="0" u="none" strike="noStrike" kern="1200" cap="none" spc="0" normalizeH="0" baseline="0" noProof="0" dirty="0">
                <a:ln>
                  <a:noFill/>
                </a:ln>
                <a:solidFill>
                  <a:schemeClr val="tx1"/>
                </a:solidFill>
                <a:effectLst/>
                <a:uLnTx/>
                <a:uFillTx/>
                <a:latin typeface="微软雅黑"/>
                <a:ea typeface="微软雅黑"/>
                <a:cs typeface="+mn-cs"/>
              </a:endParaRPr>
            </a:p>
          </p:txBody>
        </p:sp>
        <p:cxnSp>
          <p:nvCxnSpPr>
            <p:cNvPr id="82" name="直接连接符 81"/>
            <p:cNvCxnSpPr/>
            <p:nvPr/>
          </p:nvCxnSpPr>
          <p:spPr>
            <a:xfrm>
              <a:off x="5567596" y="2530609"/>
              <a:ext cx="0" cy="1494421"/>
            </a:xfrm>
            <a:prstGeom prst="line">
              <a:avLst/>
            </a:prstGeom>
            <a:noFill/>
            <a:ln w="76200" cap="flat" cmpd="sng" algn="ctr">
              <a:solidFill>
                <a:srgbClr val="00B0F0"/>
              </a:solidFill>
              <a:prstDash val="solid"/>
              <a:miter lim="800000"/>
            </a:ln>
            <a:effectLst/>
          </p:spPr>
        </p:cxnSp>
      </p:grpSp>
    </p:spTree>
    <p:extLst>
      <p:ext uri="{BB962C8B-B14F-4D97-AF65-F5344CB8AC3E}">
        <p14:creationId xmlns:p14="http://schemas.microsoft.com/office/powerpoint/2010/main" val="1487307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3507</TotalTime>
  <Words>1454</Words>
  <Application>Microsoft Office PowerPoint</Application>
  <PresentationFormat>自定义</PresentationFormat>
  <Paragraphs>134</Paragraphs>
  <Slides>19</Slides>
  <Notes>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华星支行</cp:lastModifiedBy>
  <cp:revision>106</cp:revision>
  <dcterms:created xsi:type="dcterms:W3CDTF">2016-08-15T04:17:48Z</dcterms:created>
  <dcterms:modified xsi:type="dcterms:W3CDTF">2019-02-13T04:31:04Z</dcterms:modified>
</cp:coreProperties>
</file>