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2" r:id="rId5"/>
    <p:sldId id="265" r:id="rId6"/>
    <p:sldId id="263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E4A063-7D1B-413C-AD2B-2C6636538F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6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CE8ED-EA56-4FE5-B5C6-E29B0320DD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AEED5-F638-40BC-860F-0D9154FA17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80669-58F4-4CDE-8130-29B87893FF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37CF4-E3EE-4652-BFB3-494EA4FF6C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8488B-D39F-4952-98B2-A191A9A41A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67BD5-528F-4181-90C0-56B34952E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1D75A-CF75-4AE7-901E-128A8E72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06438-8C18-4153-9604-C2563CE1D0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C0DCF-1894-47D3-842F-96F7875C8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C6D88-3A3F-4C72-9F99-D999951105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21FB2-EBFF-4C73-AC17-5516192214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A4B391-D4E5-41A2-881B-DEB151E3A0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3" y="5881688"/>
            <a:ext cx="108743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467600" y="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SyncGallery+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19200"/>
            <a:ext cx="233997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962400" y="2209800"/>
            <a:ext cx="5410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err="1"/>
              <a:t>SyncGallery</a:t>
            </a:r>
            <a:r>
              <a:rPr lang="en-US" sz="4400" b="1" dirty="0"/>
              <a:t>+ – Advanced Image Sharing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4A01-AC91-4B2D-866E-BBA6FCC82FE7}" type="slidenum">
              <a:rPr lang="en-US"/>
              <a:pPr/>
              <a:t>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3" y="5881688"/>
            <a:ext cx="108743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467600" y="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SyncGallery</a:t>
            </a:r>
            <a:r>
              <a:rPr lang="en-US" dirty="0"/>
              <a:t>+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04800" y="304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Rich Feature Set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28600" y="1295400"/>
            <a:ext cx="86868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Multi-user image sharing capabilities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Image processing functions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/>
              <a:t>Lighting: Brightness, saturation &amp; contrast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/>
              <a:t>Adjustments: Orientation, cropping &amp; sharpness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/>
              <a:t>Cosmetics: Redeye &amp; blemish removal, whitening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/>
              <a:t>Photo-fun: Stickers, drawings, texts &amp; meme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/>
              <a:t>Effects: Vivid, </a:t>
            </a:r>
            <a:r>
              <a:rPr lang="en-US" sz="2000" dirty="0" err="1"/>
              <a:t>Strato</a:t>
            </a:r>
            <a:r>
              <a:rPr lang="en-US" sz="2000" dirty="0"/>
              <a:t>, </a:t>
            </a:r>
            <a:r>
              <a:rPr lang="en-US" sz="2000" dirty="0" err="1"/>
              <a:t>Indiglow</a:t>
            </a:r>
            <a:r>
              <a:rPr lang="en-US" sz="2000" dirty="0"/>
              <a:t>, Soft Focus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Image capture using Android’s native libraries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Image transfer using “Bump” technology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67600" y="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SyncGallery</a:t>
            </a:r>
            <a:r>
              <a:rPr lang="en-US" dirty="0"/>
              <a:t>+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04800" y="304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Gallery</a:t>
            </a:r>
            <a:endParaRPr lang="en-US" sz="3200" b="1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3" y="5881688"/>
            <a:ext cx="108743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8B944A01-AC91-4B2D-866E-BBA6FCC82FE7}" type="slidenum">
              <a:rPr lang="en-US"/>
              <a:pPr/>
              <a:t>3</a:t>
            </a:fld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05200" y="1087189"/>
            <a:ext cx="46482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Local files operations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 smtClean="0"/>
              <a:t>Create new folders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 smtClean="0"/>
              <a:t> Rename, delete, move files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 smtClean="0"/>
              <a:t> Share via social network applications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Show images in full screen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Show properties of the image / folder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Camera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Search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Synchronize with </a:t>
            </a:r>
            <a:r>
              <a:rPr lang="en-US" dirty="0" err="1" smtClean="0"/>
              <a:t>Dropbox</a:t>
            </a:r>
            <a:r>
              <a:rPr lang="en-US" dirty="0" smtClean="0"/>
              <a:t> folder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Logout</a:t>
            </a: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Bump (See later.)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endParaRPr lang="en-US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  <p:pic>
        <p:nvPicPr>
          <p:cNvPr id="12" name="图片 11" descr="SC20120309-2252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219200"/>
            <a:ext cx="2590800" cy="431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67600" y="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SyncGallery</a:t>
            </a:r>
            <a:r>
              <a:rPr lang="en-US" dirty="0"/>
              <a:t>+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04800" y="304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Aviary Photo Editor</a:t>
            </a:r>
            <a:endParaRPr lang="en-US" sz="3200" b="1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3" y="5881688"/>
            <a:ext cx="108743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8B944A01-AC91-4B2D-866E-BBA6FCC82FE7}" type="slidenum">
              <a:rPr lang="en-US"/>
              <a:pPr/>
              <a:t>4</a:t>
            </a:fld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33400" y="1371600"/>
            <a:ext cx="64008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numCol="2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Enhance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Effects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Stickers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Orientation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Crop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Brightness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Contrast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Saturation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Sharpness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Draw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Redeye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Whiten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Blemish</a:t>
            </a:r>
          </a:p>
          <a:p>
            <a:pPr lvl="1">
              <a:spcBef>
                <a:spcPct val="50000"/>
              </a:spcBef>
              <a:buFontTx/>
              <a:buChar char="•"/>
            </a:pPr>
            <a:endParaRPr lang="en-US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  <p:pic>
        <p:nvPicPr>
          <p:cNvPr id="11" name="图片 10" descr="SC20120309-2253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3600" y="1066800"/>
            <a:ext cx="27432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67600" y="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SyncGallery</a:t>
            </a:r>
            <a:r>
              <a:rPr lang="en-US" dirty="0"/>
              <a:t>+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04800" y="304800"/>
            <a:ext cx="6705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/>
              <a:t>Dropbox</a:t>
            </a:r>
            <a:endParaRPr lang="en-US" sz="3200" b="1" dirty="0" smtClean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3" y="5881688"/>
            <a:ext cx="108743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8B944A01-AC91-4B2D-866E-BBA6FCC82FE7}" type="slidenum">
              <a:rPr lang="en-US"/>
              <a:pPr/>
              <a:t>5</a:t>
            </a:fld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8600" y="1295400"/>
            <a:ext cx="6477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Can transfer files from one platform to another platform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E.g. Desktop computer to Mobile phone, or vice versa.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Each user has their own account, associated with their own files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Dropbox</a:t>
            </a:r>
            <a:r>
              <a:rPr lang="en-US" dirty="0" smtClean="0"/>
              <a:t> </a:t>
            </a:r>
            <a:r>
              <a:rPr lang="en-US" dirty="0"/>
              <a:t>keeps a one-month history of your work</a:t>
            </a:r>
            <a:r>
              <a:rPr lang="en-US" dirty="0" smtClean="0"/>
              <a:t>.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 smtClean="0"/>
              <a:t> Any changes can be undone, and files can be undeleted.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 smtClean="0"/>
              <a:t> Secure Sockets Layer (SSL) and AES-256 bit encryption.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2GB cloud storage, with subscriptions up to 100GB available.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  <p:pic>
        <p:nvPicPr>
          <p:cNvPr id="1026" name="Picture 2" descr="C:\Users\KOBE\Desktop\SC20120313-1231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04" y="1383506"/>
            <a:ext cx="2370296" cy="395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4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67600" y="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SyncGallery</a:t>
            </a:r>
            <a:r>
              <a:rPr lang="en-US" dirty="0"/>
              <a:t>+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04800" y="304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B</a:t>
            </a:r>
            <a:r>
              <a:rPr lang="en-US" altLang="zh-CN" sz="3200" b="1" dirty="0" smtClean="0"/>
              <a:t>ump</a:t>
            </a:r>
            <a:endParaRPr lang="en-US" sz="3200" b="1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3" y="5881688"/>
            <a:ext cx="108743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8B944A01-AC91-4B2D-866E-BBA6FCC82FE7}" type="slidenum">
              <a:rPr lang="en-US"/>
              <a:pPr/>
              <a:t>6</a:t>
            </a:fld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352800" y="1295400"/>
            <a:ext cx="5562600" cy="770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Can transfer files from one phone to another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WHY?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 smtClean="0"/>
              <a:t>Speed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dirty="0" smtClean="0"/>
              <a:t>Bluetooth: 87.5KBps (U can’t use it with IPHONE!)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dirty="0" smtClean="0"/>
              <a:t>Android Beam: Only give faster way to pairing, but still use </a:t>
            </a:r>
            <a:r>
              <a:rPr lang="en-US" dirty="0" err="1" smtClean="0"/>
              <a:t>bluetooth</a:t>
            </a:r>
            <a:r>
              <a:rPr lang="en-US" dirty="0" smtClean="0"/>
              <a:t> for      	             transference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dirty="0" smtClean="0"/>
              <a:t>Bump: 3G / 4G speed: Up to 1Gbit/s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 smtClean="0"/>
              <a:t>Easy to use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dirty="0" smtClean="0"/>
              <a:t>No need to turn on options… Simply bump two phones</a:t>
            </a:r>
          </a:p>
          <a:p>
            <a:pPr lvl="1">
              <a:spcBef>
                <a:spcPct val="50000"/>
              </a:spcBef>
            </a:pPr>
            <a:endParaRPr lang="en-US" dirty="0" smtClean="0"/>
          </a:p>
          <a:p>
            <a:pPr lvl="1"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 lvl="1">
              <a:spcBef>
                <a:spcPct val="50000"/>
              </a:spcBef>
              <a:buFontTx/>
              <a:buChar char="•"/>
            </a:pPr>
            <a:endParaRPr lang="en-US" dirty="0" smtClean="0"/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dirty="0" smtClean="0"/>
              <a:t>:</a:t>
            </a:r>
          </a:p>
          <a:p>
            <a:pPr lvl="2">
              <a:spcBef>
                <a:spcPct val="50000"/>
              </a:spcBef>
              <a:buFontTx/>
              <a:buChar char="•"/>
            </a:pPr>
            <a:endParaRPr lang="en-US" dirty="0" smtClean="0"/>
          </a:p>
          <a:p>
            <a:pPr lvl="2">
              <a:spcBef>
                <a:spcPct val="50000"/>
              </a:spcBef>
              <a:buFontTx/>
              <a:buChar char="•"/>
            </a:pPr>
            <a:endParaRPr lang="en-US" dirty="0" smtClean="0"/>
          </a:p>
          <a:p>
            <a:pPr lvl="2"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  <p:pic>
        <p:nvPicPr>
          <p:cNvPr id="2050" name="Picture 2" descr="C:\Users\KOBE\Desktop\SC20120313-1228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256032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36C3-3443-4568-93F5-0D9604004EEA}" type="slidenum">
              <a:rPr lang="en-US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3" y="5881688"/>
            <a:ext cx="108743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467600" y="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SyncGallery+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04800" y="304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Quality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28600" y="1295400"/>
            <a:ext cx="86868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Integration of highly popular open-source/embedded applications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 err="1"/>
              <a:t>SyncGallery</a:t>
            </a:r>
            <a:r>
              <a:rPr lang="en-US" sz="2000" dirty="0"/>
              <a:t>+ does not re-invent the wheel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/>
              <a:t>Given their extensive use, these 3</a:t>
            </a:r>
            <a:r>
              <a:rPr lang="en-US" sz="2000" baseline="30000" dirty="0"/>
              <a:t>rd</a:t>
            </a:r>
            <a:r>
              <a:rPr lang="en-US" sz="2000" dirty="0"/>
              <a:t> party components are virtually defect-free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Development using high standard coding guidelines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Adherence to strong SW Quality Assurance (SQA) practices: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/>
              <a:t>Code reviews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/>
              <a:t>High test coverage, leveraging requirements traceability techniques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/>
              <a:t>Extensive Unit, Integration &amp; System level testing</a:t>
            </a:r>
          </a:p>
          <a:p>
            <a:pPr lvl="1">
              <a:spcBef>
                <a:spcPct val="50000"/>
              </a:spcBef>
              <a:buFontTx/>
              <a:buChar char="•"/>
            </a:pPr>
            <a:endParaRPr lang="en-US" sz="2000" dirty="0"/>
          </a:p>
          <a:p>
            <a:pPr lvl="1">
              <a:spcBef>
                <a:spcPct val="50000"/>
              </a:spcBef>
              <a:buFontTx/>
              <a:buChar char="•"/>
            </a:pP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sz="2000" dirty="0"/>
          </a:p>
          <a:p>
            <a:pPr lvl="1">
              <a:spcBef>
                <a:spcPct val="50000"/>
              </a:spcBef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48F-34D2-48D3-829B-71E7095D9B0F}" type="slidenum">
              <a:rPr lang="en-US"/>
              <a:pPr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3" y="5881688"/>
            <a:ext cx="108743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467600" y="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SyncGallery+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04800" y="304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Maintainability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8600" y="1295400"/>
            <a:ext cx="8686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Formal development process used across all phases of the SDLC for </a:t>
            </a:r>
            <a:r>
              <a:rPr lang="en-US" sz="2400" dirty="0" err="1"/>
              <a:t>SyncGallery</a:t>
            </a:r>
            <a:r>
              <a:rPr lang="en-US" sz="2400" dirty="0"/>
              <a:t>+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Quality documentation including well-commented source code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Native level access to mobile HW accessories (camera, display, touch-screen, etc.)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Accessibility to Android Development kit &amp; 3</a:t>
            </a:r>
            <a:r>
              <a:rPr lang="en-US" sz="2400" baseline="30000" dirty="0"/>
              <a:t>rd</a:t>
            </a:r>
            <a:r>
              <a:rPr lang="en-US" sz="2400" dirty="0"/>
              <a:t> party Apps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Highly adaptable integration layer supporting future functionality 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D0B8-B4FC-47FF-97A2-37115BCFF9C0}" type="slidenum">
              <a:rPr lang="en-US"/>
              <a:pPr/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3" y="5881688"/>
            <a:ext cx="108743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444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467600" y="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SyncGallery+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04800" y="304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Support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28600" y="1295400"/>
            <a:ext cx="8686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Full disclosure of all artifacts generated during the SDLC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24 Hour turn around on any defects reported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Extensive guidance for 3</a:t>
            </a:r>
            <a:r>
              <a:rPr lang="en-US" sz="2800" baseline="30000" dirty="0"/>
              <a:t>rd</a:t>
            </a:r>
            <a:r>
              <a:rPr lang="en-US" sz="2800" dirty="0"/>
              <a:t> party developers extending the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spcBef>
            <a:spcPct val="50000"/>
          </a:spcBef>
          <a:buFontTx/>
          <a:buChar char="•"/>
          <a:defRPr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444</Words>
  <Application>Microsoft Office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Advanced Micro Devices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Ghorishi</dc:creator>
  <cp:lastModifiedBy>KOBE</cp:lastModifiedBy>
  <cp:revision>28</cp:revision>
  <dcterms:created xsi:type="dcterms:W3CDTF">2012-03-11T06:15:30Z</dcterms:created>
  <dcterms:modified xsi:type="dcterms:W3CDTF">2012-03-13T16:58:08Z</dcterms:modified>
</cp:coreProperties>
</file>