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3"/>
  </p:notesMasterIdLst>
  <p:sldIdLst>
    <p:sldId id="256" r:id="rId2"/>
    <p:sldId id="257" r:id="rId3"/>
    <p:sldId id="263" r:id="rId4"/>
    <p:sldId id="341" r:id="rId5"/>
    <p:sldId id="340" r:id="rId6"/>
    <p:sldId id="343" r:id="rId7"/>
    <p:sldId id="344" r:id="rId8"/>
    <p:sldId id="345" r:id="rId9"/>
    <p:sldId id="346" r:id="rId10"/>
    <p:sldId id="347" r:id="rId11"/>
    <p:sldId id="348" r:id="rId12"/>
    <p:sldId id="349" r:id="rId13"/>
    <p:sldId id="350" r:id="rId14"/>
    <p:sldId id="351" r:id="rId15"/>
    <p:sldId id="353" r:id="rId16"/>
    <p:sldId id="354" r:id="rId17"/>
    <p:sldId id="355" r:id="rId18"/>
    <p:sldId id="356" r:id="rId19"/>
    <p:sldId id="358" r:id="rId20"/>
    <p:sldId id="357" r:id="rId21"/>
    <p:sldId id="301"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7" autoAdjust="0"/>
    <p:restoredTop sz="81306" autoAdjust="0"/>
  </p:normalViewPr>
  <p:slideViewPr>
    <p:cSldViewPr>
      <p:cViewPr>
        <p:scale>
          <a:sx n="100" d="100"/>
          <a:sy n="100" d="100"/>
        </p:scale>
        <p:origin x="222" y="-23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CBC6B-4AB2-4618-B091-AEBFF6D25B58}"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601A96CC-5E06-4AFE-BA5B-D43A77FD0A23}">
      <dgm:prSet phldrT="[文本]"/>
      <dgm:spPr/>
      <dgm:t>
        <a:bodyPr/>
        <a:lstStyle/>
        <a:p>
          <a:r>
            <a:rPr lang="en-US" altLang="zh-CN" dirty="0" err="1" smtClean="0"/>
            <a:t>redis</a:t>
          </a:r>
          <a:endParaRPr lang="zh-CN" altLang="en-US" dirty="0"/>
        </a:p>
      </dgm:t>
    </dgm:pt>
    <dgm:pt modelId="{C3A9DD44-699C-4734-AE55-3E0989FE36A0}" type="parTrans" cxnId="{CFE00D4C-2BBC-40C5-B439-0CB7B521A4C4}">
      <dgm:prSet/>
      <dgm:spPr/>
      <dgm:t>
        <a:bodyPr/>
        <a:lstStyle/>
        <a:p>
          <a:endParaRPr lang="zh-CN" altLang="en-US"/>
        </a:p>
      </dgm:t>
    </dgm:pt>
    <dgm:pt modelId="{A95C2787-F50F-4C8C-A025-85D00D3EA174}" type="sibTrans" cxnId="{CFE00D4C-2BBC-40C5-B439-0CB7B521A4C4}">
      <dgm:prSet/>
      <dgm:spPr/>
      <dgm:t>
        <a:bodyPr/>
        <a:lstStyle/>
        <a:p>
          <a:endParaRPr lang="zh-CN" altLang="en-US"/>
        </a:p>
      </dgm:t>
    </dgm:pt>
    <dgm:pt modelId="{17631D6E-3C86-4542-B231-10EEFC9510A6}">
      <dgm:prSet phldrT="[文本]"/>
      <dgm:spPr/>
      <dgm:t>
        <a:bodyPr/>
        <a:lstStyle/>
        <a:p>
          <a:r>
            <a:rPr lang="zh-CN" altLang="en-US" dirty="0" smtClean="0"/>
            <a:t>缓存</a:t>
          </a:r>
          <a:endParaRPr lang="zh-CN" altLang="en-US" dirty="0"/>
        </a:p>
      </dgm:t>
    </dgm:pt>
    <dgm:pt modelId="{740B1F4B-793C-4294-B46B-80042663BB9B}" type="parTrans" cxnId="{01852C45-DFF1-4463-AB02-253091F5E0A8}">
      <dgm:prSet/>
      <dgm:spPr/>
      <dgm:t>
        <a:bodyPr/>
        <a:lstStyle/>
        <a:p>
          <a:endParaRPr lang="zh-CN" altLang="en-US"/>
        </a:p>
      </dgm:t>
    </dgm:pt>
    <dgm:pt modelId="{8F16846E-D135-412C-A952-604D50F46D3E}" type="sibTrans" cxnId="{01852C45-DFF1-4463-AB02-253091F5E0A8}">
      <dgm:prSet/>
      <dgm:spPr/>
      <dgm:t>
        <a:bodyPr/>
        <a:lstStyle/>
        <a:p>
          <a:endParaRPr lang="zh-CN" altLang="en-US"/>
        </a:p>
      </dgm:t>
    </dgm:pt>
    <dgm:pt modelId="{EA6B6185-7F1A-49E3-8495-00C6E61894BE}">
      <dgm:prSet phldrT="[文本]"/>
      <dgm:spPr/>
      <dgm:t>
        <a:bodyPr/>
        <a:lstStyle/>
        <a:p>
          <a:r>
            <a:rPr lang="zh-CN" altLang="en-US" dirty="0" smtClean="0"/>
            <a:t>持久化</a:t>
          </a:r>
          <a:endParaRPr lang="zh-CN" altLang="en-US" dirty="0"/>
        </a:p>
      </dgm:t>
    </dgm:pt>
    <dgm:pt modelId="{4CCC7C5C-B3F3-47C2-A65C-AE48601522D9}" type="parTrans" cxnId="{02F81B8D-AD24-4698-9EA0-C023010FC8D7}">
      <dgm:prSet/>
      <dgm:spPr/>
      <dgm:t>
        <a:bodyPr/>
        <a:lstStyle/>
        <a:p>
          <a:endParaRPr lang="zh-CN" altLang="en-US"/>
        </a:p>
      </dgm:t>
    </dgm:pt>
    <dgm:pt modelId="{4AC6E6B1-F5FC-4B3E-917E-D9FF3C9562C7}" type="sibTrans" cxnId="{02F81B8D-AD24-4698-9EA0-C023010FC8D7}">
      <dgm:prSet/>
      <dgm:spPr/>
      <dgm:t>
        <a:bodyPr/>
        <a:lstStyle/>
        <a:p>
          <a:endParaRPr lang="zh-CN" altLang="en-US"/>
        </a:p>
      </dgm:t>
    </dgm:pt>
    <dgm:pt modelId="{F265CEB8-F307-48A4-B776-AE7446D290C7}">
      <dgm:prSet phldrT="[文本]"/>
      <dgm:spPr/>
      <dgm:t>
        <a:bodyPr/>
        <a:lstStyle/>
        <a:p>
          <a:r>
            <a:rPr lang="zh-CN" altLang="en-US" dirty="0" smtClean="0"/>
            <a:t>事务</a:t>
          </a:r>
          <a:endParaRPr lang="zh-CN" altLang="en-US" dirty="0"/>
        </a:p>
      </dgm:t>
    </dgm:pt>
    <dgm:pt modelId="{13B2F2FB-80B3-4EB7-A281-D2DE331B065D}" type="parTrans" cxnId="{A298E655-4928-40A2-B91C-4DFE78ED5CD6}">
      <dgm:prSet/>
      <dgm:spPr/>
      <dgm:t>
        <a:bodyPr/>
        <a:lstStyle/>
        <a:p>
          <a:endParaRPr lang="zh-CN" altLang="en-US"/>
        </a:p>
      </dgm:t>
    </dgm:pt>
    <dgm:pt modelId="{49D46BD8-463D-4781-ACBD-3113BAC033C9}" type="sibTrans" cxnId="{A298E655-4928-40A2-B91C-4DFE78ED5CD6}">
      <dgm:prSet/>
      <dgm:spPr/>
      <dgm:t>
        <a:bodyPr/>
        <a:lstStyle/>
        <a:p>
          <a:endParaRPr lang="zh-CN" altLang="en-US"/>
        </a:p>
      </dgm:t>
    </dgm:pt>
    <dgm:pt modelId="{C19B47A8-F68E-47F6-970D-6C262EF99120}">
      <dgm:prSet phldrT="[文本]"/>
      <dgm:spPr/>
      <dgm:t>
        <a:bodyPr/>
        <a:lstStyle/>
        <a:p>
          <a:r>
            <a:rPr lang="zh-CN" altLang="en-US" dirty="0" smtClean="0"/>
            <a:t>发布订阅</a:t>
          </a:r>
          <a:endParaRPr lang="zh-CN" altLang="en-US" dirty="0"/>
        </a:p>
      </dgm:t>
    </dgm:pt>
    <dgm:pt modelId="{9438B46F-01FE-4C9C-B19C-0CB96CD1E633}" type="parTrans" cxnId="{D5DCECA2-3766-4DC4-A106-F67588693887}">
      <dgm:prSet/>
      <dgm:spPr/>
      <dgm:t>
        <a:bodyPr/>
        <a:lstStyle/>
        <a:p>
          <a:endParaRPr lang="zh-CN" altLang="en-US"/>
        </a:p>
      </dgm:t>
    </dgm:pt>
    <dgm:pt modelId="{7EA38125-16E9-4A1C-BD5C-3243A71AC39A}" type="sibTrans" cxnId="{D5DCECA2-3766-4DC4-A106-F67588693887}">
      <dgm:prSet/>
      <dgm:spPr/>
      <dgm:t>
        <a:bodyPr/>
        <a:lstStyle/>
        <a:p>
          <a:endParaRPr lang="zh-CN" altLang="en-US"/>
        </a:p>
      </dgm:t>
    </dgm:pt>
    <dgm:pt modelId="{B3CA90A5-244C-4D04-A0FF-7C771A48E970}" type="pres">
      <dgm:prSet presAssocID="{E69CBC6B-4AB2-4618-B091-AEBFF6D25B58}" presName="composite" presStyleCnt="0">
        <dgm:presLayoutVars>
          <dgm:chMax val="1"/>
          <dgm:dir/>
          <dgm:resizeHandles val="exact"/>
        </dgm:presLayoutVars>
      </dgm:prSet>
      <dgm:spPr/>
    </dgm:pt>
    <dgm:pt modelId="{0A0247A9-69E2-4A63-8E3C-00759E06E61D}" type="pres">
      <dgm:prSet presAssocID="{E69CBC6B-4AB2-4618-B091-AEBFF6D25B58}" presName="radial" presStyleCnt="0">
        <dgm:presLayoutVars>
          <dgm:animLvl val="ctr"/>
        </dgm:presLayoutVars>
      </dgm:prSet>
      <dgm:spPr/>
    </dgm:pt>
    <dgm:pt modelId="{E9310B41-C4A8-443E-B390-705FA09AFCFC}" type="pres">
      <dgm:prSet presAssocID="{601A96CC-5E06-4AFE-BA5B-D43A77FD0A23}" presName="centerShape" presStyleLbl="vennNode1" presStyleIdx="0" presStyleCnt="5"/>
      <dgm:spPr/>
    </dgm:pt>
    <dgm:pt modelId="{CD08641C-B11E-4DEE-9B38-A012AF0682DE}" type="pres">
      <dgm:prSet presAssocID="{17631D6E-3C86-4542-B231-10EEFC9510A6}" presName="node" presStyleLbl="vennNode1" presStyleIdx="1" presStyleCnt="5">
        <dgm:presLayoutVars>
          <dgm:bulletEnabled val="1"/>
        </dgm:presLayoutVars>
      </dgm:prSet>
      <dgm:spPr/>
    </dgm:pt>
    <dgm:pt modelId="{B677D6FC-46F9-4455-9536-829E34F1CC56}" type="pres">
      <dgm:prSet presAssocID="{EA6B6185-7F1A-49E3-8495-00C6E61894BE}" presName="node" presStyleLbl="vennNode1" presStyleIdx="2" presStyleCnt="5">
        <dgm:presLayoutVars>
          <dgm:bulletEnabled val="1"/>
        </dgm:presLayoutVars>
      </dgm:prSet>
      <dgm:spPr/>
    </dgm:pt>
    <dgm:pt modelId="{9A1D5592-1AD1-4F40-8F1F-A201BD3AE130}" type="pres">
      <dgm:prSet presAssocID="{F265CEB8-F307-48A4-B776-AE7446D290C7}" presName="node" presStyleLbl="vennNode1" presStyleIdx="3" presStyleCnt="5">
        <dgm:presLayoutVars>
          <dgm:bulletEnabled val="1"/>
        </dgm:presLayoutVars>
      </dgm:prSet>
      <dgm:spPr/>
    </dgm:pt>
    <dgm:pt modelId="{9AFB9724-C17B-46A0-9796-D2B4F2C6E6A8}" type="pres">
      <dgm:prSet presAssocID="{C19B47A8-F68E-47F6-970D-6C262EF99120}" presName="node" presStyleLbl="vennNode1" presStyleIdx="4" presStyleCnt="5">
        <dgm:presLayoutVars>
          <dgm:bulletEnabled val="1"/>
        </dgm:presLayoutVars>
      </dgm:prSet>
      <dgm:spPr/>
    </dgm:pt>
  </dgm:ptLst>
  <dgm:cxnLst>
    <dgm:cxn modelId="{AAB46C82-C36C-455D-A738-647FF74BA194}" type="presOf" srcId="{F265CEB8-F307-48A4-B776-AE7446D290C7}" destId="{9A1D5592-1AD1-4F40-8F1F-A201BD3AE130}" srcOrd="0" destOrd="0" presId="urn:microsoft.com/office/officeart/2005/8/layout/radial3"/>
    <dgm:cxn modelId="{569B208D-D687-429B-8253-8CA7E97FED87}" type="presOf" srcId="{601A96CC-5E06-4AFE-BA5B-D43A77FD0A23}" destId="{E9310B41-C4A8-443E-B390-705FA09AFCFC}" srcOrd="0" destOrd="0" presId="urn:microsoft.com/office/officeart/2005/8/layout/radial3"/>
    <dgm:cxn modelId="{A298E655-4928-40A2-B91C-4DFE78ED5CD6}" srcId="{601A96CC-5E06-4AFE-BA5B-D43A77FD0A23}" destId="{F265CEB8-F307-48A4-B776-AE7446D290C7}" srcOrd="2" destOrd="0" parTransId="{13B2F2FB-80B3-4EB7-A281-D2DE331B065D}" sibTransId="{49D46BD8-463D-4781-ACBD-3113BAC033C9}"/>
    <dgm:cxn modelId="{1A3B59CD-0289-4887-9793-4A9F32000B1E}" type="presOf" srcId="{EA6B6185-7F1A-49E3-8495-00C6E61894BE}" destId="{B677D6FC-46F9-4455-9536-829E34F1CC56}" srcOrd="0" destOrd="0" presId="urn:microsoft.com/office/officeart/2005/8/layout/radial3"/>
    <dgm:cxn modelId="{D84D6B0D-9CBF-41B9-BE36-D55BFF5A23BF}" type="presOf" srcId="{17631D6E-3C86-4542-B231-10EEFC9510A6}" destId="{CD08641C-B11E-4DEE-9B38-A012AF0682DE}" srcOrd="0" destOrd="0" presId="urn:microsoft.com/office/officeart/2005/8/layout/radial3"/>
    <dgm:cxn modelId="{DC8186ED-7A4F-4BF2-8307-8C71CE67DA54}" type="presOf" srcId="{C19B47A8-F68E-47F6-970D-6C262EF99120}" destId="{9AFB9724-C17B-46A0-9796-D2B4F2C6E6A8}" srcOrd="0" destOrd="0" presId="urn:microsoft.com/office/officeart/2005/8/layout/radial3"/>
    <dgm:cxn modelId="{CFE00D4C-2BBC-40C5-B439-0CB7B521A4C4}" srcId="{E69CBC6B-4AB2-4618-B091-AEBFF6D25B58}" destId="{601A96CC-5E06-4AFE-BA5B-D43A77FD0A23}" srcOrd="0" destOrd="0" parTransId="{C3A9DD44-699C-4734-AE55-3E0989FE36A0}" sibTransId="{A95C2787-F50F-4C8C-A025-85D00D3EA174}"/>
    <dgm:cxn modelId="{D5DCECA2-3766-4DC4-A106-F67588693887}" srcId="{601A96CC-5E06-4AFE-BA5B-D43A77FD0A23}" destId="{C19B47A8-F68E-47F6-970D-6C262EF99120}" srcOrd="3" destOrd="0" parTransId="{9438B46F-01FE-4C9C-B19C-0CB96CD1E633}" sibTransId="{7EA38125-16E9-4A1C-BD5C-3243A71AC39A}"/>
    <dgm:cxn modelId="{02F81B8D-AD24-4698-9EA0-C023010FC8D7}" srcId="{601A96CC-5E06-4AFE-BA5B-D43A77FD0A23}" destId="{EA6B6185-7F1A-49E3-8495-00C6E61894BE}" srcOrd="1" destOrd="0" parTransId="{4CCC7C5C-B3F3-47C2-A65C-AE48601522D9}" sibTransId="{4AC6E6B1-F5FC-4B3E-917E-D9FF3C9562C7}"/>
    <dgm:cxn modelId="{01852C45-DFF1-4463-AB02-253091F5E0A8}" srcId="{601A96CC-5E06-4AFE-BA5B-D43A77FD0A23}" destId="{17631D6E-3C86-4542-B231-10EEFC9510A6}" srcOrd="0" destOrd="0" parTransId="{740B1F4B-793C-4294-B46B-80042663BB9B}" sibTransId="{8F16846E-D135-412C-A952-604D50F46D3E}"/>
    <dgm:cxn modelId="{16C6D517-A3A9-4384-B418-35905B28F5D2}" type="presOf" srcId="{E69CBC6B-4AB2-4618-B091-AEBFF6D25B58}" destId="{B3CA90A5-244C-4D04-A0FF-7C771A48E970}" srcOrd="0" destOrd="0" presId="urn:microsoft.com/office/officeart/2005/8/layout/radial3"/>
    <dgm:cxn modelId="{650C46F2-A044-41E5-853F-9C6A5E4424C1}" type="presParOf" srcId="{B3CA90A5-244C-4D04-A0FF-7C771A48E970}" destId="{0A0247A9-69E2-4A63-8E3C-00759E06E61D}" srcOrd="0" destOrd="0" presId="urn:microsoft.com/office/officeart/2005/8/layout/radial3"/>
    <dgm:cxn modelId="{0123B15C-5090-47EF-91EC-AB641E9D4386}" type="presParOf" srcId="{0A0247A9-69E2-4A63-8E3C-00759E06E61D}" destId="{E9310B41-C4A8-443E-B390-705FA09AFCFC}" srcOrd="0" destOrd="0" presId="urn:microsoft.com/office/officeart/2005/8/layout/radial3"/>
    <dgm:cxn modelId="{14455E95-4AFC-4A1E-AD87-FE2DF7E07F12}" type="presParOf" srcId="{0A0247A9-69E2-4A63-8E3C-00759E06E61D}" destId="{CD08641C-B11E-4DEE-9B38-A012AF0682DE}" srcOrd="1" destOrd="0" presId="urn:microsoft.com/office/officeart/2005/8/layout/radial3"/>
    <dgm:cxn modelId="{9D469EBE-13AE-40A8-A31A-EBB1CC0078BD}" type="presParOf" srcId="{0A0247A9-69E2-4A63-8E3C-00759E06E61D}" destId="{B677D6FC-46F9-4455-9536-829E34F1CC56}" srcOrd="2" destOrd="0" presId="urn:microsoft.com/office/officeart/2005/8/layout/radial3"/>
    <dgm:cxn modelId="{24B961EB-C6A6-44D8-8CE2-FA6350EC9302}" type="presParOf" srcId="{0A0247A9-69E2-4A63-8E3C-00759E06E61D}" destId="{9A1D5592-1AD1-4F40-8F1F-A201BD3AE130}" srcOrd="3" destOrd="0" presId="urn:microsoft.com/office/officeart/2005/8/layout/radial3"/>
    <dgm:cxn modelId="{314B5CE6-7714-4E1D-A45F-5D9DA7516C0C}" type="presParOf" srcId="{0A0247A9-69E2-4A63-8E3C-00759E06E61D}" destId="{9AFB9724-C17B-46A0-9796-D2B4F2C6E6A8}"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10B41-C4A8-443E-B390-705FA09AFCFC}">
      <dsp:nvSpPr>
        <dsp:cNvPr id="0" name=""/>
        <dsp:cNvSpPr/>
      </dsp:nvSpPr>
      <dsp:spPr>
        <a:xfrm>
          <a:off x="3140012" y="782575"/>
          <a:ext cx="1949574" cy="194957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n-US" altLang="zh-CN" sz="4700" kern="1200" dirty="0" err="1" smtClean="0"/>
            <a:t>redis</a:t>
          </a:r>
          <a:endParaRPr lang="zh-CN" altLang="en-US" sz="4700" kern="1200" dirty="0"/>
        </a:p>
      </dsp:txBody>
      <dsp:txXfrm>
        <a:off x="3425521" y="1068084"/>
        <a:ext cx="1378556" cy="1378556"/>
      </dsp:txXfrm>
    </dsp:sp>
    <dsp:sp modelId="{CD08641C-B11E-4DEE-9B38-A012AF0682DE}">
      <dsp:nvSpPr>
        <dsp:cNvPr id="0" name=""/>
        <dsp:cNvSpPr/>
      </dsp:nvSpPr>
      <dsp:spPr>
        <a:xfrm>
          <a:off x="3627406" y="347"/>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缓存</a:t>
          </a:r>
          <a:endParaRPr lang="zh-CN" altLang="en-US" sz="2100" kern="1200" dirty="0"/>
        </a:p>
      </dsp:txBody>
      <dsp:txXfrm>
        <a:off x="3770160" y="143101"/>
        <a:ext cx="689279" cy="689279"/>
      </dsp:txXfrm>
    </dsp:sp>
    <dsp:sp modelId="{B677D6FC-46F9-4455-9536-829E34F1CC56}">
      <dsp:nvSpPr>
        <dsp:cNvPr id="0" name=""/>
        <dsp:cNvSpPr/>
      </dsp:nvSpPr>
      <dsp:spPr>
        <a:xfrm>
          <a:off x="4897027" y="1269968"/>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持久化</a:t>
          </a:r>
          <a:endParaRPr lang="zh-CN" altLang="en-US" sz="2100" kern="1200" dirty="0"/>
        </a:p>
      </dsp:txBody>
      <dsp:txXfrm>
        <a:off x="5039781" y="1412722"/>
        <a:ext cx="689279" cy="689279"/>
      </dsp:txXfrm>
    </dsp:sp>
    <dsp:sp modelId="{9A1D5592-1AD1-4F40-8F1F-A201BD3AE130}">
      <dsp:nvSpPr>
        <dsp:cNvPr id="0" name=""/>
        <dsp:cNvSpPr/>
      </dsp:nvSpPr>
      <dsp:spPr>
        <a:xfrm>
          <a:off x="3627406" y="2539590"/>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事务</a:t>
          </a:r>
          <a:endParaRPr lang="zh-CN" altLang="en-US" sz="2100" kern="1200" dirty="0"/>
        </a:p>
      </dsp:txBody>
      <dsp:txXfrm>
        <a:off x="3770160" y="2682344"/>
        <a:ext cx="689279" cy="689279"/>
      </dsp:txXfrm>
    </dsp:sp>
    <dsp:sp modelId="{9AFB9724-C17B-46A0-9796-D2B4F2C6E6A8}">
      <dsp:nvSpPr>
        <dsp:cNvPr id="0" name=""/>
        <dsp:cNvSpPr/>
      </dsp:nvSpPr>
      <dsp:spPr>
        <a:xfrm>
          <a:off x="2357785" y="1269968"/>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发布订阅</a:t>
          </a:r>
          <a:endParaRPr lang="zh-CN" altLang="en-US" sz="2100" kern="1200" dirty="0"/>
        </a:p>
      </dsp:txBody>
      <dsp:txXfrm>
        <a:off x="2500539" y="1412722"/>
        <a:ext cx="689279" cy="689279"/>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61E7C-601A-4A9F-8582-195BD2D08495}"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B88A09-9218-43AA-90A3-1ACCAE5D5FF8}" type="slidenum">
              <a:rPr lang="zh-CN" altLang="en-US" smtClean="0"/>
              <a:t>‹#›</a:t>
            </a:fld>
            <a:endParaRPr lang="zh-CN" altLang="en-US"/>
          </a:p>
        </p:txBody>
      </p:sp>
    </p:spTree>
    <p:extLst>
      <p:ext uri="{BB962C8B-B14F-4D97-AF65-F5344CB8AC3E}">
        <p14:creationId xmlns:p14="http://schemas.microsoft.com/office/powerpoint/2010/main" val="151140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a:t>
            </a:fld>
            <a:endParaRPr lang="zh-CN" altLang="en-US"/>
          </a:p>
        </p:txBody>
      </p:sp>
    </p:spTree>
    <p:extLst>
      <p:ext uri="{BB962C8B-B14F-4D97-AF65-F5344CB8AC3E}">
        <p14:creationId xmlns:p14="http://schemas.microsoft.com/office/powerpoint/2010/main" val="34683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相当于</a:t>
            </a:r>
            <a:r>
              <a:rPr lang="en-US" altLang="zh-CN" dirty="0" smtClean="0"/>
              <a:t>key</a:t>
            </a:r>
            <a:r>
              <a:rPr lang="zh-CN" altLang="en-US" dirty="0" smtClean="0"/>
              <a:t>是</a:t>
            </a:r>
            <a:r>
              <a:rPr lang="en-US" altLang="zh-CN" dirty="0" smtClean="0"/>
              <a:t>string</a:t>
            </a:r>
            <a:r>
              <a:rPr lang="zh-CN" altLang="en-US" dirty="0" smtClean="0"/>
              <a:t>，</a:t>
            </a:r>
            <a:r>
              <a:rPr lang="en-US" altLang="zh-CN" dirty="0" smtClean="0"/>
              <a:t>value</a:t>
            </a:r>
            <a:r>
              <a:rPr lang="zh-CN" altLang="en-US" dirty="0" smtClean="0"/>
              <a:t>是个对象</a:t>
            </a:r>
            <a:endParaRPr lang="en-US" altLang="zh-CN" dirty="0" smtClean="0"/>
          </a:p>
          <a:p>
            <a:endParaRPr lang="en-US" altLang="zh-CN" dirty="0" smtClean="0"/>
          </a:p>
          <a:p>
            <a:r>
              <a:rPr lang="en-US" altLang="zh-CN" dirty="0" smtClean="0"/>
              <a:t>Key</a:t>
            </a:r>
            <a:r>
              <a:rPr lang="zh-CN" altLang="en-US" dirty="0" smtClean="0"/>
              <a:t>为</a:t>
            </a:r>
            <a:r>
              <a:rPr lang="en-US" altLang="zh-CN" dirty="0" smtClean="0"/>
              <a:t>user</a:t>
            </a:r>
            <a:r>
              <a:rPr lang="zh-CN" altLang="en-US" dirty="0" smtClean="0"/>
              <a:t>，</a:t>
            </a:r>
            <a:r>
              <a:rPr lang="en-US" altLang="zh-CN" dirty="0" smtClean="0"/>
              <a:t>value</a:t>
            </a:r>
            <a:r>
              <a:rPr lang="zh-CN" altLang="en-US" dirty="0" smtClean="0"/>
              <a:t>为</a:t>
            </a:r>
            <a:endParaRPr lang="en-US" altLang="zh-CN" dirty="0" smtClean="0"/>
          </a:p>
          <a:p>
            <a:r>
              <a:rPr lang="en-US" altLang="zh-CN" dirty="0" smtClean="0"/>
              <a:t>{</a:t>
            </a:r>
          </a:p>
          <a:p>
            <a:r>
              <a:rPr lang="en-US" altLang="zh-CN" baseline="0" dirty="0" smtClean="0"/>
              <a:t>  “</a:t>
            </a:r>
            <a:r>
              <a:rPr lang="en-US" altLang="zh-CN" baseline="0" dirty="0" err="1" smtClean="0"/>
              <a:t>username”:”sun</a:t>
            </a:r>
            <a:r>
              <a:rPr lang="en-US" altLang="zh-CN" baseline="0" dirty="0" smtClean="0"/>
              <a:t>”</a:t>
            </a:r>
          </a:p>
          <a:p>
            <a:r>
              <a:rPr lang="en-US" altLang="zh-CN" baseline="0" dirty="0" smtClean="0"/>
              <a:t>   “</a:t>
            </a:r>
            <a:r>
              <a:rPr lang="en-US" altLang="zh-CN" baseline="0" dirty="0" err="1" smtClean="0"/>
              <a:t>password”:”name</a:t>
            </a:r>
            <a:r>
              <a:rPr lang="en-US" altLang="zh-CN" baseline="0" dirty="0" smtClean="0"/>
              <a:t>”</a:t>
            </a:r>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10</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value</a:t>
            </a:r>
            <a:r>
              <a:rPr lang="zh-CN" altLang="en-US" dirty="0" smtClean="0"/>
              <a:t>相当于一个双链表结构</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11</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value</a:t>
            </a:r>
            <a:r>
              <a:rPr lang="zh-CN" altLang="en-US" dirty="0" smtClean="0"/>
              <a:t>相当于</a:t>
            </a:r>
            <a:r>
              <a:rPr lang="en-US" altLang="zh-CN" dirty="0" err="1" smtClean="0"/>
              <a:t>hashmap</a:t>
            </a:r>
            <a:r>
              <a:rPr lang="zh-CN" altLang="en-US" dirty="0" smtClean="0"/>
              <a:t>的</a:t>
            </a:r>
            <a:r>
              <a:rPr lang="en-US" altLang="zh-CN" dirty="0" smtClean="0"/>
              <a:t>key</a:t>
            </a:r>
            <a:r>
              <a:rPr lang="zh-CN" altLang="en-US" dirty="0" smtClean="0"/>
              <a:t>，其中的元素不能重复</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12</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6379</a:t>
            </a:r>
            <a:r>
              <a:rPr lang="zh-CN" altLang="en-US" dirty="0" smtClean="0"/>
              <a:t>出自意大利女歌手</a:t>
            </a:r>
            <a:r>
              <a:rPr lang="en-US" altLang="zh-CN" dirty="0" err="1" smtClean="0"/>
              <a:t>merz</a:t>
            </a:r>
            <a:r>
              <a:rPr lang="zh-CN" altLang="en-US" dirty="0" smtClean="0"/>
              <a:t>对应中文按键的号码</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Redis</a:t>
            </a:r>
            <a:r>
              <a:rPr lang="zh-CN" altLang="en-US" dirty="0" smtClean="0"/>
              <a:t>会单独</a:t>
            </a:r>
            <a:r>
              <a:rPr lang="en-US" altLang="zh-CN" dirty="0" smtClean="0"/>
              <a:t>fork</a:t>
            </a:r>
            <a:r>
              <a:rPr lang="zh-CN" altLang="en-US" dirty="0" smtClean="0"/>
              <a:t>一个新的进程，会先将内存的数据写入到一个临时文件中，待持久化过程都结束了，再用这个临时文件替换上次已经持久化好的文件，整个过程中主进程不进行任务</a:t>
            </a:r>
            <a:r>
              <a:rPr lang="en-US" altLang="zh-CN" dirty="0" err="1" smtClean="0"/>
              <a:t>io</a:t>
            </a:r>
            <a:r>
              <a:rPr lang="zh-CN" altLang="en-US" dirty="0" smtClean="0"/>
              <a:t>操作，确保了高性能，此时的主进程还可以进行读写操作。缺点是在最后一次持久化的时间截点还没有持久化，此时机器宕机或故障了，那么最后一次的数据就没有持久化到。</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如果当写操作要立刻持久化的时候，可以执行命令</a:t>
            </a:r>
            <a:r>
              <a:rPr lang="en-US" altLang="zh-CN" sz="1200" b="0" i="0" kern="1200" dirty="0" smtClean="0">
                <a:solidFill>
                  <a:schemeClr val="tx1"/>
                </a:solidFill>
                <a:effectLst/>
                <a:latin typeface="+mn-lt"/>
                <a:ea typeface="+mn-ea"/>
                <a:cs typeface="+mn-cs"/>
              </a:rPr>
              <a:t>:save</a:t>
            </a:r>
          </a:p>
          <a:p>
            <a:r>
              <a:rPr lang="en-US" altLang="zh-CN" sz="1200" b="0" i="0" kern="1200" dirty="0" smtClean="0">
                <a:solidFill>
                  <a:schemeClr val="tx1"/>
                </a:solidFill>
                <a:effectLst/>
                <a:latin typeface="+mn-lt"/>
                <a:ea typeface="+mn-ea"/>
                <a:cs typeface="+mn-cs"/>
              </a:rPr>
              <a:t>save</a:t>
            </a:r>
            <a:r>
              <a:rPr lang="zh-CN" altLang="en-US" sz="1200" b="0" i="0" kern="1200" dirty="0" smtClean="0">
                <a:solidFill>
                  <a:schemeClr val="tx1"/>
                </a:solidFill>
                <a:effectLst/>
                <a:latin typeface="+mn-lt"/>
                <a:ea typeface="+mn-ea"/>
                <a:cs typeface="+mn-cs"/>
              </a:rPr>
              <a:t>是全阻塞的，</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是异步的。</a:t>
            </a:r>
          </a:p>
          <a:p>
            <a:r>
              <a:rPr lang="en-US" altLang="zh-CN" sz="1200" b="0" i="0" kern="1200" dirty="0" err="1" smtClean="0">
                <a:solidFill>
                  <a:schemeClr val="tx1"/>
                </a:solidFill>
                <a:effectLst/>
                <a:latin typeface="+mn-lt"/>
                <a:ea typeface="+mn-ea"/>
                <a:cs typeface="+mn-cs"/>
              </a:rPr>
              <a:t>flushall</a:t>
            </a:r>
            <a:r>
              <a:rPr lang="zh-CN" altLang="en-US" sz="1200" b="0" i="0" kern="1200" dirty="0" smtClean="0">
                <a:solidFill>
                  <a:schemeClr val="tx1"/>
                </a:solidFill>
                <a:effectLst/>
                <a:latin typeface="+mn-lt"/>
                <a:ea typeface="+mn-ea"/>
                <a:cs typeface="+mn-cs"/>
              </a:rPr>
              <a:t>也会产生</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文件，清空所有数据库的数据，并保存在</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文件中。</a:t>
            </a:r>
          </a:p>
          <a:p>
            <a:r>
              <a:rPr lang="en-US" altLang="zh-CN" sz="1200" b="0" i="0" kern="1200" dirty="0" smtClean="0">
                <a:solidFill>
                  <a:schemeClr val="tx1"/>
                </a:solidFill>
                <a:effectLst/>
                <a:latin typeface="+mn-lt"/>
                <a:ea typeface="+mn-ea"/>
                <a:cs typeface="+mn-cs"/>
              </a:rPr>
              <a:t>shutdown</a:t>
            </a:r>
            <a:r>
              <a:rPr lang="zh-CN" altLang="en-US" sz="1200" b="0" i="0" kern="1200" dirty="0" smtClean="0">
                <a:solidFill>
                  <a:schemeClr val="tx1"/>
                </a:solidFill>
                <a:effectLst/>
                <a:latin typeface="+mn-lt"/>
                <a:ea typeface="+mn-ea"/>
                <a:cs typeface="+mn-cs"/>
              </a:rPr>
              <a:t>也会产生</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文件，将内存中数据保存在</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文件中</a:t>
            </a: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mn-lt"/>
                <a:ea typeface="+mn-ea"/>
                <a:cs typeface="+mn-cs"/>
              </a:rPr>
              <a:t>当你</a:t>
            </a:r>
            <a:r>
              <a:rPr lang="en-US" altLang="zh-CN" sz="1100" b="0" i="0" kern="1200" dirty="0" err="1" smtClean="0">
                <a:solidFill>
                  <a:schemeClr val="tx1"/>
                </a:solidFill>
                <a:effectLst/>
                <a:latin typeface="+mn-lt"/>
                <a:ea typeface="+mn-ea"/>
                <a:cs typeface="+mn-cs"/>
              </a:rPr>
              <a:t>flushall</a:t>
            </a:r>
            <a:r>
              <a:rPr lang="zh-CN" altLang="en-US" sz="1100" b="0" i="0" kern="1200" dirty="0" smtClean="0">
                <a:solidFill>
                  <a:schemeClr val="tx1"/>
                </a:solidFill>
                <a:effectLst/>
                <a:latin typeface="+mn-lt"/>
                <a:ea typeface="+mn-ea"/>
                <a:cs typeface="+mn-cs"/>
              </a:rPr>
              <a:t>后，</a:t>
            </a:r>
            <a:r>
              <a:rPr lang="en-US" altLang="zh-CN" sz="1100" b="0" i="0" kern="1200" dirty="0" err="1" smtClean="0">
                <a:solidFill>
                  <a:schemeClr val="tx1"/>
                </a:solidFill>
                <a:effectLst/>
                <a:latin typeface="+mn-lt"/>
                <a:ea typeface="+mn-ea"/>
                <a:cs typeface="+mn-cs"/>
              </a:rPr>
              <a:t>shuntdown</a:t>
            </a:r>
            <a:r>
              <a:rPr lang="zh-CN" altLang="en-US" sz="1100" b="0" i="0" kern="1200" dirty="0" smtClean="0">
                <a:solidFill>
                  <a:schemeClr val="tx1"/>
                </a:solidFill>
                <a:effectLst/>
                <a:latin typeface="+mn-lt"/>
                <a:ea typeface="+mn-ea"/>
                <a:cs typeface="+mn-cs"/>
              </a:rPr>
              <a:t>了之后重启</a:t>
            </a:r>
            <a:r>
              <a:rPr lang="en-US" altLang="zh-CN" sz="1100" b="0" i="0" kern="1200" dirty="0" err="1" smtClean="0">
                <a:solidFill>
                  <a:schemeClr val="tx1"/>
                </a:solidFill>
                <a:effectLst/>
                <a:latin typeface="+mn-lt"/>
                <a:ea typeface="+mn-ea"/>
                <a:cs typeface="+mn-cs"/>
              </a:rPr>
              <a:t>redis,keys</a:t>
            </a:r>
            <a:r>
              <a:rPr lang="en-US" altLang="zh-CN" sz="1100" b="0" i="0" kern="1200" dirty="0" smtClean="0">
                <a:solidFill>
                  <a:schemeClr val="tx1"/>
                </a:solidFill>
                <a:effectLst/>
                <a:latin typeface="+mn-lt"/>
                <a:ea typeface="+mn-ea"/>
                <a:cs typeface="+mn-cs"/>
              </a:rPr>
              <a:t> *</a:t>
            </a:r>
            <a:r>
              <a:rPr lang="zh-CN" altLang="en-US" sz="1100" b="0" i="0" kern="1200" dirty="0" smtClean="0">
                <a:solidFill>
                  <a:schemeClr val="tx1"/>
                </a:solidFill>
                <a:effectLst/>
                <a:latin typeface="+mn-lt"/>
                <a:ea typeface="+mn-ea"/>
                <a:cs typeface="+mn-cs"/>
              </a:rPr>
              <a:t>的数据是空的，因为</a:t>
            </a:r>
            <a:r>
              <a:rPr lang="en-US" altLang="zh-CN" sz="1100" b="0" i="0" kern="1200" dirty="0" smtClean="0">
                <a:solidFill>
                  <a:schemeClr val="tx1"/>
                </a:solidFill>
                <a:effectLst/>
                <a:latin typeface="+mn-lt"/>
                <a:ea typeface="+mn-ea"/>
                <a:cs typeface="+mn-cs"/>
              </a:rPr>
              <a:t>.</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文件的最后一个写操作的语句是</a:t>
            </a:r>
            <a:r>
              <a:rPr lang="en-US" altLang="zh-CN" sz="1100" b="0" i="0" kern="1200" dirty="0" err="1" smtClean="0">
                <a:solidFill>
                  <a:schemeClr val="tx1"/>
                </a:solidFill>
                <a:effectLst/>
                <a:latin typeface="+mn-lt"/>
                <a:ea typeface="+mn-ea"/>
                <a:cs typeface="+mn-cs"/>
              </a:rPr>
              <a:t>flushall</a:t>
            </a:r>
            <a:r>
              <a:rPr lang="en-US" altLang="zh-CN" sz="1100" b="0" i="0" kern="1200" dirty="0" smtClean="0">
                <a:solidFill>
                  <a:schemeClr val="tx1"/>
                </a:solidFill>
                <a:effectLst/>
                <a:latin typeface="+mn-lt"/>
                <a:ea typeface="+mn-ea"/>
                <a:cs typeface="+mn-cs"/>
              </a:rPr>
              <a:t>,</a:t>
            </a:r>
            <a:r>
              <a:rPr lang="zh-CN" altLang="en-US" sz="1100" b="0" i="0" kern="1200" dirty="0" smtClean="0">
                <a:solidFill>
                  <a:schemeClr val="tx1"/>
                </a:solidFill>
                <a:effectLst/>
                <a:latin typeface="+mn-lt"/>
                <a:ea typeface="+mn-ea"/>
                <a:cs typeface="+mn-cs"/>
              </a:rPr>
              <a:t>即使前面做了很多写操作，</a:t>
            </a:r>
            <a:r>
              <a:rPr lang="en-US" altLang="zh-CN" sz="1100" b="0" i="0" kern="1200" dirty="0" err="1" smtClean="0">
                <a:solidFill>
                  <a:schemeClr val="tx1"/>
                </a:solidFill>
                <a:effectLst/>
                <a:latin typeface="+mn-lt"/>
                <a:ea typeface="+mn-ea"/>
                <a:cs typeface="+mn-cs"/>
              </a:rPr>
              <a:t>flushall</a:t>
            </a:r>
            <a:r>
              <a:rPr lang="zh-CN" altLang="en-US" sz="1100" b="0" i="0" kern="1200" dirty="0" smtClean="0">
                <a:solidFill>
                  <a:schemeClr val="tx1"/>
                </a:solidFill>
                <a:effectLst/>
                <a:latin typeface="+mn-lt"/>
                <a:ea typeface="+mn-ea"/>
                <a:cs typeface="+mn-cs"/>
              </a:rPr>
              <a:t>后，前面的数据都没了。</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zh-CN" altLang="en-US" sz="1100" b="0" i="0" kern="1200" dirty="0" smtClean="0">
                <a:solidFill>
                  <a:schemeClr val="tx1"/>
                </a:solidFill>
                <a:effectLst/>
                <a:latin typeface="+mn-lt"/>
                <a:ea typeface="+mn-ea"/>
                <a:cs typeface="+mn-cs"/>
              </a:rPr>
              <a:t>如果</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或</a:t>
            </a:r>
            <a:r>
              <a:rPr lang="en-US" altLang="zh-CN" sz="1100" b="0" i="0" kern="1200" dirty="0" err="1" smtClean="0">
                <a:solidFill>
                  <a:schemeClr val="tx1"/>
                </a:solidFill>
                <a:effectLst/>
                <a:latin typeface="+mn-lt"/>
                <a:ea typeface="+mn-ea"/>
                <a:cs typeface="+mn-cs"/>
              </a:rPr>
              <a:t>rdb</a:t>
            </a:r>
            <a:r>
              <a:rPr lang="zh-CN" altLang="en-US" sz="1100" b="0" i="0" kern="1200" dirty="0" smtClean="0">
                <a:solidFill>
                  <a:schemeClr val="tx1"/>
                </a:solidFill>
                <a:effectLst/>
                <a:latin typeface="+mn-lt"/>
                <a:ea typeface="+mn-ea"/>
                <a:cs typeface="+mn-cs"/>
              </a:rPr>
              <a:t>文件语法有误，可以使用上面两条命令来修复。</a:t>
            </a:r>
          </a:p>
          <a:p>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修复命令：</a:t>
            </a:r>
            <a:r>
              <a:rPr lang="en-US" altLang="zh-CN" sz="1100" b="0" i="0" kern="1200" dirty="0" err="1" smtClean="0">
                <a:solidFill>
                  <a:schemeClr val="tx1"/>
                </a:solidFill>
                <a:effectLst/>
                <a:latin typeface="+mn-lt"/>
                <a:ea typeface="+mn-ea"/>
                <a:cs typeface="+mn-cs"/>
              </a:rPr>
              <a:t>redis</a:t>
            </a:r>
            <a:r>
              <a:rPr lang="en-US" altLang="zh-CN" sz="1100" b="0" i="0" kern="1200" dirty="0" smtClean="0">
                <a:solidFill>
                  <a:schemeClr val="tx1"/>
                </a:solidFill>
                <a:effectLst/>
                <a:latin typeface="+mn-lt"/>
                <a:ea typeface="+mn-ea"/>
                <a:cs typeface="+mn-cs"/>
              </a:rPr>
              <a:t>-check-</a:t>
            </a:r>
            <a:r>
              <a:rPr lang="en-US" altLang="zh-CN" sz="1100" b="0" i="0" kern="1200" dirty="0" err="1" smtClean="0">
                <a:solidFill>
                  <a:schemeClr val="tx1"/>
                </a:solidFill>
                <a:effectLst/>
                <a:latin typeface="+mn-lt"/>
                <a:ea typeface="+mn-ea"/>
                <a:cs typeface="+mn-cs"/>
              </a:rPr>
              <a:t>aof</a:t>
            </a:r>
            <a:r>
              <a:rPr lang="en-US" altLang="zh-CN" sz="1100" b="0" i="0" kern="1200" dirty="0" smtClean="0">
                <a:solidFill>
                  <a:schemeClr val="tx1"/>
                </a:solidFill>
                <a:effectLst/>
                <a:latin typeface="+mn-lt"/>
                <a:ea typeface="+mn-ea"/>
                <a:cs typeface="+mn-cs"/>
              </a:rPr>
              <a:t> --fix </a:t>
            </a:r>
            <a:r>
              <a:rPr lang="en-US" altLang="zh-CN" sz="1100" b="0" i="0" kern="1200" dirty="0" err="1" smtClean="0">
                <a:solidFill>
                  <a:schemeClr val="tx1"/>
                </a:solidFill>
                <a:effectLst/>
                <a:latin typeface="+mn-lt"/>
                <a:ea typeface="+mn-ea"/>
                <a:cs typeface="+mn-cs"/>
              </a:rPr>
              <a:t>appendonlly.aof</a:t>
            </a:r>
            <a:endParaRPr lang="en-US" altLang="zh-CN" sz="1100" b="0" i="0" kern="1200" dirty="0" smtClean="0">
              <a:solidFill>
                <a:schemeClr val="tx1"/>
              </a:solidFill>
              <a:effectLst/>
              <a:latin typeface="+mn-lt"/>
              <a:ea typeface="+mn-ea"/>
              <a:cs typeface="+mn-cs"/>
            </a:endParaRPr>
          </a:p>
          <a:p>
            <a:r>
              <a:rPr lang="en-US" altLang="zh-CN" sz="1100" b="0" i="0" kern="1200" dirty="0" err="1" smtClean="0">
                <a:solidFill>
                  <a:schemeClr val="tx1"/>
                </a:solidFill>
                <a:effectLst/>
                <a:latin typeface="+mn-lt"/>
                <a:ea typeface="+mn-ea"/>
                <a:cs typeface="+mn-cs"/>
              </a:rPr>
              <a:t>rdb</a:t>
            </a:r>
            <a:r>
              <a:rPr lang="zh-CN" altLang="en-US" sz="1100" b="0" i="0" kern="1200" dirty="0" smtClean="0">
                <a:solidFill>
                  <a:schemeClr val="tx1"/>
                </a:solidFill>
                <a:effectLst/>
                <a:latin typeface="+mn-lt"/>
                <a:ea typeface="+mn-ea"/>
                <a:cs typeface="+mn-cs"/>
              </a:rPr>
              <a:t>修复命令：</a:t>
            </a:r>
            <a:r>
              <a:rPr lang="en-US" altLang="zh-CN" sz="1100" b="0" i="0" kern="1200" dirty="0" err="1" smtClean="0">
                <a:solidFill>
                  <a:schemeClr val="tx1"/>
                </a:solidFill>
                <a:effectLst/>
                <a:latin typeface="+mn-lt"/>
                <a:ea typeface="+mn-ea"/>
                <a:cs typeface="+mn-cs"/>
              </a:rPr>
              <a:t>redis</a:t>
            </a:r>
            <a:r>
              <a:rPr lang="en-US" altLang="zh-CN" sz="1100" b="0" i="0" kern="1200" dirty="0" smtClean="0">
                <a:solidFill>
                  <a:schemeClr val="tx1"/>
                </a:solidFill>
                <a:effectLst/>
                <a:latin typeface="+mn-lt"/>
                <a:ea typeface="+mn-ea"/>
                <a:cs typeface="+mn-cs"/>
              </a:rPr>
              <a:t>-check-</a:t>
            </a:r>
            <a:r>
              <a:rPr lang="en-US" altLang="zh-CN" sz="1100" b="0" i="0" kern="1200" dirty="0" err="1" smtClean="0">
                <a:solidFill>
                  <a:schemeClr val="tx1"/>
                </a:solidFill>
                <a:effectLst/>
                <a:latin typeface="+mn-lt"/>
                <a:ea typeface="+mn-ea"/>
                <a:cs typeface="+mn-cs"/>
              </a:rPr>
              <a:t>rdb</a:t>
            </a:r>
            <a:r>
              <a:rPr lang="en-US" altLang="zh-CN" sz="1100" b="0" i="0" kern="1200" dirty="0" smtClean="0">
                <a:solidFill>
                  <a:schemeClr val="tx1"/>
                </a:solidFill>
                <a:effectLst/>
                <a:latin typeface="+mn-lt"/>
                <a:ea typeface="+mn-ea"/>
                <a:cs typeface="+mn-cs"/>
              </a:rPr>
              <a:t>--fix </a:t>
            </a:r>
            <a:r>
              <a:rPr lang="en-US" altLang="zh-CN" sz="1100" b="0" i="0" kern="1200" dirty="0" err="1" smtClean="0">
                <a:solidFill>
                  <a:schemeClr val="tx1"/>
                </a:solidFill>
                <a:effectLst/>
                <a:latin typeface="+mn-lt"/>
                <a:ea typeface="+mn-ea"/>
                <a:cs typeface="+mn-cs"/>
              </a:rPr>
              <a:t>dump.rdb</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对</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新增了一种重写机制，当</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文件大小超过所设定的阈值时，</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会启动</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文件的内容压缩，只保留可以恢复数据的最小指令集，可以使用命令</a:t>
            </a:r>
            <a:r>
              <a:rPr lang="en-US" altLang="zh-CN" sz="1100" b="0" i="0" kern="1200" dirty="0" err="1" smtClean="0">
                <a:solidFill>
                  <a:schemeClr val="tx1"/>
                </a:solidFill>
                <a:effectLst/>
                <a:latin typeface="+mn-lt"/>
                <a:ea typeface="+mn-ea"/>
                <a:cs typeface="+mn-cs"/>
              </a:rPr>
              <a:t>bgrewriteaof</a:t>
            </a:r>
            <a:r>
              <a:rPr lang="zh-CN" altLang="en-US" sz="1100" b="0" i="0" kern="1200" dirty="0" smtClean="0">
                <a:solidFill>
                  <a:schemeClr val="tx1"/>
                </a:solidFill>
                <a:effectLst/>
                <a:latin typeface="+mn-lt"/>
                <a:ea typeface="+mn-ea"/>
                <a:cs typeface="+mn-cs"/>
              </a:rPr>
              <a:t>。</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的原理：主进程会</a:t>
            </a:r>
            <a:r>
              <a:rPr lang="en-US" altLang="zh-CN" sz="1100" b="0" i="0" kern="1200" dirty="0" smtClean="0">
                <a:solidFill>
                  <a:schemeClr val="tx1"/>
                </a:solidFill>
                <a:effectLst/>
                <a:latin typeface="+mn-lt"/>
                <a:ea typeface="+mn-ea"/>
                <a:cs typeface="+mn-cs"/>
              </a:rPr>
              <a:t>fork</a:t>
            </a:r>
            <a:r>
              <a:rPr lang="zh-CN" altLang="en-US" sz="1100" b="0" i="0" kern="1200" dirty="0" smtClean="0">
                <a:solidFill>
                  <a:schemeClr val="tx1"/>
                </a:solidFill>
                <a:effectLst/>
                <a:latin typeface="+mn-lt"/>
                <a:ea typeface="+mn-ea"/>
                <a:cs typeface="+mn-cs"/>
              </a:rPr>
              <a:t>出一条新的进程对文件重写，遍历新进程的内存数据，每条记录有一条</a:t>
            </a:r>
            <a:r>
              <a:rPr lang="en-US" altLang="zh-CN" sz="1100" b="0" i="0" kern="1200" dirty="0" smtClean="0">
                <a:solidFill>
                  <a:schemeClr val="tx1"/>
                </a:solidFill>
                <a:effectLst/>
                <a:latin typeface="+mn-lt"/>
                <a:ea typeface="+mn-ea"/>
                <a:cs typeface="+mn-cs"/>
              </a:rPr>
              <a:t>set</a:t>
            </a:r>
            <a:r>
              <a:rPr lang="zh-CN" altLang="en-US" sz="1100" b="0" i="0" kern="1200" dirty="0" smtClean="0">
                <a:solidFill>
                  <a:schemeClr val="tx1"/>
                </a:solidFill>
                <a:effectLst/>
                <a:latin typeface="+mn-lt"/>
                <a:ea typeface="+mn-ea"/>
                <a:cs typeface="+mn-cs"/>
              </a:rPr>
              <a:t>语句。重写</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文件的操作并没有读取旧的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文件，而是将整个内存的数据内容用命令的方式重写了一个新的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a:t>
            </a:r>
          </a:p>
          <a:p>
            <a:r>
              <a:rPr lang="zh-CN" altLang="en-US" sz="1100" b="0" i="0" kern="1200" dirty="0" smtClean="0">
                <a:solidFill>
                  <a:schemeClr val="tx1"/>
                </a:solidFill>
                <a:effectLst/>
                <a:latin typeface="+mn-lt"/>
                <a:ea typeface="+mn-ea"/>
                <a:cs typeface="+mn-cs"/>
              </a:rPr>
              <a:t>触发</a:t>
            </a:r>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的机制：</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会记录上一次重写时</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文件的大小，默认配置是当</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文件大小是上次</a:t>
            </a:r>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后大小的一倍且文件大于</a:t>
            </a:r>
            <a:r>
              <a:rPr lang="en-US" altLang="zh-CN" sz="1100" b="0" i="0" kern="1200" dirty="0" smtClean="0">
                <a:solidFill>
                  <a:schemeClr val="tx1"/>
                </a:solidFill>
                <a:effectLst/>
                <a:latin typeface="+mn-lt"/>
                <a:ea typeface="+mn-ea"/>
                <a:cs typeface="+mn-cs"/>
              </a:rPr>
              <a:t>64mb</a:t>
            </a:r>
            <a:r>
              <a:rPr lang="zh-CN" altLang="en-US" sz="1100" b="0" i="0" kern="1200" dirty="0" smtClean="0">
                <a:solidFill>
                  <a:schemeClr val="tx1"/>
                </a:solidFill>
                <a:effectLst/>
                <a:latin typeface="+mn-lt"/>
                <a:ea typeface="+mn-ea"/>
                <a:cs typeface="+mn-cs"/>
              </a:rPr>
              <a:t>时触发。如果启动</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后没有发生重写的，记录</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文件的大小就启动时加载的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楷体" panose="02010609060101010101" pitchFamily="49" charset="-122"/>
                <a:ea typeface="楷体" panose="02010609060101010101" pitchFamily="49" charset="-122"/>
              </a:rPr>
              <a:t>当</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和</a:t>
            </a:r>
            <a:r>
              <a:rPr lang="en-US" altLang="zh-CN" sz="1600" dirty="0" err="1" smtClean="0">
                <a:latin typeface="楷体" panose="02010609060101010101" pitchFamily="49" charset="-122"/>
                <a:ea typeface="楷体" panose="02010609060101010101" pitchFamily="49" charset="-122"/>
              </a:rPr>
              <a:t>rdb</a:t>
            </a:r>
            <a:r>
              <a:rPr lang="zh-CN" altLang="en-US" sz="1600" dirty="0" smtClean="0">
                <a:latin typeface="楷体" panose="02010609060101010101" pitchFamily="49" charset="-122"/>
                <a:ea typeface="楷体" panose="02010609060101010101" pitchFamily="49" charset="-122"/>
              </a:rPr>
              <a:t>同时存在时，会加载</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文件，如果</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文件语法有错，则启动</a:t>
            </a:r>
            <a:r>
              <a:rPr lang="en-US" altLang="zh-CN" sz="1600" dirty="0" err="1" smtClean="0">
                <a:latin typeface="楷体" panose="02010609060101010101" pitchFamily="49" charset="-122"/>
                <a:ea typeface="楷体" panose="02010609060101010101" pitchFamily="49" charset="-122"/>
              </a:rPr>
              <a:t>redis</a:t>
            </a:r>
            <a:r>
              <a:rPr lang="zh-CN" altLang="en-US" sz="1600" dirty="0" smtClean="0">
                <a:latin typeface="楷体" panose="02010609060101010101" pitchFamily="49" charset="-122"/>
                <a:ea typeface="楷体" panose="02010609060101010101" pitchFamily="49" charset="-122"/>
              </a:rPr>
              <a:t>会报错。</a:t>
            </a:r>
            <a:endParaRPr lang="en-US" altLang="zh-CN" sz="1600" dirty="0" smtClean="0">
              <a:latin typeface="楷体" panose="02010609060101010101" pitchFamily="49" charset="-122"/>
              <a:ea typeface="楷体" panose="02010609060101010101" pitchFamily="49" charset="-122"/>
            </a:endParaRPr>
          </a:p>
          <a:p>
            <a:endParaRPr lang="zh-CN" altLang="en-US" sz="11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19</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a:t>
            </a:fld>
            <a:endParaRPr lang="zh-CN" altLang="en-US"/>
          </a:p>
        </p:txBody>
      </p:sp>
    </p:spTree>
    <p:extLst>
      <p:ext uri="{BB962C8B-B14F-4D97-AF65-F5344CB8AC3E}">
        <p14:creationId xmlns:p14="http://schemas.microsoft.com/office/powerpoint/2010/main" val="402086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20</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lvl="0" indent="0">
              <a:buNone/>
            </a:pPr>
            <a:r>
              <a:rPr lang="zh-CN" altLang="en-US" sz="1800" dirty="0" smtClean="0">
                <a:latin typeface="楷体" panose="02010609060101010101" pitchFamily="49" charset="-122"/>
                <a:ea typeface="楷体" panose="02010609060101010101" pitchFamily="49" charset="-122"/>
              </a:rPr>
              <a:t>它支持多种类型的数据结构，所以也叫做数据结构服务器。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使用</a:t>
            </a:r>
            <a:r>
              <a:rPr lang="en-US" altLang="zh-CN" sz="1800" dirty="0"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语言开发，支持的客户端也非常丰富，如</a:t>
            </a:r>
            <a:r>
              <a:rPr lang="en-US" altLang="zh-CN" sz="1800" dirty="0"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python</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java</a:t>
            </a:r>
            <a:r>
              <a:rPr lang="zh-CN" altLang="en-US" sz="1800" dirty="0" smtClean="0">
                <a:latin typeface="楷体" panose="02010609060101010101" pitchFamily="49" charset="-122"/>
                <a:ea typeface="楷体" panose="02010609060101010101" pitchFamily="49" charset="-122"/>
              </a:rPr>
              <a:t>等。</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支持</a:t>
            </a:r>
            <a:r>
              <a:rPr lang="en-US" altLang="zh-CN" sz="1800" dirty="0" smtClean="0">
                <a:latin typeface="楷体" panose="02010609060101010101" pitchFamily="49" charset="-122"/>
                <a:ea typeface="楷体" panose="02010609060101010101" pitchFamily="49" charset="-122"/>
              </a:rPr>
              <a:t>master-slave</a:t>
            </a:r>
            <a:r>
              <a:rPr lang="zh-CN" altLang="en-US" sz="1800" dirty="0" smtClean="0">
                <a:latin typeface="楷体" panose="02010609060101010101" pitchFamily="49" charset="-122"/>
                <a:ea typeface="楷体" panose="02010609060101010101" pitchFamily="49" charset="-122"/>
              </a:rPr>
              <a:t>主从模式应用，支持数据的持久化，可以将内存中的数据存储在硬盘中，重启、断电时并不会丢失数据</a:t>
            </a:r>
            <a:endParaRPr lang="en-US" altLang="zh-CN" sz="1800" dirty="0" smtClean="0">
              <a:latin typeface="楷体" panose="02010609060101010101" pitchFamily="49" charset="-122"/>
              <a:ea typeface="楷体" panose="02010609060101010101" pitchFamily="49" charset="-122"/>
            </a:endParaRPr>
          </a:p>
          <a:p>
            <a:pPr marL="0" lvl="0" indent="0">
              <a:buNone/>
            </a:pPr>
            <a:endParaRPr lang="en-US" altLang="zh-CN" sz="1800" dirty="0" smtClean="0">
              <a:latin typeface="楷体" panose="02010609060101010101" pitchFamily="49" charset="-122"/>
              <a:ea typeface="楷体" panose="02010609060101010101" pitchFamily="49" charset="-122"/>
            </a:endParaRPr>
          </a:p>
          <a:p>
            <a:pPr marL="0" lvl="0" indent="0">
              <a:buNone/>
            </a:pPr>
            <a:r>
              <a:rPr lang="zh-CN" altLang="en-US" sz="1800" dirty="0" smtClean="0">
                <a:latin typeface="楷体" panose="02010609060101010101" pitchFamily="49" charset="-122"/>
                <a:ea typeface="楷体" panose="02010609060101010101" pitchFamily="49" charset="-122"/>
              </a:rPr>
              <a:t>数据库类型：</a:t>
            </a:r>
            <a:endParaRPr lang="en-US" altLang="zh-CN" sz="1800" dirty="0" smtClean="0">
              <a:latin typeface="楷体" panose="02010609060101010101" pitchFamily="49" charset="-122"/>
              <a:ea typeface="楷体" panose="02010609060101010101" pitchFamily="49" charset="-122"/>
            </a:endParaRPr>
          </a:p>
          <a:p>
            <a:pPr marL="0" lvl="0" indent="0">
              <a:buNone/>
            </a:pPr>
            <a:r>
              <a:rPr lang="en-US" altLang="zh-CN" sz="1800" dirty="0" smtClean="0">
                <a:latin typeface="楷体" panose="02010609060101010101" pitchFamily="49" charset="-122"/>
                <a:ea typeface="楷体" panose="02010609060101010101" pitchFamily="49" charset="-122"/>
              </a:rPr>
              <a:t>	</a:t>
            </a:r>
            <a:r>
              <a:rPr lang="en-US" altLang="zh-CN" sz="1800" dirty="0" err="1" smtClean="0">
                <a:latin typeface="楷体" panose="02010609060101010101" pitchFamily="49" charset="-122"/>
                <a:ea typeface="楷体" panose="02010609060101010101" pitchFamily="49" charset="-122"/>
              </a:rPr>
              <a:t>sql</a:t>
            </a:r>
            <a:r>
              <a:rPr lang="en-US" altLang="zh-CN" sz="1800" dirty="0" smtClean="0">
                <a:latin typeface="楷体" panose="02010609060101010101" pitchFamily="49" charset="-122"/>
                <a:ea typeface="楷体" panose="02010609060101010101" pitchFamily="49" charset="-122"/>
              </a:rPr>
              <a:t>:</a:t>
            </a:r>
            <a:r>
              <a:rPr lang="en-US" altLang="zh-CN" sz="1800" baseline="0" dirty="0" smtClean="0">
                <a:latin typeface="楷体" panose="02010609060101010101" pitchFamily="49" charset="-122"/>
                <a:ea typeface="楷体" panose="02010609060101010101" pitchFamily="49" charset="-122"/>
              </a:rPr>
              <a:t> </a:t>
            </a:r>
            <a:r>
              <a:rPr lang="zh-CN" altLang="en-US" sz="1800" baseline="0" dirty="0" smtClean="0">
                <a:latin typeface="楷体" panose="02010609060101010101" pitchFamily="49" charset="-122"/>
                <a:ea typeface="楷体" panose="02010609060101010101" pitchFamily="49" charset="-122"/>
              </a:rPr>
              <a:t>关系型数据库，处理表格</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r>
              <a:rPr lang="en-US" altLang="zh-CN" sz="1800" baseline="0" dirty="0" err="1" smtClean="0">
                <a:latin typeface="楷体" panose="02010609060101010101" pitchFamily="49" charset="-122"/>
                <a:ea typeface="楷体" panose="02010609060101010101" pitchFamily="49" charset="-122"/>
              </a:rPr>
              <a:t>memcahed</a:t>
            </a:r>
            <a:r>
              <a:rPr lang="zh-CN" altLang="en-US" sz="1800" baseline="0" dirty="0" smtClean="0">
                <a:latin typeface="楷体" panose="02010609060101010101" pitchFamily="49" charset="-122"/>
                <a:ea typeface="楷体" panose="02010609060101010101" pitchFamily="49" charset="-122"/>
              </a:rPr>
              <a:t>：键值对数据库，建和值都是字符串</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r>
              <a:rPr lang="en-US" altLang="zh-CN" sz="1800" baseline="0" dirty="0" err="1" smtClean="0">
                <a:latin typeface="楷体" panose="02010609060101010101" pitchFamily="49" charset="-122"/>
                <a:ea typeface="楷体" panose="02010609060101010101" pitchFamily="49" charset="-122"/>
              </a:rPr>
              <a:t>mongodb</a:t>
            </a:r>
            <a:r>
              <a:rPr lang="zh-CN" altLang="en-US" sz="1800" baseline="0" dirty="0" smtClean="0">
                <a:latin typeface="楷体" panose="02010609060101010101" pitchFamily="49" charset="-122"/>
                <a:ea typeface="楷体" panose="02010609060101010101" pitchFamily="49" charset="-122"/>
              </a:rPr>
              <a:t>：文档数据库，由</a:t>
            </a:r>
            <a:r>
              <a:rPr lang="en-US" altLang="zh-CN" sz="1800" baseline="0" dirty="0" err="1" smtClean="0">
                <a:latin typeface="楷体" panose="02010609060101010101" pitchFamily="49" charset="-122"/>
                <a:ea typeface="楷体" panose="02010609060101010101" pitchFamily="49" charset="-122"/>
              </a:rPr>
              <a:t>Json</a:t>
            </a:r>
            <a:r>
              <a:rPr lang="en-US" altLang="zh-CN" sz="1800" baseline="0" dirty="0" smtClean="0">
                <a:latin typeface="楷体" panose="02010609060101010101" pitchFamily="49" charset="-122"/>
                <a:ea typeface="楷体" panose="02010609060101010101" pitchFamily="49" charset="-122"/>
              </a:rPr>
              <a:t>/</a:t>
            </a:r>
            <a:r>
              <a:rPr lang="en-US" altLang="zh-CN" sz="1800" baseline="0" dirty="0" err="1" smtClean="0">
                <a:latin typeface="楷体" panose="02010609060101010101" pitchFamily="49" charset="-122"/>
                <a:ea typeface="楷体" panose="02010609060101010101" pitchFamily="49" charset="-122"/>
              </a:rPr>
              <a:t>bjson</a:t>
            </a:r>
            <a:r>
              <a:rPr lang="zh-CN" altLang="en-US" sz="1800" baseline="0" dirty="0" smtClean="0">
                <a:latin typeface="楷体" panose="02010609060101010101" pitchFamily="49" charset="-122"/>
                <a:ea typeface="楷体" panose="02010609060101010101" pitchFamily="49" charset="-122"/>
              </a:rPr>
              <a:t>组成的文档</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p>
          <a:p>
            <a:pPr marL="0" lvl="0" indent="0">
              <a:buNone/>
            </a:pPr>
            <a:endParaRPr lang="en-US" altLang="zh-CN" sz="1800" dirty="0" smtClean="0">
              <a:latin typeface="楷体" panose="02010609060101010101" pitchFamily="49" charset="-122"/>
              <a:ea typeface="楷体" panose="02010609060101010101" pitchFamily="49" charset="-122"/>
            </a:endParaRPr>
          </a:p>
          <a:p>
            <a:pPr marL="0" lvl="0" indent="0">
              <a:buNone/>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的用户：新浪微博、知乎、</a:t>
            </a:r>
            <a:r>
              <a:rPr lang="en-US" altLang="zh-CN" sz="1800" dirty="0" err="1" smtClean="0">
                <a:latin typeface="楷体" panose="02010609060101010101" pitchFamily="49" charset="-122"/>
                <a:ea typeface="楷体" panose="02010609060101010101" pitchFamily="49" charset="-122"/>
              </a:rPr>
              <a:t>github</a:t>
            </a:r>
            <a:r>
              <a:rPr lang="zh-CN" altLang="en-US" sz="1800" dirty="0" smtClean="0">
                <a:latin typeface="楷体" panose="02010609060101010101" pitchFamily="49" charset="-122"/>
                <a:ea typeface="楷体" panose="02010609060101010101" pitchFamily="49" charset="-122"/>
              </a:rPr>
              <a:t>等</a:t>
            </a:r>
            <a:endParaRPr lang="zh-CN" altLang="en-US" sz="18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我们常把数据存到关系型数据库中，但为了提升应用的性能，我们应该把访问频率高且不会经常变动的数据缓存到内存中。</a:t>
            </a:r>
            <a:r>
              <a:rPr lang="en-US" altLang="zh-CN" dirty="0" err="1" smtClean="0"/>
              <a:t>Redis</a:t>
            </a:r>
            <a:r>
              <a:rPr lang="zh-CN" altLang="en-US" dirty="0" smtClean="0"/>
              <a:t>中没有像关系型数据库那样强大的功能，需要考虑如何把关系型数据库中的数据合理的对应到缓存中的</a:t>
            </a:r>
            <a:r>
              <a:rPr lang="en-US" altLang="zh-CN" dirty="0" smtClean="0"/>
              <a:t>key-value</a:t>
            </a:r>
            <a:r>
              <a:rPr lang="zh-CN" altLang="en-US" dirty="0" smtClean="0"/>
              <a:t>数据结构中</a:t>
            </a: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Redis</a:t>
            </a:r>
            <a:r>
              <a:rPr lang="zh-CN" altLang="en-US" dirty="0" smtClean="0"/>
              <a:t>在高并发下的作用：</a:t>
            </a:r>
            <a:endParaRPr lang="en-US" altLang="zh-CN" dirty="0" smtClean="0"/>
          </a:p>
          <a:p>
            <a:r>
              <a:rPr lang="en-US" altLang="zh-CN" dirty="0" smtClean="0"/>
              <a:t>	APP-&gt;DAL-&gt;Cache-&gt;</a:t>
            </a:r>
            <a:r>
              <a:rPr lang="zh-CN" altLang="en-US" dirty="0" smtClean="0"/>
              <a:t>数据库集群</a:t>
            </a:r>
            <a:endParaRPr lang="en-US" altLang="zh-CN" dirty="0" smtClean="0"/>
          </a:p>
          <a:p>
            <a:endParaRPr lang="en-US" altLang="zh-CN" dirty="0" smtClean="0"/>
          </a:p>
          <a:p>
            <a:r>
              <a:rPr lang="zh-CN" altLang="en-US" dirty="0" smtClean="0"/>
              <a:t>分布式锁一般分为</a:t>
            </a:r>
            <a:r>
              <a:rPr lang="en-US" altLang="zh-CN" dirty="0" smtClean="0"/>
              <a:t>3</a:t>
            </a:r>
            <a:r>
              <a:rPr lang="zh-CN" altLang="en-US" dirty="0" smtClean="0"/>
              <a:t>种实现：</a:t>
            </a:r>
            <a:endParaRPr lang="en-US" altLang="zh-CN" dirty="0" smtClean="0"/>
          </a:p>
          <a:p>
            <a:r>
              <a:rPr lang="en-US" altLang="zh-CN" dirty="0" smtClean="0"/>
              <a:t>	1</a:t>
            </a:r>
            <a:r>
              <a:rPr lang="zh-CN" altLang="en-US" dirty="0" smtClean="0"/>
              <a:t>、数据库乐观锁</a:t>
            </a:r>
            <a:endParaRPr lang="en-US" altLang="zh-CN" dirty="0" smtClean="0"/>
          </a:p>
          <a:p>
            <a:r>
              <a:rPr lang="en-US" altLang="zh-CN" dirty="0" smtClean="0"/>
              <a:t>	2</a:t>
            </a:r>
            <a:r>
              <a:rPr lang="zh-CN" altLang="en-US" dirty="0" smtClean="0"/>
              <a:t>、基于</a:t>
            </a:r>
            <a:r>
              <a:rPr lang="en-US" altLang="zh-CN" dirty="0" err="1" smtClean="0"/>
              <a:t>redis</a:t>
            </a:r>
            <a:r>
              <a:rPr lang="zh-CN" altLang="en-US" dirty="0" smtClean="0"/>
              <a:t>的分布式锁</a:t>
            </a:r>
            <a:endParaRPr lang="en-US" altLang="zh-CN" dirty="0" smtClean="0"/>
          </a:p>
          <a:p>
            <a:r>
              <a:rPr lang="en-US" altLang="zh-CN" dirty="0" smtClean="0"/>
              <a:t>		</a:t>
            </a:r>
            <a:r>
              <a:rPr lang="zh-CN" altLang="en-US" dirty="0" smtClean="0"/>
              <a:t>特点：</a:t>
            </a:r>
            <a:endParaRPr lang="en-US" altLang="zh-CN" dirty="0" smtClean="0"/>
          </a:p>
          <a:p>
            <a:r>
              <a:rPr lang="en-US" altLang="zh-CN" dirty="0" smtClean="0"/>
              <a:t>	3</a:t>
            </a:r>
            <a:r>
              <a:rPr lang="zh-CN" altLang="en-US" dirty="0" smtClean="0"/>
              <a:t>、基于</a:t>
            </a:r>
            <a:r>
              <a:rPr lang="en-US" altLang="zh-CN" dirty="0" smtClean="0"/>
              <a:t>zookeeper</a:t>
            </a:r>
            <a:r>
              <a:rPr lang="zh-CN" altLang="en-US" dirty="0" smtClean="0"/>
              <a:t>的分布式锁</a:t>
            </a:r>
            <a:endParaRPr lang="en-US" altLang="zh-CN" dirty="0" smtClean="0"/>
          </a:p>
          <a:p>
            <a:endParaRPr lang="en-US" altLang="zh-CN" dirty="0" smtClean="0"/>
          </a:p>
          <a:p>
            <a:r>
              <a:rPr lang="en-US" altLang="zh-CN" dirty="0" err="1" smtClean="0"/>
              <a:t>Redis</a:t>
            </a:r>
            <a:r>
              <a:rPr lang="zh-CN" altLang="en-US" dirty="0" smtClean="0"/>
              <a:t>相比</a:t>
            </a:r>
            <a:r>
              <a:rPr lang="en-US" altLang="zh-CN" dirty="0" err="1" smtClean="0"/>
              <a:t>memcached</a:t>
            </a:r>
            <a:r>
              <a:rPr lang="zh-CN" altLang="en-US" dirty="0" smtClean="0"/>
              <a:t>的优势</a:t>
            </a:r>
            <a:r>
              <a:rPr lang="en-US" altLang="zh-CN" dirty="0" smtClean="0"/>
              <a:t>:</a:t>
            </a:r>
          </a:p>
          <a:p>
            <a:r>
              <a:rPr lang="en-US" altLang="zh-CN" dirty="0" smtClean="0"/>
              <a:t>	1</a:t>
            </a:r>
            <a:r>
              <a:rPr lang="zh-CN" altLang="en-US" dirty="0" smtClean="0"/>
              <a:t>、</a:t>
            </a:r>
            <a:r>
              <a:rPr lang="en-US" altLang="zh-CN" dirty="0" err="1" smtClean="0"/>
              <a:t>memcached</a:t>
            </a:r>
            <a:r>
              <a:rPr lang="zh-CN" altLang="en-US" dirty="0" smtClean="0"/>
              <a:t>只能支持字符串</a:t>
            </a:r>
            <a:endParaRPr lang="en-US" altLang="zh-CN" dirty="0" smtClean="0"/>
          </a:p>
          <a:p>
            <a:r>
              <a:rPr lang="en-US" altLang="zh-CN" dirty="0" smtClean="0"/>
              <a:t>	2</a:t>
            </a:r>
            <a:r>
              <a:rPr lang="zh-CN" altLang="en-US" dirty="0" smtClean="0"/>
              <a:t>、</a:t>
            </a:r>
            <a:r>
              <a:rPr lang="en-US" altLang="zh-CN" dirty="0" err="1" smtClean="0"/>
              <a:t>redis</a:t>
            </a:r>
            <a:r>
              <a:rPr lang="zh-CN" altLang="en-US" dirty="0" smtClean="0"/>
              <a:t>的速度比</a:t>
            </a:r>
            <a:r>
              <a:rPr lang="en-US" altLang="zh-CN" dirty="0" err="1" smtClean="0"/>
              <a:t>memcached</a:t>
            </a:r>
            <a:r>
              <a:rPr lang="zh-CN" altLang="en-US" dirty="0" smtClean="0"/>
              <a:t>快很多（有复杂的内存管理算法）</a:t>
            </a:r>
            <a:endParaRPr lang="en-US" altLang="zh-CN" dirty="0" smtClean="0"/>
          </a:p>
          <a:p>
            <a:r>
              <a:rPr lang="en-US" altLang="zh-CN" dirty="0" smtClean="0"/>
              <a:t>	3</a:t>
            </a:r>
            <a:r>
              <a:rPr lang="zh-CN" altLang="en-US" dirty="0" smtClean="0"/>
              <a:t>、</a:t>
            </a:r>
            <a:r>
              <a:rPr lang="en-US" altLang="zh-CN" dirty="0" err="1" smtClean="0"/>
              <a:t>redis</a:t>
            </a:r>
            <a:r>
              <a:rPr lang="zh-CN" altLang="en-US" dirty="0" smtClean="0"/>
              <a:t>可以持久化数据</a:t>
            </a:r>
            <a:endParaRPr lang="en-US" altLang="zh-CN" dirty="0" smtClean="0"/>
          </a:p>
          <a:p>
            <a:r>
              <a:rPr lang="en-US" altLang="zh-CN" dirty="0" smtClean="0"/>
              <a:t>	</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DB88A09-9218-43AA-90A3-1ACCAE5D5FF8}" type="slidenum">
              <a:rPr lang="zh-CN" altLang="en-US" smtClean="0"/>
              <a:t>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多路复用解释：</a:t>
            </a:r>
            <a:endParaRPr lang="en-US" altLang="zh-CN" dirty="0" smtClean="0"/>
          </a:p>
          <a:p>
            <a:r>
              <a:rPr lang="en-US" altLang="zh-CN" dirty="0" smtClean="0"/>
              <a:t>	</a:t>
            </a:r>
            <a:r>
              <a:rPr lang="zh-CN" altLang="en-US" dirty="0" smtClean="0"/>
              <a:t>在</a:t>
            </a:r>
            <a:r>
              <a:rPr lang="en-US" altLang="zh-CN" dirty="0" err="1" smtClean="0"/>
              <a:t>redis</a:t>
            </a:r>
            <a:r>
              <a:rPr lang="en-US" altLang="zh-CN" dirty="0" smtClean="0"/>
              <a:t>-client</a:t>
            </a:r>
            <a:r>
              <a:rPr lang="zh-CN" altLang="en-US" dirty="0" smtClean="0"/>
              <a:t>操作的时候会产生具有不同事件类型的</a:t>
            </a:r>
            <a:r>
              <a:rPr lang="en-US" altLang="zh-CN" dirty="0" smtClean="0"/>
              <a:t>socket</a:t>
            </a:r>
            <a:r>
              <a:rPr lang="zh-CN" altLang="en-US" dirty="0" smtClean="0"/>
              <a:t>，在服务端有个多路复用程序，将其置入队列中，文件事件分派器会依次从队列中去取，转发到不同的事件处理器中</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9</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2397515"/>
            <a:ext cx="77724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257301"/>
            <a:ext cx="7772400" cy="1153715"/>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2411015"/>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05978"/>
            <a:ext cx="1471594" cy="450891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8"/>
            <a:ext cx="6686568" cy="450891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4800600"/>
            <a:ext cx="3200400" cy="212850"/>
          </a:xfrm>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a:xfrm>
            <a:off x="5330952" y="4800600"/>
            <a:ext cx="3733800" cy="21285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2357436"/>
            <a:ext cx="77724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2357437"/>
            <a:ext cx="7772400" cy="1021556"/>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232296"/>
            <a:ext cx="7772400" cy="1125140"/>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790160"/>
            <a:ext cx="59040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171450"/>
            <a:ext cx="5900752" cy="632210"/>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857238"/>
            <a:ext cx="5900750" cy="3857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857238"/>
            <a:ext cx="2257408" cy="3857652"/>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6400800" cy="51435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857250"/>
            <a:ext cx="7223248" cy="2985129"/>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4057650"/>
            <a:ext cx="5657888" cy="603647"/>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5008500"/>
            <a:ext cx="9144000" cy="135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05979"/>
            <a:ext cx="8229600" cy="85725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0"/>
            <a:ext cx="8229600" cy="351474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4800600"/>
            <a:ext cx="3200400" cy="21285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3"/>
          </p:nvPr>
        </p:nvSpPr>
        <p:spPr>
          <a:xfrm>
            <a:off x="5334000" y="4800600"/>
            <a:ext cx="3733800" cy="21285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4800600"/>
            <a:ext cx="914400" cy="212598"/>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81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579862"/>
            <a:ext cx="7772400" cy="648072"/>
          </a:xfrm>
        </p:spPr>
        <p:txBody>
          <a:bodyPr>
            <a:normAutofit fontScale="90000"/>
          </a:bodyPr>
          <a:lstStyle/>
          <a:p>
            <a:pPr algn="ctr"/>
            <a:r>
              <a:rPr lang="en-US" altLang="zh-CN" dirty="0" err="1">
                <a:solidFill>
                  <a:srgbClr val="FF0000"/>
                </a:solidFill>
                <a:latin typeface="黑体" panose="02010609060101010101" pitchFamily="49" charset="-122"/>
                <a:ea typeface="黑体" panose="02010609060101010101" pitchFamily="49" charset="-122"/>
              </a:rPr>
              <a:t>r</a:t>
            </a:r>
            <a:r>
              <a:rPr lang="en-US" altLang="zh-CN" dirty="0" err="1" smtClean="0">
                <a:solidFill>
                  <a:srgbClr val="FF0000"/>
                </a:solidFill>
                <a:latin typeface="黑体" panose="02010609060101010101" pitchFamily="49" charset="-122"/>
                <a:ea typeface="黑体" panose="02010609060101010101" pitchFamily="49" charset="-122"/>
              </a:rPr>
              <a:t>edis</a:t>
            </a:r>
            <a:r>
              <a:rPr lang="zh-CN" altLang="en-US" dirty="0" smtClean="0">
                <a:solidFill>
                  <a:srgbClr val="FF0000"/>
                </a:solidFill>
                <a:latin typeface="黑体" panose="02010609060101010101" pitchFamily="49" charset="-122"/>
                <a:ea typeface="黑体" panose="02010609060101010101" pitchFamily="49" charset="-122"/>
              </a:rPr>
              <a:t>介绍</a:t>
            </a:r>
            <a:endParaRPr lang="zh-CN" altLang="en-US"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55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.2</a:t>
            </a:r>
            <a:r>
              <a:rPr lang="en-US" altLang="zh-CN" sz="2400" dirty="0" smtClean="0"/>
              <a:t>  </a:t>
            </a:r>
            <a:r>
              <a:rPr lang="en-US" altLang="zh-CN" sz="2400" dirty="0" err="1" smtClean="0"/>
              <a:t>redis</a:t>
            </a:r>
            <a:r>
              <a:rPr lang="zh-CN" altLang="en-US" sz="2400" dirty="0" smtClean="0"/>
              <a:t>数据类型之</a:t>
            </a:r>
            <a:r>
              <a:rPr lang="en-US" altLang="zh-CN" sz="2400" dirty="0" smtClean="0"/>
              <a:t>hash</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是一个</a:t>
            </a:r>
            <a:r>
              <a:rPr lang="zh-CN" altLang="en-US" sz="1800" dirty="0">
                <a:latin typeface="楷体" panose="02010609060101010101" pitchFamily="49" charset="-122"/>
                <a:ea typeface="楷体" panose="02010609060101010101" pitchFamily="49" charset="-122"/>
              </a:rPr>
              <a:t>键值</a:t>
            </a:r>
            <a:r>
              <a:rPr lang="zh-CN" altLang="en-US" sz="1800" dirty="0" smtClean="0">
                <a:latin typeface="楷体" panose="02010609060101010101" pitchFamily="49" charset="-122"/>
                <a:ea typeface="楷体" panose="02010609060101010101" pitchFamily="49" charset="-122"/>
              </a:rPr>
              <a:t>对集合，它是一个</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类型的</a:t>
            </a:r>
            <a:r>
              <a:rPr lang="en-US" altLang="zh-CN" sz="1800" dirty="0" smtClean="0">
                <a:latin typeface="楷体" panose="02010609060101010101" pitchFamily="49" charset="-122"/>
                <a:ea typeface="楷体" panose="02010609060101010101" pitchFamily="49" charset="-122"/>
              </a:rPr>
              <a:t>filed</a:t>
            </a:r>
            <a:r>
              <a:rPr lang="zh-CN" altLang="en-US" sz="1800" dirty="0" smtClean="0">
                <a:latin typeface="楷体" panose="02010609060101010101" pitchFamily="49" charset="-122"/>
                <a:ea typeface="楷体" panose="02010609060101010101" pitchFamily="49" charset="-122"/>
              </a:rPr>
              <a:t>和</a:t>
            </a:r>
            <a:r>
              <a:rPr lang="en-US" altLang="zh-CN" sz="1800" dirty="0" smtClean="0">
                <a:latin typeface="楷体" panose="02010609060101010101" pitchFamily="49" charset="-122"/>
                <a:ea typeface="楷体" panose="02010609060101010101" pitchFamily="49" charset="-122"/>
              </a:rPr>
              <a:t>value</a:t>
            </a:r>
            <a:r>
              <a:rPr lang="zh-CN" altLang="en-US" sz="1800" dirty="0" smtClean="0">
                <a:latin typeface="楷体" panose="02010609060101010101" pitchFamily="49" charset="-122"/>
                <a:ea typeface="楷体" panose="02010609060101010101" pitchFamily="49" charset="-122"/>
              </a:rPr>
              <a:t>的映射表，</a:t>
            </a: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特别适合用于存储对象，每个</a:t>
            </a: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可以存储</a:t>
            </a:r>
            <a:r>
              <a:rPr lang="en-US" altLang="zh-CN" sz="1800" dirty="0">
                <a:latin typeface="楷体" panose="02010609060101010101" pitchFamily="49" charset="-122"/>
                <a:ea typeface="楷体" panose="02010609060101010101" pitchFamily="49" charset="-122"/>
              </a:rPr>
              <a:t>2</a:t>
            </a:r>
            <a:r>
              <a:rPr lang="en-US" altLang="zh-CN" sz="1800" baseline="30000" dirty="0">
                <a:latin typeface="楷体" panose="02010609060101010101" pitchFamily="49" charset="-122"/>
                <a:ea typeface="楷体" panose="02010609060101010101" pitchFamily="49" charset="-122"/>
              </a:rPr>
              <a:t>32 - 1</a:t>
            </a:r>
            <a:r>
              <a:rPr lang="zh-CN" altLang="en-US" sz="1800" dirty="0">
                <a:latin typeface="楷体" panose="02010609060101010101" pitchFamily="49" charset="-122"/>
                <a:ea typeface="楷体" panose="02010609060101010101" pitchFamily="49" charset="-122"/>
              </a:rPr>
              <a:t> 键值对</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实例：</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779662"/>
            <a:ext cx="35623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8412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.3</a:t>
            </a:r>
            <a:r>
              <a:rPr lang="en-US" altLang="zh-CN" sz="2400" dirty="0" smtClean="0"/>
              <a:t>  </a:t>
            </a:r>
            <a:r>
              <a:rPr lang="en-US" altLang="zh-CN" sz="2400" dirty="0" err="1" smtClean="0"/>
              <a:t>redis</a:t>
            </a:r>
            <a:r>
              <a:rPr lang="zh-CN" altLang="en-US" sz="2400" dirty="0" smtClean="0"/>
              <a:t>数据类型之</a:t>
            </a:r>
            <a:r>
              <a:rPr lang="en-US" altLang="zh-CN" sz="2400" dirty="0" smtClean="0"/>
              <a:t>list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List</a:t>
            </a:r>
            <a:r>
              <a:rPr lang="zh-CN" altLang="en-US" sz="1800" dirty="0" smtClean="0">
                <a:latin typeface="楷体" panose="02010609060101010101" pitchFamily="49" charset="-122"/>
                <a:ea typeface="楷体" panose="02010609060101010101" pitchFamily="49" charset="-122"/>
              </a:rPr>
              <a:t>是简单的字符串列表，按照插入顺序排序。你可以添加一个元素到列表的左边或者右边。</a:t>
            </a:r>
            <a:r>
              <a:rPr lang="zh-CN" altLang="en-US" sz="1800" dirty="0">
                <a:latin typeface="楷体" panose="02010609060101010101" pitchFamily="49" charset="-122"/>
                <a:ea typeface="楷体" panose="02010609060101010101" pitchFamily="49" charset="-122"/>
              </a:rPr>
              <a:t>列表最多可存储 </a:t>
            </a:r>
            <a:r>
              <a:rPr lang="en-US" altLang="zh-CN" sz="1800" dirty="0">
                <a:latin typeface="楷体" panose="02010609060101010101" pitchFamily="49" charset="-122"/>
                <a:ea typeface="楷体" panose="02010609060101010101" pitchFamily="49" charset="-122"/>
              </a:rPr>
              <a:t>2</a:t>
            </a:r>
            <a:r>
              <a:rPr lang="en-US" altLang="zh-CN" sz="1800" baseline="30000" dirty="0">
                <a:latin typeface="楷体" panose="02010609060101010101" pitchFamily="49" charset="-122"/>
                <a:ea typeface="楷体" panose="02010609060101010101" pitchFamily="49" charset="-122"/>
              </a:rPr>
              <a:t>32 - 1 </a:t>
            </a:r>
            <a:r>
              <a:rPr lang="zh-CN" altLang="en-US" sz="1800" dirty="0">
                <a:latin typeface="楷体" panose="02010609060101010101" pitchFamily="49" charset="-122"/>
                <a:ea typeface="楷体" panose="02010609060101010101" pitchFamily="49" charset="-122"/>
              </a:rPr>
              <a:t> 元素</a:t>
            </a:r>
            <a:endParaRPr lang="en-US" altLang="zh-CN" sz="1800" dirty="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实例：</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19622"/>
            <a:ext cx="3672408" cy="3461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908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.4</a:t>
            </a:r>
            <a:r>
              <a:rPr lang="en-US" altLang="zh-CN" sz="2400" dirty="0" smtClean="0"/>
              <a:t>  </a:t>
            </a:r>
            <a:r>
              <a:rPr lang="en-US" altLang="zh-CN" sz="2400" dirty="0" err="1" smtClean="0"/>
              <a:t>redis</a:t>
            </a:r>
            <a:r>
              <a:rPr lang="zh-CN" altLang="en-US" sz="2400" dirty="0" smtClean="0"/>
              <a:t>数据类型之</a:t>
            </a:r>
            <a:r>
              <a:rPr lang="en-US" altLang="zh-CN" sz="2400" dirty="0" smtClean="0"/>
              <a:t>set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Set</a:t>
            </a:r>
            <a:r>
              <a:rPr lang="zh-CN" altLang="en-US" sz="1800" dirty="0" smtClean="0">
                <a:latin typeface="楷体" panose="02010609060101010101" pitchFamily="49" charset="-122"/>
                <a:ea typeface="楷体" panose="02010609060101010101" pitchFamily="49" charset="-122"/>
              </a:rPr>
              <a:t>是</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类型的无序集合，集合是通过</a:t>
            </a:r>
            <a:r>
              <a:rPr lang="zh-CN" altLang="en-US" sz="1800" dirty="0">
                <a:latin typeface="楷体" panose="02010609060101010101" pitchFamily="49" charset="-122"/>
                <a:ea typeface="楷体" panose="02010609060101010101" pitchFamily="49" charset="-122"/>
              </a:rPr>
              <a:t>哈希</a:t>
            </a:r>
            <a:r>
              <a:rPr lang="zh-CN" altLang="en-US" sz="1800" dirty="0" smtClean="0">
                <a:latin typeface="楷体" panose="02010609060101010101" pitchFamily="49" charset="-122"/>
                <a:ea typeface="楷体" panose="02010609060101010101" pitchFamily="49" charset="-122"/>
              </a:rPr>
              <a:t>表实现的，所以添加、删除、查找的复杂度都是</a:t>
            </a:r>
            <a:r>
              <a:rPr lang="en-US" altLang="zh-CN" sz="1800" dirty="0" smtClean="0">
                <a:latin typeface="楷体" panose="02010609060101010101" pitchFamily="49" charset="-122"/>
                <a:ea typeface="楷体" panose="02010609060101010101" pitchFamily="49" charset="-122"/>
              </a:rPr>
              <a:t>o(1)</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实例：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63638"/>
            <a:ext cx="32956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38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.5</a:t>
            </a:r>
            <a:r>
              <a:rPr lang="en-US" altLang="zh-CN" sz="2400" dirty="0" smtClean="0"/>
              <a:t>  </a:t>
            </a:r>
            <a:r>
              <a:rPr lang="en-US" altLang="zh-CN" sz="2400" dirty="0" err="1" smtClean="0"/>
              <a:t>redis</a:t>
            </a:r>
            <a:r>
              <a:rPr lang="zh-CN" altLang="en-US" sz="2400" dirty="0" smtClean="0"/>
              <a:t>数据类型之</a:t>
            </a:r>
            <a:r>
              <a:rPr lang="en-US" altLang="zh-CN" sz="2400" dirty="0" err="1" smtClean="0"/>
              <a:t>zset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err="1" smtClean="0">
                <a:latin typeface="楷体" panose="02010609060101010101" pitchFamily="49" charset="-122"/>
                <a:ea typeface="楷体" panose="02010609060101010101" pitchFamily="49" charset="-122"/>
              </a:rPr>
              <a:t>Zset</a:t>
            </a:r>
            <a:r>
              <a:rPr lang="zh-CN" altLang="en-US" sz="1800" dirty="0" smtClean="0">
                <a:latin typeface="楷体" panose="02010609060101010101" pitchFamily="49" charset="-122"/>
                <a:ea typeface="楷体" panose="02010609060101010101" pitchFamily="49" charset="-122"/>
              </a:rPr>
              <a:t>是</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类型元素的集合，且不允许重复的元素。集合中的每个元素都会关联一个</a:t>
            </a:r>
            <a:r>
              <a:rPr lang="en-US" altLang="zh-CN" sz="1800" dirty="0" smtClean="0">
                <a:latin typeface="楷体" panose="02010609060101010101" pitchFamily="49" charset="-122"/>
                <a:ea typeface="楷体" panose="02010609060101010101" pitchFamily="49" charset="-122"/>
              </a:rPr>
              <a:t>double</a:t>
            </a:r>
            <a:r>
              <a:rPr lang="zh-CN" altLang="en-US" sz="1800" dirty="0" smtClean="0">
                <a:latin typeface="楷体" panose="02010609060101010101" pitchFamily="49" charset="-122"/>
                <a:ea typeface="楷体" panose="02010609060101010101" pitchFamily="49" charset="-122"/>
              </a:rPr>
              <a:t>类型的分数，</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通过分数来为集合中的元素排序，分数可以重复。</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实例</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067694"/>
            <a:ext cx="319087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68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a:t>3</a:t>
            </a:r>
            <a:r>
              <a:rPr lang="en-US" altLang="zh-CN" sz="2400" dirty="0" smtClean="0"/>
              <a:t> </a:t>
            </a:r>
            <a:r>
              <a:rPr lang="en-US" altLang="zh-CN" sz="2400" dirty="0" err="1" smtClean="0"/>
              <a:t>redis</a:t>
            </a:r>
            <a:r>
              <a:rPr lang="zh-CN" altLang="en-US" sz="2400" dirty="0" smtClean="0"/>
              <a:t>的配置文件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Yum</a:t>
            </a:r>
            <a:r>
              <a:rPr lang="zh-CN" altLang="en-US" sz="1800" dirty="0" smtClean="0">
                <a:latin typeface="楷体" panose="02010609060101010101" pitchFamily="49" charset="-122"/>
                <a:ea typeface="楷体" panose="02010609060101010101" pitchFamily="49" charset="-122"/>
              </a:rPr>
              <a:t>安装的默认在</a:t>
            </a:r>
            <a:r>
              <a:rPr lang="en-US" altLang="zh-CN"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etc</a:t>
            </a:r>
            <a:r>
              <a:rPr lang="en-US" altLang="zh-CN"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redis</a:t>
            </a:r>
            <a:r>
              <a:rPr lang="en-US" altLang="zh-CN" sz="1800" dirty="0" err="1" smtClean="0">
                <a:latin typeface="楷体" panose="02010609060101010101" pitchFamily="49" charset="-122"/>
                <a:ea typeface="楷体" panose="02010609060101010101" pitchFamily="49" charset="-122"/>
              </a:rPr>
              <a:t>.conf</a:t>
            </a:r>
            <a:r>
              <a:rPr lang="zh-CN" altLang="en-US" sz="1800" dirty="0" smtClean="0">
                <a:latin typeface="楷体" panose="02010609060101010101" pitchFamily="49" charset="-122"/>
                <a:ea typeface="楷体" panose="02010609060101010101" pitchFamily="49" charset="-122"/>
              </a:rPr>
              <a:t>下</a:t>
            </a:r>
            <a:endParaRPr lang="en-US" altLang="zh-CN" sz="1800" dirty="0" smtClean="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21077502"/>
              </p:ext>
            </p:extLst>
          </p:nvPr>
        </p:nvGraphicFramePr>
        <p:xfrm>
          <a:off x="755576" y="1162648"/>
          <a:ext cx="7848872" cy="3661566"/>
        </p:xfrm>
        <a:graphic>
          <a:graphicData uri="http://schemas.openxmlformats.org/drawingml/2006/table">
            <a:tbl>
              <a:tblPr firstRow="1" bandRow="1">
                <a:tableStyleId>{5C22544A-7EE6-4342-B048-85BDC9FD1C3A}</a:tableStyleId>
              </a:tblPr>
              <a:tblGrid>
                <a:gridCol w="2088232"/>
                <a:gridCol w="5760640"/>
              </a:tblGrid>
              <a:tr h="328982">
                <a:tc>
                  <a:txBody>
                    <a:bodyPr/>
                    <a:lstStyle/>
                    <a:p>
                      <a:r>
                        <a:rPr lang="zh-CN" altLang="en-US" dirty="0" smtClean="0">
                          <a:latin typeface="楷体" panose="02010609060101010101" pitchFamily="49" charset="-122"/>
                          <a:ea typeface="楷体" panose="02010609060101010101" pitchFamily="49" charset="-122"/>
                        </a:rPr>
                        <a:t>配置</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dirty="0" smtClean="0">
                          <a:latin typeface="楷体" panose="02010609060101010101" pitchFamily="49" charset="-122"/>
                          <a:ea typeface="楷体" panose="02010609060101010101" pitchFamily="49" charset="-122"/>
                        </a:rPr>
                        <a:t>作用</a:t>
                      </a:r>
                      <a:endParaRPr lang="zh-CN" altLang="en-US" dirty="0">
                        <a:latin typeface="楷体" panose="02010609060101010101" pitchFamily="49" charset="-122"/>
                        <a:ea typeface="楷体" panose="02010609060101010101" pitchFamily="49" charset="-122"/>
                      </a:endParaRPr>
                    </a:p>
                  </a:txBody>
                  <a:tcPr/>
                </a:tc>
              </a:tr>
              <a:tr h="378042">
                <a:tc>
                  <a:txBody>
                    <a:bodyPr/>
                    <a:lstStyle/>
                    <a:p>
                      <a:r>
                        <a:rPr lang="en-US" altLang="zh-CN" sz="1200" dirty="0" err="1" smtClean="0">
                          <a:latin typeface="楷体" panose="02010609060101010101" pitchFamily="49" charset="-122"/>
                          <a:ea typeface="楷体" panose="02010609060101010101" pitchFamily="49" charset="-122"/>
                        </a:rPr>
                        <a:t>Daemonize</a:t>
                      </a:r>
                      <a:r>
                        <a:rPr lang="en-US" altLang="zh-CN" sz="1200" baseline="0" dirty="0" smtClean="0">
                          <a:latin typeface="楷体" panose="02010609060101010101" pitchFamily="49" charset="-122"/>
                          <a:ea typeface="楷体" panose="02010609060101010101" pitchFamily="49" charset="-122"/>
                        </a:rPr>
                        <a:t> no</a:t>
                      </a:r>
                      <a:endParaRPr lang="zh-CN" altLang="en-US" sz="1200" dirty="0">
                        <a:latin typeface="楷体" panose="02010609060101010101" pitchFamily="49" charset="-122"/>
                        <a:ea typeface="楷体" panose="02010609060101010101" pitchFamily="49" charset="-122"/>
                      </a:endParaRPr>
                    </a:p>
                  </a:txBody>
                  <a:tcPr/>
                </a:tc>
                <a:tc>
                  <a:txBody>
                    <a:bodyPr/>
                    <a:lstStyle/>
                    <a:p>
                      <a:r>
                        <a:rPr kumimoji="0" lang="en-US" altLang="zh-CN" sz="1200" b="0" i="0" kern="1200" dirty="0" err="1" smtClean="0">
                          <a:solidFill>
                            <a:schemeClr val="dk1"/>
                          </a:solidFill>
                          <a:effectLst/>
                          <a:latin typeface="楷体" panose="02010609060101010101" pitchFamily="49" charset="-122"/>
                          <a:ea typeface="楷体" panose="02010609060101010101" pitchFamily="49" charset="-122"/>
                          <a:cs typeface="+mn-cs"/>
                        </a:rPr>
                        <a:t>Redis</a:t>
                      </a:r>
                      <a:r>
                        <a:rPr kumimoji="0" lang="zh-CN" altLang="en-US" sz="1200" b="0" i="0" kern="1200" dirty="0" smtClean="0">
                          <a:solidFill>
                            <a:schemeClr val="dk1"/>
                          </a:solidFill>
                          <a:effectLst/>
                          <a:latin typeface="楷体" panose="02010609060101010101" pitchFamily="49" charset="-122"/>
                          <a:ea typeface="楷体" panose="02010609060101010101" pitchFamily="49" charset="-122"/>
                          <a:cs typeface="+mn-cs"/>
                        </a:rPr>
                        <a:t>默认不是以守护进程的方式运行，可以通过该配置项修改，使用</a:t>
                      </a:r>
                      <a:r>
                        <a:rPr kumimoji="0" lang="en-US" altLang="zh-CN" sz="1200" b="0" i="0" kern="1200" dirty="0" smtClean="0">
                          <a:solidFill>
                            <a:schemeClr val="dk1"/>
                          </a:solidFill>
                          <a:effectLst/>
                          <a:latin typeface="楷体" panose="02010609060101010101" pitchFamily="49" charset="-122"/>
                          <a:ea typeface="楷体" panose="02010609060101010101" pitchFamily="49" charset="-122"/>
                          <a:cs typeface="+mn-cs"/>
                        </a:rPr>
                        <a:t>yes</a:t>
                      </a:r>
                      <a:r>
                        <a:rPr kumimoji="0" lang="zh-CN" altLang="en-US" sz="1200" b="0" i="0" kern="1200" dirty="0" smtClean="0">
                          <a:solidFill>
                            <a:schemeClr val="dk1"/>
                          </a:solidFill>
                          <a:effectLst/>
                          <a:latin typeface="楷体" panose="02010609060101010101" pitchFamily="49" charset="-122"/>
                          <a:ea typeface="楷体" panose="02010609060101010101" pitchFamily="49" charset="-122"/>
                          <a:cs typeface="+mn-cs"/>
                        </a:rPr>
                        <a:t>启用守护进程</a:t>
                      </a:r>
                      <a:endParaRPr lang="zh-CN" altLang="en-US" sz="1200" dirty="0">
                        <a:latin typeface="楷体" panose="02010609060101010101" pitchFamily="49" charset="-122"/>
                        <a:ea typeface="楷体" panose="02010609060101010101" pitchFamily="49" charset="-122"/>
                      </a:endParaRPr>
                    </a:p>
                  </a:txBody>
                  <a:tcPr/>
                </a:tc>
              </a:tr>
              <a:tr h="396044">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Port 6379</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监听端口，默认端口为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6379</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bind 127.0.0.1</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绑定的主机地址</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14878">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timeout 300</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当 客户端闲置多长时间后关闭连接，如果指定为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0</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，表示关闭该功能</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databases 16</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设置数据库的数量，默认数据库为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0</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，可以使用</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SELECT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dbid</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命令在连接上指定数据库</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id</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save &lt;seconds&gt; &lt;changes&gt;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指定在多长时间内，有多少次更新操作，就将数据同步到数据文件，可以多个条件配合</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slaveof</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masterip</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masterport</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设置当本机为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slave</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服务时，设置</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的</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ip</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地址及端口，在</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启动时，它会自动从</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进行数据同步</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dir</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指定数据库存放目录</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599814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a:t>3</a:t>
            </a:r>
            <a:r>
              <a:rPr lang="en-US" altLang="zh-CN" sz="2400" dirty="0" smtClean="0"/>
              <a:t> </a:t>
            </a:r>
            <a:r>
              <a:rPr lang="en-US" altLang="zh-CN" sz="2400" dirty="0" err="1" smtClean="0"/>
              <a:t>redis</a:t>
            </a:r>
            <a:r>
              <a:rPr lang="zh-CN" altLang="en-US" sz="2400" dirty="0" smtClean="0"/>
              <a:t>的配置文件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57838923"/>
              </p:ext>
            </p:extLst>
          </p:nvPr>
        </p:nvGraphicFramePr>
        <p:xfrm>
          <a:off x="539552" y="771550"/>
          <a:ext cx="7848872" cy="3888432"/>
        </p:xfrm>
        <a:graphic>
          <a:graphicData uri="http://schemas.openxmlformats.org/drawingml/2006/table">
            <a:tbl>
              <a:tblPr firstRow="1" bandRow="1">
                <a:tableStyleId>{5C22544A-7EE6-4342-B048-85BDC9FD1C3A}</a:tableStyleId>
              </a:tblPr>
              <a:tblGrid>
                <a:gridCol w="2376264"/>
                <a:gridCol w="5472608"/>
              </a:tblGrid>
              <a:tr h="404827">
                <a:tc>
                  <a:txBody>
                    <a:bodyPr/>
                    <a:lstStyle/>
                    <a:p>
                      <a:r>
                        <a:rPr lang="zh-CN" altLang="en-US" dirty="0" smtClean="0">
                          <a:latin typeface="楷体" panose="02010609060101010101" pitchFamily="49" charset="-122"/>
                          <a:ea typeface="楷体" panose="02010609060101010101" pitchFamily="49" charset="-122"/>
                        </a:rPr>
                        <a:t>配置</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dirty="0" smtClean="0">
                          <a:latin typeface="楷体" panose="02010609060101010101" pitchFamily="49" charset="-122"/>
                          <a:ea typeface="楷体" panose="02010609060101010101" pitchFamily="49" charset="-122"/>
                        </a:rPr>
                        <a:t>作用</a:t>
                      </a:r>
                      <a:endParaRPr lang="zh-CN" altLang="en-US" dirty="0">
                        <a:latin typeface="楷体" panose="02010609060101010101" pitchFamily="49" charset="-122"/>
                        <a:ea typeface="楷体" panose="02010609060101010101" pitchFamily="49" charset="-122"/>
                      </a:endParaRPr>
                    </a:p>
                  </a:txBody>
                  <a:tcPr/>
                </a:tc>
              </a:tr>
              <a:tr h="506034">
                <a:tc>
                  <a:txBody>
                    <a:bodyPr/>
                    <a:lstStyle/>
                    <a:p>
                      <a:r>
                        <a:rPr lang="en-US" altLang="zh-CN" sz="1200" dirty="0" err="1" smtClean="0">
                          <a:latin typeface="楷体" panose="02010609060101010101" pitchFamily="49" charset="-122"/>
                          <a:ea typeface="楷体" panose="02010609060101010101" pitchFamily="49" charset="-122"/>
                        </a:rPr>
                        <a:t>Requirpass</a:t>
                      </a:r>
                      <a:r>
                        <a:rPr lang="en-US" altLang="zh-CN" sz="1200" baseline="0" dirty="0" smtClean="0">
                          <a:latin typeface="楷体" panose="02010609060101010101" pitchFamily="49" charset="-122"/>
                          <a:ea typeface="楷体" panose="02010609060101010101" pitchFamily="49" charset="-122"/>
                        </a:rPr>
                        <a:t> &lt;password&gt;</a:t>
                      </a:r>
                      <a:endParaRPr lang="zh-CN" altLang="en-US" sz="1200" dirty="0">
                        <a:latin typeface="楷体" panose="02010609060101010101" pitchFamily="49" charset="-122"/>
                        <a:ea typeface="楷体" panose="02010609060101010101" pitchFamily="49" charset="-122"/>
                      </a:endParaRPr>
                    </a:p>
                  </a:txBody>
                  <a:tcPr/>
                </a:tc>
                <a:tc>
                  <a:txBody>
                    <a:bodyPr/>
                    <a:lstStyle/>
                    <a:p>
                      <a:r>
                        <a:rPr lang="zh-CN" altLang="en-US" sz="1200" dirty="0" smtClean="0">
                          <a:latin typeface="楷体" panose="02010609060101010101" pitchFamily="49" charset="-122"/>
                          <a:ea typeface="楷体" panose="02010609060101010101" pitchFamily="49" charset="-122"/>
                        </a:rPr>
                        <a:t>设置</a:t>
                      </a:r>
                      <a:r>
                        <a:rPr lang="en-US" altLang="zh-CN" sz="1200" dirty="0" err="1" smtClean="0">
                          <a:latin typeface="楷体" panose="02010609060101010101" pitchFamily="49" charset="-122"/>
                          <a:ea typeface="楷体" panose="02010609060101010101" pitchFamily="49" charset="-122"/>
                        </a:rPr>
                        <a:t>redis</a:t>
                      </a:r>
                      <a:r>
                        <a:rPr lang="zh-CN" altLang="en-US" sz="1200" dirty="0" smtClean="0">
                          <a:latin typeface="楷体" panose="02010609060101010101" pitchFamily="49" charset="-122"/>
                          <a:ea typeface="楷体" panose="02010609060101010101" pitchFamily="49" charset="-122"/>
                        </a:rPr>
                        <a:t>连接密码</a:t>
                      </a:r>
                      <a:endParaRPr lang="zh-CN" altLang="en-US" sz="1200" dirty="0">
                        <a:latin typeface="楷体" panose="02010609060101010101" pitchFamily="49" charset="-122"/>
                        <a:ea typeface="楷体" panose="02010609060101010101" pitchFamily="49" charset="-122"/>
                      </a:endParaRPr>
                    </a:p>
                  </a:txBody>
                  <a:tcPr/>
                </a:tc>
              </a:tr>
              <a:tr h="438346">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Masterauth</a:t>
                      </a:r>
                      <a:r>
                        <a:rPr kumimoji="0" lang="en-US" altLang="zh-CN" sz="1200" kern="1200" baseline="0" dirty="0" smtClean="0">
                          <a:solidFill>
                            <a:schemeClr val="dk1"/>
                          </a:solidFill>
                          <a:latin typeface="楷体" panose="02010609060101010101" pitchFamily="49" charset="-122"/>
                          <a:ea typeface="楷体" panose="02010609060101010101" pitchFamily="49" charset="-122"/>
                          <a:cs typeface="+mn-cs"/>
                        </a:rPr>
                        <a:t> &lt;master-password&gt;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如果</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设置了密码，</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slave</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服务连接</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的密码</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418421">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Maxclients</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128</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设置同一时间最大客户端连接数，默认无限制</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48511">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no</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指定是否在每次更新操作后进行日志记录，</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在默认情况下是异步的把数据写入磁盘，如果不开启可能会在断电后导致一段时间内的数据丢失。默认为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no</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506034">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Appendfilename</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appendonly.aof</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指定更新日志文件名</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默认为</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appendonly.aof</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506034">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appendfsync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always|no|everysec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指定更新日志条件。  </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no</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：表示等操作系统进行数据缓存同步到磁盘（快） </a:t>
                      </a:r>
                      <a:br>
                        <a:rPr kumimoji="0" lang="zh-CN" altLang="en-US" sz="1200" kern="1200" dirty="0" smtClean="0">
                          <a:solidFill>
                            <a:schemeClr val="dk1"/>
                          </a:solidFill>
                          <a:latin typeface="楷体" panose="02010609060101010101" pitchFamily="49" charset="-122"/>
                          <a:ea typeface="楷体" panose="02010609060101010101" pitchFamily="49" charset="-122"/>
                          <a:cs typeface="+mn-cs"/>
                        </a:rPr>
                      </a:b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always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：表示每次更新操作后手动调用</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fsync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将数据写到磁盘（慢，安全） </a:t>
                      </a:r>
                      <a:br>
                        <a:rPr kumimoji="0" lang="zh-CN" altLang="en-US" sz="1200" kern="1200" dirty="0" smtClean="0">
                          <a:solidFill>
                            <a:schemeClr val="dk1"/>
                          </a:solidFill>
                          <a:latin typeface="楷体" panose="02010609060101010101" pitchFamily="49" charset="-122"/>
                          <a:ea typeface="楷体" panose="02010609060101010101" pitchFamily="49" charset="-122"/>
                          <a:cs typeface="+mn-cs"/>
                        </a:rPr>
                      </a:b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everysec</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：表示每秒同步一次（折中，默认值）</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34610">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dbfilename</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dumphcm.rdb</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Rdb</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方式持久化时保存文件的文件名</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 </a:t>
            </a:r>
            <a:r>
              <a:rPr lang="en-US" altLang="zh-CN" sz="2400" dirty="0" err="1" smtClean="0"/>
              <a:t>redis</a:t>
            </a:r>
            <a:r>
              <a:rPr lang="zh-CN" altLang="en-US" sz="2400" dirty="0" smtClean="0"/>
              <a:t>的功能</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graphicFrame>
        <p:nvGraphicFramePr>
          <p:cNvPr id="12" name="内容占位符 11"/>
          <p:cNvGraphicFramePr>
            <a:graphicFrameLocks noGrp="1"/>
          </p:cNvGraphicFramePr>
          <p:nvPr>
            <p:ph idx="1"/>
            <p:extLst>
              <p:ext uri="{D42A27DB-BD31-4B8C-83A1-F6EECF244321}">
                <p14:modId xmlns:p14="http://schemas.microsoft.com/office/powerpoint/2010/main" val="75958512"/>
              </p:ext>
            </p:extLst>
          </p:nvPr>
        </p:nvGraphicFramePr>
        <p:xfrm>
          <a:off x="457200" y="1200150"/>
          <a:ext cx="8229600" cy="3514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a:t>
            </a:r>
            <a:r>
              <a:rPr lang="en-US" altLang="zh-CN" sz="2400" dirty="0" smtClean="0"/>
              <a:t>.1 </a:t>
            </a:r>
            <a:r>
              <a:rPr lang="zh-CN" altLang="en-US" sz="2400" dirty="0" smtClean="0"/>
              <a:t>缓存</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lnSpcReduction="10000"/>
          </a:bodyPr>
          <a:lstStyle/>
          <a:p>
            <a:pPr marL="457200" lvl="1" indent="0">
              <a:buNone/>
            </a:pPr>
            <a:r>
              <a:rPr lang="en-US" altLang="zh-CN" sz="1800" dirty="0" err="1">
                <a:latin typeface="楷体" panose="02010609060101010101" pitchFamily="49" charset="-122"/>
                <a:ea typeface="楷体" panose="02010609060101010101" pitchFamily="49" charset="-122"/>
              </a:rPr>
              <a:t>Redis</a:t>
            </a:r>
            <a:r>
              <a:rPr lang="zh-CN" altLang="en-US" sz="1800" dirty="0">
                <a:latin typeface="楷体" panose="02010609060101010101" pitchFamily="49" charset="-122"/>
                <a:ea typeface="楷体" panose="02010609060101010101" pitchFamily="49" charset="-122"/>
              </a:rPr>
              <a:t>的持久化机制分为</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和</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两种持久化机制</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r>
              <a:rPr lang="en-US" altLang="zh-CN" sz="1800" dirty="0"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运行时，</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程序将当前内存中的数据库快照保存到磁盘文件中，在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重启时，</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程序可以通过载入</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文件来还原数据库的状态。</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600" dirty="0" smtClean="0">
                <a:latin typeface="楷体" panose="02010609060101010101" pitchFamily="49" charset="-122"/>
                <a:ea typeface="楷体" panose="02010609060101010101" pitchFamily="49" charset="-122"/>
              </a:rPr>
              <a:t>优点</a:t>
            </a:r>
            <a:r>
              <a:rPr lang="zh-CN" altLang="en-US"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是一个非常紧凑的文件，它保存了</a:t>
            </a:r>
            <a:r>
              <a:rPr lang="en-US" altLang="zh-CN" sz="1600" dirty="0" err="1">
                <a:latin typeface="楷体" panose="02010609060101010101" pitchFamily="49" charset="-122"/>
                <a:ea typeface="楷体" panose="02010609060101010101" pitchFamily="49" charset="-122"/>
              </a:rPr>
              <a:t>redis</a:t>
            </a:r>
            <a:r>
              <a:rPr lang="zh-CN" altLang="en-US" sz="1600" dirty="0">
                <a:latin typeface="楷体" panose="02010609060101010101" pitchFamily="49" charset="-122"/>
                <a:ea typeface="楷体" panose="02010609060101010101" pitchFamily="49" charset="-122"/>
              </a:rPr>
              <a:t>在某个时间点上的数据集。适合备份和灾难</a:t>
            </a:r>
            <a:r>
              <a:rPr lang="zh-CN" altLang="en-US" sz="1600" dirty="0" smtClean="0">
                <a:latin typeface="楷体" panose="02010609060101010101" pitchFamily="49" charset="-122"/>
                <a:ea typeface="楷体" panose="02010609060101010101" pitchFamily="49" charset="-122"/>
              </a:rPr>
              <a:t>恢复</a:t>
            </a:r>
            <a:endParaRPr lang="en-US" altLang="zh-CN" sz="1600" dirty="0" smtClean="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缺点：</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缺点：</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文件需要保存整个数据集的状态，所以它并不是一个轻松的操作，因此你可能会至少</a:t>
            </a:r>
            <a:r>
              <a:rPr lang="en-US" altLang="zh-CN" sz="1600" dirty="0">
                <a:latin typeface="楷体" panose="02010609060101010101" pitchFamily="49" charset="-122"/>
                <a:ea typeface="楷体" panose="02010609060101010101" pitchFamily="49" charset="-122"/>
              </a:rPr>
              <a:t>5</a:t>
            </a:r>
            <a:r>
              <a:rPr lang="zh-CN" altLang="en-US" sz="1600" dirty="0">
                <a:latin typeface="楷体" panose="02010609060101010101" pitchFamily="49" charset="-122"/>
                <a:ea typeface="楷体" panose="02010609060101010101" pitchFamily="49" charset="-122"/>
              </a:rPr>
              <a:t>分钟</a:t>
            </a:r>
            <a:r>
              <a:rPr lang="zh-CN" altLang="en-US" sz="1600" dirty="0" smtClean="0">
                <a:latin typeface="楷体" panose="02010609060101010101" pitchFamily="49" charset="-122"/>
                <a:ea typeface="楷体" panose="02010609060101010101" pitchFamily="49" charset="-122"/>
              </a:rPr>
              <a:t>才</a:t>
            </a:r>
            <a:r>
              <a:rPr lang="zh-CN" altLang="en-US" sz="1500" dirty="0" smtClean="0">
                <a:latin typeface="楷体" panose="02010609060101010101" pitchFamily="49" charset="-122"/>
                <a:ea typeface="楷体" panose="02010609060101010101" pitchFamily="49" charset="-122"/>
              </a:rPr>
              <a:t>保存</a:t>
            </a:r>
            <a:r>
              <a:rPr lang="zh-CN" altLang="en-US" sz="1500" dirty="0">
                <a:latin typeface="楷体" panose="02010609060101010101" pitchFamily="49" charset="-122"/>
                <a:ea typeface="楷体" panose="02010609060101010101" pitchFamily="49" charset="-122"/>
              </a:rPr>
              <a:t>一次，则可能会丢失好几分钟的数据，并且在数据集数据比较大的情况下，会造成服务器再某某毫秒内停止处理客户端</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630" y="1635646"/>
            <a:ext cx="53435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AOF:</a:t>
            </a:r>
            <a:r>
              <a:rPr lang="zh-CN" altLang="en-US" sz="1800" dirty="0" smtClean="0">
                <a:latin typeface="楷体" panose="02010609060101010101" pitchFamily="49" charset="-122"/>
                <a:ea typeface="楷体" panose="02010609060101010101" pitchFamily="49" charset="-122"/>
              </a:rPr>
              <a:t>以协议文本的方式，将所有对数据库进行写入的命令记录到</a:t>
            </a:r>
            <a:r>
              <a:rPr lang="en-US" altLang="zh-CN" sz="1800" dirty="0" err="1" smtClean="0">
                <a:latin typeface="楷体" panose="02010609060101010101" pitchFamily="49" charset="-122"/>
                <a:ea typeface="楷体" panose="02010609060101010101" pitchFamily="49" charset="-122"/>
              </a:rPr>
              <a:t>aof</a:t>
            </a:r>
            <a:r>
              <a:rPr lang="zh-CN" altLang="en-US" sz="1800" dirty="0" smtClean="0">
                <a:latin typeface="楷体" panose="02010609060101010101" pitchFamily="49" charset="-122"/>
                <a:ea typeface="楷体" panose="02010609060101010101" pitchFamily="49" charset="-122"/>
              </a:rPr>
              <a:t>文件中。</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a:latin typeface="楷体" panose="02010609060101010101" pitchFamily="49" charset="-122"/>
              <a:ea typeface="楷体" panose="02010609060101010101" pitchFamily="49" charset="-122"/>
            </a:endParaRPr>
          </a:p>
          <a:p>
            <a:pPr marL="457200" lvl="1" indent="0">
              <a:buNone/>
            </a:pP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是采用追加的方式，将所有的操作保存在</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文件中，</a:t>
            </a:r>
            <a:r>
              <a:rPr lang="zh-CN" altLang="en-US" sz="1600" dirty="0">
                <a:latin typeface="楷体" panose="02010609060101010101" pitchFamily="49" charset="-122"/>
                <a:ea typeface="楷体" panose="02010609060101010101" pitchFamily="49" charset="-122"/>
              </a:rPr>
              <a:t>包括</a:t>
            </a:r>
            <a:r>
              <a:rPr lang="en-US" altLang="zh-CN" sz="1600" dirty="0" err="1">
                <a:latin typeface="楷体" panose="02010609060101010101" pitchFamily="49" charset="-122"/>
                <a:ea typeface="楷体" panose="02010609060101010101" pitchFamily="49" charset="-122"/>
              </a:rPr>
              <a:t>flushall</a:t>
            </a:r>
            <a:r>
              <a:rPr lang="zh-CN" altLang="en-US" sz="1600" dirty="0">
                <a:latin typeface="楷体" panose="02010609060101010101" pitchFamily="49" charset="-122"/>
                <a:ea typeface="楷体" panose="02010609060101010101" pitchFamily="49" charset="-122"/>
              </a:rPr>
              <a:t>和</a:t>
            </a:r>
            <a:r>
              <a:rPr lang="en-US" altLang="zh-CN" sz="1600" dirty="0" err="1" smtClean="0">
                <a:latin typeface="楷体" panose="02010609060101010101" pitchFamily="49" charset="-122"/>
                <a:ea typeface="楷体" panose="02010609060101010101" pitchFamily="49" charset="-122"/>
              </a:rPr>
              <a:t>flushdb</a:t>
            </a:r>
            <a:r>
              <a:rPr lang="zh-CN" altLang="en-US" sz="1600" dirty="0" smtClean="0">
                <a:latin typeface="楷体" panose="02010609060101010101" pitchFamily="49" charset="-122"/>
                <a:ea typeface="楷体" panose="02010609060101010101" pitchFamily="49" charset="-122"/>
              </a:rPr>
              <a:t>。当文件越来越大时，有可能存在相同的写操作，这些相同的操作可以将它浓缩为一条操作，这样可以减少</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文件的容量。</a:t>
            </a:r>
            <a:endParaRPr lang="en-US" altLang="zh-CN" sz="1600" dirty="0" smtClean="0">
              <a:latin typeface="楷体" panose="02010609060101010101" pitchFamily="49" charset="-122"/>
              <a:ea typeface="楷体" panose="02010609060101010101" pitchFamily="49" charset="-122"/>
            </a:endParaRPr>
          </a:p>
          <a:p>
            <a:pPr marL="457200" lvl="1" indent="0">
              <a:buNone/>
            </a:pPr>
            <a:r>
              <a:rPr lang="zh-CN" altLang="en-US" sz="1600" dirty="0" smtClean="0">
                <a:latin typeface="楷体" panose="02010609060101010101" pitchFamily="49" charset="-122"/>
                <a:ea typeface="楷体" panose="02010609060101010101" pitchFamily="49" charset="-122"/>
              </a:rPr>
              <a:t>保存模式：</a:t>
            </a: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131590"/>
            <a:ext cx="615315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440287770"/>
              </p:ext>
            </p:extLst>
          </p:nvPr>
        </p:nvGraphicFramePr>
        <p:xfrm>
          <a:off x="1115616" y="3075806"/>
          <a:ext cx="7272808" cy="1742440"/>
        </p:xfrm>
        <a:graphic>
          <a:graphicData uri="http://schemas.openxmlformats.org/drawingml/2006/table">
            <a:tbl>
              <a:tblPr firstRow="1" bandRow="1">
                <a:tableStyleId>{5C22544A-7EE6-4342-B048-85BDC9FD1C3A}</a:tableStyleId>
              </a:tblPr>
              <a:tblGrid>
                <a:gridCol w="1800200"/>
                <a:gridCol w="1620333"/>
                <a:gridCol w="1476011"/>
                <a:gridCol w="2376264"/>
              </a:tblGrid>
              <a:tr h="370840">
                <a:tc>
                  <a:txBody>
                    <a:bodyPr/>
                    <a:lstStyle/>
                    <a:p>
                      <a:r>
                        <a:rPr lang="zh-CN" altLang="en-US" sz="1600" dirty="0" smtClean="0">
                          <a:latin typeface="楷体" panose="02010609060101010101" pitchFamily="49" charset="-122"/>
                          <a:ea typeface="楷体" panose="02010609060101010101" pitchFamily="49" charset="-122"/>
                        </a:rPr>
                        <a:t>模式</a:t>
                      </a:r>
                      <a:endParaRPr lang="zh-CN" altLang="en-US" sz="1600" dirty="0">
                        <a:latin typeface="楷体" panose="02010609060101010101" pitchFamily="49" charset="-122"/>
                        <a:ea typeface="楷体" panose="02010609060101010101" pitchFamily="49" charset="-122"/>
                      </a:endParaRPr>
                    </a:p>
                  </a:txBody>
                  <a:tcPr/>
                </a:tc>
                <a:tc>
                  <a:txBody>
                    <a:bodyPr/>
                    <a:lstStyle/>
                    <a:p>
                      <a:r>
                        <a:rPr lang="en-US" altLang="zh-CN" sz="1600" dirty="0" smtClean="0">
                          <a:latin typeface="楷体" panose="02010609060101010101" pitchFamily="49" charset="-122"/>
                          <a:ea typeface="楷体" panose="02010609060101010101" pitchFamily="49" charset="-122"/>
                        </a:rPr>
                        <a:t>Write</a:t>
                      </a:r>
                      <a:r>
                        <a:rPr lang="zh-CN" altLang="en-US" sz="1600" dirty="0" smtClean="0">
                          <a:latin typeface="楷体" panose="02010609060101010101" pitchFamily="49" charset="-122"/>
                          <a:ea typeface="楷体" panose="02010609060101010101" pitchFamily="49" charset="-122"/>
                        </a:rPr>
                        <a:t>是否阻塞</a:t>
                      </a:r>
                      <a:endParaRPr lang="zh-CN" altLang="en-US" sz="1600" dirty="0">
                        <a:latin typeface="楷体" panose="02010609060101010101" pitchFamily="49" charset="-122"/>
                        <a:ea typeface="楷体" panose="02010609060101010101" pitchFamily="49" charset="-122"/>
                      </a:endParaRPr>
                    </a:p>
                  </a:txBody>
                  <a:tcPr/>
                </a:tc>
                <a:tc>
                  <a:txBody>
                    <a:bodyPr/>
                    <a:lstStyle/>
                    <a:p>
                      <a:r>
                        <a:rPr lang="en-US" altLang="zh-CN" sz="1600" dirty="0" smtClean="0">
                          <a:latin typeface="楷体" panose="02010609060101010101" pitchFamily="49" charset="-122"/>
                          <a:ea typeface="楷体" panose="02010609060101010101" pitchFamily="49" charset="-122"/>
                        </a:rPr>
                        <a:t>Save</a:t>
                      </a:r>
                      <a:r>
                        <a:rPr lang="zh-CN" altLang="en-US" sz="1600" dirty="0" smtClean="0">
                          <a:latin typeface="楷体" panose="02010609060101010101" pitchFamily="49" charset="-122"/>
                          <a:ea typeface="楷体" panose="02010609060101010101" pitchFamily="49" charset="-122"/>
                        </a:rPr>
                        <a:t>是否阻塞</a:t>
                      </a:r>
                      <a:endParaRPr lang="zh-CN" altLang="en-US" sz="1600" dirty="0">
                        <a:latin typeface="楷体" panose="02010609060101010101" pitchFamily="49" charset="-122"/>
                        <a:ea typeface="楷体" panose="02010609060101010101" pitchFamily="49" charset="-122"/>
                      </a:endParaRPr>
                    </a:p>
                  </a:txBody>
                  <a:tcPr/>
                </a:tc>
                <a:tc>
                  <a:txBody>
                    <a:bodyPr/>
                    <a:lstStyle/>
                    <a:p>
                      <a:r>
                        <a:rPr lang="zh-CN" altLang="en-US" sz="1600" dirty="0" smtClean="0">
                          <a:latin typeface="楷体" panose="02010609060101010101" pitchFamily="49" charset="-122"/>
                          <a:ea typeface="楷体" panose="02010609060101010101" pitchFamily="49" charset="-122"/>
                        </a:rPr>
                        <a:t>停机时丢失的数据</a:t>
                      </a:r>
                      <a:endParaRPr lang="zh-CN" altLang="en-US" sz="1600" dirty="0">
                        <a:latin typeface="楷体" panose="02010609060101010101" pitchFamily="49" charset="-122"/>
                        <a:ea typeface="楷体" panose="02010609060101010101" pitchFamily="49" charset="-122"/>
                      </a:endParaRPr>
                    </a:p>
                  </a:txBody>
                  <a:tcPr/>
                </a:tc>
              </a:tr>
              <a:tr h="370840">
                <a:tc>
                  <a:txBody>
                    <a:bodyPr/>
                    <a:lstStyle/>
                    <a:p>
                      <a:r>
                        <a:rPr lang="en-US" altLang="zh-CN" sz="1200" dirty="0" smtClean="0"/>
                        <a:t>AOF_FSYNC_NO(</a:t>
                      </a:r>
                      <a:r>
                        <a:rPr lang="zh-CN" altLang="en-US" sz="1200" dirty="0" smtClean="0"/>
                        <a:t>不保存</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最后一次对</a:t>
                      </a:r>
                      <a:r>
                        <a:rPr lang="en-US" altLang="zh-CN" sz="1200" dirty="0" err="1" smtClean="0"/>
                        <a:t>aof</a:t>
                      </a:r>
                      <a:r>
                        <a:rPr lang="zh-CN" altLang="en-US" sz="1200" dirty="0" smtClean="0"/>
                        <a:t>文件触发</a:t>
                      </a:r>
                      <a:r>
                        <a:rPr lang="en-US" altLang="zh-CN" sz="1200" dirty="0" smtClean="0"/>
                        <a:t>save</a:t>
                      </a:r>
                      <a:r>
                        <a:rPr lang="zh-CN" altLang="en-US" sz="1200" dirty="0" smtClean="0"/>
                        <a:t>之后的数据</a:t>
                      </a:r>
                      <a:endParaRPr lang="zh-CN" altLang="en-US" sz="1200" dirty="0"/>
                    </a:p>
                  </a:txBody>
                  <a:tcPr/>
                </a:tc>
              </a:tr>
              <a:tr h="370840">
                <a:tc>
                  <a:txBody>
                    <a:bodyPr/>
                    <a:lstStyle/>
                    <a:p>
                      <a:r>
                        <a:rPr lang="en-US" altLang="zh-CN" sz="1200" dirty="0" smtClean="0"/>
                        <a:t>AOF_FSYNC_EVERYSEC(</a:t>
                      </a:r>
                      <a:r>
                        <a:rPr lang="zh-CN" altLang="en-US" sz="1200" dirty="0" smtClean="0"/>
                        <a:t>每秒</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否（子进程）</a:t>
                      </a:r>
                      <a:endParaRPr lang="zh-CN" altLang="en-US" sz="1200" dirty="0"/>
                    </a:p>
                  </a:txBody>
                  <a:tcPr/>
                </a:tc>
                <a:tc>
                  <a:txBody>
                    <a:bodyPr/>
                    <a:lstStyle/>
                    <a:p>
                      <a:r>
                        <a:rPr lang="zh-CN" altLang="en-US" sz="1200" dirty="0" smtClean="0"/>
                        <a:t>不超过</a:t>
                      </a:r>
                      <a:r>
                        <a:rPr lang="en-US" altLang="zh-CN" sz="1200" dirty="0" smtClean="0"/>
                        <a:t>2s</a:t>
                      </a:r>
                      <a:r>
                        <a:rPr lang="zh-CN" altLang="en-US" sz="1200" dirty="0" smtClean="0"/>
                        <a:t>的数据</a:t>
                      </a:r>
                      <a:endParaRPr lang="zh-CN" altLang="en-US" sz="1200" dirty="0"/>
                    </a:p>
                  </a:txBody>
                  <a:tcPr/>
                </a:tc>
              </a:tr>
              <a:tr h="370840">
                <a:tc>
                  <a:txBody>
                    <a:bodyPr/>
                    <a:lstStyle/>
                    <a:p>
                      <a:r>
                        <a:rPr lang="en-US" altLang="zh-CN" sz="1200" dirty="0" smtClean="0"/>
                        <a:t>AOF_FSYNC_ALWAYS(</a:t>
                      </a:r>
                      <a:r>
                        <a:rPr lang="zh-CN" altLang="en-US" sz="1200" dirty="0" smtClean="0"/>
                        <a:t>每个命令</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最多丢失一个命令的数据</a:t>
                      </a:r>
                      <a:endParaRPr lang="zh-CN" altLang="en-US" sz="1200" dirty="0"/>
                    </a:p>
                  </a:txBody>
                  <a:tcPr/>
                </a:tc>
              </a:tr>
            </a:tbl>
          </a:graphicData>
        </a:graphic>
      </p:graphicFrame>
    </p:spTree>
    <p:extLst>
      <p:ext uri="{BB962C8B-B14F-4D97-AF65-F5344CB8AC3E}">
        <p14:creationId xmlns:p14="http://schemas.microsoft.com/office/powerpoint/2010/main" val="28043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3479"/>
            <a:ext cx="8229600" cy="709587"/>
          </a:xfrm>
        </p:spPr>
        <p:txBody>
          <a:bodyPr>
            <a:normAutofit/>
          </a:bodyPr>
          <a:lstStyle/>
          <a:p>
            <a:pPr algn="l"/>
            <a:r>
              <a:rPr lang="zh-CN" altLang="en-US" sz="2400" dirty="0" smtClean="0">
                <a:latin typeface="微软雅黑" panose="020B0503020204020204" pitchFamily="34" charset="-122"/>
                <a:ea typeface="微软雅黑" panose="020B0503020204020204" pitchFamily="34" charset="-122"/>
              </a:rPr>
              <a:t>主要内容</a:t>
            </a:r>
            <a:endParaRPr lang="zh-CN" altLang="en-US" sz="2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059583"/>
            <a:ext cx="8229600" cy="3960439"/>
          </a:xfrm>
        </p:spPr>
        <p:txBody>
          <a:bodyPr>
            <a:normAutofit/>
          </a:bodyPr>
          <a:lstStyle/>
          <a:p>
            <a:pPr marL="0" lvl="0" indent="0">
              <a:buNone/>
            </a:pPr>
            <a:r>
              <a:rPr lang="zh-CN" altLang="en-US" sz="2000" dirty="0" smtClean="0">
                <a:latin typeface="楷体" panose="02010609060101010101" pitchFamily="49" charset="-122"/>
                <a:ea typeface="楷体" panose="02010609060101010101" pitchFamily="49" charset="-122"/>
              </a:rPr>
              <a:t>一、</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入门介绍</a:t>
            </a:r>
            <a:endParaRPr lang="en-US" altLang="zh-CN" sz="2000" dirty="0" smtClean="0">
              <a:latin typeface="楷体" panose="02010609060101010101" pitchFamily="49" charset="-122"/>
              <a:ea typeface="楷体" panose="02010609060101010101" pitchFamily="49" charset="-122"/>
            </a:endParaRPr>
          </a:p>
          <a:p>
            <a:pPr marL="0" lvl="0" indent="0">
              <a:buNone/>
            </a:pP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二、</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数据类型</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三、</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配置文件</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四、</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的功能</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a:latin typeface="楷体" panose="02010609060101010101" pitchFamily="49" charset="-122"/>
              <a:ea typeface="楷体" panose="02010609060101010101" pitchFamily="49" charset="-122"/>
            </a:endParaRPr>
          </a:p>
          <a:p>
            <a:pPr marL="0" indent="0">
              <a:buNone/>
            </a:pPr>
            <a:r>
              <a:rPr lang="zh-CN" altLang="en-US" sz="2000" dirty="0">
                <a:latin typeface="楷体" panose="02010609060101010101" pitchFamily="49" charset="-122"/>
                <a:ea typeface="楷体" panose="02010609060101010101" pitchFamily="49" charset="-122"/>
              </a:rPr>
              <a:t>五</a:t>
            </a:r>
            <a:r>
              <a:rPr lang="zh-CN" altLang="en-US" sz="2000" dirty="0" smtClean="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主从复制和集群</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03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solidFill>
                  <a:srgbClr val="FF0000"/>
                </a:solidFill>
                <a:latin typeface="楷体" panose="02010609060101010101" pitchFamily="49" charset="-122"/>
                <a:ea typeface="楷体" panose="02010609060101010101" pitchFamily="49" charset="-122"/>
              </a:rPr>
              <a:t>优点</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的优点：</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的默认策略是每秒钟</a:t>
            </a:r>
            <a:r>
              <a:rPr lang="en-US" altLang="zh-CN" sz="1800" dirty="0" err="1">
                <a:latin typeface="楷体" panose="02010609060101010101" pitchFamily="49" charset="-122"/>
                <a:ea typeface="楷体" panose="02010609060101010101" pitchFamily="49" charset="-122"/>
              </a:rPr>
              <a:t>fysnc</a:t>
            </a:r>
            <a:r>
              <a:rPr lang="zh-CN" altLang="en-US" sz="1800" dirty="0">
                <a:latin typeface="楷体" panose="02010609060101010101" pitchFamily="49" charset="-122"/>
                <a:ea typeface="楷体" panose="02010609060101010101" pitchFamily="49" charset="-122"/>
              </a:rPr>
              <a:t>一次，</a:t>
            </a:r>
            <a:r>
              <a:rPr lang="en-US" altLang="zh-CN" sz="1800" dirty="0" err="1">
                <a:latin typeface="楷体" panose="02010609060101010101" pitchFamily="49" charset="-122"/>
                <a:ea typeface="楷体" panose="02010609060101010101" pitchFamily="49" charset="-122"/>
              </a:rPr>
              <a:t>redis</a:t>
            </a:r>
            <a:r>
              <a:rPr lang="zh-CN" altLang="en-US" sz="1800" dirty="0">
                <a:latin typeface="楷体" panose="02010609060101010101" pitchFamily="49" charset="-122"/>
                <a:ea typeface="楷体" panose="02010609060101010101" pitchFamily="49" charset="-122"/>
              </a:rPr>
              <a:t>可以保持良好的性能，并且就算发生故障停机，也最多只会丢失一秒钟的数据。（</a:t>
            </a:r>
            <a:r>
              <a:rPr lang="en-US" altLang="zh-CN" sz="1800" dirty="0" err="1">
                <a:latin typeface="楷体" panose="02010609060101010101" pitchFamily="49" charset="-122"/>
                <a:ea typeface="楷体" panose="02010609060101010101" pitchFamily="49" charset="-122"/>
              </a:rPr>
              <a:t>fsync</a:t>
            </a:r>
            <a:r>
              <a:rPr lang="zh-CN" altLang="en-US" sz="1800" dirty="0">
                <a:latin typeface="楷体" panose="02010609060101010101" pitchFamily="49" charset="-122"/>
                <a:ea typeface="楷体" panose="02010609060101010101" pitchFamily="49" charset="-122"/>
              </a:rPr>
              <a:t>在后台线程执行，所以主线程可以继续努力地处理命令请求</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r>
              <a:rPr lang="zh-CN" altLang="en-US" sz="1800" dirty="0">
                <a:solidFill>
                  <a:srgbClr val="FF0000"/>
                </a:solidFill>
                <a:latin typeface="楷体" panose="02010609060101010101" pitchFamily="49" charset="-122"/>
                <a:ea typeface="楷体" panose="02010609060101010101" pitchFamily="49" charset="-122"/>
              </a:rPr>
              <a:t>缺点</a:t>
            </a:r>
            <a:r>
              <a:rPr lang="zh-CN" altLang="en-US"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对相同的数据集来说，</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文件的体积大于</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的体积。</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的速度慢于</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，并且有个程序</a:t>
            </a:r>
            <a:r>
              <a:rPr lang="en-US" altLang="zh-CN" sz="1800" dirty="0">
                <a:latin typeface="楷体" panose="02010609060101010101" pitchFamily="49" charset="-122"/>
                <a:ea typeface="楷体" panose="02010609060101010101" pitchFamily="49" charset="-122"/>
              </a:rPr>
              <a:t>bug</a:t>
            </a:r>
            <a:endParaRPr lang="zh-CN" altLang="en-US"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到底用哪个：</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如果想达到</a:t>
            </a:r>
            <a:r>
              <a:rPr lang="en-US" altLang="zh-CN" sz="1800" dirty="0" err="1">
                <a:latin typeface="楷体" panose="02010609060101010101" pitchFamily="49" charset="-122"/>
                <a:ea typeface="楷体" panose="02010609060101010101" pitchFamily="49" charset="-122"/>
              </a:rPr>
              <a:t>pg</a:t>
            </a:r>
            <a:r>
              <a:rPr lang="zh-CN" altLang="en-US" sz="1800" dirty="0">
                <a:latin typeface="楷体" panose="02010609060101010101" pitchFamily="49" charset="-122"/>
                <a:ea typeface="楷体" panose="02010609060101010101" pitchFamily="49" charset="-122"/>
              </a:rPr>
              <a:t>的数据安全性，应该使用两种持久化功能；</a:t>
            </a:r>
          </a:p>
          <a:p>
            <a:pPr marL="457200" lvl="1" indent="0">
              <a:buNone/>
            </a:pPr>
            <a:r>
              <a:rPr lang="zh-CN" altLang="en-US" sz="1800" dirty="0">
                <a:latin typeface="楷体" panose="02010609060101010101" pitchFamily="49" charset="-122"/>
                <a:ea typeface="楷体" panose="02010609060101010101" pitchFamily="49" charset="-122"/>
              </a:rPr>
              <a:t>	如果非常关心你的数据，但仍然可以承受数分钟以内的数据丢失，可以用</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a:t>
            </a: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3688" y="2099268"/>
            <a:ext cx="5792030"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9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谢谢大家！</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40862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1.1 </a:t>
            </a:r>
            <a:r>
              <a:rPr lang="zh-CN" altLang="en-US" sz="2400" dirty="0"/>
              <a:t>什么</a:t>
            </a:r>
            <a:r>
              <a:rPr lang="zh-CN" altLang="en-US" sz="2400" dirty="0" smtClean="0"/>
              <a:t>是</a:t>
            </a:r>
            <a:r>
              <a:rPr lang="en-US" altLang="zh-CN" sz="2400" dirty="0" err="1" smtClean="0"/>
              <a:t>redis</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marL="457200" lvl="1" indent="0">
              <a:buNone/>
            </a:pPr>
            <a:r>
              <a:rPr lang="en-US" altLang="zh-CN" sz="1800" dirty="0" smtClean="0">
                <a:latin typeface="楷体" panose="02010609060101010101" pitchFamily="49" charset="-122"/>
                <a:ea typeface="楷体" panose="02010609060101010101" pitchFamily="49" charset="-122"/>
              </a:rPr>
              <a:t>	</a:t>
            </a:r>
            <a:r>
              <a:rPr lang="en-US" altLang="zh-CN" sz="1800" dirty="0" err="1" smtClean="0">
                <a:latin typeface="楷体" panose="02010609060101010101" pitchFamily="49" charset="-122"/>
                <a:ea typeface="楷体" panose="02010609060101010101" pitchFamily="49" charset="-122"/>
              </a:rPr>
              <a:t>Redis</a:t>
            </a:r>
            <a:r>
              <a:rPr lang="en-US" altLang="zh-CN" sz="1800" dirty="0" smtClean="0">
                <a:latin typeface="楷体" panose="02010609060101010101" pitchFamily="49" charset="-122"/>
                <a:ea typeface="楷体" panose="02010609060101010101" pitchFamily="49" charset="-122"/>
              </a:rPr>
              <a:t>(remote </a:t>
            </a:r>
            <a:r>
              <a:rPr lang="en-US" altLang="zh-CN" sz="1800" dirty="0">
                <a:latin typeface="楷体" panose="02010609060101010101" pitchFamily="49" charset="-122"/>
                <a:ea typeface="楷体" panose="02010609060101010101" pitchFamily="49" charset="-122"/>
              </a:rPr>
              <a:t>dictionary server)</a:t>
            </a:r>
            <a:r>
              <a:rPr lang="zh-CN" altLang="en-US" sz="1800" dirty="0" smtClean="0">
                <a:latin typeface="楷体" panose="02010609060101010101" pitchFamily="49" charset="-122"/>
                <a:ea typeface="楷体" panose="02010609060101010101" pitchFamily="49" charset="-122"/>
              </a:rPr>
              <a:t>是开</a:t>
            </a:r>
            <a:r>
              <a:rPr lang="zh-CN" altLang="en-US" sz="1800" dirty="0">
                <a:latin typeface="楷体" panose="02010609060101010101" pitchFamily="49" charset="-122"/>
                <a:ea typeface="楷体" panose="02010609060101010101" pitchFamily="49" charset="-122"/>
              </a:rPr>
              <a:t>源</a:t>
            </a:r>
            <a:r>
              <a:rPr lang="zh-CN" altLang="en-US" sz="1800" dirty="0" smtClean="0">
                <a:latin typeface="楷体" panose="02010609060101010101" pitchFamily="49" charset="-122"/>
                <a:ea typeface="楷体" panose="02010609060101010101" pitchFamily="49" charset="-122"/>
              </a:rPr>
              <a:t>的</a:t>
            </a:r>
            <a:r>
              <a:rPr lang="en-US" altLang="zh-CN" sz="1800" dirty="0" smtClean="0">
                <a:latin typeface="楷体" panose="02010609060101010101" pitchFamily="49" charset="-122"/>
                <a:ea typeface="楷体" panose="02010609060101010101" pitchFamily="49" charset="-122"/>
              </a:rPr>
              <a:t>key-value</a:t>
            </a:r>
            <a:r>
              <a:rPr lang="zh-CN" altLang="en-US" sz="1800" dirty="0" smtClean="0">
                <a:latin typeface="楷体" panose="02010609060101010101" pitchFamily="49" charset="-122"/>
                <a:ea typeface="楷体" panose="02010609060101010101" pitchFamily="49" charset="-122"/>
              </a:rPr>
              <a:t>存储系统，可用</a:t>
            </a:r>
            <a:r>
              <a:rPr lang="zh-CN" altLang="en-US" sz="1800" dirty="0">
                <a:latin typeface="楷体" panose="02010609060101010101" pitchFamily="49" charset="-122"/>
                <a:ea typeface="楷体" panose="02010609060101010101" pitchFamily="49" charset="-122"/>
              </a:rPr>
              <a:t>作</a:t>
            </a:r>
            <a:r>
              <a:rPr lang="zh-CN" altLang="en-US" sz="1800" dirty="0">
                <a:solidFill>
                  <a:srgbClr val="FF0000"/>
                </a:solidFill>
                <a:latin typeface="楷体" panose="02010609060101010101" pitchFamily="49" charset="-122"/>
                <a:ea typeface="楷体" panose="02010609060101010101" pitchFamily="49" charset="-122"/>
              </a:rPr>
              <a:t>数据库</a:t>
            </a:r>
            <a:r>
              <a:rPr lang="zh-CN" altLang="en-US" sz="1800" dirty="0" smtClean="0">
                <a:solidFill>
                  <a:srgbClr val="FF0000"/>
                </a:solidFill>
                <a:latin typeface="楷体" panose="02010609060101010101" pitchFamily="49" charset="-122"/>
                <a:ea typeface="楷体" panose="02010609060101010101" pitchFamily="49" charset="-122"/>
              </a:rPr>
              <a:t>、高速缓存</a:t>
            </a:r>
            <a:r>
              <a:rPr lang="zh-CN" altLang="en-US" sz="1800" dirty="0">
                <a:latin typeface="楷体" panose="02010609060101010101" pitchFamily="49" charset="-122"/>
                <a:ea typeface="楷体" panose="02010609060101010101" pitchFamily="49" charset="-122"/>
              </a:rPr>
              <a:t>和</a:t>
            </a:r>
            <a:r>
              <a:rPr lang="zh-CN" altLang="en-US" sz="1800" dirty="0" smtClean="0">
                <a:solidFill>
                  <a:srgbClr val="FF0000"/>
                </a:solidFill>
                <a:latin typeface="楷体" panose="02010609060101010101" pitchFamily="49" charset="-122"/>
                <a:ea typeface="楷体" panose="02010609060101010101" pitchFamily="49" charset="-122"/>
              </a:rPr>
              <a:t>消息队列代理。</a:t>
            </a:r>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9209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1.2 </a:t>
            </a:r>
            <a:r>
              <a:rPr lang="en-US" altLang="zh-CN" sz="2400" dirty="0" err="1" smtClean="0"/>
              <a:t>redis</a:t>
            </a:r>
            <a:r>
              <a:rPr lang="zh-CN" altLang="en-US" sz="2400" dirty="0" smtClean="0"/>
              <a:t>的特点</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所有</a:t>
            </a:r>
            <a:r>
              <a:rPr lang="zh-CN" altLang="en-US" sz="1800" dirty="0">
                <a:latin typeface="楷体" panose="02010609060101010101" pitchFamily="49" charset="-122"/>
                <a:ea typeface="楷体" panose="02010609060101010101" pitchFamily="49" charset="-122"/>
                <a:cs typeface="Times New Roman" panose="02020603050405020304" pitchFamily="18" charset="0"/>
              </a:rPr>
              <a:t>的数据存储在内存中，高速</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读写，类似于</a:t>
            </a: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hashmap</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hashmap</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的优势就是查找和操作的时间复杂度都是</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o(1)</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提供丰富多样的数据类型：字符串</a:t>
            </a:r>
            <a:r>
              <a:rPr lang="en-US" altLang="zh-CN" sz="1800" dirty="0">
                <a:latin typeface="楷体" panose="02010609060101010101" pitchFamily="49" charset="-122"/>
                <a:ea typeface="楷体" panose="02010609060101010101" pitchFamily="49" charset="-122"/>
                <a:cs typeface="Times New Roman" panose="02020603050405020304" pitchFamily="18" charset="0"/>
              </a:rPr>
              <a:t>(Strings)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、列表</a:t>
            </a:r>
            <a:r>
              <a:rPr lang="en-US" altLang="zh-CN" sz="1800" dirty="0">
                <a:latin typeface="楷体" panose="02010609060101010101" pitchFamily="49" charset="-122"/>
                <a:ea typeface="楷体" panose="02010609060101010101" pitchFamily="49" charset="-122"/>
                <a:cs typeface="Times New Roman" panose="02020603050405020304" pitchFamily="18" charset="0"/>
              </a:rPr>
              <a:t>(lists)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、散列</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hashs</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a:latin typeface="楷体" panose="02010609060101010101" pitchFamily="49" charset="-122"/>
                <a:ea typeface="楷体" panose="02010609060101010101" pitchFamily="49" charset="-122"/>
                <a:cs typeface="Times New Roman" panose="02020603050405020304" pitchFamily="18" charset="0"/>
              </a:rPr>
              <a:t>、集合</a:t>
            </a:r>
            <a:r>
              <a:rPr lang="en-US" altLang="zh-CN" sz="1800" dirty="0">
                <a:latin typeface="楷体" panose="02010609060101010101" pitchFamily="49" charset="-122"/>
                <a:ea typeface="楷体" panose="02010609060101010101" pitchFamily="49" charset="-122"/>
                <a:cs typeface="Times New Roman" panose="02020603050405020304" pitchFamily="18" charset="0"/>
              </a:rPr>
              <a:t>(sets)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、有序集合</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sortedSet</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a:latin typeface="楷体" panose="02010609060101010101" pitchFamily="49" charset="-122"/>
                <a:ea typeface="楷体" panose="02010609060101010101" pitchFamily="49" charset="-122"/>
                <a:cs typeface="Times New Roman" panose="02020603050405020304" pitchFamily="18" charset="0"/>
              </a:rPr>
              <a:t>bitmaps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等</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提供了</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aof</a:t>
            </a:r>
            <a:r>
              <a:rPr lang="zh-CN" altLang="en-US" sz="1800" dirty="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rdb</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两种持久化方式，保证</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redis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重启后数据不</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丢失</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Redis</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支持主从模式，可以配置集群，可支撑起大项目</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支持事务，操作都是原子性</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15645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1.3 </a:t>
            </a:r>
            <a:r>
              <a:rPr lang="zh-CN" altLang="en-US" sz="2400" dirty="0" smtClean="0"/>
              <a:t>为什么</a:t>
            </a:r>
            <a:r>
              <a:rPr lang="zh-CN" altLang="en-US" sz="2400" dirty="0"/>
              <a:t>使用</a:t>
            </a:r>
            <a:r>
              <a:rPr lang="en-US" altLang="zh-CN" sz="2400" dirty="0" err="1"/>
              <a:t>redis</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fontScale="92500" lnSpcReduction="10000"/>
          </a:bodyPr>
          <a:lstStyle/>
          <a:p>
            <a:pPr marL="457200" lvl="1" indent="0">
              <a:buNone/>
            </a:pPr>
            <a:endParaRPr lang="en-US" altLang="zh-CN" sz="1800" dirty="0" smtClean="0"/>
          </a:p>
          <a:p>
            <a:pPr marL="457200" lvl="1" indent="0">
              <a:buNone/>
            </a:pPr>
            <a:r>
              <a:rPr lang="en-US" altLang="zh-CN" sz="1800" dirty="0">
                <a:latin typeface="楷体" panose="02010609060101010101" pitchFamily="49" charset="-122"/>
                <a:ea typeface="楷体" panose="02010609060101010101" pitchFamily="49" charset="-122"/>
              </a:rPr>
              <a:t>1</a:t>
            </a:r>
            <a:r>
              <a:rPr lang="zh-CN" altLang="en-US" sz="1800" dirty="0">
                <a:latin typeface="楷体" panose="02010609060101010101" pitchFamily="49" charset="-122"/>
                <a:ea typeface="楷体" panose="02010609060101010101" pitchFamily="49" charset="-122"/>
              </a:rPr>
              <a:t>、性能</a:t>
            </a:r>
            <a:endParaRPr lang="en-US" altLang="zh-CN" sz="1800" dirty="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把一些频繁使用且耗时的数据存到缓存</a:t>
            </a:r>
            <a:r>
              <a:rPr lang="zh-CN" altLang="en-US" sz="1400" dirty="0" smtClean="0">
                <a:latin typeface="楷体" panose="02010609060101010101" pitchFamily="49" charset="-122"/>
                <a:ea typeface="楷体" panose="02010609060101010101" pitchFamily="49" charset="-122"/>
              </a:rPr>
              <a:t>中，由于内存的访问速度远快于硬盘，因此</a:t>
            </a:r>
            <a:r>
              <a:rPr lang="en-US" altLang="zh-CN" sz="1400" dirty="0" err="1" smtClean="0">
                <a:latin typeface="楷体" panose="02010609060101010101" pitchFamily="49" charset="-122"/>
                <a:ea typeface="楷体" panose="02010609060101010101" pitchFamily="49" charset="-122"/>
              </a:rPr>
              <a:t>redis</a:t>
            </a:r>
            <a:r>
              <a:rPr lang="zh-CN" altLang="en-US" sz="1400" dirty="0" smtClean="0">
                <a:latin typeface="楷体" panose="02010609060101010101" pitchFamily="49" charset="-122"/>
                <a:ea typeface="楷体" panose="02010609060101010101" pitchFamily="49" charset="-122"/>
              </a:rPr>
              <a:t>在性能上对比其他基于硬盘存储的数据库有非常明显的优势</a:t>
            </a:r>
            <a:endParaRPr lang="en-US" altLang="zh-CN" sz="1400" dirty="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2</a:t>
            </a:r>
            <a:r>
              <a:rPr lang="zh-CN" altLang="en-US" sz="1800" dirty="0">
                <a:latin typeface="楷体" panose="02010609060101010101" pitchFamily="49" charset="-122"/>
                <a:ea typeface="楷体" panose="02010609060101010101" pitchFamily="49" charset="-122"/>
              </a:rPr>
              <a:t>、高</a:t>
            </a:r>
            <a:r>
              <a:rPr lang="zh-CN" altLang="en-US" sz="1800" dirty="0" smtClean="0">
                <a:latin typeface="楷体" panose="02010609060101010101" pitchFamily="49" charset="-122"/>
                <a:ea typeface="楷体" panose="02010609060101010101" pitchFamily="49" charset="-122"/>
              </a:rPr>
              <a:t>并发</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2400" dirty="0" smtClean="0">
                <a:solidFill>
                  <a:srgbClr val="FF0000"/>
                </a:solidFill>
                <a:latin typeface="楷体" panose="02010609060101010101" pitchFamily="49" charset="-122"/>
                <a:ea typeface="楷体" panose="02010609060101010101" pitchFamily="49" charset="-122"/>
              </a:rPr>
              <a:t>	</a:t>
            </a:r>
            <a:r>
              <a:rPr lang="zh-CN" altLang="en-US" sz="1400" dirty="0" smtClean="0">
                <a:latin typeface="楷体" panose="02010609060101010101" pitchFamily="49" charset="-122"/>
                <a:ea typeface="楷体" panose="02010609060101010101" pitchFamily="49" charset="-122"/>
              </a:rPr>
              <a:t>在</a:t>
            </a:r>
            <a:r>
              <a:rPr lang="zh-CN" altLang="en-US" sz="1400" dirty="0">
                <a:latin typeface="楷体" panose="02010609060101010101" pitchFamily="49" charset="-122"/>
                <a:ea typeface="楷体" panose="02010609060101010101" pitchFamily="49" charset="-122"/>
              </a:rPr>
              <a:t>大并发下，所有的请求直接访问数据库，数据集会出现连接异常，可以用</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做一个缓冲操作，让请求先访问</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，而不是直接访问数据库</a:t>
            </a:r>
            <a:endParaRPr lang="en-US" altLang="zh-CN" sz="1400" dirty="0">
              <a:solidFill>
                <a:srgbClr val="FF0000"/>
              </a:solidFill>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、分布式</a:t>
            </a:r>
            <a:r>
              <a:rPr lang="zh-CN" altLang="en-US" sz="1800" dirty="0" smtClean="0">
                <a:latin typeface="楷体" panose="02010609060101010101" pitchFamily="49" charset="-122"/>
                <a:ea typeface="楷体" panose="02010609060101010101" pitchFamily="49" charset="-122"/>
              </a:rPr>
              <a:t>锁</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例子：</a:t>
            </a:r>
            <a:r>
              <a:rPr lang="en-US" altLang="zh-CN" sz="1400" dirty="0" err="1">
                <a:latin typeface="楷体" panose="02010609060101010101" pitchFamily="49" charset="-122"/>
                <a:ea typeface="楷体" panose="02010609060101010101" pitchFamily="49" charset="-122"/>
              </a:rPr>
              <a:t>visionSphere</a:t>
            </a:r>
            <a:r>
              <a:rPr lang="zh-CN" altLang="en-US" sz="1400" dirty="0">
                <a:latin typeface="楷体" panose="02010609060101010101" pitchFamily="49" charset="-122"/>
                <a:ea typeface="楷体" panose="02010609060101010101" pitchFamily="49" charset="-122"/>
              </a:rPr>
              <a:t>的计量模块中定时清理任务，为控制在集群环境下只能有一个节点在执行清理操作而使用到了分布式</a:t>
            </a:r>
            <a:r>
              <a:rPr lang="zh-CN" altLang="en-US" sz="1400" dirty="0" smtClean="0">
                <a:latin typeface="楷体" panose="02010609060101010101" pitchFamily="49" charset="-122"/>
                <a:ea typeface="楷体" panose="02010609060101010101" pitchFamily="49" charset="-122"/>
              </a:rPr>
              <a:t>锁</a:t>
            </a:r>
            <a:endParaRPr lang="en-US" altLang="zh-CN" sz="14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4</a:t>
            </a:r>
            <a:r>
              <a:rPr lang="zh-CN" altLang="en-US" sz="1800" dirty="0" smtClean="0">
                <a:latin typeface="楷体" panose="02010609060101010101" pitchFamily="49" charset="-122"/>
                <a:ea typeface="楷体" panose="02010609060101010101" pitchFamily="49" charset="-122"/>
              </a:rPr>
              <a:t>、扩展性强</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关系型数据库的表之间具有关联性，查询的时候往往需要</a:t>
            </a:r>
            <a:r>
              <a:rPr lang="en-US" altLang="zh-CN" sz="1400" dirty="0">
                <a:latin typeface="楷体" panose="02010609060101010101" pitchFamily="49" charset="-122"/>
                <a:ea typeface="楷体" panose="02010609060101010101" pitchFamily="49" charset="-122"/>
              </a:rPr>
              <a:t>join</a:t>
            </a:r>
            <a:r>
              <a:rPr lang="zh-CN" altLang="en-US" sz="1400" dirty="0">
                <a:latin typeface="楷体" panose="02010609060101010101" pitchFamily="49" charset="-122"/>
                <a:ea typeface="楷体" panose="02010609060101010101" pitchFamily="49" charset="-122"/>
              </a:rPr>
              <a:t>，因此所有的表需要放在同一个服务器里，不适合做分布式。</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的表之间是没有关系的，特别适合分布式存储，根据</a:t>
            </a:r>
            <a:r>
              <a:rPr lang="en-US" altLang="zh-CN" sz="1400" dirty="0">
                <a:latin typeface="楷体" panose="02010609060101010101" pitchFamily="49" charset="-122"/>
                <a:ea typeface="楷体" panose="02010609060101010101" pitchFamily="49" charset="-122"/>
              </a:rPr>
              <a:t>cap</a:t>
            </a:r>
            <a:r>
              <a:rPr lang="zh-CN" altLang="en-US" sz="1400" dirty="0">
                <a:latin typeface="楷体" panose="02010609060101010101" pitchFamily="49" charset="-122"/>
                <a:ea typeface="楷体" panose="02010609060101010101" pitchFamily="49" charset="-122"/>
              </a:rPr>
              <a:t>（一致性、可用性、分区容错性）理论，</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牺牲了一致性，仅追求最终的一致性</a:t>
            </a:r>
            <a:endParaRPr lang="en-US" altLang="zh-CN" sz="1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174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1.4 </a:t>
            </a:r>
            <a:r>
              <a:rPr lang="zh-CN" altLang="en-US" sz="2400" dirty="0" smtClean="0"/>
              <a:t>单线程的</a:t>
            </a:r>
            <a:r>
              <a:rPr lang="en-US" altLang="zh-CN" sz="2400" dirty="0" err="1" smtClean="0"/>
              <a:t>redis</a:t>
            </a:r>
            <a:r>
              <a:rPr lang="zh-CN" altLang="en-US" sz="2400" dirty="0" smtClean="0"/>
              <a:t>为什么这么快</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纯内存操作</a:t>
            </a: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单线程操作，避免了频繁的上下文切换</a:t>
            </a: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采用了非阻塞</a:t>
            </a:r>
            <a:r>
              <a:rPr lang="en-US" altLang="zh-CN" sz="1800" dirty="0">
                <a:latin typeface="楷体" panose="02010609060101010101" pitchFamily="49" charset="-122"/>
                <a:ea typeface="楷体" panose="02010609060101010101" pitchFamily="49" charset="-122"/>
              </a:rPr>
              <a:t>I/O</a:t>
            </a:r>
            <a:r>
              <a:rPr lang="zh-CN" altLang="en-US" sz="1800" dirty="0">
                <a:latin typeface="楷体" panose="02010609060101010101" pitchFamily="49" charset="-122"/>
                <a:ea typeface="楷体" panose="02010609060101010101" pitchFamily="49" charset="-122"/>
              </a:rPr>
              <a:t>多路复用</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67694"/>
            <a:ext cx="7572375"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9961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1.5 </a:t>
            </a:r>
            <a:r>
              <a:rPr lang="en-US" altLang="zh-CN" sz="2400" dirty="0" err="1" smtClean="0"/>
              <a:t>redis</a:t>
            </a:r>
            <a:r>
              <a:rPr lang="zh-CN" altLang="en-US" sz="2400" dirty="0" smtClean="0"/>
              <a:t>的应用场景</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缓存（数据查询、短连接、新闻内容、商品内容等等）</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聊天室的在线好友列表</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任务队列（秒杀、抢购、</a:t>
            </a:r>
            <a:r>
              <a:rPr lang="en-US" altLang="zh-CN" sz="1800" dirty="0" smtClean="0">
                <a:latin typeface="楷体" panose="02010609060101010101" pitchFamily="49" charset="-122"/>
                <a:ea typeface="楷体" panose="02010609060101010101" pitchFamily="49" charset="-122"/>
              </a:rPr>
              <a:t>12306</a:t>
            </a:r>
            <a:r>
              <a:rPr lang="zh-CN" altLang="en-US" sz="1800" dirty="0" smtClean="0">
                <a:latin typeface="楷体" panose="02010609060101010101" pitchFamily="49" charset="-122"/>
                <a:ea typeface="楷体" panose="02010609060101010101" pitchFamily="49" charset="-122"/>
              </a:rPr>
              <a:t>等等）</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应用排行榜</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网站访问统计</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数据过期处理</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分布式集群架构中的</a:t>
            </a:r>
            <a:r>
              <a:rPr lang="en-US" altLang="zh-CN" sz="1800" dirty="0" smtClean="0">
                <a:latin typeface="楷体" panose="02010609060101010101" pitchFamily="49" charset="-122"/>
                <a:ea typeface="楷体" panose="02010609060101010101" pitchFamily="49" charset="-122"/>
              </a:rPr>
              <a:t>session</a:t>
            </a:r>
            <a:r>
              <a:rPr lang="zh-CN" altLang="en-US" sz="1800" dirty="0" smtClean="0">
                <a:latin typeface="楷体" panose="02010609060101010101" pitchFamily="49" charset="-122"/>
                <a:ea typeface="楷体" panose="02010609060101010101" pitchFamily="49" charset="-122"/>
              </a:rPr>
              <a:t>分离</a:t>
            </a:r>
            <a:endParaRPr lang="en-US" altLang="zh-CN" sz="1800" dirty="0" smtClean="0"/>
          </a:p>
        </p:txBody>
      </p:sp>
    </p:spTree>
    <p:extLst>
      <p:ext uri="{BB962C8B-B14F-4D97-AF65-F5344CB8AC3E}">
        <p14:creationId xmlns:p14="http://schemas.microsoft.com/office/powerpoint/2010/main" val="4177992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  </a:t>
            </a:r>
            <a:r>
              <a:rPr lang="en-US" altLang="zh-CN" sz="2400" dirty="0" err="1" smtClean="0"/>
              <a:t>redis</a:t>
            </a:r>
            <a:r>
              <a:rPr lang="zh-CN" altLang="en-US" sz="2400" dirty="0" smtClean="0"/>
              <a:t>的数据类型</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key</a:t>
            </a:r>
            <a:r>
              <a:rPr lang="zh-CN" altLang="en-US" sz="1800" dirty="0" smtClean="0">
                <a:latin typeface="楷体" panose="02010609060101010101" pitchFamily="49" charset="-122"/>
                <a:ea typeface="楷体" panose="02010609060101010101" pitchFamily="49" charset="-122"/>
              </a:rPr>
              <a:t>只支持</a:t>
            </a:r>
            <a:r>
              <a:rPr lang="en-US" altLang="zh-CN" sz="1800" dirty="0" smtClean="0">
                <a:latin typeface="楷体" panose="02010609060101010101" pitchFamily="49" charset="-122"/>
                <a:ea typeface="楷体" panose="02010609060101010101" pitchFamily="49" charset="-122"/>
              </a:rPr>
              <a:t>string</a:t>
            </a:r>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value</a:t>
            </a:r>
            <a:r>
              <a:rPr lang="zh-CN" altLang="en-US" sz="1800" dirty="0" smtClean="0">
                <a:latin typeface="楷体" panose="02010609060101010101" pitchFamily="49" charset="-122"/>
                <a:ea typeface="楷体" panose="02010609060101010101" pitchFamily="49" charset="-122"/>
              </a:rPr>
              <a:t>支持</a:t>
            </a:r>
            <a:r>
              <a:rPr lang="en-US" altLang="zh-CN" sz="1800" dirty="0" smtClean="0">
                <a:latin typeface="楷体" panose="02010609060101010101" pitchFamily="49" charset="-122"/>
                <a:ea typeface="楷体" panose="02010609060101010101" pitchFamily="49" charset="-122"/>
              </a:rPr>
              <a:t>5</a:t>
            </a:r>
            <a:r>
              <a:rPr lang="zh-CN" altLang="en-US" sz="1800" dirty="0" smtClean="0">
                <a:latin typeface="楷体" panose="02010609060101010101" pitchFamily="49" charset="-122"/>
                <a:ea typeface="楷体" panose="02010609060101010101" pitchFamily="49" charset="-122"/>
              </a:rPr>
              <a:t>种数据类型：</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list</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set</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sortedset</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hash</a:t>
            </a:r>
          </a:p>
        </p:txBody>
      </p:sp>
    </p:spTree>
    <p:extLst>
      <p:ext uri="{BB962C8B-B14F-4D97-AF65-F5344CB8AC3E}">
        <p14:creationId xmlns:p14="http://schemas.microsoft.com/office/powerpoint/2010/main" val="2392460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.1</a:t>
            </a:r>
            <a:r>
              <a:rPr lang="en-US" altLang="zh-CN" sz="2400" dirty="0" smtClean="0"/>
              <a:t>  </a:t>
            </a:r>
            <a:r>
              <a:rPr lang="en-US" altLang="zh-CN" sz="2400" dirty="0" err="1" smtClean="0"/>
              <a:t>redis</a:t>
            </a:r>
            <a:r>
              <a:rPr lang="zh-CN" altLang="en-US" sz="2400" dirty="0" smtClean="0"/>
              <a:t>数据类型之</a:t>
            </a:r>
            <a:r>
              <a:rPr lang="en-US" altLang="zh-CN" sz="2400" dirty="0" smtClean="0"/>
              <a:t>string</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类型是</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最基本的数据类型，一个键最大能存储</a:t>
            </a:r>
            <a:r>
              <a:rPr lang="en-US" altLang="zh-CN" sz="1800" dirty="0" smtClean="0">
                <a:latin typeface="楷体" panose="02010609060101010101" pitchFamily="49" charset="-122"/>
                <a:ea typeface="楷体" panose="02010609060101010101" pitchFamily="49" charset="-122"/>
              </a:rPr>
              <a:t>512M.</a:t>
            </a:r>
          </a:p>
          <a:p>
            <a:pPr marL="457200" lvl="1" indent="0">
              <a:buNone/>
            </a:pPr>
            <a:r>
              <a:rPr lang="zh-CN" altLang="en-US" sz="1800" dirty="0" smtClean="0">
                <a:latin typeface="楷体" panose="02010609060101010101" pitchFamily="49" charset="-122"/>
                <a:ea typeface="楷体" panose="02010609060101010101" pitchFamily="49" charset="-122"/>
              </a:rPr>
              <a:t>实例：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563636"/>
            <a:ext cx="303847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786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13429</TotalTime>
  <Words>1717</Words>
  <Application>Microsoft Office PowerPoint</Application>
  <PresentationFormat>全屏显示(16:9)</PresentationFormat>
  <Paragraphs>224</Paragraphs>
  <Slides>21</Slides>
  <Notes>20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暗香扑面</vt:lpstr>
      <vt:lpstr>redis介绍</vt:lpstr>
      <vt:lpstr>主要内容</vt:lpstr>
      <vt:lpstr> 1.1 什么是redis </vt:lpstr>
      <vt:lpstr> 1.2 redis的特点 </vt:lpstr>
      <vt:lpstr> 1.3 为什么使用redis </vt:lpstr>
      <vt:lpstr> 1.4 单线程的redis为什么这么快 </vt:lpstr>
      <vt:lpstr> 1.5 redis的应用场景 </vt:lpstr>
      <vt:lpstr> 2  redis的数据类型 </vt:lpstr>
      <vt:lpstr> 2.1  redis数据类型之string </vt:lpstr>
      <vt:lpstr> 2.2  redis数据类型之hash </vt:lpstr>
      <vt:lpstr> 2.3  redis数据类型之list </vt:lpstr>
      <vt:lpstr> 2.4  redis数据类型之set </vt:lpstr>
      <vt:lpstr> 2.5  redis数据类型之zset </vt:lpstr>
      <vt:lpstr> 3 redis的配置文件 </vt:lpstr>
      <vt:lpstr> 3 redis的配置文件 </vt:lpstr>
      <vt:lpstr> 4 redis的功能 </vt:lpstr>
      <vt:lpstr> 4.1 缓存 </vt:lpstr>
      <vt:lpstr> 4.2 持久化 </vt:lpstr>
      <vt:lpstr> 4.2 持久化 </vt:lpstr>
      <vt:lpstr> 4.2持久化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李祥平</dc:creator>
  <cp:lastModifiedBy>CN=孙艳霞/O=HIKVISION</cp:lastModifiedBy>
  <cp:revision>807</cp:revision>
  <dcterms:created xsi:type="dcterms:W3CDTF">2017-03-22T01:38:28Z</dcterms:created>
  <dcterms:modified xsi:type="dcterms:W3CDTF">2018-10-19T07:12:04Z</dcterms:modified>
</cp:coreProperties>
</file>