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4.png" ContentType="image/png"/>
  <Override PartName="/ppt/media/image5.png" ContentType="image/png"/>
  <Override PartName="/ppt/media/image2.jpeg" ContentType="image/jpeg"/>
  <Override PartName="/ppt/media/image3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6718300" cy="985678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860436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9280" y="3203280"/>
            <a:ext cx="860436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948200" y="112536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39280" y="320328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948200" y="320328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277020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448440" y="1125360"/>
            <a:ext cx="277020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357600" y="1125360"/>
            <a:ext cx="277020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39280" y="3203280"/>
            <a:ext cx="277020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448440" y="3203280"/>
            <a:ext cx="277020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357600" y="3203280"/>
            <a:ext cx="277020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39280" y="1125360"/>
            <a:ext cx="8604360" cy="3977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499"/>
              </a:spcBef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8604360" cy="397764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4198680" cy="397764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948200" y="1125360"/>
            <a:ext cx="4198680" cy="397764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692000" y="27000"/>
            <a:ext cx="6980040" cy="43819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499"/>
              </a:spcBef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48200" y="1125360"/>
            <a:ext cx="4198680" cy="397764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39280" y="320328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9280" y="1125360"/>
            <a:ext cx="8604360" cy="3977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499"/>
              </a:spcBef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4198680" cy="397764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948200" y="112536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948200" y="320328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948200" y="112536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39280" y="3203280"/>
            <a:ext cx="860436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860436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39280" y="3203280"/>
            <a:ext cx="860436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948200" y="112536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39280" y="320328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948200" y="320328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277020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448440" y="1125360"/>
            <a:ext cx="277020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357600" y="1125360"/>
            <a:ext cx="277020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39280" y="3203280"/>
            <a:ext cx="277020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448440" y="3203280"/>
            <a:ext cx="277020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357600" y="3203280"/>
            <a:ext cx="277020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8604360" cy="397764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4198680" cy="397764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948200" y="1125360"/>
            <a:ext cx="4198680" cy="397764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92000" y="27000"/>
            <a:ext cx="6980040" cy="43819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499"/>
              </a:spcBef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48200" y="1125360"/>
            <a:ext cx="4198680" cy="397764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39280" y="320328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4198680" cy="397764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48200" y="112536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48200" y="320328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48200" y="1125360"/>
            <a:ext cx="419868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9280" y="3203280"/>
            <a:ext cx="8604360" cy="1897200"/>
          </a:xfrm>
          <a:prstGeom prst="rect">
            <a:avLst/>
          </a:prstGeom>
        </p:spPr>
        <p:txBody>
          <a:bodyPr>
            <a:normAutofit/>
          </a:bodyPr>
          <a:p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-1440" y="0"/>
            <a:ext cx="9146880" cy="68594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92000" y="27000"/>
            <a:ext cx="6980040" cy="945000"/>
          </a:xfrm>
          <a:prstGeom prst="rect">
            <a:avLst/>
          </a:prstGeom>
        </p:spPr>
        <p:txBody>
          <a:bodyPr anchor="ctr"/>
          <a:p>
            <a:pPr algn="ctr"/>
            <a:r>
              <a:rPr b="0" lang="fr-FR" sz="2800" spc="-1" strike="noStrike">
                <a:solidFill>
                  <a:srgbClr val="0000ff"/>
                </a:solidFill>
                <a:latin typeface="Ubuntu"/>
              </a:rPr>
              <a:t>Click to edit the title text format</a:t>
            </a:r>
            <a:endParaRPr b="0" lang="fr-FR" sz="28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39280" y="1125360"/>
            <a:ext cx="8604360" cy="397764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>
              <a:spcBef>
                <a:spcPts val="643"/>
              </a:spcBef>
              <a:buClr>
                <a:srgbClr val="000000"/>
              </a:buClr>
              <a:buFont typeface="Ubuntu"/>
              <a:buChar char="•"/>
            </a:pPr>
            <a:r>
              <a:rPr b="0" lang="fr-FR" sz="2600" spc="-1" strike="noStrike">
                <a:solidFill>
                  <a:srgbClr val="000000"/>
                </a:solidFill>
                <a:latin typeface="Ubuntu"/>
              </a:rPr>
              <a:t>Click to edit the outline text format</a:t>
            </a:r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Font typeface="Ubuntu"/>
              <a:buChar char="–"/>
            </a:pPr>
            <a:r>
              <a:rPr b="0" lang="fr-FR" sz="2200" spc="-1" strike="noStrike">
                <a:solidFill>
                  <a:srgbClr val="000000"/>
                </a:solidFill>
                <a:latin typeface="Ubuntu"/>
              </a:rPr>
              <a:t>Second Outline Level</a:t>
            </a:r>
            <a:endParaRPr b="0" lang="fr-FR" sz="2200" spc="-1" strike="noStrike">
              <a:solidFill>
                <a:srgbClr val="000000"/>
              </a:solidFill>
              <a:latin typeface="Ubuntu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Ubuntu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3" marL="1600200" indent="-228600">
              <a:spcBef>
                <a:spcPts val="349"/>
              </a:spcBef>
              <a:buClr>
                <a:srgbClr val="000000"/>
              </a:buClr>
              <a:buFont typeface="Tahoma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Ubuntu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Ubuntu"/>
            </a:endParaRPr>
          </a:p>
          <a:p>
            <a:pPr lvl="4" marL="2057400" indent="-228600">
              <a:spcBef>
                <a:spcPts val="349"/>
              </a:spcBef>
              <a:buClr>
                <a:srgbClr val="000000"/>
              </a:buClr>
              <a:buFont typeface="Tahoma"/>
              <a:buChar char="»"/>
            </a:pPr>
            <a:r>
              <a:rPr b="0" lang="fr-FR" sz="1400" spc="-1" strike="noStrike">
                <a:solidFill>
                  <a:srgbClr val="000000"/>
                </a:solidFill>
                <a:latin typeface="Ubuntu"/>
              </a:rPr>
              <a:t>Fifth Outline Level</a:t>
            </a:r>
            <a:endParaRPr b="0" lang="fr-FR" sz="1400" spc="-1" strike="noStrike">
              <a:solidFill>
                <a:srgbClr val="000000"/>
              </a:solidFill>
              <a:latin typeface="Ubuntu"/>
            </a:endParaRPr>
          </a:p>
          <a:p>
            <a:pPr lvl="5" marL="2057400" indent="-228600">
              <a:spcBef>
                <a:spcPts val="349"/>
              </a:spcBef>
              <a:buClr>
                <a:srgbClr val="000000"/>
              </a:buClr>
              <a:buFont typeface="Tahoma"/>
              <a:buChar char="»"/>
            </a:pPr>
            <a:r>
              <a:rPr b="0" lang="fr-FR" sz="1400" spc="-1" strike="noStrike">
                <a:solidFill>
                  <a:srgbClr val="000000"/>
                </a:solidFill>
                <a:latin typeface="Ubuntu"/>
              </a:rPr>
              <a:t>Sixth Outline Level</a:t>
            </a:r>
            <a:endParaRPr b="0" lang="fr-FR" sz="1400" spc="-1" strike="noStrike">
              <a:solidFill>
                <a:srgbClr val="000000"/>
              </a:solidFill>
              <a:latin typeface="Ubuntu"/>
            </a:endParaRPr>
          </a:p>
          <a:p>
            <a:pPr lvl="6" marL="2057400" indent="-228600">
              <a:spcBef>
                <a:spcPts val="349"/>
              </a:spcBef>
              <a:buClr>
                <a:srgbClr val="000000"/>
              </a:buClr>
              <a:buFont typeface="Tahoma"/>
              <a:buChar char="»"/>
            </a:pPr>
            <a:r>
              <a:rPr b="0" lang="fr-FR" sz="1400" spc="-1" strike="noStrike">
                <a:solidFill>
                  <a:srgbClr val="000000"/>
                </a:solidFill>
                <a:latin typeface="Ubuntu"/>
              </a:rPr>
              <a:t>Seventh Outline Level</a:t>
            </a:r>
            <a:endParaRPr b="0" lang="fr-FR" sz="1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740000" y="6456600"/>
            <a:ext cx="1349280" cy="401400"/>
          </a:xfrm>
          <a:prstGeom prst="rect">
            <a:avLst/>
          </a:prstGeom>
        </p:spPr>
        <p:txBody>
          <a:bodyPr/>
          <a:p>
            <a:pPr algn="r"/>
            <a:fld id="{F59A73C7-142B-4DC3-8C54-FFA78FAB58C9}" type="slidenum">
              <a:rPr b="0" lang="fr-FR" sz="1800" spc="-1" strike="noStrike">
                <a:solidFill>
                  <a:srgbClr val="000000"/>
                </a:solidFill>
                <a:latin typeface="Ubuntu"/>
              </a:rPr>
              <a:t>&lt;number&gt;</a:t>
            </a:fld>
            <a:endParaRPr b="0" lang="fr-FR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640" y="6400800"/>
            <a:ext cx="1905120" cy="457560"/>
          </a:xfrm>
          <a:prstGeom prst="rect">
            <a:avLst/>
          </a:prstGeom>
        </p:spPr>
        <p:txBody>
          <a:bodyPr/>
          <a:p>
            <a:endParaRPr b="0" lang="fr-FR" sz="2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5" name="TextShape 5"/>
          <p:cNvSpPr txBox="1"/>
          <p:nvPr/>
        </p:nvSpPr>
        <p:spPr>
          <a:xfrm>
            <a:off x="460080" y="864000"/>
            <a:ext cx="2271600" cy="22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800" spc="-1" strike="noStrike">
                <a:solidFill>
                  <a:srgbClr val="000000"/>
                </a:solidFill>
                <a:latin typeface="Ubuntu"/>
                <a:hlinkClick r:id="rId3"/>
              </a:rPr>
              <a:t>Licence Creative Commons BY-NC-SA 3.0</a:t>
            </a:r>
            <a:endParaRPr b="0" lang="fr-FR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"/>
          <p:cNvPicPr/>
          <p:nvPr/>
        </p:nvPicPr>
        <p:blipFill>
          <a:blip r:embed="rId2"/>
          <a:stretch/>
        </p:blipFill>
        <p:spPr>
          <a:xfrm>
            <a:off x="-2880" y="0"/>
            <a:ext cx="9146880" cy="68594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8424000" y="6515280"/>
            <a:ext cx="761760" cy="34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spcBef>
                <a:spcPts val="901"/>
              </a:spcBef>
            </a:pPr>
            <a:fld id="{2881CD65-3FD9-4FBD-B9A8-599AB2F0059C}" type="slidenum">
              <a:rPr b="0" lang="fr-FR" sz="1800" spc="-1" strike="noStrike">
                <a:solidFill>
                  <a:srgbClr val="000000"/>
                </a:solidFill>
                <a:latin typeface="Ubuntu"/>
              </a:rPr>
              <a:t>&lt;number&gt;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26760" y="1116000"/>
            <a:ext cx="8409240" cy="397764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spcBef>
                <a:spcPts val="400"/>
              </a:spcBef>
              <a:buClr>
                <a:srgbClr val="000000"/>
              </a:buClr>
              <a:buSzPct val="80000"/>
              <a:buFont typeface="Ubuntu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Click to edit the outline text format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Ubuntu"/>
              <a:buChar char="−"/>
            </a:pPr>
            <a:r>
              <a:rPr b="0" lang="fr-FR" sz="2400" spc="-1" strike="noStrike">
                <a:solidFill>
                  <a:srgbClr val="000000"/>
                </a:solidFill>
                <a:latin typeface="Ubuntu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Ubuntu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1836000" y="0"/>
            <a:ext cx="622800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2400" spc="-1" strike="noStrike">
                <a:solidFill>
                  <a:srgbClr val="0000ff"/>
                </a:solidFill>
                <a:latin typeface="Ubuntu"/>
              </a:rPr>
              <a:t>Cliquez pour éditer le format du texte-titre</a:t>
            </a:r>
            <a:endParaRPr b="0" lang="fr-FR" sz="2400" spc="-1" strike="noStrike">
              <a:solidFill>
                <a:srgbClr val="0000ff"/>
              </a:solidFill>
              <a:latin typeface="Ubuntu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79960" y="0"/>
            <a:ext cx="6980040" cy="945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fr-FR" sz="2800" spc="-1" strike="noStrike">
                <a:solidFill>
                  <a:srgbClr val="2323dc"/>
                </a:solidFill>
                <a:latin typeface="Ubuntu"/>
              </a:rPr>
              <a:t>Patron de Conception</a:t>
            </a:r>
            <a:br/>
            <a:r>
              <a:rPr b="0" lang="fr-FR" sz="2800" spc="-1" strike="noStrike">
                <a:solidFill>
                  <a:srgbClr val="2323dc"/>
                </a:solidFill>
                <a:latin typeface="Ubuntu"/>
              </a:rPr>
              <a:t>Poids-Mouche / Flyweight</a:t>
            </a:r>
            <a:r>
              <a:rPr b="0" i="1" lang="fr-FR" sz="2800" spc="-1" strike="noStrike">
                <a:solidFill>
                  <a:srgbClr val="2323dc"/>
                </a:solidFill>
                <a:latin typeface="Ubuntu"/>
              </a:rPr>
              <a:t> </a:t>
            </a:r>
            <a:r>
              <a:rPr b="0" i="1" lang="fr-FR" sz="2200" spc="-1" strike="noStrike">
                <a:solidFill>
                  <a:srgbClr val="2323dc"/>
                </a:solidFill>
                <a:latin typeface="Ubuntu"/>
              </a:rPr>
              <a:t>(structurel)</a:t>
            </a:r>
            <a:endParaRPr b="0" lang="fr-FR" sz="22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76000" y="1080000"/>
            <a:ext cx="8532000" cy="5724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Ubuntu"/>
              </a:rPr>
              <a:t>Problème :</a:t>
            </a:r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Ubuntu"/>
              </a:rPr>
              <a:t>Doit instancier un grand nombre de petits objets </a:t>
            </a:r>
            <a:endParaRPr b="0" lang="fr-FR" sz="2200" spc="-1" strike="noStrike">
              <a:solidFill>
                <a:srgbClr val="000000"/>
              </a:solidFill>
              <a:latin typeface="Ubuntu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2200" spc="-1" strike="noStrike">
                <a:solidFill>
                  <a:srgbClr val="000000"/>
                </a:solidFill>
                <a:latin typeface="Ubuntu"/>
              </a:rPr>
              <a:t>Trop gourmand au niveau de la mémoire</a:t>
            </a:r>
            <a:endParaRPr b="0" lang="fr-FR" sz="2200" spc="-1" strike="noStrike">
              <a:solidFill>
                <a:srgbClr val="000000"/>
              </a:solidFill>
              <a:latin typeface="Ubuntu"/>
            </a:endParaRPr>
          </a:p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200" spc="-1" strike="noStrike">
              <a:solidFill>
                <a:srgbClr val="000000"/>
              </a:solidFill>
              <a:latin typeface="Ubuntu"/>
            </a:endParaRPr>
          </a:p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200" spc="-1" strike="noStrike">
              <a:solidFill>
                <a:srgbClr val="000000"/>
              </a:solidFill>
              <a:latin typeface="Ubuntu"/>
            </a:endParaRPr>
          </a:p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Ubuntu"/>
              </a:rPr>
              <a:t>Exemples : </a:t>
            </a:r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Ubuntu"/>
              </a:rPr>
              <a:t>Du texte contenant un grand nombre de caractères</a:t>
            </a:r>
            <a:endParaRPr b="0" lang="fr-FR" sz="22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2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Ubuntu"/>
              </a:rPr>
              <a:t>Un jeu massivement multi-joueurs (les objets graphiques)</a:t>
            </a:r>
            <a:endParaRPr b="0" lang="fr-FR" sz="22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2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Ubuntu"/>
              </a:rPr>
              <a:t>L'ADN</a:t>
            </a:r>
            <a:endParaRPr b="0" lang="fr-FR" sz="2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1080000"/>
            <a:ext cx="8604000" cy="577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Ubuntu"/>
              </a:rPr>
              <a:t>But :</a:t>
            </a:r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Ubuntu"/>
              </a:rPr>
              <a:t>Partager efficacement un grand nombre de petits objets</a:t>
            </a:r>
            <a:endParaRPr b="0" lang="fr-FR" sz="22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200" spc="-1" strike="noStrike">
              <a:solidFill>
                <a:srgbClr val="000000"/>
              </a:solidFill>
              <a:latin typeface="Ubuntu"/>
            </a:endParaRPr>
          </a:p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200" spc="-1" strike="noStrike">
              <a:solidFill>
                <a:srgbClr val="000000"/>
              </a:solidFill>
              <a:latin typeface="Ubuntu"/>
            </a:endParaRPr>
          </a:p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Ubuntu"/>
              </a:rPr>
              <a:t>Fonctionnement :</a:t>
            </a:r>
            <a:endParaRPr b="0" lang="fr-FR" sz="26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Ubuntu"/>
              </a:rPr>
              <a:t>Certaines données sont extraites du l'objet pour en minimiser le nombre d'instanciation</a:t>
            </a:r>
            <a:endParaRPr b="0" lang="fr-FR" sz="22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2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Ubuntu"/>
              </a:rPr>
              <a:t>Exemple : l'ADN</a:t>
            </a:r>
            <a:endParaRPr b="0" lang="fr-FR" sz="2200" spc="-1" strike="noStrike">
              <a:solidFill>
                <a:srgbClr val="000000"/>
              </a:solidFill>
              <a:latin typeface="Ubuntu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Seuls 4 bases azotées créées (G, A, T, C)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Leur position est stockée en dehors (dans l'ADN)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Ubuntu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Sinon explosion du nombre d'instances de bases azotées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Font typeface="Ubuntu"/>
              <a:buChar char="–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479960" y="0"/>
            <a:ext cx="6980040" cy="945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fr-FR" sz="2800" spc="-1" strike="noStrike">
                <a:solidFill>
                  <a:srgbClr val="2323dc"/>
                </a:solidFill>
                <a:latin typeface="Ubuntu"/>
              </a:rPr>
              <a:t>Patron de Conception</a:t>
            </a:r>
            <a:br/>
            <a:r>
              <a:rPr b="0" lang="fr-FR" sz="2800" spc="-1" strike="noStrike">
                <a:solidFill>
                  <a:srgbClr val="2323dc"/>
                </a:solidFill>
                <a:latin typeface="Ubuntu"/>
              </a:rPr>
              <a:t>Poids-Mouche / Flyweight</a:t>
            </a:r>
            <a:r>
              <a:rPr b="0" i="1" lang="fr-FR" sz="2800" spc="-1" strike="noStrike">
                <a:solidFill>
                  <a:srgbClr val="2323dc"/>
                </a:solidFill>
                <a:latin typeface="Ubuntu"/>
              </a:rPr>
              <a:t> </a:t>
            </a:r>
            <a:r>
              <a:rPr b="0" i="1" lang="fr-FR" sz="2200" spc="-1" strike="noStrike">
                <a:solidFill>
                  <a:srgbClr val="2323dc"/>
                </a:solidFill>
                <a:latin typeface="Ubuntu"/>
              </a:rPr>
              <a:t>(structurel)</a:t>
            </a:r>
            <a:endParaRPr b="0" lang="fr-FR" sz="2200" spc="-1" strike="noStrike">
              <a:solidFill>
                <a:srgbClr val="0000ff"/>
              </a:solidFill>
              <a:latin typeface="Ubuntu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5076000"/>
            <a:ext cx="8604000" cy="178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solidFill>
                  <a:srgbClr val="000000"/>
                </a:solidFill>
                <a:latin typeface="Ubuntu"/>
              </a:rPr>
              <a:t>FabriquePoidsMouche </a:t>
            </a: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: créer des objets que qd nécessaire (sinon retourne l'objet déjà existant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L'utilisation du patron dans le code client passe par la fabrique pour obtenir des instances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Font typeface="Ubuntu"/>
              <a:buChar char="–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479960" y="0"/>
            <a:ext cx="6980040" cy="945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fr-FR" sz="2800" spc="-1" strike="noStrike">
                <a:solidFill>
                  <a:srgbClr val="2323dc"/>
                </a:solidFill>
                <a:latin typeface="Ubuntu"/>
              </a:rPr>
              <a:t>Patron de Conception</a:t>
            </a:r>
            <a:br/>
            <a:r>
              <a:rPr b="0" lang="fr-FR" sz="2800" spc="-1" strike="noStrike">
                <a:solidFill>
                  <a:srgbClr val="2323dc"/>
                </a:solidFill>
                <a:latin typeface="Ubuntu"/>
              </a:rPr>
              <a:t>Poids-Mouche / Flyweight</a:t>
            </a:r>
            <a:r>
              <a:rPr b="0" i="1" lang="fr-FR" sz="2800" spc="-1" strike="noStrike">
                <a:solidFill>
                  <a:srgbClr val="2323dc"/>
                </a:solidFill>
                <a:latin typeface="Ubuntu"/>
              </a:rPr>
              <a:t> </a:t>
            </a:r>
            <a:r>
              <a:rPr b="0" i="1" lang="fr-FR" sz="2200" spc="-1" strike="noStrike">
                <a:solidFill>
                  <a:srgbClr val="2323dc"/>
                </a:solidFill>
                <a:latin typeface="Ubuntu"/>
              </a:rPr>
              <a:t>(structurel)</a:t>
            </a:r>
            <a:endParaRPr b="0" lang="fr-FR" sz="2200" spc="-1" strike="noStrike">
              <a:solidFill>
                <a:srgbClr val="0000ff"/>
              </a:solidFill>
              <a:latin typeface="Ubuntu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76000" y="1318680"/>
            <a:ext cx="8531640" cy="282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076000"/>
            <a:ext cx="8604000" cy="178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solidFill>
                  <a:srgbClr val="000000"/>
                </a:solidFill>
                <a:latin typeface="Ubuntu"/>
              </a:rPr>
              <a:t>PoidsMoucheConcret</a:t>
            </a: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 ne contient pas certaines données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Elles lui seront passées en paramètres </a:t>
            </a:r>
            <a:r>
              <a:rPr b="0" lang="fr-FR" sz="1600" spc="-1" strike="noStrike">
                <a:solidFill>
                  <a:srgbClr val="000000"/>
                </a:solidFill>
                <a:latin typeface="Ubuntu"/>
              </a:rPr>
              <a:t>(</a:t>
            </a:r>
            <a:r>
              <a:rPr b="0" i="1" lang="fr-FR" sz="1600" spc="-1" strike="noStrike">
                <a:solidFill>
                  <a:srgbClr val="000000"/>
                </a:solidFill>
                <a:latin typeface="Ubuntu"/>
              </a:rPr>
              <a:t>étatExtrinsèque</a:t>
            </a:r>
            <a:r>
              <a:rPr b="0" lang="fr-FR" sz="1600" spc="-1" strike="noStrike">
                <a:solidFill>
                  <a:srgbClr val="000000"/>
                </a:solidFill>
                <a:latin typeface="Ubuntu"/>
              </a:rPr>
              <a:t>)</a:t>
            </a:r>
            <a:endParaRPr b="0" lang="fr-FR" sz="1600" spc="-1" strike="noStrike">
              <a:solidFill>
                <a:srgbClr val="000000"/>
              </a:solidFill>
              <a:latin typeface="Ubuntu"/>
            </a:endParaRPr>
          </a:p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solidFill>
                  <a:srgbClr val="000000"/>
                </a:solidFill>
                <a:latin typeface="Ubuntu"/>
              </a:rPr>
              <a:t>PoidsMoucheConcretNonPartagé </a:t>
            </a: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: cas spécial de poids-mouche qui n'externalise pas ses données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Font typeface="Ubuntu"/>
              <a:buChar char="–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479960" y="0"/>
            <a:ext cx="6980040" cy="945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fr-FR" sz="2800" spc="-1" strike="noStrike">
                <a:solidFill>
                  <a:srgbClr val="2323dc"/>
                </a:solidFill>
                <a:latin typeface="Ubuntu"/>
              </a:rPr>
              <a:t>Patron de Conception</a:t>
            </a:r>
            <a:br/>
            <a:r>
              <a:rPr b="0" lang="fr-FR" sz="2800" spc="-1" strike="noStrike">
                <a:solidFill>
                  <a:srgbClr val="2323dc"/>
                </a:solidFill>
                <a:latin typeface="Ubuntu"/>
              </a:rPr>
              <a:t>Poids-Mouche / Flyweight</a:t>
            </a:r>
            <a:r>
              <a:rPr b="0" i="1" lang="fr-FR" sz="2800" spc="-1" strike="noStrike">
                <a:solidFill>
                  <a:srgbClr val="2323dc"/>
                </a:solidFill>
                <a:latin typeface="Ubuntu"/>
              </a:rPr>
              <a:t> </a:t>
            </a:r>
            <a:r>
              <a:rPr b="0" i="1" lang="fr-FR" sz="2200" spc="-1" strike="noStrike">
                <a:solidFill>
                  <a:srgbClr val="2323dc"/>
                </a:solidFill>
                <a:latin typeface="Ubuntu"/>
              </a:rPr>
              <a:t>(structurel)</a:t>
            </a:r>
            <a:endParaRPr b="0" lang="fr-FR" sz="2200" spc="-1" strike="noStrike">
              <a:solidFill>
                <a:srgbClr val="0000ff"/>
              </a:solidFill>
              <a:latin typeface="Ubuntu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76360" y="1319040"/>
            <a:ext cx="8531640" cy="282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4824000"/>
            <a:ext cx="8604000" cy="178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Exemple : un texte se compose de caractères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Externalisation de la position/police des caractères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  <a:p>
            <a:pPr lvl="1" marL="742680" indent="-28548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1 seul caractère pour 1 valeur </a:t>
            </a:r>
            <a:r>
              <a:rPr b="0" lang="fr-FR" sz="1600" spc="-1" strike="noStrike">
                <a:solidFill>
                  <a:srgbClr val="000000"/>
                </a:solidFill>
                <a:latin typeface="Ubuntu"/>
              </a:rPr>
              <a:t>(a, b, c, </a:t>
            </a:r>
            <a:r>
              <a:rPr b="0" i="1" lang="fr-FR" sz="1600" spc="-1" strike="noStrike">
                <a:solidFill>
                  <a:srgbClr val="000000"/>
                </a:solidFill>
                <a:latin typeface="Ubuntu"/>
              </a:rPr>
              <a:t>etc.</a:t>
            </a:r>
            <a:r>
              <a:rPr b="0" lang="fr-FR" sz="1600" spc="-1" strike="noStrike">
                <a:solidFill>
                  <a:srgbClr val="000000"/>
                </a:solidFill>
                <a:latin typeface="Ubuntu"/>
              </a:rPr>
              <a:t>)</a:t>
            </a:r>
            <a:endParaRPr b="0" lang="fr-FR" sz="1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79960" y="0"/>
            <a:ext cx="6980040" cy="945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fr-FR" sz="2800" spc="-1" strike="noStrike">
                <a:solidFill>
                  <a:srgbClr val="2323dc"/>
                </a:solidFill>
                <a:latin typeface="Ubuntu"/>
              </a:rPr>
              <a:t>Patron de Conception</a:t>
            </a:r>
            <a:br/>
            <a:r>
              <a:rPr b="0" lang="fr-FR" sz="2800" spc="-1" strike="noStrike">
                <a:solidFill>
                  <a:srgbClr val="2323dc"/>
                </a:solidFill>
                <a:latin typeface="Ubuntu"/>
              </a:rPr>
              <a:t>Poids-Mouche / Flyweight</a:t>
            </a:r>
            <a:r>
              <a:rPr b="0" i="1" lang="fr-FR" sz="2800" spc="-1" strike="noStrike">
                <a:solidFill>
                  <a:srgbClr val="2323dc"/>
                </a:solidFill>
                <a:latin typeface="Ubuntu"/>
              </a:rPr>
              <a:t> </a:t>
            </a:r>
            <a:r>
              <a:rPr b="0" i="1" lang="fr-FR" sz="2200" spc="-1" strike="noStrike">
                <a:solidFill>
                  <a:srgbClr val="2323dc"/>
                </a:solidFill>
                <a:latin typeface="Ubuntu"/>
              </a:rPr>
              <a:t>(structurel)</a:t>
            </a:r>
            <a:endParaRPr b="0" lang="fr-FR" sz="2200" spc="-1" strike="noStrike">
              <a:solidFill>
                <a:srgbClr val="0000ff"/>
              </a:solidFill>
              <a:latin typeface="Ubuntu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94800" y="1405080"/>
            <a:ext cx="8305200" cy="295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40000" y="1116000"/>
            <a:ext cx="8604000" cy="756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4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</a:rPr>
              <a:t>Exemple en Java</a:t>
            </a:r>
            <a:endParaRPr b="0" lang="fr-FR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479960" y="0"/>
            <a:ext cx="6980040" cy="945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fr-FR" sz="2800" spc="-1" strike="noStrike">
                <a:solidFill>
                  <a:srgbClr val="2323dc"/>
                </a:solidFill>
                <a:latin typeface="Ubuntu"/>
              </a:rPr>
              <a:t>Patron de Conception</a:t>
            </a:r>
            <a:br/>
            <a:r>
              <a:rPr b="0" lang="fr-FR" sz="2800" spc="-1" strike="noStrike">
                <a:solidFill>
                  <a:srgbClr val="2323dc"/>
                </a:solidFill>
                <a:latin typeface="Ubuntu"/>
              </a:rPr>
              <a:t>Poids-Mouche / Flyweight</a:t>
            </a:r>
            <a:r>
              <a:rPr b="0" i="1" lang="fr-FR" sz="2800" spc="-1" strike="noStrike">
                <a:solidFill>
                  <a:srgbClr val="2323dc"/>
                </a:solidFill>
                <a:latin typeface="Ubuntu"/>
              </a:rPr>
              <a:t> </a:t>
            </a:r>
            <a:r>
              <a:rPr b="0" i="1" lang="fr-FR" sz="2200" spc="-1" strike="noStrike">
                <a:solidFill>
                  <a:srgbClr val="2323dc"/>
                </a:solidFill>
                <a:latin typeface="Ubuntu"/>
              </a:rPr>
              <a:t>(structurel)</a:t>
            </a:r>
            <a:endParaRPr b="0" lang="fr-FR" sz="2200" spc="-1" strike="noStrike">
              <a:solidFill>
                <a:srgbClr val="0000ff"/>
              </a:solidFill>
              <a:latin typeface="Ubuntu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540000" y="1584000"/>
            <a:ext cx="4932000" cy="283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final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FabriqueCaractere {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 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static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FabriqueCaractere </a:t>
            </a:r>
            <a:r>
              <a:rPr b="0" i="1" lang="fr-FR" sz="900" spc="-1" strike="noStrike">
                <a:solidFill>
                  <a:srgbClr val="0000c0"/>
                </a:solidFill>
                <a:latin typeface="Monospace"/>
                <a:ea typeface="Monospace"/>
              </a:rPr>
              <a:t>INSTANCE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FabriqueCaractere();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 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private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Map&lt;Integer, Caractere&gt; </a:t>
            </a:r>
            <a:r>
              <a:rPr b="0" lang="fr-FR" sz="900" spc="-1" strike="noStrike">
                <a:solidFill>
                  <a:srgbClr val="0000c0"/>
                </a:solidFill>
                <a:latin typeface="Monospace"/>
                <a:ea typeface="Monospace"/>
              </a:rPr>
              <a:t>mapCaracteres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 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private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FabriqueCaractere() {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c0"/>
                </a:solidFill>
                <a:latin typeface="Monospace"/>
                <a:ea typeface="Monospace"/>
              </a:rPr>
              <a:t>    </a:t>
            </a:r>
            <a:r>
              <a:rPr b="0" lang="fr-FR" sz="900" spc="-1" strike="noStrike">
                <a:solidFill>
                  <a:srgbClr val="0000c0"/>
                </a:solidFill>
                <a:latin typeface="Monospace"/>
                <a:ea typeface="Monospace"/>
              </a:rPr>
              <a:t>mapCaracteres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IdentityHashMap&lt;Integer, Caractere&gt;();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 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Caractere ObtenirCaractere(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char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valeur) {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Caractere car = </a:t>
            </a:r>
            <a:r>
              <a:rPr b="0" lang="fr-FR" sz="900" spc="-1" strike="noStrike">
                <a:solidFill>
                  <a:srgbClr val="0000c0"/>
                </a:solidFill>
                <a:latin typeface="Monospace"/>
                <a:ea typeface="Monospace"/>
              </a:rPr>
              <a:t>mapCaracteres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.get(valeur);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   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(car==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     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car =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Caractere(valeur);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c0"/>
                </a:solidFill>
                <a:latin typeface="Monospace"/>
                <a:ea typeface="Monospace"/>
              </a:rPr>
              <a:t>      </a:t>
            </a:r>
            <a:r>
              <a:rPr b="0" lang="fr-FR" sz="900" spc="-1" strike="noStrike">
                <a:solidFill>
                  <a:srgbClr val="0000c0"/>
                </a:solidFill>
                <a:latin typeface="Monospace"/>
                <a:ea typeface="Monospace"/>
              </a:rPr>
              <a:t>mapCaracteres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.put((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)valeur, car);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   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car;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5184000" y="2943720"/>
            <a:ext cx="3924000" cy="173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Caractere {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 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protected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char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fr-FR" sz="900" spc="-1" strike="noStrike">
                <a:solidFill>
                  <a:srgbClr val="0000c0"/>
                </a:solidFill>
                <a:latin typeface="Monospace"/>
                <a:ea typeface="Monospace"/>
              </a:rPr>
              <a:t>valeur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3f7f5f"/>
                </a:solidFill>
                <a:latin typeface="Monospace"/>
                <a:ea typeface="Monospace"/>
              </a:rPr>
              <a:t>  </a:t>
            </a:r>
            <a:r>
              <a:rPr b="0" lang="fr-FR" sz="900" spc="-1" strike="noStrike">
                <a:solidFill>
                  <a:srgbClr val="3f7f5f"/>
                </a:solidFill>
                <a:latin typeface="Monospace"/>
                <a:ea typeface="Monospace"/>
              </a:rPr>
              <a:t>//..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 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Caractere(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char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valeur) {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   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this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b="0" lang="fr-FR" sz="900" spc="-1" strike="noStrike">
                <a:solidFill>
                  <a:srgbClr val="0000c0"/>
                </a:solidFill>
                <a:latin typeface="Monospace"/>
                <a:ea typeface="Monospace"/>
              </a:rPr>
              <a:t>valeur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= valeur;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 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afficher(Graphics2D g, Point position) {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3f7f5f"/>
                </a:solidFill>
                <a:latin typeface="Monospace"/>
                <a:ea typeface="Monospace"/>
              </a:rPr>
              <a:t>    </a:t>
            </a:r>
            <a:r>
              <a:rPr b="0" lang="fr-FR" sz="900" spc="-1" strike="noStrike">
                <a:solidFill>
                  <a:srgbClr val="3f7f5f"/>
                </a:solidFill>
                <a:latin typeface="Monospace"/>
                <a:ea typeface="Monospace"/>
              </a:rPr>
              <a:t>//...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1404000" y="4710240"/>
            <a:ext cx="5652000" cy="214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Texte {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 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protected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List&lt;Caractere&gt; </a:t>
            </a:r>
            <a:r>
              <a:rPr b="0" lang="fr-FR" sz="900" spc="-1" strike="noStrike">
                <a:solidFill>
                  <a:srgbClr val="0000c0"/>
                </a:solidFill>
                <a:latin typeface="Monospace"/>
                <a:ea typeface="Monospace"/>
              </a:rPr>
              <a:t>caracts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 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Texte() {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c0"/>
                </a:solidFill>
                <a:latin typeface="Monospace"/>
                <a:ea typeface="Monospace"/>
              </a:rPr>
              <a:t>    </a:t>
            </a:r>
            <a:r>
              <a:rPr b="0" lang="fr-FR" sz="900" spc="-1" strike="noStrike">
                <a:solidFill>
                  <a:srgbClr val="0000c0"/>
                </a:solidFill>
                <a:latin typeface="Monospace"/>
                <a:ea typeface="Monospace"/>
              </a:rPr>
              <a:t>caracts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ArrayList&lt;Caractere&gt;();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 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afficher(Graphics2D g) {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    </a:t>
            </a:r>
            <a:r>
              <a:rPr b="1" lang="fr-FR" sz="900" spc="-1" strike="noStrike">
                <a:solidFill>
                  <a:srgbClr val="3f7f5f"/>
                </a:solidFill>
                <a:latin typeface="Monospace"/>
                <a:ea typeface="Monospace"/>
              </a:rPr>
              <a:t>//...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 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ajouterCaractere(</a:t>
            </a:r>
            <a:r>
              <a:rPr b="1" lang="fr-FR" sz="900" spc="-1" strike="noStrike">
                <a:solidFill>
                  <a:srgbClr val="7f0055"/>
                </a:solidFill>
                <a:latin typeface="Monospace"/>
                <a:ea typeface="Monospace"/>
              </a:rPr>
              <a:t>char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valeur) {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c0"/>
                </a:solidFill>
                <a:latin typeface="Monospace"/>
                <a:ea typeface="Monospace"/>
              </a:rPr>
              <a:t>    </a:t>
            </a:r>
            <a:r>
              <a:rPr b="0" lang="fr-FR" sz="900" spc="-1" strike="noStrike">
                <a:solidFill>
                  <a:srgbClr val="0000c0"/>
                </a:solidFill>
                <a:latin typeface="Monospace"/>
                <a:ea typeface="Monospace"/>
              </a:rPr>
              <a:t>caracts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.add(FabriqueCaractere.</a:t>
            </a:r>
            <a:r>
              <a:rPr b="0" i="1" lang="fr-FR" sz="900" spc="-1" strike="noStrike">
                <a:solidFill>
                  <a:srgbClr val="0000c0"/>
                </a:solidFill>
                <a:latin typeface="Monospace"/>
                <a:ea typeface="Monospace"/>
              </a:rPr>
              <a:t>INSTANCE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.ObtenirCaractere(valeur));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fr-FR" sz="9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LibreOffice/6.1.3.2$MacOSX_X86_64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2011-01-27T22:05:10Z</dcterms:created>
  <dc:creator/>
  <dc:description/>
  <dc:language>en-US</dc:language>
  <cp:lastModifiedBy/>
  <cp:revision>1</cp:revision>
  <dc:subject/>
  <dc:title/>
</cp:coreProperties>
</file>