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  <p:sldMasterId id="2147483650" r:id="rId2"/>
    <p:sldMasterId id="2147493671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70" r:id="rId14"/>
    <p:sldId id="271" r:id="rId15"/>
    <p:sldId id="267" r:id="rId16"/>
    <p:sldId id="272" r:id="rId17"/>
    <p:sldId id="266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66" d="100"/>
          <a:sy n="66" d="100"/>
        </p:scale>
        <p:origin x="1304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  <a:endParaRPr lang="en-US">
              <a:uFillTx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>
              <a:uFillTx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>
              <a:uFillTx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>
              <a:uFillTx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96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11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40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60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74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45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93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613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77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6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>
              <a:uFillTx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>
              <a:uFillTx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>
              <a:uFillTx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>
              <a:uFillTx/>
            </a:endParaRPr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  <a:endParaRPr lang="en-US"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  <a:endParaRPr lang="en-US">
              <a:uFillTx/>
            </a:endParaRPr>
          </a:p>
        </p:txBody>
      </p:sp>
      <p:sp>
        <p:nvSpPr>
          <p:cNvPr id="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ko-KR" altLang="en-US">
                <a:uFillTx/>
              </a:rPr>
              <a:t>그림을 추가하려면 아이콘을 클릭하십시오</a:t>
            </a:r>
            <a:endParaRPr lang="en-US"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126078" y="112480"/>
            <a:ext cx="8891844" cy="663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Smoke"/>
              </a:solidFill>
              <a:uFillTx/>
            </a:endParaRPr>
          </a:p>
        </p:txBody>
      </p:sp>
      <p:sp>
        <p:nvSpPr>
          <p:cNvPr id="4" name="직사각형 7"/>
          <p:cNvSpPr/>
          <p:nvPr userDrawn="1"/>
        </p:nvSpPr>
        <p:spPr>
          <a:xfrm>
            <a:off x="281700" y="228569"/>
            <a:ext cx="8580600" cy="6400862"/>
          </a:xfrm>
          <a:prstGeom prst="rect">
            <a:avLst/>
          </a:prstGeom>
          <a:noFill/>
          <a:ln w="19050">
            <a:solidFill>
              <a:srgbClr val="333F50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Smoke"/>
              </a:solidFill>
              <a:uFillTx/>
            </a:endParaRPr>
          </a:p>
        </p:txBody>
      </p:sp>
      <p:grpSp>
        <p:nvGrpSpPr>
          <p:cNvPr id="8" name="그룹 9"/>
          <p:cNvGrpSpPr/>
          <p:nvPr/>
        </p:nvGrpSpPr>
        <p:grpSpPr>
          <a:xfrm>
            <a:off x="24192" y="63317"/>
            <a:ext cx="1545464" cy="1545464"/>
            <a:chOff x="437682" y="754090"/>
            <a:chExt cx="1545464" cy="1545464"/>
          </a:xfrm>
        </p:grpSpPr>
        <p:pic>
          <p:nvPicPr>
            <p:cNvPr id="6" name="그림 10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Smoke"/>
              </a:duotone>
            </a:blip>
            <a:stretch>
              <a:fillRect/>
            </a:stretch>
          </p:blipFill>
          <p:spPr>
            <a:xfrm>
              <a:off x="895891" y="1212299"/>
              <a:ext cx="629046" cy="629046"/>
            </a:xfrm>
            <a:prstGeom prst="rect">
              <a:avLst/>
            </a:prstGeom>
          </p:spPr>
        </p:pic>
        <p:sp>
          <p:nvSpPr>
            <p:cNvPr id="7" name="타원 11"/>
            <p:cNvSpPr/>
            <p:nvPr/>
          </p:nvSpPr>
          <p:spPr>
            <a:xfrm>
              <a:off x="437682" y="754090"/>
              <a:ext cx="1545464" cy="15454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Smoke"/>
                </a:solidFill>
                <a:uFillTx/>
              </a:endParaRPr>
            </a:p>
          </p:txBody>
        </p:sp>
      </p:grpSp>
      <p:sp>
        <p:nvSpPr>
          <p:cNvPr id="10" name="직각 삼각형 12"/>
          <p:cNvSpPr/>
          <p:nvPr userDrawn="1"/>
        </p:nvSpPr>
        <p:spPr>
          <a:xfrm flipH="1" flipV="1">
            <a:off x="8376068" y="215869"/>
            <a:ext cx="486232" cy="48623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EB25C3E2-E788-4D5E-7B49-E20DA6AE4D89}" type="datetimeFigureOut">
              <a:rPr lang="ko-KR" altLang="en-US">
                <a:uFillTx/>
              </a:rPr>
              <a:t>2021-01-19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EB25C3E2-E788-4D5E-7B49-E20DA6AE4D89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60" r:id="rId1"/>
    <p:sldLayoutId id="2147493661" r:id="rId2"/>
    <p:sldLayoutId id="2147493662" r:id="rId3"/>
    <p:sldLayoutId id="2147493663" r:id="rId4"/>
    <p:sldLayoutId id="2147493664" r:id="rId5"/>
    <p:sldLayoutId id="2147493665" r:id="rId6"/>
    <p:sldLayoutId id="2147493666" r:id="rId7"/>
    <p:sldLayoutId id="2147493667" r:id="rId8"/>
    <p:sldLayoutId id="2147493668" r:id="rId9"/>
    <p:sldLayoutId id="2147493669" r:id="rId10"/>
    <p:sldLayoutId id="214749367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D1504-FB80-4A4D-BF4F-DFCD262C1A2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rtl="0"/>
              <a:t>2021-01-19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9D314EA-D945-4E1E-B3FF-34D6220961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rtl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72" r:id="rId1"/>
    <p:sldLayoutId id="2147493673" r:id="rId2"/>
    <p:sldLayoutId id="2147493674" r:id="rId3"/>
    <p:sldLayoutId id="2147493675" r:id="rId4"/>
    <p:sldLayoutId id="2147493676" r:id="rId5"/>
    <p:sldLayoutId id="2147493677" r:id="rId6"/>
    <p:sldLayoutId id="2147493678" r:id="rId7"/>
    <p:sldLayoutId id="2147493679" r:id="rId8"/>
    <p:sldLayoutId id="2147493680" r:id="rId9"/>
    <p:sldLayoutId id="2147493681" r:id="rId10"/>
    <p:sldLayoutId id="214749368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spLocks/>
          </p:cNvSpPr>
          <p:nvPr/>
        </p:nvSpPr>
        <p:spPr>
          <a:xfrm>
            <a:off x="2580640" y="3875405"/>
            <a:ext cx="3978910" cy="6305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b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a신문명조"/>
                <a:ea typeface="a신문명조"/>
              </a:rPr>
              <a:t>A</a:t>
            </a:r>
            <a:r>
              <a:rPr lang="en-US" altLang="ko-KR" sz="3500" b="1">
                <a:uFillTx/>
                <a:latin typeface="a신문명조"/>
                <a:ea typeface="a신문명조"/>
              </a:rPr>
              <a:t>gree </a:t>
            </a:r>
            <a:r>
              <a:rPr lang="en-US" altLang="ko-KR" sz="3500" b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a신문명조"/>
                <a:ea typeface="a신문명조"/>
              </a:rPr>
              <a:t>N</a:t>
            </a:r>
            <a:r>
              <a:rPr lang="en-US" altLang="ko-KR" sz="3500" b="1">
                <a:uFillTx/>
                <a:latin typeface="a신문명조"/>
                <a:ea typeface="a신문명조"/>
              </a:rPr>
              <a:t> </a:t>
            </a:r>
            <a:r>
              <a:rPr lang="en-US" altLang="ko-KR" sz="3500" b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a신문명조"/>
                <a:ea typeface="a신문명조"/>
              </a:rPr>
              <a:t>D</a:t>
            </a:r>
            <a:r>
              <a:rPr lang="en-US" altLang="ko-KR" sz="3500" b="1">
                <a:uFillTx/>
                <a:latin typeface="a신문명조"/>
                <a:ea typeface="a신문명조"/>
              </a:rPr>
              <a:t>isagree?</a:t>
            </a:r>
            <a:endParaRPr lang="ko-KR" altLang="en-US" sz="3500" b="1">
              <a:uFillTx/>
              <a:latin typeface="a신문명조"/>
              <a:ea typeface="a신문명조"/>
            </a:endParaRPr>
          </a:p>
        </p:txBody>
      </p:sp>
      <p:sp>
        <p:nvSpPr>
          <p:cNvPr id="4" name="직사각형 7"/>
          <p:cNvSpPr/>
          <p:nvPr/>
        </p:nvSpPr>
        <p:spPr>
          <a:xfrm>
            <a:off x="1970405" y="2037715"/>
            <a:ext cx="5203190" cy="40182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cxnSp>
        <p:nvCxnSpPr>
          <p:cNvPr id="6" name="직선 연결선 10"/>
          <p:cNvCxnSpPr/>
          <p:nvPr/>
        </p:nvCxnSpPr>
        <p:spPr>
          <a:xfrm flipV="1">
            <a:off x="2334895" y="4731385"/>
            <a:ext cx="4423410" cy="38100"/>
          </a:xfrm>
          <a:prstGeom prst="line">
            <a:avLst/>
          </a:prstGeom>
          <a:ln w="6350" cap="flat" cmpd="sng">
            <a:solidFill>
              <a:schemeClr val="bg2">
                <a:lumMod val="25000"/>
                <a:alpha val="100000"/>
              </a:schemeClr>
            </a:solidFill>
            <a:prstDash val="solid"/>
          </a:ln>
          <a:scene3d>
            <a:camera prst="obliqueTopLef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1"/>
          <p:cNvSpPr>
            <a:spLocks/>
          </p:cNvSpPr>
          <p:nvPr/>
        </p:nvSpPr>
        <p:spPr>
          <a:xfrm>
            <a:off x="3855085" y="3037205"/>
            <a:ext cx="1404620" cy="7842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a신문명조"/>
                <a:ea typeface="a신문명조"/>
              </a:rPr>
              <a:t>AND</a:t>
            </a:r>
            <a:endParaRPr lang="ko-KR" altLang="en-US" sz="4500" b="1">
              <a:solidFill>
                <a:schemeClr val="accent6">
                  <a:lumMod val="75000"/>
                  <a:lumOff val="0"/>
                </a:schemeClr>
              </a:solidFill>
              <a:uFillTx/>
              <a:latin typeface="a신문명조"/>
              <a:ea typeface="a신문명조"/>
            </a:endParaRPr>
          </a:p>
        </p:txBody>
      </p:sp>
      <p:cxnSp>
        <p:nvCxnSpPr>
          <p:cNvPr id="10" name="직선 연결선 13"/>
          <p:cNvCxnSpPr/>
          <p:nvPr/>
        </p:nvCxnSpPr>
        <p:spPr>
          <a:xfrm flipH="1" flipV="1">
            <a:off x="2858770" y="3464560"/>
            <a:ext cx="988059" cy="5080"/>
          </a:xfrm>
          <a:prstGeom prst="line">
            <a:avLst/>
          </a:prstGeom>
          <a:ln w="635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  <a:scene3d>
            <a:camera prst="obliqueTopLef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5"/>
          <p:cNvCxnSpPr/>
          <p:nvPr/>
        </p:nvCxnSpPr>
        <p:spPr>
          <a:xfrm flipH="1">
            <a:off x="5276850" y="3435985"/>
            <a:ext cx="1036320" cy="635"/>
          </a:xfrm>
          <a:prstGeom prst="line">
            <a:avLst/>
          </a:prstGeom>
          <a:ln w="635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  <a:scene3d>
            <a:camera prst="obliqueTopLef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6"/>
          <p:cNvSpPr>
            <a:spLocks/>
          </p:cNvSpPr>
          <p:nvPr/>
        </p:nvSpPr>
        <p:spPr>
          <a:xfrm>
            <a:off x="2963545" y="3651250"/>
            <a:ext cx="507365" cy="3238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uFillTx/>
              <a:latin typeface="a신문명조"/>
              <a:ea typeface="a신문명조"/>
            </a:endParaRPr>
          </a:p>
        </p:txBody>
      </p:sp>
      <p:sp>
        <p:nvSpPr>
          <p:cNvPr id="16" name="직각 삼각형 23"/>
          <p:cNvSpPr/>
          <p:nvPr/>
        </p:nvSpPr>
        <p:spPr>
          <a:xfrm flipH="1" flipV="1">
            <a:off x="6699885" y="2037715"/>
            <a:ext cx="486410" cy="48641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8" name="TextBox 1"/>
          <p:cNvSpPr>
            <a:spLocks/>
          </p:cNvSpPr>
          <p:nvPr/>
        </p:nvSpPr>
        <p:spPr>
          <a:xfrm>
            <a:off x="2155825" y="2270760"/>
            <a:ext cx="4821555" cy="5073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>
                <a:uFillTx/>
                <a:latin typeface="210 맨발의청춘 B"/>
                <a:ea typeface="210 맨발의청춘 B"/>
              </a:rPr>
              <a:t>YUM: Yangjeong oUr Makers</a:t>
            </a:r>
            <a:endParaRPr lang="ko-KR" altLang="en-US" sz="2700" b="0">
              <a:uFillTx/>
              <a:latin typeface="210 맨발의청춘 B"/>
              <a:ea typeface="210 맨발의청춘 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7" y="1076032"/>
            <a:ext cx="2808887" cy="5002842"/>
          </a:xfrm>
          <a:prstGeom prst="rect">
            <a:avLst/>
          </a:prstGeom>
        </p:spPr>
      </p:pic>
      <p:sp>
        <p:nvSpPr>
          <p:cNvPr id="4" name="TextBox 10"/>
          <p:cNvSpPr/>
          <p:nvPr/>
        </p:nvSpPr>
        <p:spPr>
          <a:xfrm>
            <a:off x="990727" y="675922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프로토타입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 변천사</a:t>
            </a:r>
            <a:r>
              <a:rPr lang="en-US" altLang="ko-KR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-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라디오 주파수 이용 </a:t>
            </a:r>
          </a:p>
        </p:txBody>
      </p:sp>
      <p:sp>
        <p:nvSpPr>
          <p:cNvPr id="5" name="타원 4"/>
          <p:cNvSpPr/>
          <p:nvPr/>
        </p:nvSpPr>
        <p:spPr>
          <a:xfrm>
            <a:off x="1151620" y="4437112"/>
            <a:ext cx="14401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63" y="875977"/>
            <a:ext cx="3163629" cy="563466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296716" y="2276872"/>
            <a:ext cx="2011587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/>
          <p:nvPr/>
        </p:nvSpPr>
        <p:spPr>
          <a:xfrm>
            <a:off x="990727" y="675922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프로토타입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 변천사</a:t>
            </a:r>
            <a:r>
              <a:rPr lang="en-US" altLang="ko-KR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-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라디오 주파수 이용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27" y="1772816"/>
            <a:ext cx="2133600" cy="2143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4032015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NRF24L01 </a:t>
            </a:r>
            <a:r>
              <a:rPr lang="ko-KR" altLang="en-US" dirty="0" err="1">
                <a:latin typeface="a대한늬우스L" panose="02020600000000000000" pitchFamily="18" charset="-127"/>
                <a:ea typeface="a대한늬우스L" panose="02020600000000000000" pitchFamily="18" charset="-127"/>
              </a:rPr>
              <a:t>아두이노</a:t>
            </a:r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 라디오 주파수 모듈</a:t>
            </a:r>
          </a:p>
        </p:txBody>
      </p:sp>
      <p:pic>
        <p:nvPicPr>
          <p:cNvPr id="11" name="Picture 2" descr="nrf24l01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1340768"/>
            <a:ext cx="3732552" cy="326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96036" y="4401347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대한늬우스L" panose="02020600000000000000" pitchFamily="18" charset="-127"/>
                <a:ea typeface="a대한늬우스L" panose="02020600000000000000" pitchFamily="18" charset="-127"/>
              </a:rPr>
              <a:t>리모컨 안에 들어가는 부품  </a:t>
            </a:r>
          </a:p>
        </p:txBody>
      </p:sp>
    </p:spTree>
    <p:extLst>
      <p:ext uri="{BB962C8B-B14F-4D97-AF65-F5344CB8AC3E}">
        <p14:creationId xmlns:p14="http://schemas.microsoft.com/office/powerpoint/2010/main" val="112899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/>
          <p:nvPr/>
        </p:nvSpPr>
        <p:spPr>
          <a:xfrm>
            <a:off x="990727" y="675922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프로토타입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 변천사</a:t>
            </a:r>
            <a:r>
              <a:rPr lang="en-US" altLang="ko-KR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-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라디오 주파수 이용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580" y="4869160"/>
            <a:ext cx="20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MASTER(RECEIVER)</a:t>
            </a:r>
            <a:endParaRPr lang="ko-KR" altLang="en-US" dirty="0"/>
          </a:p>
        </p:txBody>
      </p:sp>
      <p:pic>
        <p:nvPicPr>
          <p:cNvPr id="1026" name="Picture 2" descr="nrf24l01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30" y="1347894"/>
            <a:ext cx="1349890" cy="11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nrf24l01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30" y="2626717"/>
            <a:ext cx="1457903" cy="127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rf24l01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11" y="3903653"/>
            <a:ext cx="1457903" cy="127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rf24l01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11" y="5238492"/>
            <a:ext cx="1457903" cy="127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817194"/>
            <a:ext cx="2837793" cy="3051966"/>
          </a:xfrm>
          <a:prstGeom prst="rect">
            <a:avLst/>
          </a:prstGeom>
        </p:spPr>
      </p:pic>
      <p:sp>
        <p:nvSpPr>
          <p:cNvPr id="14" name="원통 13"/>
          <p:cNvSpPr/>
          <p:nvPr/>
        </p:nvSpPr>
        <p:spPr>
          <a:xfrm rot="5400000">
            <a:off x="4331818" y="2387484"/>
            <a:ext cx="432048" cy="2167178"/>
          </a:xfrm>
          <a:prstGeom prst="can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040052" y="1817195"/>
            <a:ext cx="984154" cy="1447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36096" y="3471072"/>
            <a:ext cx="77139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46599" y="3717543"/>
            <a:ext cx="852050" cy="1018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877578" y="3687096"/>
            <a:ext cx="1221071" cy="2210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39759" y="3194985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1pipe</a:t>
            </a:r>
            <a:endParaRPr lang="ko-KR" altLang="en-US" sz="24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11014" y="1754393"/>
            <a:ext cx="87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SLAVE1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78747" y="2933741"/>
            <a:ext cx="87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SLAVE2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78747" y="4259241"/>
            <a:ext cx="87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SLAVE3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16979" y="5584741"/>
            <a:ext cx="87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SLAVE4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9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/>
          <p:nvPr/>
        </p:nvSpPr>
        <p:spPr>
          <a:xfrm>
            <a:off x="990727" y="675922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프로토타입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 변천사</a:t>
            </a:r>
            <a:r>
              <a:rPr lang="en-US" altLang="ko-KR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-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라디오 주파수 이용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2784730" cy="43233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1340768"/>
            <a:ext cx="2772308" cy="43131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/>
          <p:nvPr/>
        </p:nvSpPr>
        <p:spPr>
          <a:xfrm>
            <a:off x="990727" y="675922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프로토타입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 변천사</a:t>
            </a:r>
            <a:r>
              <a:rPr lang="en-US" altLang="ko-KR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-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라디오 주파수 이용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4752"/>
            <a:ext cx="3696411" cy="2772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76032"/>
            <a:ext cx="3059832" cy="2294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40" y="3969060"/>
            <a:ext cx="3383868" cy="2537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1220" y="50533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5299" y="3486558"/>
            <a:ext cx="75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91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/>
          <p:nvPr/>
        </p:nvSpPr>
        <p:spPr>
          <a:xfrm>
            <a:off x="982345" y="671830"/>
            <a:ext cx="57086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>
              <a:solidFill>
                <a:srgbClr val="44546A"/>
              </a:solidFill>
              <a:uFillTx/>
              <a:latin typeface="a신문고딕"/>
              <a:ea typeface="a신문고딕"/>
            </a:endParaRPr>
          </a:p>
        </p:txBody>
      </p:sp>
      <p:sp>
        <p:nvSpPr>
          <p:cNvPr id="4" name="TextBox 3"/>
          <p:cNvSpPr>
            <a:spLocks/>
          </p:cNvSpPr>
          <p:nvPr/>
        </p:nvSpPr>
        <p:spPr>
          <a:xfrm>
            <a:off x="2951480" y="1223010"/>
            <a:ext cx="5906770" cy="47402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에어컨과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직접적으로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연결이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되어서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solidFill>
                  <a:srgbClr val="E80074"/>
                </a:solidFill>
                <a:uFillTx/>
                <a:latin typeface="나눔바른고딕"/>
                <a:ea typeface="나눔바른고딕"/>
              </a:rPr>
              <a:t>실제로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에어컨을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끄고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켜는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것은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solidFill>
                  <a:srgbClr val="E80074"/>
                </a:solidFill>
                <a:uFillTx/>
                <a:latin typeface="나눔바른고딕"/>
                <a:ea typeface="나눔바른고딕"/>
              </a:rPr>
              <a:t>하지</a:t>
            </a:r>
            <a:r>
              <a:rPr lang="en-US" altLang="ko-KR" sz="2100" b="1" dirty="0">
                <a:solidFill>
                  <a:srgbClr val="E80074"/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solidFill>
                  <a:srgbClr val="E80074"/>
                </a:solidFill>
                <a:uFillTx/>
                <a:latin typeface="나눔바른고딕"/>
                <a:ea typeface="나눔바른고딕"/>
              </a:rPr>
              <a:t>못합니다</a:t>
            </a:r>
            <a:r>
              <a:rPr lang="en-US" altLang="ko-KR" sz="2100" b="1" dirty="0">
                <a:solidFill>
                  <a:srgbClr val="E80074"/>
                </a:solidFill>
                <a:uFillTx/>
                <a:latin typeface="나눔바른고딕"/>
                <a:ea typeface="나눔바른고딕"/>
              </a:rPr>
              <a:t>. </a:t>
            </a: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그래서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과반수가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넘는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다는걸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보여주는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1" dirty="0" err="1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증거로만</a:t>
            </a:r>
            <a:r>
              <a:rPr lang="en-US" altLang="ko-KR" sz="2100" b="1" dirty="0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제시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될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뿐이고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직접적으로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에어컨이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자동으로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켜지는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것은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아니여서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불편하다는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이야기가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나올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것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같습니다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.</a:t>
            </a: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기술적인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면도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많이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부족해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uFillTx/>
                <a:latin typeface="나눔바른고딕"/>
                <a:ea typeface="나눔바른고딕"/>
              </a:rPr>
              <a:t>아쉽습니다</a:t>
            </a:r>
            <a:r>
              <a:rPr lang="en-US" altLang="ko-KR" sz="2100" b="1" dirty="0">
                <a:uFillTx/>
                <a:latin typeface="나눔바른고딕"/>
                <a:ea typeface="나눔바른고딕"/>
              </a:rPr>
              <a:t>.</a:t>
            </a: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100" b="1" dirty="0">
              <a:uFillTx/>
              <a:latin typeface="나눔바른고딕"/>
              <a:ea typeface="나눔바른고딕"/>
            </a:endParaRPr>
          </a:p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1" dirty="0" err="1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앞으로도</a:t>
            </a:r>
            <a:r>
              <a:rPr lang="en-US" altLang="ko-KR" sz="2100" b="1" dirty="0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 3D프린트, </a:t>
            </a:r>
            <a:r>
              <a:rPr lang="en-US" altLang="ko-KR" sz="2100" b="1" dirty="0" err="1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아두이노에</a:t>
            </a:r>
            <a:r>
              <a:rPr lang="en-US" altLang="ko-KR" sz="2100" b="1" dirty="0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대해</a:t>
            </a:r>
            <a:r>
              <a:rPr lang="en-US" altLang="ko-KR" sz="2100" b="1" dirty="0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 더 </a:t>
            </a:r>
            <a:r>
              <a:rPr lang="en-US" altLang="ko-KR" sz="2100" b="1" dirty="0" err="1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깊이</a:t>
            </a:r>
            <a:r>
              <a:rPr lang="en-US" altLang="ko-KR" sz="2100" b="1" dirty="0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알고</a:t>
            </a:r>
            <a:r>
              <a:rPr lang="en-US" altLang="ko-KR" sz="2100" b="1" dirty="0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100" b="1" dirty="0" err="1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싶습니다</a:t>
            </a:r>
            <a:r>
              <a:rPr lang="en-US" altLang="ko-KR" sz="2100" b="1" dirty="0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.</a:t>
            </a:r>
            <a:endParaRPr lang="ko-KR" altLang="en-US" sz="2100" b="1" dirty="0">
              <a:solidFill>
                <a:schemeClr val="accent1">
                  <a:lumMod val="75000"/>
                  <a:lumOff val="0"/>
                </a:schemeClr>
              </a:solidFill>
              <a:uFillTx/>
              <a:latin typeface="나눔바른고딕"/>
              <a:ea typeface="나눔바른고딕"/>
            </a:endParaRPr>
          </a:p>
        </p:txBody>
      </p:sp>
      <p:sp>
        <p:nvSpPr>
          <p:cNvPr id="6" name="TextBox 4"/>
          <p:cNvSpPr>
            <a:spLocks/>
          </p:cNvSpPr>
          <p:nvPr/>
        </p:nvSpPr>
        <p:spPr>
          <a:xfrm>
            <a:off x="530860" y="3990340"/>
            <a:ext cx="3052445" cy="637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1">
              <a:uFillTx/>
              <a:latin typeface="나눔바른고딕"/>
              <a:ea typeface="나눔바른고딕"/>
            </a:endParaRPr>
          </a:p>
        </p:txBody>
      </p:sp>
      <p:sp>
        <p:nvSpPr>
          <p:cNvPr id="8" name="TextBox 5"/>
          <p:cNvSpPr/>
          <p:nvPr/>
        </p:nvSpPr>
        <p:spPr>
          <a:xfrm>
            <a:off x="3301365" y="3817620"/>
            <a:ext cx="4940935" cy="3505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uFillTx/>
              <a:latin typeface="나눔바른고딕"/>
              <a:ea typeface="나눔바른고딕"/>
            </a:endParaRPr>
          </a:p>
        </p:txBody>
      </p:sp>
      <p:sp>
        <p:nvSpPr>
          <p:cNvPr id="10" name="도형 12"/>
          <p:cNvSpPr>
            <a:spLocks/>
          </p:cNvSpPr>
          <p:nvPr/>
        </p:nvSpPr>
        <p:spPr>
          <a:xfrm>
            <a:off x="1272540" y="457200"/>
            <a:ext cx="1730375" cy="828040"/>
          </a:xfrm>
          <a:prstGeom prst="rect">
            <a:avLst/>
          </a:prstGeom>
          <a:solidFill>
            <a:srgbClr val="FFFF00"/>
          </a:solidFill>
          <a:ln w="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>
            <a:spLocks/>
          </p:cNvSpPr>
          <p:nvPr/>
        </p:nvSpPr>
        <p:spPr>
          <a:xfrm>
            <a:off x="1126490" y="357505"/>
            <a:ext cx="2019300" cy="1014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>
                <a:solidFill>
                  <a:schemeClr val="accent1">
                    <a:lumMod val="50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한계?</a:t>
            </a:r>
            <a:endParaRPr lang="ko-KR" altLang="en-US" sz="5000" b="1">
              <a:solidFill>
                <a:schemeClr val="accent1">
                  <a:lumMod val="50000"/>
                  <a:lumOff val="0"/>
                </a:schemeClr>
              </a:solidFill>
              <a:uFillTx/>
              <a:latin typeface="나눔바른고딕"/>
              <a:ea typeface="나눔바른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/>
          <p:nvPr/>
        </p:nvSpPr>
        <p:spPr>
          <a:xfrm>
            <a:off x="990727" y="675922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AND</a:t>
            </a:r>
            <a:r>
              <a:rPr lang="ko-KR" altLang="en-US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는</a:t>
            </a:r>
            <a:r>
              <a:rPr lang="en-US" altLang="ko-KR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?</a:t>
            </a:r>
            <a:r>
              <a:rPr lang="ko-KR" altLang="en-US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 </a:t>
            </a:r>
            <a:endParaRPr lang="ko-KR" altLang="en-US" sz="2000" b="1" spc="-150" dirty="0">
              <a:solidFill>
                <a:srgbClr val="44546A"/>
              </a:solidFill>
              <a:uFillTx/>
              <a:latin typeface="a신문고딕"/>
              <a:ea typeface="a신문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3538" y="1376772"/>
            <a:ext cx="846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학급회의시간에 사용 할 수 있는 투표 리모컨 </a:t>
            </a:r>
            <a:endParaRPr lang="en-US" altLang="ko-KR" sz="3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6" y="2456892"/>
            <a:ext cx="357979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0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/>
          <p:nvPr/>
        </p:nvSpPr>
        <p:spPr>
          <a:xfrm>
            <a:off x="990727" y="675922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AND</a:t>
            </a:r>
            <a:r>
              <a:rPr lang="ko-KR" altLang="en-US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가 발전한다면</a:t>
            </a:r>
            <a:r>
              <a:rPr lang="en-US" altLang="ko-KR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?</a:t>
            </a:r>
            <a:r>
              <a:rPr lang="ko-KR" altLang="en-US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 </a:t>
            </a:r>
            <a:endParaRPr lang="ko-KR" altLang="en-US" sz="2000" b="1" spc="-150" dirty="0">
              <a:solidFill>
                <a:srgbClr val="44546A"/>
              </a:solidFill>
              <a:uFillTx/>
              <a:latin typeface="a신문고딕"/>
              <a:ea typeface="a신문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4" y="1165717"/>
            <a:ext cx="2962275" cy="1543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69925" y="1448780"/>
            <a:ext cx="59146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처럼</a:t>
            </a:r>
            <a:r>
              <a:rPr lang="ko-KR" altLang="en-US" sz="3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3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모둠</a:t>
            </a:r>
            <a:r>
              <a:rPr lang="ko-KR" altLang="en-US" sz="3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수업시간에 이용가능</a:t>
            </a:r>
            <a:endParaRPr lang="en-US" altLang="ko-KR" sz="3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AutoShape 2" descr="카훗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5" y="2852936"/>
            <a:ext cx="4426499" cy="24899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348880"/>
            <a:ext cx="3456384" cy="31019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76989" y="6057292"/>
            <a:ext cx="3167219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2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/>
          <p:nvPr/>
        </p:nvSpPr>
        <p:spPr>
          <a:xfrm>
            <a:off x="990727" y="675922"/>
            <a:ext cx="440216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메이커 스카우트 프로젝트를 통해  </a:t>
            </a:r>
            <a:r>
              <a:rPr lang="ko-KR" altLang="en-US" sz="2000" b="1" spc="-150" dirty="0" err="1">
                <a:solidFill>
                  <a:srgbClr val="44546A"/>
                </a:solidFill>
                <a:latin typeface="a신문고딕"/>
                <a:ea typeface="a신문고딕"/>
              </a:rPr>
              <a:t>배운점</a:t>
            </a:r>
            <a:r>
              <a:rPr lang="ko-KR" altLang="en-US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 </a:t>
            </a:r>
            <a:endParaRPr lang="ko-KR" altLang="en-US" sz="2000" b="1" spc="-150" dirty="0">
              <a:solidFill>
                <a:srgbClr val="44546A"/>
              </a:solidFill>
              <a:uFillTx/>
              <a:latin typeface="a신문고딕"/>
              <a:ea typeface="a신문고딕"/>
            </a:endParaRPr>
          </a:p>
        </p:txBody>
      </p:sp>
      <p:sp>
        <p:nvSpPr>
          <p:cNvPr id="7" name="AutoShape 2" descr="카훗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35696" y="1628799"/>
            <a:ext cx="5832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프로젝트를 통해 팀원끼리의 호흡과 내가 생각한 무언가가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형체화될 수 있다는 것을 알게 되었다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456596"/>
            <a:ext cx="971686" cy="990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0" y="2600908"/>
            <a:ext cx="1105054" cy="10574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3705" y="2827897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 가지에 깊게 몰두 해본 적이 모랜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만이여서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너무 좋았다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특히 팀원들과 함께 있을 때의 아이디어 얘기는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색다로웠다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8" y="3811905"/>
            <a:ext cx="952633" cy="12098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0348" y="4026995"/>
            <a:ext cx="641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대해서 배울 수 있어서 좋았고 내 진로와 한 발짝 더 다가선 것 같다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5" y="5301208"/>
            <a:ext cx="962159" cy="10574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70348" y="5326219"/>
            <a:ext cx="641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이러쿵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저러쿵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아두이노도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망가트리고 납땜하다가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빵판도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망가트렸었지만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친구들과 추억이 생겨서 좋았다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82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039" y="591910"/>
            <a:ext cx="8584974" cy="6084676"/>
          </a:xfrm>
          <a:prstGeom prst="rect">
            <a:avLst/>
          </a:prstGeom>
          <a:solidFill>
            <a:srgbClr val="E7E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15136" y="1223756"/>
            <a:ext cx="7020780" cy="477408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flipH="1" flipV="1">
            <a:off x="7720725" y="1223756"/>
            <a:ext cx="315191" cy="31519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52793" y="1946735"/>
            <a:ext cx="1545464" cy="1545464"/>
            <a:chOff x="437682" y="754090"/>
            <a:chExt cx="1545464" cy="154546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91" y="1212299"/>
              <a:ext cx="629046" cy="629046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437682" y="754090"/>
              <a:ext cx="1545464" cy="15454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61636" y="3488585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 rtl="0"/>
            <a:r>
              <a:rPr lang="en-US" altLang="ko-KR" sz="36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END</a:t>
            </a:r>
            <a:r>
              <a:rPr lang="ko-KR" altLang="en-US" sz="360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 아니라 </a:t>
            </a:r>
            <a:endParaRPr lang="en-US" altLang="ko-KR" sz="3600" dirty="0">
              <a:solidFill>
                <a:prstClr val="black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rtl="0"/>
            <a:r>
              <a:rPr lang="en-US" altLang="ko-KR" sz="36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AND</a:t>
            </a:r>
            <a:endParaRPr lang="ko-KR" altLang="en-US" sz="36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38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3998595" y="2437765"/>
            <a:ext cx="1146175" cy="5848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3200" b="1">
                <a:solidFill>
                  <a:prstClr val="black"/>
                </a:solidFill>
                <a:uFillTx/>
                <a:latin typeface="a신문명조"/>
                <a:ea typeface="a신문명조"/>
              </a:rPr>
              <a:t>목 차</a:t>
            </a:r>
            <a:endParaRPr lang="ko-KR" altLang="en-US" sz="2400" b="1">
              <a:solidFill>
                <a:prstClr val="black"/>
              </a:solidFill>
              <a:uFillTx/>
              <a:latin typeface="a신문명조"/>
              <a:ea typeface="a신문명조"/>
            </a:endParaRPr>
          </a:p>
        </p:txBody>
      </p:sp>
      <p:sp>
        <p:nvSpPr>
          <p:cNvPr id="4" name="직사각형 7"/>
          <p:cNvSpPr/>
          <p:nvPr/>
        </p:nvSpPr>
        <p:spPr>
          <a:xfrm>
            <a:off x="1970405" y="2037715"/>
            <a:ext cx="5203190" cy="40182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Smoke"/>
              </a:solidFill>
              <a:uFillTx/>
              <a:latin typeface="a신문명조"/>
              <a:ea typeface="a신문명조"/>
            </a:endParaRPr>
          </a:p>
        </p:txBody>
      </p:sp>
      <p:cxnSp>
        <p:nvCxnSpPr>
          <p:cNvPr id="6" name="직선 연결선 10"/>
          <p:cNvCxnSpPr/>
          <p:nvPr/>
        </p:nvCxnSpPr>
        <p:spPr>
          <a:xfrm>
            <a:off x="3284220" y="5542280"/>
            <a:ext cx="255079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3"/>
          <p:cNvCxnSpPr/>
          <p:nvPr/>
        </p:nvCxnSpPr>
        <p:spPr>
          <a:xfrm flipH="1">
            <a:off x="3284220" y="2826385"/>
            <a:ext cx="66992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6"/>
          <p:cNvSpPr/>
          <p:nvPr/>
        </p:nvSpPr>
        <p:spPr>
          <a:xfrm>
            <a:off x="3144520" y="3211195"/>
            <a:ext cx="284797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pc="-150">
                <a:solidFill>
                  <a:srgbClr val="000000"/>
                </a:solidFill>
                <a:uFillTx/>
                <a:latin typeface="a신문명조"/>
                <a:ea typeface="a신문명조"/>
              </a:rPr>
              <a:t>1. 우리팀이 </a:t>
            </a:r>
            <a:r>
              <a:rPr lang="en-US" altLang="ko-KR" sz="2000" b="0" u="sng" spc="-150">
                <a:solidFill>
                  <a:srgbClr val="000000"/>
                </a:solidFill>
                <a:latin typeface="a신문명조"/>
                <a:ea typeface="a신문명조"/>
              </a:rPr>
              <a:t>해결한 문제</a:t>
            </a:r>
            <a:r>
              <a:rPr lang="en-US" altLang="ko-KR" sz="2000" b="0" spc="-150">
                <a:solidFill>
                  <a:srgbClr val="000000"/>
                </a:solidFill>
                <a:uFillTx/>
                <a:latin typeface="a신문명조"/>
                <a:ea typeface="a신문명조"/>
              </a:rPr>
              <a:t>는?</a:t>
            </a:r>
            <a:endParaRPr lang="ko-KR" altLang="en-US" sz="2000" b="0">
              <a:solidFill>
                <a:srgbClr val="000000"/>
              </a:solidFill>
              <a:uFillTx/>
              <a:latin typeface="a신문명조"/>
              <a:ea typeface="a신문명조"/>
            </a:endParaRPr>
          </a:p>
        </p:txBody>
      </p:sp>
      <p:sp>
        <p:nvSpPr>
          <p:cNvPr id="12" name="TextBox 24"/>
          <p:cNvSpPr>
            <a:spLocks/>
          </p:cNvSpPr>
          <p:nvPr/>
        </p:nvSpPr>
        <p:spPr>
          <a:xfrm>
            <a:off x="3011805" y="3640455"/>
            <a:ext cx="311848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pc="-150">
                <a:solidFill>
                  <a:srgbClr val="000000"/>
                </a:solidFill>
                <a:uFillTx/>
                <a:latin typeface="a신문명조"/>
                <a:ea typeface="a신문명조"/>
              </a:rPr>
              <a:t>2. </a:t>
            </a:r>
            <a:r>
              <a:rPr lang="en-US" altLang="ko-KR" sz="2000" b="1" u="sng" spc="-150">
                <a:solidFill>
                  <a:srgbClr val="00000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a신문명조"/>
                <a:ea typeface="a신문명조"/>
              </a:rPr>
              <a:t>왜</a:t>
            </a:r>
            <a:r>
              <a:rPr lang="en-US" altLang="ko-KR" sz="2000" b="0" spc="-150">
                <a:solidFill>
                  <a:srgbClr val="000000"/>
                </a:solidFill>
                <a:uFillTx/>
                <a:latin typeface="a신문명조"/>
                <a:ea typeface="a신문명조"/>
              </a:rPr>
              <a:t> 이것을 해결해야 했을까?</a:t>
            </a:r>
            <a:endParaRPr lang="ko-KR" altLang="en-US" sz="1500" b="0">
              <a:solidFill>
                <a:srgbClr val="000000"/>
              </a:solidFill>
              <a:uFillTx/>
              <a:latin typeface="a신문명조"/>
              <a:ea typeface="a신문명조"/>
            </a:endParaRPr>
          </a:p>
        </p:txBody>
      </p:sp>
      <p:sp>
        <p:nvSpPr>
          <p:cNvPr id="14" name="TextBox 25"/>
          <p:cNvSpPr/>
          <p:nvPr/>
        </p:nvSpPr>
        <p:spPr>
          <a:xfrm>
            <a:off x="3314700" y="4137660"/>
            <a:ext cx="251269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pc="-150">
                <a:solidFill>
                  <a:srgbClr val="000000"/>
                </a:solidFill>
                <a:uFillTx/>
                <a:latin typeface="a신문명조"/>
                <a:ea typeface="a신문명조"/>
              </a:rPr>
              <a:t>3. 메이킹 솔루션&amp;</a:t>
            </a:r>
            <a:r>
              <a:rPr lang="en-US" altLang="ko-KR" sz="2000" b="1" u="sng" spc="-150">
                <a:solidFill>
                  <a:srgbClr val="000000"/>
                </a:solidFill>
                <a:latin typeface="a신문명조"/>
                <a:ea typeface="a신문명조"/>
              </a:rPr>
              <a:t>과정 </a:t>
            </a:r>
            <a:endParaRPr lang="ko-KR" altLang="en-US" sz="2000" b="0">
              <a:solidFill>
                <a:srgbClr val="000000"/>
              </a:solidFill>
              <a:uFillTx/>
              <a:latin typeface="a신문명조"/>
              <a:ea typeface="a신문명조"/>
            </a:endParaRPr>
          </a:p>
        </p:txBody>
      </p:sp>
      <p:cxnSp>
        <p:nvCxnSpPr>
          <p:cNvPr id="16" name="직선 연결선 29"/>
          <p:cNvCxnSpPr/>
          <p:nvPr/>
        </p:nvCxnSpPr>
        <p:spPr>
          <a:xfrm flipH="1">
            <a:off x="5164455" y="2826385"/>
            <a:ext cx="66992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각 삼각형 8"/>
          <p:cNvSpPr/>
          <p:nvPr/>
        </p:nvSpPr>
        <p:spPr>
          <a:xfrm flipH="1" flipV="1">
            <a:off x="6699885" y="2037715"/>
            <a:ext cx="486410" cy="48641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  <a:latin typeface="a신문명조"/>
              <a:ea typeface="a신문명조"/>
            </a:endParaRPr>
          </a:p>
        </p:txBody>
      </p:sp>
      <p:sp>
        <p:nvSpPr>
          <p:cNvPr id="20" name="TextBox 12"/>
          <p:cNvSpPr/>
          <p:nvPr/>
        </p:nvSpPr>
        <p:spPr>
          <a:xfrm>
            <a:off x="3318510" y="4605655"/>
            <a:ext cx="2505075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pc="-150">
                <a:solidFill>
                  <a:srgbClr val="000000"/>
                </a:solidFill>
                <a:uFillTx/>
                <a:latin typeface="a신문명조"/>
                <a:ea typeface="a신문명조"/>
              </a:rPr>
              <a:t>4. 한계 &amp; 앞으로의 </a:t>
            </a:r>
            <a:r>
              <a:rPr lang="en-US" altLang="ko-KR" sz="2000" b="1" u="sng" spc="-150">
                <a:solidFill>
                  <a:srgbClr val="000000"/>
                </a:solidFill>
                <a:latin typeface="a신문명조"/>
                <a:ea typeface="a신문명조"/>
              </a:rPr>
              <a:t>계획</a:t>
            </a:r>
            <a:endParaRPr lang="ko-KR" altLang="en-US" sz="2000" b="0">
              <a:solidFill>
                <a:srgbClr val="000000"/>
              </a:solidFill>
              <a:uFillTx/>
              <a:latin typeface="a신문명조"/>
              <a:ea typeface="a신문명조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>
            <a:spLocks/>
          </p:cNvSpPr>
          <p:nvPr/>
        </p:nvSpPr>
        <p:spPr>
          <a:xfrm>
            <a:off x="1111250" y="624205"/>
            <a:ext cx="4084955" cy="4768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spc="-150">
                <a:solidFill>
                  <a:schemeClr val="bg2">
                    <a:lumMod val="25000"/>
                  </a:schemeClr>
                </a:solidFill>
                <a:uFillTx/>
                <a:latin typeface="a신문고딕"/>
                <a:ea typeface="a신문고딕"/>
              </a:rPr>
              <a:t>WHAT: 무엇을 해결하였나요?</a:t>
            </a:r>
            <a:endParaRPr lang="ko-KR" altLang="en-US" sz="2500" b="1">
              <a:solidFill>
                <a:schemeClr val="bg2">
                  <a:lumMod val="25000"/>
                </a:schemeClr>
              </a:solidFill>
              <a:uFillTx/>
              <a:latin typeface="a신문고딕"/>
              <a:ea typeface="a신문고딕"/>
            </a:endParaRPr>
          </a:p>
        </p:txBody>
      </p:sp>
      <p:sp>
        <p:nvSpPr>
          <p:cNvPr id="4" name="TextBox 81"/>
          <p:cNvSpPr>
            <a:spLocks/>
          </p:cNvSpPr>
          <p:nvPr/>
        </p:nvSpPr>
        <p:spPr>
          <a:xfrm>
            <a:off x="210185" y="2120900"/>
            <a:ext cx="8722360" cy="3767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dirty="0" err="1">
                <a:uFillTx/>
                <a:latin typeface="210 나무굴림 R"/>
                <a:ea typeface="210 나무굴림 R"/>
              </a:rPr>
              <a:t>교실내</a:t>
            </a:r>
            <a:r>
              <a:rPr lang="en-US" altLang="ko-KR" sz="5000" b="0" dirty="0">
                <a:uFillTx/>
                <a:latin typeface="210 나무굴림 R"/>
                <a:ea typeface="210 나무굴림 R"/>
              </a:rPr>
              <a:t>, </a:t>
            </a:r>
            <a:r>
              <a:rPr lang="en-US" altLang="ko-KR" sz="5500" b="0" dirty="0" err="1">
                <a:solidFill>
                  <a:srgbClr val="FF5050"/>
                </a:solidFill>
                <a:uFillTx/>
                <a:latin typeface="210 나무굴림 R"/>
                <a:ea typeface="210 나무굴림 R"/>
              </a:rPr>
              <a:t>공공난방기</a:t>
            </a:r>
            <a:r>
              <a:rPr lang="en-US" altLang="ko-KR" sz="5500" b="0" dirty="0">
                <a:solidFill>
                  <a:srgbClr val="FF5050"/>
                </a:solidFill>
                <a:uFillTx/>
                <a:latin typeface="210 나무굴림 R"/>
                <a:ea typeface="210 나무굴림 R"/>
              </a:rPr>
              <a:t> </a:t>
            </a:r>
            <a:r>
              <a:rPr lang="en-US" altLang="ko-KR" sz="5500" b="0" dirty="0" err="1">
                <a:solidFill>
                  <a:srgbClr val="FF5050"/>
                </a:solidFill>
                <a:uFillTx/>
                <a:latin typeface="210 나무굴림 R"/>
                <a:ea typeface="210 나무굴림 R"/>
              </a:rPr>
              <a:t>사용</a:t>
            </a:r>
            <a:endParaRPr lang="ko-KR" altLang="en-US" sz="5500" b="0" dirty="0">
              <a:solidFill>
                <a:srgbClr val="FF5050"/>
              </a:solidFill>
              <a:uFillTx/>
              <a:latin typeface="210 나무굴림 R"/>
              <a:ea typeface="210 나무굴림 R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500" b="0" dirty="0" err="1">
                <a:solidFill>
                  <a:srgbClr val="FF5050"/>
                </a:solidFill>
                <a:uFillTx/>
                <a:latin typeface="210 나무굴림 R"/>
                <a:ea typeface="210 나무굴림 R"/>
              </a:rPr>
              <a:t>으로인한</a:t>
            </a:r>
            <a:r>
              <a:rPr lang="en-US" altLang="ko-KR" sz="5500" b="0" dirty="0">
                <a:solidFill>
                  <a:srgbClr val="FF5050"/>
                </a:solidFill>
                <a:uFillTx/>
                <a:latin typeface="210 나무굴림 R"/>
                <a:ea typeface="210 나무굴림 R"/>
              </a:rPr>
              <a:t> </a:t>
            </a:r>
            <a:r>
              <a:rPr lang="en-US" altLang="ko-KR" sz="5500" b="0" dirty="0" err="1">
                <a:solidFill>
                  <a:srgbClr val="FF5050"/>
                </a:solidFill>
                <a:uFillTx/>
                <a:latin typeface="210 나무굴림 R"/>
                <a:ea typeface="210 나무굴림 R"/>
              </a:rPr>
              <a:t>의견충돌</a:t>
            </a:r>
            <a:r>
              <a:rPr lang="en-US" altLang="ko-KR" sz="5000" b="0" dirty="0" err="1">
                <a:uFillTx/>
                <a:latin typeface="210 나무굴림 R"/>
                <a:ea typeface="210 나무굴림 R"/>
              </a:rPr>
              <a:t>을</a:t>
            </a:r>
            <a:r>
              <a:rPr lang="en-US" altLang="ko-KR" sz="5000" b="0" dirty="0">
                <a:uFillTx/>
                <a:latin typeface="210 나무굴림 R"/>
                <a:ea typeface="210 나무굴림 R"/>
              </a:rPr>
              <a:t> </a:t>
            </a:r>
            <a:endParaRPr lang="ko-KR" altLang="en-US" sz="5000" b="0" dirty="0">
              <a:uFillTx/>
              <a:latin typeface="210 나무굴림 R"/>
              <a:ea typeface="210 나무굴림 R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dirty="0" err="1">
                <a:uFillTx/>
                <a:latin typeface="210 나무굴림 R"/>
                <a:ea typeface="210 나무굴림 R"/>
              </a:rPr>
              <a:t>민주적인</a:t>
            </a:r>
            <a:r>
              <a:rPr lang="en-US" altLang="ko-KR" sz="5000" b="0" dirty="0">
                <a:uFillTx/>
                <a:latin typeface="210 나무굴림 R"/>
                <a:ea typeface="210 나무굴림 R"/>
              </a:rPr>
              <a:t> </a:t>
            </a:r>
            <a:r>
              <a:rPr lang="en-US" altLang="ko-KR" sz="5000" b="0" dirty="0" err="1">
                <a:uFillTx/>
                <a:latin typeface="210 나무굴림 R"/>
                <a:ea typeface="210 나무굴림 R"/>
              </a:rPr>
              <a:t>의사결정방법인</a:t>
            </a:r>
            <a:r>
              <a:rPr lang="en-US" altLang="ko-KR" sz="5000" b="0" dirty="0">
                <a:uFillTx/>
                <a:latin typeface="210 나무굴림 R"/>
                <a:ea typeface="210 나무굴림 R"/>
              </a:rPr>
              <a:t> </a:t>
            </a:r>
            <a:endParaRPr lang="ko-KR" altLang="en-US" sz="5000" b="0" dirty="0">
              <a:uFillTx/>
              <a:latin typeface="210 나무굴림 R"/>
              <a:ea typeface="210 나무굴림 R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500" b="1" u="dbl" dirty="0" err="1">
                <a:solidFill>
                  <a:schemeClr val="accent6">
                    <a:lumMod val="75000"/>
                    <a:lumOff val="0"/>
                  </a:schemeClr>
                </a:solidFill>
                <a:latin typeface="210 나무굴림 R"/>
                <a:ea typeface="210 나무굴림 R"/>
              </a:rPr>
              <a:t>투표</a:t>
            </a:r>
            <a:r>
              <a:rPr lang="en-US" altLang="ko-KR" sz="5000" b="0" dirty="0" err="1">
                <a:uFillTx/>
                <a:latin typeface="210 나무굴림 R"/>
                <a:ea typeface="210 나무굴림 R"/>
              </a:rPr>
              <a:t>로</a:t>
            </a:r>
            <a:r>
              <a:rPr lang="en-US" altLang="ko-KR" sz="5000" b="0" dirty="0">
                <a:uFillTx/>
                <a:latin typeface="210 나무굴림 R"/>
                <a:ea typeface="210 나무굴림 R"/>
              </a:rPr>
              <a:t> </a:t>
            </a:r>
            <a:r>
              <a:rPr lang="en-US" altLang="ko-KR" sz="5000" b="0" dirty="0" err="1">
                <a:uFillTx/>
                <a:latin typeface="210 나무굴림 R"/>
                <a:ea typeface="210 나무굴림 R"/>
              </a:rPr>
              <a:t>해결하기</a:t>
            </a:r>
            <a:endParaRPr lang="ko-KR" altLang="en-US" sz="5000" b="0" dirty="0">
              <a:uFillTx/>
              <a:latin typeface="210 나무굴림 R"/>
              <a:ea typeface="210 나무굴림 R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dirty="0">
              <a:solidFill>
                <a:schemeClr val="bg2">
                  <a:lumMod val="25000"/>
                </a:schemeClr>
              </a:solidFill>
              <a:uFillTx/>
              <a:latin typeface="나눔바른고딕"/>
              <a:ea typeface="나눔바른고딕"/>
            </a:endParaRPr>
          </a:p>
        </p:txBody>
      </p:sp>
      <p:sp>
        <p:nvSpPr>
          <p:cNvPr id="6" name="TextBox 1"/>
          <p:cNvSpPr/>
          <p:nvPr/>
        </p:nvSpPr>
        <p:spPr>
          <a:xfrm>
            <a:off x="1887220" y="4142105"/>
            <a:ext cx="551942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solidFill>
                <a:srgbClr val="0070C0"/>
              </a:solidFill>
              <a:uFillTx/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>
            <a:spLocks/>
          </p:cNvSpPr>
          <p:nvPr/>
        </p:nvSpPr>
        <p:spPr>
          <a:xfrm>
            <a:off x="1216025" y="619125"/>
            <a:ext cx="3646805" cy="4768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spc="-15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STEP: 메이킹솔루션 &amp; 과정</a:t>
            </a:r>
            <a:endParaRPr lang="ko-KR" altLang="en-US" sz="2500" b="1">
              <a:solidFill>
                <a:srgbClr val="44546A"/>
              </a:solidFill>
              <a:uFillTx/>
              <a:latin typeface="a신문고딕"/>
              <a:ea typeface="a신문고딕"/>
            </a:endParaRPr>
          </a:p>
        </p:txBody>
      </p:sp>
      <p:cxnSp>
        <p:nvCxnSpPr>
          <p:cNvPr id="4" name="직선 연결선 15"/>
          <p:cNvCxnSpPr/>
          <p:nvPr/>
        </p:nvCxnSpPr>
        <p:spPr>
          <a:xfrm>
            <a:off x="4572000" y="2530475"/>
            <a:ext cx="0" cy="2324100"/>
          </a:xfrm>
          <a:prstGeom prst="line">
            <a:avLst/>
          </a:prstGeom>
          <a:ln w="19050">
            <a:gradFill flip="none" rotWithShape="1">
              <a:gsLst>
                <a:gs pos="11000">
                  <a:srgbClr val="7C7676"/>
                </a:gs>
                <a:gs pos="83000">
                  <a:srgbClr val="E7E5E1"/>
                </a:gs>
                <a:gs pos="9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4"/>
          <p:cNvSpPr>
            <a:spLocks/>
          </p:cNvSpPr>
          <p:nvPr/>
        </p:nvSpPr>
        <p:spPr>
          <a:xfrm>
            <a:off x="394335" y="1219835"/>
            <a:ext cx="4793615" cy="5353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Calibri"/>
                <a:ea typeface="Calibri"/>
              </a:rPr>
              <a:t>냉난방기 투표 </a:t>
            </a:r>
            <a:r>
              <a:rPr lang="en-US" altLang="ko-KR" sz="2400" b="0">
                <a:solidFill>
                  <a:schemeClr val="accent1">
                    <a:lumMod val="75000"/>
                    <a:lumOff val="0"/>
                  </a:schemeClr>
                </a:solidFill>
                <a:uFillTx/>
                <a:latin typeface="Calibri"/>
                <a:ea typeface="Calibri"/>
              </a:rPr>
              <a:t>리모컨</a:t>
            </a:r>
            <a:r>
              <a:rPr lang="en-US" altLang="ko-KR" sz="2400" b="0">
                <a:uFillTx/>
                <a:latin typeface="Calibri"/>
                <a:ea typeface="Calibri"/>
              </a:rPr>
              <a:t>을 만들자!</a:t>
            </a:r>
            <a:endParaRPr lang="ko-KR" altLang="en-US" sz="2400" b="0">
              <a:uFillTx/>
              <a:latin typeface="Calibri"/>
              <a:ea typeface="Calibri"/>
            </a:endParaRPr>
          </a:p>
        </p:txBody>
      </p:sp>
      <p:sp>
        <p:nvSpPr>
          <p:cNvPr id="8" name="TextBox 21"/>
          <p:cNvSpPr>
            <a:spLocks/>
          </p:cNvSpPr>
          <p:nvPr/>
        </p:nvSpPr>
        <p:spPr>
          <a:xfrm>
            <a:off x="-100330" y="3599815"/>
            <a:ext cx="467296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>
              <a:solidFill>
                <a:srgbClr val="0070C0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0" name="직사각형 38"/>
          <p:cNvSpPr>
            <a:spLocks/>
          </p:cNvSpPr>
          <p:nvPr/>
        </p:nvSpPr>
        <p:spPr>
          <a:xfrm>
            <a:off x="592455" y="1828165"/>
            <a:ext cx="7981950" cy="4460875"/>
          </a:xfrm>
          <a:prstGeom prst="rect">
            <a:avLst/>
          </a:prstGeom>
          <a:solidFill>
            <a:srgbClr val="FBF6EB"/>
          </a:solidFill>
          <a:ln w="0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>
                <a:uFillTx/>
                <a:latin typeface="나눔바른고딕"/>
                <a:ea typeface="나눔바른고딕"/>
              </a:rPr>
              <a:t> ㅎ</a:t>
            </a:r>
            <a:endParaRPr lang="ko-KR" altLang="en-US" sz="1800" b="0">
              <a:uFillTx/>
              <a:latin typeface="나눔바른고딕"/>
              <a:ea typeface="나눔바른고딕"/>
            </a:endParaRPr>
          </a:p>
        </p:txBody>
      </p:sp>
      <p:sp>
        <p:nvSpPr>
          <p:cNvPr id="12" name="텍스트 상자 39"/>
          <p:cNvSpPr>
            <a:spLocks/>
          </p:cNvSpPr>
          <p:nvPr/>
        </p:nvSpPr>
        <p:spPr>
          <a:xfrm>
            <a:off x="629285" y="1828800"/>
            <a:ext cx="7945120" cy="3785235"/>
          </a:xfrm>
          <a:prstGeom prst="rect">
            <a:avLst/>
          </a:prstGeom>
          <a:noFill/>
          <a:ln w="0">
            <a:noFill/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FIRST)  </a:t>
            </a:r>
            <a:r>
              <a:rPr lang="en-US" altLang="ko-KR" sz="2300" b="0" dirty="0" err="1">
                <a:solidFill>
                  <a:schemeClr val="tx1"/>
                </a:solidFill>
                <a:uFillTx/>
                <a:latin typeface="맑은 고딕"/>
                <a:ea typeface="맑은 고딕"/>
              </a:rPr>
              <a:t>냉난방기</a:t>
            </a: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 ON/</a:t>
            </a:r>
            <a:r>
              <a:rPr lang="en-US" altLang="ko-KR" sz="2300" b="0" dirty="0" err="1">
                <a:solidFill>
                  <a:schemeClr val="tx1"/>
                </a:solidFill>
                <a:uFillTx/>
                <a:latin typeface="맑은 고딕"/>
                <a:ea typeface="맑은 고딕"/>
              </a:rPr>
              <a:t>OFF의</a:t>
            </a: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300" b="0" dirty="0" err="1">
                <a:solidFill>
                  <a:schemeClr val="tx1"/>
                </a:solidFill>
                <a:uFillTx/>
                <a:latin typeface="맑은 고딕"/>
                <a:ea typeface="맑은 고딕"/>
              </a:rPr>
              <a:t>기능을</a:t>
            </a: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300" b="0" dirty="0" err="1">
                <a:solidFill>
                  <a:schemeClr val="tx1"/>
                </a:solidFill>
                <a:uFillTx/>
                <a:latin typeface="맑은 고딕"/>
                <a:ea typeface="맑은 고딕"/>
              </a:rPr>
              <a:t>투표할</a:t>
            </a: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300" b="0" dirty="0" err="1">
                <a:solidFill>
                  <a:schemeClr val="tx1"/>
                </a:solidFill>
                <a:uFillTx/>
                <a:latin typeface="맑은 고딕"/>
                <a:ea typeface="맑은 고딕"/>
              </a:rPr>
              <a:t>리모컨</a:t>
            </a:r>
            <a:endParaRPr lang="ko-KR" altLang="en-US" sz="2300" b="0" dirty="0">
              <a:solidFill>
                <a:schemeClr val="tx1"/>
              </a:solidFill>
              <a:uFillTx/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1" dirty="0">
                <a:solidFill>
                  <a:srgbClr val="003A9A"/>
                </a:solidFill>
                <a:uFillTx/>
                <a:latin typeface="맑은 고딕"/>
                <a:ea typeface="맑은 고딕"/>
              </a:rPr>
              <a:t>(</a:t>
            </a:r>
            <a:r>
              <a:rPr lang="en-US" altLang="ko-KR" sz="2700" b="1" dirty="0" err="1">
                <a:solidFill>
                  <a:srgbClr val="003A9A"/>
                </a:solidFill>
                <a:uFillTx/>
                <a:latin typeface="맑은 고딕"/>
                <a:ea typeface="맑은 고딕"/>
              </a:rPr>
              <a:t>과연</a:t>
            </a:r>
            <a:r>
              <a:rPr lang="en-US" altLang="ko-KR" sz="2700" b="1" dirty="0">
                <a:solidFill>
                  <a:srgbClr val="003A9A"/>
                </a:solidFill>
                <a:uFillTx/>
                <a:latin typeface="맑은 고딕"/>
                <a:ea typeface="맑은 고딕"/>
              </a:rPr>
              <a:t> ON/</a:t>
            </a:r>
            <a:r>
              <a:rPr lang="en-US" altLang="ko-KR" sz="2700" b="1" dirty="0" err="1">
                <a:solidFill>
                  <a:srgbClr val="003A9A"/>
                </a:solidFill>
                <a:uFillTx/>
                <a:latin typeface="맑은 고딕"/>
                <a:ea typeface="맑은 고딕"/>
              </a:rPr>
              <a:t>OFF만으로</a:t>
            </a:r>
            <a:r>
              <a:rPr lang="en-US" altLang="ko-KR" sz="2700" b="1" dirty="0">
                <a:solidFill>
                  <a:srgbClr val="003A9A"/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700" b="1" dirty="0" err="1">
                <a:solidFill>
                  <a:srgbClr val="003A9A"/>
                </a:solidFill>
                <a:uFillTx/>
                <a:latin typeface="맑은 고딕"/>
                <a:ea typeface="맑은 고딕"/>
              </a:rPr>
              <a:t>만족할까</a:t>
            </a:r>
            <a:r>
              <a:rPr lang="en-US" altLang="ko-KR" sz="2700" b="1" dirty="0">
                <a:solidFill>
                  <a:srgbClr val="003A9A"/>
                </a:solidFill>
                <a:uFillTx/>
                <a:latin typeface="맑은 고딕"/>
                <a:ea typeface="맑은 고딕"/>
              </a:rPr>
              <a:t>?)</a:t>
            </a:r>
            <a:endParaRPr lang="ko-KR" altLang="en-US" sz="2700" b="1" dirty="0">
              <a:solidFill>
                <a:srgbClr val="003A9A"/>
              </a:solidFill>
              <a:uFillTx/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00" b="1" dirty="0">
              <a:solidFill>
                <a:srgbClr val="003A9A"/>
              </a:solidFill>
              <a:uFillTx/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  SECOND) </a:t>
            </a:r>
            <a:r>
              <a:rPr lang="en-US" altLang="ko-KR" sz="2300" b="0" dirty="0" err="1">
                <a:solidFill>
                  <a:schemeClr val="tx1"/>
                </a:solidFill>
                <a:uFillTx/>
                <a:latin typeface="맑은 고딕"/>
                <a:ea typeface="맑은 고딕"/>
              </a:rPr>
              <a:t>온도</a:t>
            </a: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300" b="0" dirty="0" err="1">
                <a:solidFill>
                  <a:schemeClr val="tx1"/>
                </a:solidFill>
                <a:uFillTx/>
                <a:latin typeface="맑은 고딕"/>
                <a:ea typeface="맑은 고딕"/>
              </a:rPr>
              <a:t>조절</a:t>
            </a: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300" b="0" dirty="0" err="1">
                <a:solidFill>
                  <a:schemeClr val="tx1"/>
                </a:solidFill>
                <a:uFillTx/>
                <a:latin typeface="맑은 고딕"/>
                <a:ea typeface="맑은 고딕"/>
              </a:rPr>
              <a:t>기능까지</a:t>
            </a: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300" b="0" dirty="0" err="1">
                <a:solidFill>
                  <a:schemeClr val="tx1"/>
                </a:solidFill>
                <a:uFillTx/>
                <a:latin typeface="맑은 고딕"/>
                <a:ea typeface="맑은 고딕"/>
              </a:rPr>
              <a:t>추가하자</a:t>
            </a:r>
            <a:r>
              <a:rPr lang="en-US" altLang="ko-KR" sz="23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!</a:t>
            </a:r>
            <a:endParaRPr lang="ko-KR" altLang="en-US" sz="2300" b="0" dirty="0">
              <a:solidFill>
                <a:schemeClr val="tx1"/>
              </a:solidFill>
              <a:uFillTx/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(</a:t>
            </a:r>
            <a:r>
              <a:rPr lang="en-US" altLang="ko-KR" sz="2700" b="1" dirty="0" err="1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온도조절할때의</a:t>
            </a:r>
            <a:r>
              <a:rPr lang="en-US" altLang="ko-KR" sz="27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700" b="1" dirty="0" err="1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조절</a:t>
            </a:r>
            <a:r>
              <a:rPr lang="en-US" altLang="ko-KR" sz="27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700" b="1" dirty="0" err="1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기준이</a:t>
            </a:r>
            <a:r>
              <a:rPr lang="en-US" altLang="ko-KR" sz="27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2700" b="1" dirty="0" err="1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뭐지</a:t>
            </a:r>
            <a:r>
              <a:rPr lang="en-US" altLang="ko-KR" sz="27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?)</a:t>
            </a:r>
            <a:endParaRPr lang="ko-KR" altLang="en-US" sz="2700" b="1" dirty="0">
              <a:solidFill>
                <a:schemeClr val="accent5">
                  <a:lumMod val="75000"/>
                  <a:lumOff val="0"/>
                </a:schemeClr>
              </a:solidFill>
              <a:uFillTx/>
              <a:latin typeface="맑은 고딕"/>
              <a:ea typeface="맑은 고딕"/>
            </a:endParaRPr>
          </a:p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1" dirty="0">
              <a:solidFill>
                <a:schemeClr val="accent5">
                  <a:lumMod val="75000"/>
                  <a:lumOff val="0"/>
                </a:schemeClr>
              </a:solidFill>
              <a:uFillTx/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dirty="0">
                <a:solidFill>
                  <a:schemeClr val="tx1"/>
                </a:solidFill>
                <a:uFillTx/>
                <a:latin typeface="맑은 고딕"/>
                <a:ea typeface="맑은 고딕"/>
              </a:rPr>
              <a:t>FINAL)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많은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사람들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사이에서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냉난방기에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endParaRPr lang="ko-KR" altLang="en-US" sz="3000" b="1" dirty="0">
              <a:solidFill>
                <a:schemeClr val="accent6">
                  <a:lumMod val="75000"/>
                  <a:lumOff val="0"/>
                </a:schemeClr>
              </a:solidFill>
              <a:uFillTx/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   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대해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만족하기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위해선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30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ON/</a:t>
            </a:r>
            <a:r>
              <a:rPr lang="en-US" altLang="ko-KR" sz="3000" b="1" dirty="0" err="1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OFF기능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만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endParaRPr lang="ko-KR" altLang="en-US" sz="3000" b="1" dirty="0">
              <a:solidFill>
                <a:schemeClr val="accent6">
                  <a:lumMod val="75000"/>
                  <a:lumOff val="0"/>
                </a:schemeClr>
              </a:solidFill>
              <a:uFillTx/>
              <a:latin typeface="맑은 고딕"/>
              <a:ea typeface="맑은 고딕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   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넣어도현재보다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더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많이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만족할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 수 </a:t>
            </a:r>
            <a:r>
              <a:rPr lang="en-US" altLang="ko-KR" sz="3000" b="1" dirty="0" err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있어</a:t>
            </a:r>
            <a:r>
              <a:rPr lang="en-US" altLang="ko-KR" sz="3000" b="1" dirty="0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맑은 고딕"/>
                <a:ea typeface="맑은 고딕"/>
              </a:rPr>
              <a:t>!</a:t>
            </a:r>
            <a:endParaRPr lang="ko-KR" altLang="en-US" sz="3000" b="1" dirty="0">
              <a:solidFill>
                <a:schemeClr val="accent6">
                  <a:lumMod val="75000"/>
                  <a:lumOff val="0"/>
                </a:schemeClr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14" name="도형 40"/>
          <p:cNvSpPr>
            <a:spLocks/>
          </p:cNvSpPr>
          <p:nvPr/>
        </p:nvSpPr>
        <p:spPr>
          <a:xfrm>
            <a:off x="4027805" y="2631440"/>
            <a:ext cx="728980" cy="4083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맑은 고딕"/>
              <a:ea typeface="맑은 고딕"/>
            </a:endParaRPr>
          </a:p>
        </p:txBody>
      </p:sp>
      <p:sp>
        <p:nvSpPr>
          <p:cNvPr id="16" name="도형 41"/>
          <p:cNvSpPr>
            <a:spLocks/>
          </p:cNvSpPr>
          <p:nvPr/>
        </p:nvSpPr>
        <p:spPr>
          <a:xfrm>
            <a:off x="4027170" y="3768090"/>
            <a:ext cx="728980" cy="4083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>
            <a:spLocks/>
          </p:cNvSpPr>
          <p:nvPr/>
        </p:nvSpPr>
        <p:spPr>
          <a:xfrm>
            <a:off x="1216025" y="619125"/>
            <a:ext cx="3662680" cy="4768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STEP: </a:t>
            </a:r>
            <a:r>
              <a:rPr lang="en-US" altLang="ko-KR" sz="25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메이킹솔루션</a:t>
            </a:r>
            <a:r>
              <a:rPr lang="en-US" altLang="ko-KR" sz="25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 &amp; </a:t>
            </a:r>
            <a:r>
              <a:rPr lang="en-US" altLang="ko-KR" sz="25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과정</a:t>
            </a:r>
            <a:endParaRPr lang="ko-KR" altLang="en-US" sz="2500" b="1" dirty="0">
              <a:solidFill>
                <a:srgbClr val="44546A"/>
              </a:solidFill>
              <a:uFillTx/>
              <a:latin typeface="a신문고딕"/>
              <a:ea typeface="a신문고딕"/>
            </a:endParaRPr>
          </a:p>
        </p:txBody>
      </p:sp>
      <p:sp>
        <p:nvSpPr>
          <p:cNvPr id="4" name="직사각형 10"/>
          <p:cNvSpPr>
            <a:spLocks/>
          </p:cNvSpPr>
          <p:nvPr/>
        </p:nvSpPr>
        <p:spPr>
          <a:xfrm>
            <a:off x="454660" y="1701800"/>
            <a:ext cx="8228330" cy="4813300"/>
          </a:xfrm>
          <a:prstGeom prst="rect">
            <a:avLst/>
          </a:prstGeom>
          <a:solidFill>
            <a:srgbClr val="FBF6EB"/>
          </a:solidFill>
          <a:ln w="0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>
                <a:uFillTx/>
                <a:latin typeface="나눔바른고딕"/>
                <a:ea typeface="나눔바른고딕"/>
              </a:rPr>
              <a:t> ㅎ</a:t>
            </a:r>
            <a:endParaRPr lang="ko-KR" altLang="en-US" sz="1800" b="0">
              <a:uFillTx/>
              <a:latin typeface="나눔바른고딕"/>
              <a:ea typeface="나눔바른고딕"/>
            </a:endParaRPr>
          </a:p>
        </p:txBody>
      </p:sp>
      <p:sp>
        <p:nvSpPr>
          <p:cNvPr id="6" name="이등변 삼각형 22"/>
          <p:cNvSpPr>
            <a:spLocks/>
          </p:cNvSpPr>
          <p:nvPr/>
        </p:nvSpPr>
        <p:spPr>
          <a:xfrm flipV="1">
            <a:off x="4435475" y="2247900"/>
            <a:ext cx="267970" cy="195580"/>
          </a:xfrm>
          <a:prstGeom prst="triangle">
            <a:avLst/>
          </a:prstGeom>
          <a:solidFill>
            <a:srgbClr val="DBC8AD"/>
          </a:solidFill>
          <a:ln w="0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나눔바른고딕"/>
              <a:ea typeface="나눔바른고딕"/>
            </a:endParaRPr>
          </a:p>
        </p:txBody>
      </p:sp>
      <p:sp>
        <p:nvSpPr>
          <p:cNvPr id="8" name="이등변 삼각형 25"/>
          <p:cNvSpPr>
            <a:spLocks/>
          </p:cNvSpPr>
          <p:nvPr/>
        </p:nvSpPr>
        <p:spPr>
          <a:xfrm flipV="1">
            <a:off x="4434840" y="3016250"/>
            <a:ext cx="267970" cy="195580"/>
          </a:xfrm>
          <a:prstGeom prst="triangle">
            <a:avLst/>
          </a:prstGeom>
          <a:solidFill>
            <a:srgbClr val="DBC8AD"/>
          </a:solidFill>
          <a:ln w="0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나눔바른고딕"/>
              <a:ea typeface="나눔바른고딕"/>
            </a:endParaRPr>
          </a:p>
        </p:txBody>
      </p:sp>
      <p:sp>
        <p:nvSpPr>
          <p:cNvPr id="10" name="직사각형 30"/>
          <p:cNvSpPr>
            <a:spLocks/>
          </p:cNvSpPr>
          <p:nvPr/>
        </p:nvSpPr>
        <p:spPr>
          <a:xfrm>
            <a:off x="1056640" y="5271770"/>
            <a:ext cx="7307580" cy="11690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b="1" dirty="0" err="1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최대</a:t>
            </a:r>
            <a:r>
              <a:rPr lang="en-US" altLang="ko-KR" sz="35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 400개까지 </a:t>
            </a:r>
            <a:r>
              <a:rPr lang="en-US" altLang="ko-KR" sz="3500" b="1" dirty="0" err="1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통신</a:t>
            </a:r>
            <a:r>
              <a:rPr lang="en-US" altLang="ko-KR" sz="35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3500" b="1" dirty="0" err="1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가능</a:t>
            </a:r>
            <a:r>
              <a:rPr lang="en-US" altLang="ko-KR" sz="35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! </a:t>
            </a:r>
            <a:endParaRPr lang="ko-KR" altLang="en-US" sz="3500" b="1" dirty="0">
              <a:solidFill>
                <a:schemeClr val="accent5">
                  <a:lumMod val="75000"/>
                  <a:lumOff val="0"/>
                </a:schemeClr>
              </a:solidFill>
              <a:uFillTx/>
              <a:latin typeface="나눔바른고딕"/>
              <a:ea typeface="나눔바른고딕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b="1" dirty="0" err="1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최종선택</a:t>
            </a:r>
            <a:r>
              <a:rPr lang="en-US" altLang="ko-KR" sz="3500" b="1" dirty="0">
                <a:solidFill>
                  <a:schemeClr val="accent5">
                    <a:lumMod val="75000"/>
                    <a:lumOff val="0"/>
                  </a:schemeClr>
                </a:solidFill>
                <a:uFillTx/>
                <a:latin typeface="나눔바른고딕"/>
                <a:ea typeface="나눔바른고딕"/>
              </a:rPr>
              <a:t> </a:t>
            </a:r>
            <a:endParaRPr lang="ko-KR" altLang="en-US" sz="3500" b="1" dirty="0">
              <a:solidFill>
                <a:schemeClr val="accent5">
                  <a:lumMod val="75000"/>
                  <a:lumOff val="0"/>
                </a:schemeClr>
              </a:solidFill>
              <a:uFillTx/>
              <a:latin typeface="나눔바른고딕"/>
              <a:ea typeface="나눔바른고딕"/>
            </a:endParaRPr>
          </a:p>
        </p:txBody>
      </p:sp>
      <p:sp>
        <p:nvSpPr>
          <p:cNvPr id="12" name="TextBox 4"/>
          <p:cNvSpPr>
            <a:spLocks/>
          </p:cNvSpPr>
          <p:nvPr/>
        </p:nvSpPr>
        <p:spPr>
          <a:xfrm>
            <a:off x="4972050" y="1932305"/>
            <a:ext cx="3569335" cy="5162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>
              <a:solidFill>
                <a:schemeClr val="bg2">
                  <a:lumMod val="50000"/>
                </a:schemeClr>
              </a:solidFill>
              <a:uFillTx/>
              <a:latin typeface="나눔바른고딕"/>
              <a:ea typeface="나눔바른고딕"/>
            </a:endParaRPr>
          </a:p>
        </p:txBody>
      </p:sp>
      <p:sp>
        <p:nvSpPr>
          <p:cNvPr id="14" name="TextBox 32"/>
          <p:cNvSpPr>
            <a:spLocks/>
          </p:cNvSpPr>
          <p:nvPr/>
        </p:nvSpPr>
        <p:spPr>
          <a:xfrm>
            <a:off x="2113915" y="3189605"/>
            <a:ext cx="4916170" cy="7378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>
                <a:solidFill>
                  <a:schemeClr val="bg2">
                    <a:lumMod val="50000"/>
                  </a:schemeClr>
                </a:solidFill>
                <a:uFillTx/>
                <a:latin typeface="나눔바른고딕"/>
                <a:ea typeface="나눔바른고딕"/>
              </a:rPr>
              <a:t>와이파이 모듈을 이용한 무선통신</a:t>
            </a:r>
            <a:endParaRPr lang="ko-KR" altLang="en-US" sz="2300" b="0">
              <a:solidFill>
                <a:schemeClr val="bg2">
                  <a:lumMod val="50000"/>
                </a:schemeClr>
              </a:solidFill>
              <a:uFillTx/>
              <a:latin typeface="나눔바른고딕"/>
              <a:ea typeface="나눔바른고딕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>
              <a:solidFill>
                <a:schemeClr val="bg2">
                  <a:lumMod val="50000"/>
                </a:schemeClr>
              </a:solidFill>
              <a:uFillTx/>
              <a:latin typeface="나눔바른고딕"/>
              <a:ea typeface="나눔바른고딕"/>
            </a:endParaRPr>
          </a:p>
        </p:txBody>
      </p:sp>
      <p:sp>
        <p:nvSpPr>
          <p:cNvPr id="16" name="TextBox 37"/>
          <p:cNvSpPr>
            <a:spLocks/>
          </p:cNvSpPr>
          <p:nvPr/>
        </p:nvSpPr>
        <p:spPr>
          <a:xfrm>
            <a:off x="1758950" y="4720590"/>
            <a:ext cx="5641340" cy="5162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>
                <a:solidFill>
                  <a:schemeClr val="bg2">
                    <a:lumMod val="50000"/>
                  </a:schemeClr>
                </a:solidFill>
                <a:uFillTx/>
                <a:latin typeface="나눔바른고딕"/>
                <a:ea typeface="나눔바른고딕"/>
              </a:rPr>
              <a:t>라디오 주파수를 이용한 무선통신</a:t>
            </a:r>
            <a:endParaRPr lang="ko-KR" altLang="en-US" sz="2300" b="0">
              <a:solidFill>
                <a:schemeClr val="bg2">
                  <a:lumMod val="50000"/>
                </a:schemeClr>
              </a:solidFill>
              <a:uFillTx/>
              <a:latin typeface="나눔바른고딕"/>
              <a:ea typeface="나눔바른고딕"/>
            </a:endParaRPr>
          </a:p>
        </p:txBody>
      </p:sp>
      <p:sp>
        <p:nvSpPr>
          <p:cNvPr id="18" name="TextBox 14"/>
          <p:cNvSpPr>
            <a:spLocks/>
          </p:cNvSpPr>
          <p:nvPr/>
        </p:nvSpPr>
        <p:spPr>
          <a:xfrm>
            <a:off x="394335" y="1219835"/>
            <a:ext cx="4793615" cy="5353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>
              <a:uFillTx/>
              <a:latin typeface="Calibri"/>
              <a:ea typeface="Calibri"/>
            </a:endParaRPr>
          </a:p>
        </p:txBody>
      </p:sp>
      <p:sp>
        <p:nvSpPr>
          <p:cNvPr id="20" name="TextBox 17"/>
          <p:cNvSpPr>
            <a:spLocks/>
          </p:cNvSpPr>
          <p:nvPr/>
        </p:nvSpPr>
        <p:spPr>
          <a:xfrm>
            <a:off x="1071070" y="2471485"/>
            <a:ext cx="7410390" cy="10895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700" b="0" dirty="0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무선이기는 하지만 </a:t>
            </a:r>
            <a:r>
              <a:rPr lang="en-US" altLang="ko-KR" sz="2700" b="0" dirty="0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1대1 </a:t>
            </a:r>
            <a:r>
              <a:rPr lang="en-US" altLang="ko-KR" sz="2700" b="0" dirty="0" err="1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밖에</a:t>
            </a:r>
            <a:r>
              <a:rPr lang="en-US" altLang="ko-KR" sz="2700" b="0" dirty="0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700" b="0" dirty="0" err="1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안된다는</a:t>
            </a:r>
            <a:r>
              <a:rPr lang="en-US" altLang="ko-KR" sz="2700" b="0" dirty="0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700" b="0" dirty="0" err="1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문제점</a:t>
            </a:r>
            <a:endParaRPr lang="ko-KR" altLang="en-US" sz="2700" b="0" dirty="0">
              <a:solidFill>
                <a:srgbClr val="FF0000"/>
              </a:solidFill>
              <a:uFillTx/>
              <a:latin typeface="나눔바른고딕"/>
              <a:ea typeface="나눔바른고딕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700" b="0" dirty="0">
              <a:solidFill>
                <a:schemeClr val="bg2">
                  <a:lumMod val="50000"/>
                </a:schemeClr>
              </a:solidFill>
              <a:uFillTx/>
              <a:latin typeface="나눔바른고딕"/>
              <a:ea typeface="나눔바른고딕"/>
            </a:endParaRPr>
          </a:p>
        </p:txBody>
      </p:sp>
      <p:sp>
        <p:nvSpPr>
          <p:cNvPr id="22" name="TextBox 18"/>
          <p:cNvSpPr>
            <a:spLocks/>
          </p:cNvSpPr>
          <p:nvPr/>
        </p:nvSpPr>
        <p:spPr>
          <a:xfrm>
            <a:off x="1802765" y="3807460"/>
            <a:ext cx="5547995" cy="5905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dirty="0" err="1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최대</a:t>
            </a:r>
            <a:r>
              <a:rPr lang="en-US" altLang="ko-KR" sz="2700" b="0" dirty="0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 5개만 </a:t>
            </a:r>
            <a:r>
              <a:rPr lang="en-US" altLang="ko-KR" sz="2700" b="0" dirty="0" err="1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무선통신</a:t>
            </a:r>
            <a:r>
              <a:rPr lang="en-US" altLang="ko-KR" sz="2700" b="0" dirty="0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700" b="0" dirty="0" err="1">
                <a:solidFill>
                  <a:srgbClr val="FF0000"/>
                </a:solidFill>
                <a:uFillTx/>
                <a:latin typeface="나눔바른고딕"/>
                <a:ea typeface="나눔바른고딕"/>
              </a:rPr>
              <a:t>가능</a:t>
            </a:r>
            <a:endParaRPr lang="ko-KR" altLang="en-US" sz="2700" b="0" dirty="0">
              <a:solidFill>
                <a:srgbClr val="FF0000"/>
              </a:solidFill>
              <a:uFillTx/>
              <a:latin typeface="나눔바른고딕"/>
              <a:ea typeface="나눔바른고딕"/>
            </a:endParaRPr>
          </a:p>
        </p:txBody>
      </p:sp>
      <p:sp>
        <p:nvSpPr>
          <p:cNvPr id="24" name="이등변 삼각형 19"/>
          <p:cNvSpPr>
            <a:spLocks/>
          </p:cNvSpPr>
          <p:nvPr/>
        </p:nvSpPr>
        <p:spPr>
          <a:xfrm flipV="1">
            <a:off x="4437380" y="4462145"/>
            <a:ext cx="267970" cy="195580"/>
          </a:xfrm>
          <a:prstGeom prst="triangle">
            <a:avLst/>
          </a:prstGeom>
          <a:solidFill>
            <a:srgbClr val="DBC8AD"/>
          </a:solidFill>
          <a:ln w="0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나눔바른고딕"/>
              <a:ea typeface="나눔바른고딕"/>
            </a:endParaRPr>
          </a:p>
        </p:txBody>
      </p:sp>
      <p:sp>
        <p:nvSpPr>
          <p:cNvPr id="26" name="이등변 삼각형 20"/>
          <p:cNvSpPr>
            <a:spLocks/>
          </p:cNvSpPr>
          <p:nvPr/>
        </p:nvSpPr>
        <p:spPr>
          <a:xfrm flipV="1">
            <a:off x="4436110" y="3651250"/>
            <a:ext cx="267970" cy="195580"/>
          </a:xfrm>
          <a:prstGeom prst="triangle">
            <a:avLst/>
          </a:prstGeom>
          <a:solidFill>
            <a:srgbClr val="DBC8AD"/>
          </a:solidFill>
          <a:ln w="0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나눔바른고딕"/>
              <a:ea typeface="나눔바른고딕"/>
            </a:endParaRPr>
          </a:p>
        </p:txBody>
      </p:sp>
      <p:sp>
        <p:nvSpPr>
          <p:cNvPr id="28" name="텍스트 상자 38"/>
          <p:cNvSpPr>
            <a:spLocks/>
          </p:cNvSpPr>
          <p:nvPr/>
        </p:nvSpPr>
        <p:spPr>
          <a:xfrm>
            <a:off x="1890394" y="1767205"/>
            <a:ext cx="5361305" cy="4248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dirty="0" err="1">
                <a:solidFill>
                  <a:schemeClr val="bg2">
                    <a:lumMod val="50000"/>
                  </a:schemeClr>
                </a:solidFill>
                <a:uFillTx/>
                <a:latin typeface="나눔바른고딕"/>
                <a:ea typeface="나눔바른고딕"/>
              </a:rPr>
              <a:t>블루투스</a:t>
            </a:r>
            <a:r>
              <a:rPr lang="en-US" altLang="ko-KR" sz="2300" b="0" dirty="0">
                <a:solidFill>
                  <a:schemeClr val="bg2">
                    <a:lumMod val="50000"/>
                  </a:schemeClr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300" b="0" dirty="0" err="1">
                <a:solidFill>
                  <a:schemeClr val="bg2">
                    <a:lumMod val="50000"/>
                  </a:schemeClr>
                </a:solidFill>
                <a:uFillTx/>
                <a:latin typeface="나눔바른고딕"/>
                <a:ea typeface="나눔바른고딕"/>
              </a:rPr>
              <a:t>모듈을</a:t>
            </a:r>
            <a:r>
              <a:rPr lang="en-US" altLang="ko-KR" sz="2300" b="0" dirty="0">
                <a:solidFill>
                  <a:schemeClr val="bg2">
                    <a:lumMod val="50000"/>
                  </a:schemeClr>
                </a:solidFill>
                <a:uFillTx/>
                <a:latin typeface="나눔바른고딕"/>
                <a:ea typeface="나눔바른고딕"/>
              </a:rPr>
              <a:t> </a:t>
            </a:r>
            <a:r>
              <a:rPr lang="en-US" altLang="ko-KR" sz="2300" b="0" dirty="0" err="1">
                <a:solidFill>
                  <a:schemeClr val="bg2">
                    <a:lumMod val="50000"/>
                  </a:schemeClr>
                </a:solidFill>
                <a:uFillTx/>
                <a:latin typeface="나눔바른고딕"/>
                <a:ea typeface="나눔바른고딕"/>
              </a:rPr>
              <a:t>이용한</a:t>
            </a:r>
            <a:r>
              <a:rPr lang="en-US" altLang="ko-KR" sz="2300" b="0" dirty="0">
                <a:solidFill>
                  <a:schemeClr val="bg2">
                    <a:lumMod val="50000"/>
                  </a:schemeClr>
                </a:solidFill>
                <a:uFillTx/>
                <a:latin typeface="나눔바른고딕"/>
                <a:ea typeface="나눔바른고딕"/>
              </a:rPr>
              <a:t> 1대1 </a:t>
            </a:r>
            <a:r>
              <a:rPr lang="en-US" altLang="ko-KR" sz="2300" b="0" dirty="0" err="1">
                <a:solidFill>
                  <a:schemeClr val="bg2">
                    <a:lumMod val="50000"/>
                  </a:schemeClr>
                </a:solidFill>
                <a:uFillTx/>
                <a:latin typeface="나눔바른고딕"/>
                <a:ea typeface="나눔바른고딕"/>
              </a:rPr>
              <a:t>무선통신</a:t>
            </a:r>
            <a:endParaRPr lang="ko-KR" altLang="en-US" sz="1800" b="0" dirty="0">
              <a:solidFill>
                <a:schemeClr val="tx1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30" name="도형 39"/>
          <p:cNvSpPr>
            <a:spLocks/>
          </p:cNvSpPr>
          <p:nvPr/>
        </p:nvSpPr>
        <p:spPr>
          <a:xfrm>
            <a:off x="1272540" y="1037590"/>
            <a:ext cx="6535420" cy="581660"/>
          </a:xfrm>
          <a:prstGeom prst="rect">
            <a:avLst/>
          </a:prstGeom>
          <a:solidFill>
            <a:srgbClr val="FFD966"/>
          </a:solidFill>
          <a:ln w="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맑은 고딕"/>
              <a:ea typeface="맑은 고딕"/>
            </a:endParaRPr>
          </a:p>
        </p:txBody>
      </p:sp>
      <p:sp>
        <p:nvSpPr>
          <p:cNvPr id="32" name="TextBox 16"/>
          <p:cNvSpPr>
            <a:spLocks/>
          </p:cNvSpPr>
          <p:nvPr/>
        </p:nvSpPr>
        <p:spPr>
          <a:xfrm>
            <a:off x="802005" y="955040"/>
            <a:ext cx="7537450" cy="7378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500" b="1">
                <a:uFillTx/>
                <a:latin typeface="Calibri"/>
                <a:ea typeface="Calibri"/>
              </a:rPr>
              <a:t>YUM 목표 : 투표리모컨 30개 만들기 </a:t>
            </a:r>
            <a:endParaRPr lang="ko-KR" altLang="en-US" sz="3500" b="1">
              <a:uFillTx/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>
            <a:spLocks/>
          </p:cNvSpPr>
          <p:nvPr/>
        </p:nvSpPr>
        <p:spPr>
          <a:xfrm>
            <a:off x="1111250" y="624205"/>
            <a:ext cx="3668395" cy="4768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spc="-150">
                <a:solidFill>
                  <a:schemeClr val="bg2">
                    <a:lumMod val="25000"/>
                  </a:schemeClr>
                </a:solidFill>
                <a:uFillTx/>
                <a:latin typeface="a신문고딕"/>
                <a:ea typeface="a신문고딕"/>
              </a:rPr>
              <a:t>WHY: 왜 꼭 리모컨인가요?</a:t>
            </a:r>
            <a:endParaRPr lang="ko-KR" altLang="en-US" sz="2500" b="1">
              <a:solidFill>
                <a:schemeClr val="bg2">
                  <a:lumMod val="25000"/>
                </a:schemeClr>
              </a:solidFill>
              <a:uFillTx/>
              <a:latin typeface="a신문고딕"/>
              <a:ea typeface="a신문고딕"/>
            </a:endParaRPr>
          </a:p>
        </p:txBody>
      </p:sp>
      <p:sp>
        <p:nvSpPr>
          <p:cNvPr id="4" name="TextBox 81"/>
          <p:cNvSpPr>
            <a:spLocks/>
          </p:cNvSpPr>
          <p:nvPr/>
        </p:nvSpPr>
        <p:spPr>
          <a:xfrm>
            <a:off x="123825" y="1676400"/>
            <a:ext cx="8722360" cy="36290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  <a:scene3d>
              <a:camera prst="obliqueTopLeft"/>
              <a:lightRig rig="threePt" dir="t"/>
            </a:scene3d>
            <a:sp3d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>
                <a:uFillTx/>
                <a:latin typeface="210 나무굴림 R"/>
                <a:ea typeface="210 나무굴림 R"/>
              </a:rPr>
              <a:t>대상자: </a:t>
            </a:r>
            <a:r>
              <a:rPr lang="en-US" altLang="ko-KR" sz="5600" b="1">
                <a:solidFill>
                  <a:schemeClr val="accent6">
                    <a:lumMod val="75000"/>
                    <a:lumOff val="0"/>
                  </a:schemeClr>
                </a:solidFill>
                <a:uFillTx/>
                <a:latin typeface="210 나무굴림 R"/>
                <a:ea typeface="210 나무굴림 R"/>
              </a:rPr>
              <a:t>학생</a:t>
            </a:r>
            <a:r>
              <a:rPr lang="en-US" altLang="ko-KR" sz="4500" b="0">
                <a:uFillTx/>
                <a:latin typeface="210 나무굴림 R"/>
                <a:ea typeface="210 나무굴림 R"/>
              </a:rPr>
              <a:t>맞춤</a:t>
            </a:r>
            <a:endParaRPr lang="ko-KR" altLang="en-US" sz="4500" b="0">
              <a:uFillTx/>
              <a:latin typeface="210 나무굴림 R"/>
              <a:ea typeface="210 나무굴림 R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0" b="0">
              <a:uFillTx/>
              <a:latin typeface="210 나무굴림 R"/>
              <a:ea typeface="210 나무굴림 R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>
                <a:uFillTx/>
                <a:latin typeface="210 나무굴림 R"/>
                <a:ea typeface="210 나무굴림 R"/>
              </a:rPr>
              <a:t>아직까지 몇몇 학교는 </a:t>
            </a:r>
            <a:endParaRPr lang="ko-KR" altLang="en-US" sz="5000" b="0">
              <a:uFillTx/>
              <a:latin typeface="210 나무굴림 R"/>
              <a:ea typeface="210 나무굴림 R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>
                <a:solidFill>
                  <a:srgbClr val="E80074"/>
                </a:solidFill>
                <a:uFillTx/>
                <a:latin typeface="210 나무굴림 R"/>
                <a:ea typeface="210 나무굴림 R"/>
              </a:rPr>
              <a:t>휴대폰 제출</a:t>
            </a:r>
            <a:r>
              <a:rPr lang="en-US" altLang="ko-KR" sz="5000" b="0">
                <a:uFillTx/>
                <a:latin typeface="210 나무굴림 R"/>
                <a:ea typeface="210 나무굴림 R"/>
              </a:rPr>
              <a:t>이 학교규율</a:t>
            </a:r>
            <a:endParaRPr lang="ko-KR" altLang="en-US" sz="5000" b="0">
              <a:uFillTx/>
              <a:latin typeface="210 나무굴림 R"/>
              <a:ea typeface="210 나무굴림 R"/>
            </a:endParaRP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>
              <a:solidFill>
                <a:schemeClr val="bg2">
                  <a:lumMod val="25000"/>
                </a:schemeClr>
              </a:solidFill>
              <a:uFillTx/>
              <a:latin typeface="나눔바른고딕"/>
              <a:ea typeface="나눔바른고딕"/>
            </a:endParaRPr>
          </a:p>
        </p:txBody>
      </p:sp>
      <p:sp>
        <p:nvSpPr>
          <p:cNvPr id="6" name="TextBox 1"/>
          <p:cNvSpPr>
            <a:spLocks/>
          </p:cNvSpPr>
          <p:nvPr/>
        </p:nvSpPr>
        <p:spPr>
          <a:xfrm>
            <a:off x="1887220" y="4142105"/>
            <a:ext cx="55194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solidFill>
                <a:srgbClr val="0070C0"/>
              </a:solidFill>
              <a:uFillTx/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/>
          <p:nvPr/>
        </p:nvSpPr>
        <p:spPr>
          <a:xfrm>
            <a:off x="982345" y="671830"/>
            <a:ext cx="205232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>
                <a:uFillTx/>
              </a:defRPr>
            </a:pPr>
            <a:r>
              <a:rPr lang="ko-KR" altLang="en-US" sz="2000" b="1" spc="-150">
                <a:solidFill>
                  <a:srgbClr val="44546A"/>
                </a:solidFill>
                <a:uFillTx/>
                <a:latin typeface="a신문고딕"/>
                <a:ea typeface="a신문고딕"/>
                <a:cs typeface="+mn-cs"/>
              </a:rPr>
              <a:t>프로토타입 변천사</a:t>
            </a:r>
          </a:p>
        </p:txBody>
      </p:sp>
      <p:pic>
        <p:nvPicPr>
          <p:cNvPr id="4" name="그림 1" descr="C:/Users/ì¬ì©ì/AppData/Roaming/PolarisOffice/ETemp/4844_15377928/image3.jpe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10140000" flipV="1">
            <a:off x="401320" y="1588135"/>
            <a:ext cx="1968500" cy="1477010"/>
          </a:xfrm>
          <a:prstGeom prst="rect">
            <a:avLst/>
          </a:prstGeom>
          <a:noFill/>
        </p:spPr>
      </p:pic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03760">
            <a:off x="2698750" y="1313180"/>
            <a:ext cx="1424305" cy="2289175"/>
          </a:xfrm>
          <a:prstGeom prst="rect">
            <a:avLst/>
          </a:prstGeom>
        </p:spPr>
      </p:pic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974580">
            <a:off x="4523105" y="773430"/>
            <a:ext cx="2005330" cy="2673350"/>
          </a:xfrm>
          <a:prstGeom prst="rect">
            <a:avLst/>
          </a:prstGeom>
        </p:spPr>
      </p:pic>
      <p:pic>
        <p:nvPicPr>
          <p:cNvPr id="10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524900">
            <a:off x="6820535" y="1812925"/>
            <a:ext cx="1588135" cy="2117725"/>
          </a:xfrm>
          <a:prstGeom prst="rect">
            <a:avLst/>
          </a:prstGeom>
        </p:spPr>
      </p:pic>
      <p:pic>
        <p:nvPicPr>
          <p:cNvPr id="12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1980" y="3756660"/>
            <a:ext cx="1704975" cy="2273300"/>
          </a:xfrm>
          <a:prstGeom prst="rect">
            <a:avLst/>
          </a:prstGeom>
        </p:spPr>
      </p:pic>
      <p:pic>
        <p:nvPicPr>
          <p:cNvPr id="14" name="그림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50515" y="4205605"/>
            <a:ext cx="2432050" cy="1824355"/>
          </a:xfrm>
          <a:prstGeom prst="rect">
            <a:avLst/>
          </a:prstGeom>
        </p:spPr>
      </p:pic>
      <p:pic>
        <p:nvPicPr>
          <p:cNvPr id="16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603240" y="4020820"/>
            <a:ext cx="2658745" cy="1993900"/>
          </a:xfrm>
          <a:prstGeom prst="rect">
            <a:avLst/>
          </a:prstGeom>
        </p:spPr>
      </p:pic>
      <p:sp>
        <p:nvSpPr>
          <p:cNvPr id="18" name="도형 13"/>
          <p:cNvSpPr>
            <a:spLocks/>
          </p:cNvSpPr>
          <p:nvPr/>
        </p:nvSpPr>
        <p:spPr>
          <a:xfrm>
            <a:off x="1902460" y="1939290"/>
            <a:ext cx="1012825" cy="346710"/>
          </a:xfrm>
          <a:prstGeom prst="rightArrow">
            <a:avLst/>
          </a:prstGeom>
          <a:solidFill>
            <a:srgbClr val="FFFF00"/>
          </a:solidFill>
          <a:ln w="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맑은 고딕"/>
              <a:ea typeface="맑은 고딕"/>
            </a:endParaRPr>
          </a:p>
        </p:txBody>
      </p:sp>
      <p:sp>
        <p:nvSpPr>
          <p:cNvPr id="20" name="도형 14"/>
          <p:cNvSpPr>
            <a:spLocks/>
          </p:cNvSpPr>
          <p:nvPr/>
        </p:nvSpPr>
        <p:spPr>
          <a:xfrm rot="9000000" flipV="1">
            <a:off x="4602480" y="3456305"/>
            <a:ext cx="1842135" cy="457835"/>
          </a:xfrm>
          <a:prstGeom prst="rightArrow">
            <a:avLst/>
          </a:prstGeom>
          <a:solidFill>
            <a:srgbClr val="FFFF00"/>
          </a:solidFill>
          <a:ln w="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맑은 고딕"/>
              <a:ea typeface="맑은 고딕"/>
            </a:endParaRPr>
          </a:p>
        </p:txBody>
      </p:sp>
      <p:sp>
        <p:nvSpPr>
          <p:cNvPr id="22" name="도형 15"/>
          <p:cNvSpPr>
            <a:spLocks/>
          </p:cNvSpPr>
          <p:nvPr/>
        </p:nvSpPr>
        <p:spPr>
          <a:xfrm>
            <a:off x="3804920" y="1964055"/>
            <a:ext cx="1012825" cy="358775"/>
          </a:xfrm>
          <a:prstGeom prst="rightArrow">
            <a:avLst/>
          </a:prstGeom>
          <a:solidFill>
            <a:srgbClr val="FFFF00"/>
          </a:solidFill>
          <a:ln w="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uFillTx/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/>
          <p:nvPr/>
        </p:nvSpPr>
        <p:spPr>
          <a:xfrm>
            <a:off x="982345" y="671830"/>
            <a:ext cx="419698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프로토타입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 변천사</a:t>
            </a:r>
            <a:r>
              <a:rPr lang="en-US" altLang="ko-KR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- </a:t>
            </a:r>
            <a:r>
              <a:rPr lang="ko-KR" altLang="en-US" sz="20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와이파이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 </a:t>
            </a:r>
            <a:r>
              <a:rPr lang="ko-KR" altLang="en-US" sz="2000" b="1" spc="-150" dirty="0">
                <a:solidFill>
                  <a:srgbClr val="44546A"/>
                </a:solidFill>
                <a:latin typeface="a신문고딕"/>
                <a:ea typeface="a신문고딕"/>
              </a:rPr>
              <a:t>모듈 이용</a:t>
            </a:r>
            <a:endParaRPr lang="ko-KR" altLang="en-US" sz="2000" b="1" spc="-150" dirty="0">
              <a:solidFill>
                <a:srgbClr val="44546A"/>
              </a:solidFill>
              <a:uFillTx/>
              <a:latin typeface="a신문고딕"/>
              <a:ea typeface="a신문고딕"/>
            </a:endParaRPr>
          </a:p>
        </p:txBody>
      </p:sp>
      <p:pic>
        <p:nvPicPr>
          <p:cNvPr id="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42" y="1134964"/>
            <a:ext cx="2263775" cy="3017520"/>
          </a:xfrm>
          <a:prstGeom prst="rect">
            <a:avLst/>
          </a:prstGeom>
        </p:spPr>
      </p:pic>
      <p:sp>
        <p:nvSpPr>
          <p:cNvPr id="14" name="TextBox 7"/>
          <p:cNvSpPr/>
          <p:nvPr/>
        </p:nvSpPr>
        <p:spPr>
          <a:xfrm>
            <a:off x="1764030" y="5402580"/>
            <a:ext cx="551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0070C0"/>
              </a:solidFill>
              <a:uFillTx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82" y="3167485"/>
            <a:ext cx="1638529" cy="123842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920554" y="1994726"/>
            <a:ext cx="792088" cy="82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36" y="2054437"/>
            <a:ext cx="3353263" cy="206481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870166" y="4299128"/>
            <a:ext cx="15637" cy="10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246" y="2068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44788" y="4531412"/>
            <a:ext cx="283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 err="1"/>
              <a:t>wemos</a:t>
            </a:r>
            <a:r>
              <a:rPr lang="en-US" altLang="ko-KR" dirty="0"/>
              <a:t> (</a:t>
            </a:r>
            <a:r>
              <a:rPr lang="en-US" altLang="ko-KR" dirty="0" err="1"/>
              <a:t>wifi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56982" y="1596628"/>
            <a:ext cx="46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모듈 안에 있는 </a:t>
            </a:r>
            <a:r>
              <a:rPr lang="en-US" altLang="ko-KR" dirty="0"/>
              <a:t>http</a:t>
            </a:r>
            <a:r>
              <a:rPr lang="ko-KR" altLang="en-US" dirty="0"/>
              <a:t>서버를 통해 </a:t>
            </a:r>
            <a:r>
              <a:rPr lang="ko-KR" altLang="en-US" dirty="0" err="1"/>
              <a:t>웹서버</a:t>
            </a:r>
            <a:r>
              <a:rPr lang="ko-KR" altLang="en-US" dirty="0"/>
              <a:t> 구축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69454" y="5315182"/>
            <a:ext cx="3801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Agree , disagree </a:t>
            </a:r>
            <a:r>
              <a:rPr lang="ko-KR" altLang="en-US" dirty="0"/>
              <a:t>두 가지 버튼이 있고 </a:t>
            </a:r>
            <a:endParaRPr lang="en-US" altLang="ko-KR" dirty="0"/>
          </a:p>
          <a:p>
            <a:r>
              <a:rPr lang="en-US" altLang="ko-KR" dirty="0"/>
              <a:t>Agree </a:t>
            </a:r>
            <a:r>
              <a:rPr lang="ko-KR" altLang="en-US" dirty="0"/>
              <a:t>를 눌렀을 때는 </a:t>
            </a:r>
            <a:r>
              <a:rPr lang="en-US" altLang="ko-KR" dirty="0"/>
              <a:t>LED ON</a:t>
            </a:r>
          </a:p>
          <a:p>
            <a:r>
              <a:rPr lang="en-US" altLang="ko-KR" dirty="0"/>
              <a:t>Disagree</a:t>
            </a:r>
            <a:r>
              <a:rPr lang="ko-KR" altLang="en-US" dirty="0"/>
              <a:t>를 눌렀을 때는 </a:t>
            </a:r>
            <a:r>
              <a:rPr lang="en-US" altLang="ko-KR" dirty="0"/>
              <a:t>LED OFF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909875" y="5771912"/>
            <a:ext cx="934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756" y="5056100"/>
            <a:ext cx="3498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하지만 </a:t>
            </a:r>
            <a:r>
              <a:rPr lang="ko-KR" altLang="en-US" b="1" dirty="0" err="1">
                <a:solidFill>
                  <a:srgbClr val="FF0000"/>
                </a:solidFill>
              </a:rPr>
              <a:t>웹서버에서</a:t>
            </a:r>
            <a:r>
              <a:rPr lang="ko-KR" altLang="en-US" b="1" dirty="0">
                <a:solidFill>
                  <a:srgbClr val="FF0000"/>
                </a:solidFill>
              </a:rPr>
              <a:t> 투표를 </a:t>
            </a:r>
            <a:r>
              <a:rPr lang="ko-KR" altLang="en-US" b="1" dirty="0" err="1">
                <a:solidFill>
                  <a:srgbClr val="FF0000"/>
                </a:solidFill>
              </a:rPr>
              <a:t>해야한다는</a:t>
            </a:r>
            <a:r>
              <a:rPr lang="ko-KR" altLang="en-US" b="1" dirty="0">
                <a:solidFill>
                  <a:srgbClr val="FF0000"/>
                </a:solidFill>
              </a:rPr>
              <a:t> 단점과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최대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개 까지 밖에 하지 못한다는 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/>
          <p:nvPr/>
        </p:nvSpPr>
        <p:spPr>
          <a:xfrm>
            <a:off x="990727" y="675922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err="1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프로토타입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 변천사</a:t>
            </a:r>
            <a:r>
              <a:rPr lang="en-US" altLang="ko-KR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-</a:t>
            </a:r>
            <a:r>
              <a:rPr lang="ko-KR" altLang="en-US" sz="2000" b="1" spc="-150" dirty="0">
                <a:solidFill>
                  <a:srgbClr val="44546A"/>
                </a:solidFill>
                <a:uFillTx/>
                <a:latin typeface="a신문고딕"/>
                <a:ea typeface="a신문고딕"/>
              </a:rPr>
              <a:t>라디오 주파수 이용 </a:t>
            </a:r>
          </a:p>
        </p:txBody>
      </p:sp>
      <p:sp>
        <p:nvSpPr>
          <p:cNvPr id="14" name="TextBox 7"/>
          <p:cNvSpPr/>
          <p:nvPr/>
        </p:nvSpPr>
        <p:spPr>
          <a:xfrm>
            <a:off x="1764030" y="5402580"/>
            <a:ext cx="551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0070C0"/>
              </a:solidFill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6246" y="2068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467946"/>
            <a:ext cx="4221845" cy="25686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00" y="4602480"/>
            <a:ext cx="2857500" cy="1600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40" y="1195041"/>
            <a:ext cx="3559023" cy="29498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354" y="41449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5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0"/>
        </a:ln>
        <a:ln w="12700" cap="flat" cmpd="sng" algn="ctr">
          <a:solidFill>
            <a:schemeClr val="phClr"/>
          </a:solidFill>
          <a:prstDash val="solid"/>
          <a:miter lim="0"/>
        </a:ln>
        <a:ln w="19050" cap="flat" cmpd="sng" algn="ctr">
          <a:solidFill>
            <a:schemeClr val="phClr"/>
          </a:solidFill>
          <a:prstDash val="solid"/>
          <a:miter lim="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0"/>
        </a:ln>
        <a:ln w="12700" cap="flat" cmpd="sng" algn="ctr">
          <a:solidFill>
            <a:schemeClr val="phClr"/>
          </a:solidFill>
          <a:prstDash val="solid"/>
          <a:miter lim="0"/>
        </a:ln>
        <a:ln w="19050" cap="flat" cmpd="sng" algn="ctr">
          <a:solidFill>
            <a:schemeClr val="phClr"/>
          </a:solidFill>
          <a:prstDash val="solid"/>
          <a:miter lim="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434</Words>
  <Application>Microsoft Office PowerPoint</Application>
  <PresentationFormat>화면 슬라이드 쇼(4:3)</PresentationFormat>
  <Paragraphs>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210 나무굴림 R</vt:lpstr>
      <vt:lpstr>210 맨발의청춘 B</vt:lpstr>
      <vt:lpstr>210 맨발의청춘 L</vt:lpstr>
      <vt:lpstr>a대한늬우스L</vt:lpstr>
      <vt:lpstr>a신문고딕</vt:lpstr>
      <vt:lpstr>a신문명조</vt:lpstr>
      <vt:lpstr>나눔바른고딕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김기영</dc:creator>
  <cp:lastModifiedBy>asy10092@gmail.com</cp:lastModifiedBy>
  <cp:revision>26</cp:revision>
  <dcterms:modified xsi:type="dcterms:W3CDTF">2021-01-19T11:21:10Z</dcterms:modified>
</cp:coreProperties>
</file>