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301" r:id="rId2"/>
    <p:sldId id="285" r:id="rId3"/>
    <p:sldId id="256" r:id="rId4"/>
    <p:sldId id="286" r:id="rId5"/>
    <p:sldId id="299" r:id="rId6"/>
    <p:sldId id="257" r:id="rId7"/>
    <p:sldId id="258" r:id="rId8"/>
    <p:sldId id="259" r:id="rId9"/>
    <p:sldId id="260" r:id="rId10"/>
    <p:sldId id="261" r:id="rId11"/>
    <p:sldId id="300" r:id="rId12"/>
    <p:sldId id="274" r:id="rId13"/>
    <p:sldId id="288" r:id="rId14"/>
    <p:sldId id="262" r:id="rId15"/>
    <p:sldId id="290" r:id="rId16"/>
    <p:sldId id="263" r:id="rId17"/>
    <p:sldId id="264" r:id="rId18"/>
    <p:sldId id="275" r:id="rId19"/>
    <p:sldId id="281" r:id="rId20"/>
    <p:sldId id="292" r:id="rId21"/>
    <p:sldId id="267" r:id="rId22"/>
    <p:sldId id="271" r:id="rId23"/>
    <p:sldId id="269" r:id="rId24"/>
    <p:sldId id="272" r:id="rId25"/>
    <p:sldId id="289" r:id="rId26"/>
    <p:sldId id="287" r:id="rId27"/>
    <p:sldId id="293" r:id="rId28"/>
    <p:sldId id="294" r:id="rId29"/>
    <p:sldId id="298" r:id="rId30"/>
    <p:sldId id="295" r:id="rId31"/>
    <p:sldId id="296" r:id="rId32"/>
    <p:sldId id="297" r:id="rId33"/>
    <p:sldId id="273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54" autoAdjust="0"/>
    <p:restoredTop sz="90718" autoAdjust="0"/>
  </p:normalViewPr>
  <p:slideViewPr>
    <p:cSldViewPr snapToGrid="0" snapToObjects="1">
      <p:cViewPr varScale="1">
        <p:scale>
          <a:sx n="82" d="100"/>
          <a:sy n="82" d="100"/>
        </p:scale>
        <p:origin x="-169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4E534A-328A-B14D-812F-814CB4C79C34}" type="datetimeFigureOut">
              <a:rPr lang="en-US" smtClean="0"/>
              <a:t>14-9-14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 altLang="zh-CN" smtClean="0"/>
              <a:t>Click to edit Master text styles
</a:t>
            </a:r>
            <a:r>
              <a:rPr lang="zh-CN" altLang="en-US" smtClean="0"/>
              <a:t>第二等级
第三等级
第四等级
第五等级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94DAF1-6F5C-6C48-B79F-145465CEF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615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我们来看一个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demo,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这个方法里做了两件事情，第一件是计算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，第二件是计算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94DAF1-6F5C-6C48-B79F-145465CEFA1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8663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94DAF1-6F5C-6C48-B79F-145465CEFA1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2868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94DAF1-6F5C-6C48-B79F-145465CEFA1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6034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94DAF1-6F5C-6C48-B79F-145465CEFA1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6034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队列中的元素必须实现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Delayed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接口，在创建元素时可以指定多久才能从队列中获取当前元素。只有在延迟期满时才能从队列中提取元素。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94DAF1-6F5C-6C48-B79F-145465CEFA1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4119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94DAF1-6F5C-6C48-B79F-145465CEFA1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6034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S0  — Heap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上的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Survivor space 0 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区已使用空间的百分比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 S1  — Heap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上的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Survivor space 1 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区已使用空间的百分比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 E   — Heap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上的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Eden space 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区已使用空间的百分比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 O   — Heap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上的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Old space 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区已使用空间的百分比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 P   — Perm space 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区已使用空间的百分比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 YGC — 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从应用程序启动到采样时发生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Young GC 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的次数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 YGCT– 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从应用程序启动到采样时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Young GC 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所用的时间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单位秒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) FGC — 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从应用程序启动到采样时发生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Full GC 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的次数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 FGCT– 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从应用程序启动到采样时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Full GC 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所用的时间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单位秒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) GCT — 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从应用程序启动到采样时用于垃圾回收的总时间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单位秒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94DAF1-6F5C-6C48-B79F-145465CEFA1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888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14-9-14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及垂直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
</a:t>
            </a:r>
            <a:r>
              <a:rPr lang="zh-CN" altLang="en-US" smtClean="0"/>
              <a:t>第二等级
第三等级
第四等级
第五等级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14-9-14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标题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
</a:t>
            </a:r>
            <a:r>
              <a:rPr lang="zh-CN" altLang="en-US" smtClean="0"/>
              <a:t>第二等级
第三等级
第四等级
第五等级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14-9-14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及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
</a:t>
            </a:r>
            <a:r>
              <a:rPr lang="zh-CN" altLang="en-US" smtClean="0"/>
              <a:t>第二等级
第三等级
第四等级
第五等级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14-9-14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片段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
</a:t>
            </a:r>
            <a:r>
              <a:rPr lang="zh-CN" altLang="en-US" smtClean="0"/>
              <a:t>第二等级
第三等级
第四等级
第五等级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14-9-14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
</a:t>
            </a:r>
            <a:r>
              <a:rPr lang="zh-CN" altLang="en-US" smtClean="0"/>
              <a:t>第二等级
第三等级
第四等级
第五等级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
</a:t>
            </a:r>
            <a:r>
              <a:rPr lang="zh-CN" altLang="en-US" smtClean="0"/>
              <a:t>第二等级
第三等级
第四等级
第五等级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14-9-14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对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
</a:t>
            </a:r>
            <a:r>
              <a:rPr lang="zh-CN" altLang="en-US" smtClean="0"/>
              <a:t>第二等级
第三等级
第四等级
第五等级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
</a:t>
            </a:r>
            <a:r>
              <a:rPr lang="zh-CN" altLang="en-US" smtClean="0"/>
              <a:t>第二等级
第三等级
第四等级
第五等级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
</a:t>
            </a:r>
            <a:r>
              <a:rPr lang="zh-CN" altLang="en-US" smtClean="0"/>
              <a:t>第二等级
第三等级
第四等级
第五等级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
</a:t>
            </a:r>
            <a:r>
              <a:rPr lang="zh-CN" altLang="en-US" smtClean="0"/>
              <a:t>第二等级
第三等级
第四等级
第五等级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14-9-14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14-9-14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14-9-14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带提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
</a:t>
            </a:r>
            <a:r>
              <a:rPr lang="zh-CN" altLang="en-US" smtClean="0"/>
              <a:t>第二等级
第三等级
第四等级
第五等级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
</a:t>
            </a:r>
            <a:r>
              <a:rPr lang="zh-CN" altLang="en-US" smtClean="0"/>
              <a:t>第二等级
第三等级
第四等级
第五等级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14-9-14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带题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
</a:t>
            </a:r>
            <a:r>
              <a:rPr lang="zh-CN" altLang="en-US" smtClean="0"/>
              <a:t>第二等级
第三等级
第四等级
第五等级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14-9-14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14-9-14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pp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190"/>
            <a:ext cx="9144000" cy="680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085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并发执行总结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并发执行不一定快，因为有线程创建和调度的时间。</a:t>
            </a:r>
          </a:p>
          <a:p>
            <a:r>
              <a:rPr lang="en-US" dirty="0" smtClean="0"/>
              <a:t>大于10ms的任务</a:t>
            </a:r>
            <a:r>
              <a:rPr lang="zh-CN" altLang="en-US" dirty="0" smtClean="0"/>
              <a:t>才</a:t>
            </a:r>
            <a:r>
              <a:rPr lang="en-US" dirty="0" smtClean="0"/>
              <a:t>考虑并发执行。</a:t>
            </a:r>
          </a:p>
          <a:p>
            <a:r>
              <a:rPr lang="en-US" dirty="0" smtClean="0"/>
              <a:t>可以考虑使用线程池，减少线程创建和上下文切换的消耗。</a:t>
            </a:r>
          </a:p>
          <a:p>
            <a:r>
              <a:rPr lang="zh-CN" altLang="en-US" dirty="0" smtClean="0"/>
              <a:t>无锁编程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5805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Java</a:t>
            </a:r>
            <a:r>
              <a:rPr kumimoji="1" lang="zh-CN" altLang="en-US" dirty="0" smtClean="0"/>
              <a:t>包里的并发技巧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CopyOnWriteArrayList</a:t>
            </a:r>
            <a:r>
              <a:rPr kumimoji="1" lang="zh-CN" altLang="en-US" dirty="0" smtClean="0"/>
              <a:t>：写时复制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ConcurrencyHashMap</a:t>
            </a:r>
            <a:r>
              <a:rPr kumimoji="1" lang="en-US" altLang="zh-CN" dirty="0" smtClean="0"/>
              <a:t> :   </a:t>
            </a:r>
            <a:r>
              <a:rPr kumimoji="1" lang="zh-CN" altLang="en-US" dirty="0" smtClean="0"/>
              <a:t>分段锁，无锁检查</a:t>
            </a:r>
            <a:endParaRPr kumimoji="1" lang="en-US" altLang="zh-CN" dirty="0" smtClean="0"/>
          </a:p>
          <a:p>
            <a:r>
              <a:rPr lang="en-US" altLang="zh-CN" dirty="0" err="1" smtClean="0"/>
              <a:t>ThreadPoolExecutor</a:t>
            </a:r>
            <a:r>
              <a:rPr lang="zh-CN" altLang="en-US" dirty="0" smtClean="0"/>
              <a:t>：生产者消费者模式</a:t>
            </a:r>
            <a:endParaRPr lang="en-US" altLang="zh-CN" dirty="0" smtClean="0"/>
          </a:p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93954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生产者消费者模式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用于平衡生产和消费能力</a:t>
            </a:r>
          </a:p>
          <a:p>
            <a:r>
              <a:rPr lang="en-US" dirty="0" smtClean="0"/>
              <a:t>生产者</a:t>
            </a:r>
            <a:r>
              <a:rPr lang="zh-CN" altLang="en-US" dirty="0" smtClean="0"/>
              <a:t>，</a:t>
            </a:r>
            <a:r>
              <a:rPr lang="en-US" dirty="0" smtClean="0"/>
              <a:t>消费者</a:t>
            </a:r>
            <a:r>
              <a:rPr lang="zh-CN" altLang="en-US" dirty="0" smtClean="0"/>
              <a:t>和</a:t>
            </a:r>
            <a:r>
              <a:rPr lang="en-US" dirty="0" smtClean="0"/>
              <a:t>阻塞队列</a:t>
            </a:r>
          </a:p>
          <a:p>
            <a:r>
              <a:rPr lang="zh-CN" altLang="en-US" dirty="0" smtClean="0"/>
              <a:t>经典实现：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的线程池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6526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3"/>
          <p:cNvSpPr/>
          <p:nvPr/>
        </p:nvSpPr>
        <p:spPr>
          <a:xfrm>
            <a:off x="1693674" y="3270957"/>
            <a:ext cx="5508441" cy="2983982"/>
          </a:xfrm>
          <a:prstGeom prst="roundRect">
            <a:avLst/>
          </a:prstGeom>
          <a:solidFill>
            <a:srgbClr val="F18F0D"/>
          </a:solidFill>
          <a:ln>
            <a:solidFill>
              <a:srgbClr val="FFFFFF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b" anchorCtr="1"/>
          <a:lstStyle/>
          <a:p>
            <a:pPr algn="ctr"/>
            <a:r>
              <a:rPr lang="en-US" altLang="zh-CN" dirty="0" err="1" smtClean="0">
                <a:latin typeface="微软雅黑"/>
                <a:ea typeface="微软雅黑"/>
                <a:cs typeface="微软雅黑"/>
              </a:rPr>
              <a:t>Yuna</a:t>
            </a:r>
            <a:endParaRPr lang="zh-CN" altLang="en-US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生产消费者应用场景－</a:t>
            </a:r>
            <a:r>
              <a:rPr lang="en-US" altLang="zh-CN" dirty="0" err="1" smtClean="0"/>
              <a:t>Yuna</a:t>
            </a:r>
            <a:r>
              <a:rPr lang="zh-CN" altLang="en-US" dirty="0" smtClean="0"/>
              <a:t>工具</a:t>
            </a:r>
            <a:endParaRPr lang="en-US" dirty="0"/>
          </a:p>
        </p:txBody>
      </p:sp>
      <p:sp>
        <p:nvSpPr>
          <p:cNvPr id="4" name="Rectangle 6"/>
          <p:cNvSpPr/>
          <p:nvPr/>
        </p:nvSpPr>
        <p:spPr>
          <a:xfrm>
            <a:off x="2705338" y="4300058"/>
            <a:ext cx="1180134" cy="308632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400" dirty="0" smtClean="0"/>
              <a:t>生产者线程</a:t>
            </a:r>
            <a:endParaRPr lang="en-US" altLang="zh-CN" sz="1400" dirty="0"/>
          </a:p>
        </p:txBody>
      </p:sp>
      <p:sp>
        <p:nvSpPr>
          <p:cNvPr id="5" name="Rectangle 6"/>
          <p:cNvSpPr/>
          <p:nvPr/>
        </p:nvSpPr>
        <p:spPr>
          <a:xfrm>
            <a:off x="6291303" y="2238503"/>
            <a:ext cx="1219803" cy="27598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 err="1" smtClean="0"/>
              <a:t>WiKI</a:t>
            </a:r>
            <a:endParaRPr lang="en-US" altLang="zh-CN" sz="1400" dirty="0"/>
          </a:p>
        </p:txBody>
      </p:sp>
      <p:sp>
        <p:nvSpPr>
          <p:cNvPr id="6" name="Can 21"/>
          <p:cNvSpPr/>
          <p:nvPr/>
        </p:nvSpPr>
        <p:spPr>
          <a:xfrm>
            <a:off x="1668848" y="2238503"/>
            <a:ext cx="1036490" cy="460187"/>
          </a:xfrm>
          <a:prstGeom prst="can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zh-CN" altLang="en-US" sz="1200" dirty="0" smtClean="0"/>
              <a:t>邮件服务器</a:t>
            </a:r>
            <a:endParaRPr lang="en-US" sz="1200" dirty="0"/>
          </a:p>
        </p:txBody>
      </p:sp>
      <p:sp>
        <p:nvSpPr>
          <p:cNvPr id="8" name="Rectangle 6"/>
          <p:cNvSpPr/>
          <p:nvPr/>
        </p:nvSpPr>
        <p:spPr>
          <a:xfrm>
            <a:off x="5203574" y="4319815"/>
            <a:ext cx="1180134" cy="308632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400" dirty="0" smtClean="0"/>
              <a:t>消费者线程</a:t>
            </a:r>
            <a:endParaRPr lang="en-US" altLang="zh-CN" sz="1400" dirty="0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3811044" y="5092657"/>
            <a:ext cx="1180133" cy="293083"/>
          </a:xfrm>
          <a:prstGeom prst="rect">
            <a:avLst/>
          </a:prstGeom>
          <a:solidFill>
            <a:srgbClr val="008080"/>
          </a:solidFill>
          <a:ln w="9525" algn="ctr">
            <a:solidFill>
              <a:srgbClr val="085886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sz="1200" b="1" dirty="0" smtClean="0">
                <a:solidFill>
                  <a:srgbClr val="FFFFFF"/>
                </a:solidFill>
                <a:latin typeface="Trebuchet MS" pitchFamily="34" charset="0"/>
              </a:rPr>
              <a:t>阻塞队列</a:t>
            </a:r>
            <a:endParaRPr lang="en-US" altLang="zh-CN" sz="1200" b="1" dirty="0">
              <a:solidFill>
                <a:srgbClr val="FFFFFF"/>
              </a:solidFill>
              <a:latin typeface="Trebuchet MS" pitchFamily="34" charset="0"/>
            </a:endParaRPr>
          </a:p>
        </p:txBody>
      </p:sp>
      <p:cxnSp>
        <p:nvCxnSpPr>
          <p:cNvPr id="11" name="直线箭头连接符 10"/>
          <p:cNvCxnSpPr>
            <a:stCxn id="6" idx="3"/>
            <a:endCxn id="4" idx="0"/>
          </p:cNvCxnSpPr>
          <p:nvPr/>
        </p:nvCxnSpPr>
        <p:spPr>
          <a:xfrm>
            <a:off x="2187093" y="2698690"/>
            <a:ext cx="1108312" cy="16013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/>
          <p:cNvCxnSpPr>
            <a:stCxn id="8" idx="0"/>
            <a:endCxn id="5" idx="2"/>
          </p:cNvCxnSpPr>
          <p:nvPr/>
        </p:nvCxnSpPr>
        <p:spPr>
          <a:xfrm flipV="1">
            <a:off x="5793641" y="2514485"/>
            <a:ext cx="1107564" cy="18053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/>
          <p:cNvCxnSpPr>
            <a:stCxn id="4" idx="2"/>
            <a:endCxn id="9" idx="1"/>
          </p:cNvCxnSpPr>
          <p:nvPr/>
        </p:nvCxnSpPr>
        <p:spPr>
          <a:xfrm>
            <a:off x="3295405" y="4608690"/>
            <a:ext cx="515639" cy="6305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/>
          <p:cNvCxnSpPr/>
          <p:nvPr/>
        </p:nvCxnSpPr>
        <p:spPr>
          <a:xfrm flipV="1">
            <a:off x="4991177" y="4628448"/>
            <a:ext cx="802464" cy="6107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圆角矩形标注 35"/>
          <p:cNvSpPr/>
          <p:nvPr/>
        </p:nvSpPr>
        <p:spPr>
          <a:xfrm>
            <a:off x="1033064" y="3285952"/>
            <a:ext cx="1271567" cy="748687"/>
          </a:xfrm>
          <a:prstGeom prst="wedgeRoundRectCallout">
            <a:avLst>
              <a:gd name="adj1" fmla="val 63875"/>
              <a:gd name="adj2" fmla="val -19494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zh-CN" altLang="en-US" sz="1400" dirty="0" smtClean="0">
                <a:latin typeface="微软雅黑"/>
                <a:ea typeface="微软雅黑"/>
                <a:cs typeface="微软雅黑"/>
              </a:rPr>
              <a:t>下载邮件</a:t>
            </a:r>
            <a:endParaRPr kumimoji="1" lang="zh-CN" altLang="en-US" sz="1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25" name="圆角矩形标注 35"/>
          <p:cNvSpPr/>
          <p:nvPr/>
        </p:nvSpPr>
        <p:spPr>
          <a:xfrm>
            <a:off x="6901205" y="3285952"/>
            <a:ext cx="1184424" cy="748687"/>
          </a:xfrm>
          <a:prstGeom prst="wedgeRoundRectCallout">
            <a:avLst>
              <a:gd name="adj1" fmla="val -62916"/>
              <a:gd name="adj2" fmla="val 17680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zh-CN" altLang="en-US" sz="1600" dirty="0" smtClean="0">
                <a:latin typeface="微软雅黑"/>
                <a:ea typeface="微软雅黑"/>
                <a:cs typeface="微软雅黑"/>
              </a:rPr>
              <a:t>插入到</a:t>
            </a:r>
            <a:r>
              <a:rPr kumimoji="1" lang="en-US" altLang="zh-CN" sz="1600" dirty="0" smtClean="0">
                <a:latin typeface="微软雅黑"/>
                <a:ea typeface="微软雅黑"/>
                <a:cs typeface="微软雅黑"/>
              </a:rPr>
              <a:t>Wiki</a:t>
            </a:r>
            <a:endParaRPr kumimoji="1" lang="zh-CN" altLang="en-US" sz="1600" dirty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3390202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  <p:bldP spid="9" grpId="0" animBg="1"/>
      <p:bldP spid="24" grpId="0" animBg="1"/>
      <p:bldP spid="2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线程池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一组执行任务的线程组成的池</a:t>
            </a:r>
            <a:endParaRPr lang="en-US" altLang="zh-TW" dirty="0" smtClean="0"/>
          </a:p>
          <a:p>
            <a:r>
              <a:rPr lang="zh-TW" altLang="en-US" dirty="0" smtClean="0"/>
              <a:t>降低资源</a:t>
            </a:r>
            <a:r>
              <a:rPr lang="zh-CN" altLang="en-US" dirty="0" smtClean="0"/>
              <a:t>消耗</a:t>
            </a:r>
            <a:endParaRPr lang="en-US" altLang="zh-TW" dirty="0" smtClean="0"/>
          </a:p>
          <a:p>
            <a:r>
              <a:rPr lang="zh-TW" altLang="en-US" dirty="0"/>
              <a:t>提高响应速</a:t>
            </a:r>
            <a:r>
              <a:rPr lang="zh-TW" altLang="en-US" dirty="0" smtClean="0"/>
              <a:t>度</a:t>
            </a:r>
            <a:endParaRPr lang="en-US" altLang="zh-TW" dirty="0" smtClean="0"/>
          </a:p>
          <a:p>
            <a:r>
              <a:rPr lang="zh-TW" altLang="en-US" dirty="0"/>
              <a:t>提高线程的可管理</a:t>
            </a:r>
            <a:r>
              <a:rPr lang="zh-TW" altLang="en-US" dirty="0" smtClean="0"/>
              <a:t>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3100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线程池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实现原理</a:t>
            </a:r>
            <a:endParaRPr kumimoji="1"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2023304" y="1701800"/>
            <a:ext cx="6883629" cy="3689514"/>
          </a:xfrm>
          <a:prstGeom prst="roundRect">
            <a:avLst/>
          </a:prstGeom>
          <a:solidFill>
            <a:srgbClr val="F18F0D"/>
          </a:solidFill>
          <a:ln>
            <a:solidFill>
              <a:srgbClr val="FFFFFF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b" anchorCtr="1"/>
          <a:lstStyle/>
          <a:p>
            <a:pPr algn="ctr"/>
            <a:r>
              <a:rPr lang="en-US" altLang="zh-CN" dirty="0" smtClean="0">
                <a:latin typeface="微软雅黑"/>
                <a:ea typeface="微软雅黑"/>
                <a:cs typeface="微软雅黑"/>
              </a:rPr>
              <a:t>Java</a:t>
            </a: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里的线程池</a:t>
            </a:r>
            <a:endParaRPr lang="zh-CN" altLang="en-US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5" name="Rectangle 6"/>
          <p:cNvSpPr/>
          <p:nvPr/>
        </p:nvSpPr>
        <p:spPr>
          <a:xfrm>
            <a:off x="2594701" y="3598712"/>
            <a:ext cx="1180134" cy="556693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400" dirty="0" smtClean="0"/>
              <a:t>基本线程池</a:t>
            </a:r>
            <a:endParaRPr lang="en-US" altLang="zh-CN" sz="1400" dirty="0"/>
          </a:p>
        </p:txBody>
      </p:sp>
      <p:sp>
        <p:nvSpPr>
          <p:cNvPr id="12" name="Rectangle 6"/>
          <p:cNvSpPr/>
          <p:nvPr/>
        </p:nvSpPr>
        <p:spPr>
          <a:xfrm>
            <a:off x="4241231" y="3598712"/>
            <a:ext cx="1180134" cy="556692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400" dirty="0" smtClean="0"/>
              <a:t>阻塞队列</a:t>
            </a:r>
            <a:endParaRPr lang="en-US" altLang="zh-CN" sz="1400" dirty="0"/>
          </a:p>
        </p:txBody>
      </p:sp>
      <p:cxnSp>
        <p:nvCxnSpPr>
          <p:cNvPr id="17" name="直线箭头连接符 16"/>
          <p:cNvCxnSpPr>
            <a:stCxn id="19" idx="3"/>
            <a:endCxn id="4" idx="1"/>
          </p:cNvCxnSpPr>
          <p:nvPr/>
        </p:nvCxnSpPr>
        <p:spPr>
          <a:xfrm>
            <a:off x="1185333" y="3546557"/>
            <a:ext cx="83797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6"/>
          <p:cNvSpPr/>
          <p:nvPr/>
        </p:nvSpPr>
        <p:spPr>
          <a:xfrm>
            <a:off x="457200" y="3225889"/>
            <a:ext cx="728133" cy="6413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400" dirty="0" smtClean="0"/>
              <a:t>调用方</a:t>
            </a:r>
            <a:endParaRPr lang="en-US" altLang="zh-CN" sz="1400" dirty="0"/>
          </a:p>
        </p:txBody>
      </p:sp>
      <p:sp>
        <p:nvSpPr>
          <p:cNvPr id="20" name="Rectangle 6"/>
          <p:cNvSpPr/>
          <p:nvPr/>
        </p:nvSpPr>
        <p:spPr>
          <a:xfrm>
            <a:off x="5727368" y="3622043"/>
            <a:ext cx="1180134" cy="533362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400" dirty="0" smtClean="0"/>
              <a:t>最大线程池</a:t>
            </a:r>
            <a:endParaRPr lang="en-US" altLang="zh-CN" sz="1400" dirty="0"/>
          </a:p>
        </p:txBody>
      </p:sp>
      <p:sp>
        <p:nvSpPr>
          <p:cNvPr id="21" name="Rectangle 6"/>
          <p:cNvSpPr/>
          <p:nvPr/>
        </p:nvSpPr>
        <p:spPr>
          <a:xfrm>
            <a:off x="7320399" y="3622043"/>
            <a:ext cx="1180134" cy="554560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400" dirty="0" smtClean="0"/>
              <a:t>饱和处理者</a:t>
            </a:r>
            <a:endParaRPr lang="en-US" altLang="zh-CN" sz="1400" dirty="0"/>
          </a:p>
        </p:txBody>
      </p:sp>
      <p:sp>
        <p:nvSpPr>
          <p:cNvPr id="10" name="圆角矩形标注 35"/>
          <p:cNvSpPr/>
          <p:nvPr/>
        </p:nvSpPr>
        <p:spPr>
          <a:xfrm>
            <a:off x="2503268" y="2572432"/>
            <a:ext cx="1271567" cy="748687"/>
          </a:xfrm>
          <a:prstGeom prst="wedgeRoundRectCallout">
            <a:avLst>
              <a:gd name="adj1" fmla="val 21927"/>
              <a:gd name="adj2" fmla="val 72106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zh-CN" altLang="en-US" sz="1400" dirty="0" smtClean="0">
                <a:latin typeface="微软雅黑"/>
                <a:ea typeface="微软雅黑"/>
                <a:cs typeface="微软雅黑"/>
              </a:rPr>
              <a:t>创建线程执行任务</a:t>
            </a:r>
            <a:endParaRPr kumimoji="1" lang="zh-CN" altLang="en-US" sz="1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3" name="圆角矩形标注 35"/>
          <p:cNvSpPr/>
          <p:nvPr/>
        </p:nvSpPr>
        <p:spPr>
          <a:xfrm>
            <a:off x="4149798" y="2572432"/>
            <a:ext cx="1271567" cy="748687"/>
          </a:xfrm>
          <a:prstGeom prst="wedgeRoundRectCallout">
            <a:avLst>
              <a:gd name="adj1" fmla="val 21927"/>
              <a:gd name="adj2" fmla="val 72106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zh-CN" altLang="en-US" sz="1400" dirty="0" smtClean="0">
                <a:latin typeface="微软雅黑"/>
                <a:ea typeface="微软雅黑"/>
                <a:cs typeface="微软雅黑"/>
              </a:rPr>
              <a:t>存储任务</a:t>
            </a:r>
            <a:endParaRPr kumimoji="1" lang="zh-CN" altLang="en-US" sz="1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4" name="圆角矩形标注 35"/>
          <p:cNvSpPr/>
          <p:nvPr/>
        </p:nvSpPr>
        <p:spPr>
          <a:xfrm>
            <a:off x="5727368" y="2572432"/>
            <a:ext cx="1271567" cy="748687"/>
          </a:xfrm>
          <a:prstGeom prst="wedgeRoundRectCallout">
            <a:avLst>
              <a:gd name="adj1" fmla="val 21927"/>
              <a:gd name="adj2" fmla="val 72106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zh-CN" altLang="en-US" sz="1400" dirty="0" smtClean="0">
                <a:latin typeface="微软雅黑"/>
                <a:ea typeface="微软雅黑"/>
                <a:cs typeface="微软雅黑"/>
              </a:rPr>
              <a:t>创建线程执行任务</a:t>
            </a:r>
            <a:endParaRPr kumimoji="1" lang="zh-CN" altLang="en-US" sz="1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5" name="圆角矩形标注 35"/>
          <p:cNvSpPr/>
          <p:nvPr/>
        </p:nvSpPr>
        <p:spPr>
          <a:xfrm>
            <a:off x="7320399" y="2572432"/>
            <a:ext cx="1271567" cy="748687"/>
          </a:xfrm>
          <a:prstGeom prst="wedgeRoundRectCallout">
            <a:avLst>
              <a:gd name="adj1" fmla="val 21927"/>
              <a:gd name="adj2" fmla="val 72106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zh-CN" altLang="en-US" sz="1400" dirty="0" smtClean="0">
                <a:latin typeface="微软雅黑"/>
                <a:ea typeface="微软雅黑"/>
                <a:cs typeface="微软雅黑"/>
              </a:rPr>
              <a:t>抛弃任务或其他</a:t>
            </a:r>
            <a:endParaRPr kumimoji="1" lang="zh-CN" altLang="en-US" sz="1400" dirty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7275607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  <p:bldP spid="19" grpId="0" animBg="1"/>
      <p:bldP spid="20" grpId="0" animBg="1"/>
      <p:bldP spid="21" grpId="0" animBg="1"/>
      <p:bldP spid="10" grpId="0" animBg="1"/>
      <p:bldP spid="13" grpId="0" animBg="1"/>
      <p:bldP spid="14" grpId="0" animBg="1"/>
      <p:bldP spid="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线程池-创建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ThreadPoolExecutor(corePoolSize, maximumPoolSize</a:t>
            </a:r>
            <a:r>
              <a:rPr lang="en-US" dirty="0" smtClean="0"/>
              <a:t>,keepAliveTime</a:t>
            </a:r>
            <a:r>
              <a:rPr lang="en-US" dirty="0"/>
              <a:t>, milliseconds,runnableTaskQueue, threadFactory,handler);</a:t>
            </a:r>
          </a:p>
        </p:txBody>
      </p:sp>
    </p:spTree>
    <p:extLst>
      <p:ext uri="{BB962C8B-B14F-4D97-AF65-F5344CB8AC3E}">
        <p14:creationId xmlns:p14="http://schemas.microsoft.com/office/powerpoint/2010/main" val="38807394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线程池</a:t>
            </a:r>
            <a:r>
              <a:rPr lang="en-US" dirty="0" smtClean="0"/>
              <a:t>-参数说明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corePoolSize</a:t>
            </a:r>
            <a:r>
              <a:rPr lang="en-US" dirty="0" err="1" smtClean="0"/>
              <a:t>（线</a:t>
            </a:r>
            <a:r>
              <a:rPr lang="en-US" dirty="0" err="1"/>
              <a:t>程池的基本大</a:t>
            </a:r>
            <a:r>
              <a:rPr lang="en-US" dirty="0" err="1" smtClean="0"/>
              <a:t>小</a:t>
            </a:r>
            <a:r>
              <a:rPr lang="en-US" dirty="0" smtClean="0"/>
              <a:t>）</a:t>
            </a:r>
          </a:p>
          <a:p>
            <a:r>
              <a:rPr lang="en-US" altLang="zh-CN" dirty="0" err="1"/>
              <a:t>maximumPoolSize（线程池最大大小</a:t>
            </a:r>
            <a:r>
              <a:rPr lang="en-US" altLang="zh-CN" dirty="0" smtClean="0"/>
              <a:t>）</a:t>
            </a:r>
          </a:p>
          <a:p>
            <a:r>
              <a:rPr lang="en-US" altLang="zh-CN" dirty="0" err="1"/>
              <a:t>keepAliveTime</a:t>
            </a:r>
            <a:r>
              <a:rPr lang="zh-CN" altLang="en-US" dirty="0"/>
              <a:t>（线程的最大存活时间</a:t>
            </a:r>
            <a:r>
              <a:rPr lang="zh-CN" altLang="en-US" dirty="0" smtClean="0"/>
              <a:t>）</a:t>
            </a:r>
            <a:endParaRPr lang="en-US" dirty="0" smtClean="0"/>
          </a:p>
          <a:p>
            <a:r>
              <a:rPr lang="en-US" dirty="0" err="1"/>
              <a:t>runnableTaskQueue（任务队列</a:t>
            </a:r>
            <a:r>
              <a:rPr lang="en-US" dirty="0" smtClean="0"/>
              <a:t>）</a:t>
            </a:r>
          </a:p>
          <a:p>
            <a:r>
              <a:rPr lang="en-US" dirty="0" err="1" smtClean="0"/>
              <a:t>threadFactory</a:t>
            </a:r>
            <a:r>
              <a:rPr lang="zh-CN" altLang="en-US" dirty="0"/>
              <a:t>（线程工厂</a:t>
            </a:r>
            <a:r>
              <a:rPr lang="zh-CN" altLang="en-US" dirty="0" smtClean="0"/>
              <a:t>）</a:t>
            </a:r>
            <a:endParaRPr lang="en-US" dirty="0" smtClean="0"/>
          </a:p>
          <a:p>
            <a:r>
              <a:rPr lang="en-US" dirty="0"/>
              <a:t>RejectedExecutionHandler（饱和策略</a:t>
            </a:r>
            <a:r>
              <a:rPr lang="en-US" dirty="0" smtClean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5451797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线程池参数－</a:t>
            </a:r>
            <a:r>
              <a:rPr lang="en-US" dirty="0" smtClean="0"/>
              <a:t>阻塞队列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TW" dirty="0"/>
              <a:t>•  ArrayBlockingQueue</a:t>
            </a:r>
            <a:r>
              <a:rPr lang="zh-TW" altLang="en-US" dirty="0"/>
              <a:t>：一个由数组结构组成的有界阻塞队列。</a:t>
            </a:r>
          </a:p>
          <a:p>
            <a:pPr marL="0" indent="0">
              <a:buNone/>
            </a:pPr>
            <a:r>
              <a:rPr lang="en-US" dirty="0"/>
              <a:t>•  LinkedBlockingQueue：一个由链表结构组成的有界阻塞队列。</a:t>
            </a:r>
          </a:p>
          <a:p>
            <a:pPr marL="0" indent="0">
              <a:buNone/>
            </a:pPr>
            <a:r>
              <a:rPr lang="en-US" dirty="0"/>
              <a:t>•  PriorityBlockingQueue：一个支持优先级排序的无界阻塞队列。</a:t>
            </a:r>
          </a:p>
          <a:p>
            <a:pPr marL="0" indent="0">
              <a:buNone/>
            </a:pPr>
            <a:r>
              <a:rPr lang="en-US" altLang="zh-TW" dirty="0"/>
              <a:t>•  DelayQueue</a:t>
            </a:r>
            <a:r>
              <a:rPr lang="zh-TW" altLang="en-US" dirty="0" smtClean="0"/>
              <a:t>：</a:t>
            </a:r>
            <a:r>
              <a:rPr lang="zh-TW" altLang="en-US" dirty="0"/>
              <a:t>一个支持延时获取元素的无界阻塞队</a:t>
            </a:r>
            <a:r>
              <a:rPr lang="zh-TW" altLang="en-US" dirty="0" smtClean="0"/>
              <a:t>列。</a:t>
            </a:r>
            <a:endParaRPr lang="zh-TW" altLang="en-US" dirty="0"/>
          </a:p>
          <a:p>
            <a:pPr marL="0" indent="0">
              <a:buNone/>
            </a:pPr>
            <a:r>
              <a:rPr lang="en-US" dirty="0"/>
              <a:t>•  SynchronousQueue：一个不存储元素的阻塞队列。</a:t>
            </a:r>
          </a:p>
          <a:p>
            <a:pPr marL="0" indent="0">
              <a:buNone/>
            </a:pPr>
            <a:r>
              <a:rPr lang="en-US" dirty="0"/>
              <a:t>•  LinkedTransferQueue：一个由链表结构组成的无界阻塞队列。</a:t>
            </a:r>
          </a:p>
          <a:p>
            <a:pPr marL="0" indent="0">
              <a:buNone/>
            </a:pPr>
            <a:r>
              <a:rPr lang="en-US" dirty="0"/>
              <a:t>•  LinkedBlockingDeque：一个由链表结构组成的双向阻塞队列。</a:t>
            </a:r>
          </a:p>
        </p:txBody>
      </p:sp>
    </p:spTree>
    <p:extLst>
      <p:ext uri="{BB962C8B-B14F-4D97-AF65-F5344CB8AC3E}">
        <p14:creationId xmlns:p14="http://schemas.microsoft.com/office/powerpoint/2010/main" val="38540215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线程池参数－</a:t>
            </a:r>
            <a:r>
              <a:rPr lang="en-US" dirty="0" smtClean="0"/>
              <a:t>阻塞队列</a:t>
            </a: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分有界队列和无界队列</a:t>
            </a:r>
          </a:p>
          <a:p>
            <a:r>
              <a:rPr lang="en-US" dirty="0" smtClean="0"/>
              <a:t>有界队列用数组实现</a:t>
            </a:r>
          </a:p>
          <a:p>
            <a:r>
              <a:rPr lang="en-US" dirty="0" smtClean="0"/>
              <a:t>无界队列用链表实现</a:t>
            </a:r>
          </a:p>
          <a:p>
            <a:r>
              <a:rPr lang="zh-CN" altLang="en-US" dirty="0" smtClean="0"/>
              <a:t>每个阻塞队列用于不同的应用场景。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1088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自我介绍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并发编程网（</a:t>
            </a:r>
            <a:r>
              <a:rPr kumimoji="1" lang="en-US" altLang="zh-CN" dirty="0" err="1" smtClean="0"/>
              <a:t>ifeve.com</a:t>
            </a:r>
            <a:r>
              <a:rPr kumimoji="1" lang="zh-CN" altLang="en-US" dirty="0" smtClean="0"/>
              <a:t>）站长</a:t>
            </a:r>
            <a:endParaRPr kumimoji="1" lang="en-US" altLang="zh-CN" dirty="0" smtClean="0"/>
          </a:p>
          <a:p>
            <a:r>
              <a:rPr kumimoji="1" lang="zh-CN" altLang="en-US" dirty="0" smtClean="0"/>
              <a:t>支付宝开发工程师，花名清英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9175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线程池参数－饱和策略处理者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err="1"/>
              <a:t>AbortPolicy</a:t>
            </a:r>
            <a:r>
              <a:rPr lang="zh-TW" altLang="en-US" dirty="0"/>
              <a:t>：直接抛出异常。</a:t>
            </a:r>
          </a:p>
          <a:p>
            <a:r>
              <a:rPr lang="en-US" altLang="zh-TW" dirty="0" err="1"/>
              <a:t>CallerRunsPolicy</a:t>
            </a:r>
            <a:r>
              <a:rPr lang="zh-TW" altLang="en-US" dirty="0" smtClean="0"/>
              <a:t>：</a:t>
            </a:r>
            <a:r>
              <a:rPr lang="zh-CN" altLang="en-US" dirty="0" smtClean="0"/>
              <a:t>直接</a:t>
            </a:r>
            <a:r>
              <a:rPr lang="zh-TW" altLang="en-US" dirty="0" smtClean="0"/>
              <a:t>用调</a:t>
            </a:r>
            <a:r>
              <a:rPr lang="zh-TW" altLang="en-US" dirty="0"/>
              <a:t>用</a:t>
            </a:r>
            <a:r>
              <a:rPr lang="zh-TW" altLang="en-US" dirty="0" smtClean="0"/>
              <a:t>者线</a:t>
            </a:r>
            <a:r>
              <a:rPr lang="zh-TW" altLang="en-US" dirty="0"/>
              <a:t>程来运行任务。</a:t>
            </a:r>
          </a:p>
          <a:p>
            <a:r>
              <a:rPr lang="en-US" altLang="zh-TW" dirty="0" err="1"/>
              <a:t>DiscardOldestPolicy</a:t>
            </a:r>
            <a:r>
              <a:rPr lang="zh-TW" altLang="en-US" dirty="0"/>
              <a:t>：丢弃队列里最近的一个任务，并执行当前任务。</a:t>
            </a:r>
          </a:p>
          <a:p>
            <a:r>
              <a:rPr lang="en-US" altLang="zh-TW" dirty="0" err="1"/>
              <a:t>DiscardPolicy</a:t>
            </a:r>
            <a:r>
              <a:rPr lang="zh-TW" altLang="en-US" dirty="0" smtClean="0"/>
              <a:t>：</a:t>
            </a:r>
            <a:r>
              <a:rPr lang="zh-CN" altLang="en-US" dirty="0" smtClean="0"/>
              <a:t>不处理</a:t>
            </a:r>
            <a:r>
              <a:rPr lang="zh-TW" altLang="en-US" dirty="0" smtClean="0"/>
              <a:t>，</a:t>
            </a:r>
            <a:r>
              <a:rPr lang="zh-CN" altLang="en-US" dirty="0" smtClean="0"/>
              <a:t>直接</a:t>
            </a:r>
            <a:r>
              <a:rPr lang="zh-TW" altLang="en-US" dirty="0" smtClean="0"/>
              <a:t>丢弃掉</a:t>
            </a:r>
            <a:r>
              <a:rPr lang="zh-TW" altLang="en-US" dirty="0"/>
              <a:t>。</a:t>
            </a:r>
          </a:p>
          <a:p>
            <a:r>
              <a:rPr lang="zh-CN" altLang="en-US" dirty="0" smtClean="0"/>
              <a:t>自定义：实现</a:t>
            </a:r>
            <a:r>
              <a:rPr lang="en-US" altLang="zh-TW" dirty="0" err="1" smtClean="0"/>
              <a:t>RejectedExecutionHandler</a:t>
            </a:r>
            <a:r>
              <a:rPr lang="zh-CN" altLang="en-US" dirty="0" smtClean="0"/>
              <a:t>接口，</a:t>
            </a:r>
            <a:r>
              <a:rPr lang="zh-TW" altLang="en-US" dirty="0" smtClean="0"/>
              <a:t>如记录</a:t>
            </a:r>
            <a:r>
              <a:rPr lang="zh-TW" altLang="en-US" dirty="0"/>
              <a:t>日志或持久化不能处理的任务。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20434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线程池-关闭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Shutdown</a:t>
            </a:r>
            <a:r>
              <a:rPr lang="zh-CN" altLang="en-US" dirty="0" smtClean="0"/>
              <a:t>：</a:t>
            </a:r>
            <a:r>
              <a:rPr lang="zh-TW" altLang="en-US" dirty="0"/>
              <a:t>将线程池的状态设置成</a:t>
            </a:r>
            <a:r>
              <a:rPr lang="en-US" altLang="zh-TW" dirty="0"/>
              <a:t>SHUTDOWN</a:t>
            </a:r>
            <a:r>
              <a:rPr lang="zh-TW" altLang="en-US" dirty="0"/>
              <a:t>状态，然后中断所有没有正在执行任务的线程。</a:t>
            </a:r>
            <a:endParaRPr lang="en-US" dirty="0" smtClean="0"/>
          </a:p>
          <a:p>
            <a:r>
              <a:rPr lang="en-US" dirty="0" smtClean="0"/>
              <a:t>shutdownNow</a:t>
            </a:r>
            <a:r>
              <a:rPr lang="zh-CN" altLang="en-US" dirty="0" smtClean="0"/>
              <a:t>：</a:t>
            </a:r>
            <a:r>
              <a:rPr lang="zh-TW" altLang="en-US" dirty="0"/>
              <a:t>遍历线程池中的工作线程，然后逐个调用线程的</a:t>
            </a:r>
            <a:r>
              <a:rPr lang="en-US" altLang="zh-TW" dirty="0"/>
              <a:t>interrupt</a:t>
            </a:r>
            <a:r>
              <a:rPr lang="zh-TW" altLang="en-US" dirty="0"/>
              <a:t>方法来中断线程，所以无法响应中断的任务可能永远无法终止。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1023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合理的配置线程池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任务</a:t>
            </a:r>
            <a:r>
              <a:rPr lang="zh-TW" altLang="en-US" dirty="0"/>
              <a:t>的性质：</a:t>
            </a:r>
            <a:r>
              <a:rPr lang="en-US" altLang="zh-TW" dirty="0"/>
              <a:t>CPU</a:t>
            </a:r>
            <a:r>
              <a:rPr lang="zh-TW" altLang="en-US" dirty="0"/>
              <a:t>密集型任务，</a:t>
            </a:r>
            <a:r>
              <a:rPr lang="en-US" altLang="zh-TW" dirty="0"/>
              <a:t>IO</a:t>
            </a:r>
            <a:r>
              <a:rPr lang="zh-TW" altLang="en-US" dirty="0"/>
              <a:t>密集型任务和混合型任务。</a:t>
            </a:r>
          </a:p>
          <a:p>
            <a:r>
              <a:rPr lang="zh-TW" altLang="en-US" dirty="0"/>
              <a:t>任务的优先级：高，中和低。</a:t>
            </a:r>
          </a:p>
          <a:p>
            <a:r>
              <a:rPr lang="zh-TW" altLang="en-US" dirty="0"/>
              <a:t>任务的执行时间：长，中和短。</a:t>
            </a:r>
          </a:p>
          <a:p>
            <a:r>
              <a:rPr lang="zh-TW" altLang="en-US" dirty="0"/>
              <a:t>任务的依赖性：是否依赖其他系统资源，如数据库连接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选择有界阻塞队列。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9179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线程池的统一管理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zh-CN" altLang="en-US" dirty="0" smtClean="0"/>
              <a:t>              </a:t>
            </a:r>
            <a:r>
              <a:rPr lang="zh-CN" altLang="en-US" sz="8000" dirty="0" smtClean="0"/>
              <a:t>把系统所有的线程池配置放在一起，统一管理。</a:t>
            </a:r>
            <a:endParaRPr lang="en-US" altLang="zh-CN" sz="8000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&lt;</a:t>
            </a:r>
            <a:r>
              <a:rPr lang="en-US" altLang="zh-TW" dirty="0"/>
              <a:t>!-- </a:t>
            </a:r>
            <a:r>
              <a:rPr lang="zh-TW" altLang="en-US" dirty="0"/>
              <a:t>精准营销自动生成询盘线程池 </a:t>
            </a:r>
            <a:r>
              <a:rPr lang="en-US" altLang="zh-TW" dirty="0"/>
              <a:t>--&gt;</a:t>
            </a:r>
          </a:p>
          <a:p>
            <a:pPr marL="0" indent="0">
              <a:buNone/>
            </a:pPr>
            <a:r>
              <a:rPr lang="en-US" dirty="0"/>
              <a:t>	&lt;bean id=</a:t>
            </a:r>
            <a:r>
              <a:rPr lang="en-US" i="1" dirty="0"/>
              <a:t>"threadPoolService" class</a:t>
            </a:r>
            <a:r>
              <a:rPr lang="en-US" i="1" dirty="0" smtClean="0"/>
              <a:t>=”.eq.sys.threadpool.ThreadPoolServiceImpl</a:t>
            </a:r>
            <a:r>
              <a:rPr lang="en-US" i="1" dirty="0"/>
              <a:t>" init-method="initThreadPool"&gt;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&lt;</a:t>
            </a:r>
            <a:r>
              <a:rPr lang="en-US" dirty="0"/>
              <a:t>property name=</a:t>
            </a:r>
            <a:r>
              <a:rPr lang="en-US" i="1" dirty="0"/>
              <a:t>"corePoolSize" value="50"/&gt;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&lt;</a:t>
            </a:r>
            <a:r>
              <a:rPr lang="en-US" dirty="0"/>
              <a:t>property name=</a:t>
            </a:r>
            <a:r>
              <a:rPr lang="en-US" i="1" dirty="0"/>
              <a:t>"maximumPoolSize" value="100"/&gt;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&lt;</a:t>
            </a:r>
            <a:r>
              <a:rPr lang="en-US" dirty="0"/>
              <a:t>property name=</a:t>
            </a:r>
            <a:r>
              <a:rPr lang="en-US" i="1" dirty="0"/>
              <a:t>"keepAliveTime" value="10"/&gt;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&lt;</a:t>
            </a:r>
            <a:r>
              <a:rPr lang="en-US" dirty="0"/>
              <a:t>property name=</a:t>
            </a:r>
            <a:r>
              <a:rPr lang="en-US" i="1" dirty="0"/>
              <a:t>"queueSize" value="600"/&gt;</a:t>
            </a:r>
          </a:p>
          <a:p>
            <a:pPr marL="0" indent="0">
              <a:buNone/>
            </a:pPr>
            <a:r>
              <a:rPr lang="en-US" dirty="0"/>
              <a:t>	&lt;/bean&gt;</a:t>
            </a:r>
          </a:p>
          <a:p>
            <a:pPr marL="0" indent="0">
              <a:buNone/>
            </a:pPr>
            <a:r>
              <a:rPr lang="zh-TW" altLang="en-US" dirty="0"/>
              <a:t>	</a:t>
            </a:r>
            <a:r>
              <a:rPr lang="en-US" altLang="zh-TW" dirty="0"/>
              <a:t>&lt;!-- </a:t>
            </a:r>
            <a:r>
              <a:rPr lang="zh-TW" altLang="en-US" dirty="0"/>
              <a:t>旺旺消息接收服务线程池 </a:t>
            </a:r>
            <a:r>
              <a:rPr lang="en-US" altLang="zh-TW" dirty="0"/>
              <a:t>--&gt;</a:t>
            </a:r>
          </a:p>
          <a:p>
            <a:pPr marL="0" indent="0">
              <a:buNone/>
            </a:pPr>
            <a:r>
              <a:rPr lang="en-US" dirty="0"/>
              <a:t>	&lt;bean id=</a:t>
            </a:r>
            <a:r>
              <a:rPr lang="en-US" i="1" dirty="0"/>
              <a:t>"aliwwThreadPoolService" class</a:t>
            </a:r>
            <a:r>
              <a:rPr lang="en-US" i="1" dirty="0" smtClean="0"/>
              <a:t>=”eq.sys.threadpool.ThreadPoolServiceImpl</a:t>
            </a:r>
            <a:r>
              <a:rPr lang="en-US" i="1" dirty="0"/>
              <a:t>" init-method="initThreadPool"&gt;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&lt;</a:t>
            </a:r>
            <a:r>
              <a:rPr lang="en-US" dirty="0"/>
              <a:t>property name=</a:t>
            </a:r>
            <a:r>
              <a:rPr lang="en-US" i="1" dirty="0"/>
              <a:t>"corePoolSize" value="50"/&gt;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&lt;</a:t>
            </a:r>
            <a:r>
              <a:rPr lang="en-US" dirty="0"/>
              <a:t>property name=</a:t>
            </a:r>
            <a:r>
              <a:rPr lang="en-US" i="1" dirty="0"/>
              <a:t>"maximumPoolSize" value="200"/&gt;</a:t>
            </a:r>
          </a:p>
          <a:p>
            <a:pPr marL="0" indent="0">
              <a:buNone/>
            </a:pPr>
            <a:r>
              <a:rPr lang="en-US" dirty="0"/>
              <a:t>		&lt;property name=</a:t>
            </a:r>
            <a:r>
              <a:rPr lang="en-US" i="1" dirty="0"/>
              <a:t>"keepAliveTime" value="5"/&gt;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&lt;</a:t>
            </a:r>
            <a:r>
              <a:rPr lang="en-US" dirty="0"/>
              <a:t>property name=</a:t>
            </a:r>
            <a:r>
              <a:rPr lang="en-US" i="1" dirty="0"/>
              <a:t>"queueSize" value="6000"/&gt;</a:t>
            </a:r>
          </a:p>
          <a:p>
            <a:pPr marL="0" indent="0">
              <a:buNone/>
            </a:pPr>
            <a:r>
              <a:rPr lang="zh-CN" altLang="en-US" dirty="0"/>
              <a:t> </a:t>
            </a:r>
            <a:r>
              <a:rPr lang="zh-CN" altLang="en-US" dirty="0" smtClean="0"/>
              <a:t>              </a:t>
            </a:r>
            <a:r>
              <a:rPr lang="en-US" dirty="0" smtClean="0"/>
              <a:t>&lt;</a:t>
            </a:r>
            <a:r>
              <a:rPr lang="en-US" dirty="0"/>
              <a:t>/bean&gt;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zh-TW" altLang="en-US" dirty="0"/>
              <a:t>	</a:t>
            </a:r>
            <a:r>
              <a:rPr lang="en-US" altLang="zh-TW" dirty="0"/>
              <a:t>&lt;!-- </a:t>
            </a:r>
            <a:r>
              <a:rPr lang="zh-TW" altLang="en-US" dirty="0"/>
              <a:t>反哺精准营销线程池 </a:t>
            </a:r>
            <a:r>
              <a:rPr lang="en-US" altLang="zh-TW" dirty="0"/>
              <a:t>--&gt;</a:t>
            </a:r>
          </a:p>
          <a:p>
            <a:pPr marL="0" indent="0">
              <a:buNone/>
            </a:pPr>
            <a:r>
              <a:rPr lang="en-US" dirty="0"/>
              <a:t>	&lt;bean id=</a:t>
            </a:r>
            <a:r>
              <a:rPr lang="en-US" i="1" dirty="0"/>
              <a:t>"feedPMThreadPoolService" class</a:t>
            </a:r>
            <a:r>
              <a:rPr lang="en-US" i="1" dirty="0" smtClean="0"/>
              <a:t>=“eq.sys.threadpool.ThreadPoolServiceImpl</a:t>
            </a:r>
            <a:r>
              <a:rPr lang="en-US" i="1" dirty="0"/>
              <a:t>" init-method="initThreadPool"&gt;</a:t>
            </a:r>
          </a:p>
          <a:p>
            <a:pPr marL="0" indent="0">
              <a:buNone/>
            </a:pPr>
            <a:r>
              <a:rPr lang="en-US" dirty="0"/>
              <a:t>		&lt;property name=</a:t>
            </a:r>
            <a:r>
              <a:rPr lang="en-US" i="1" dirty="0"/>
              <a:t>"corePoolSize" value="50"/&gt;</a:t>
            </a:r>
          </a:p>
          <a:p>
            <a:pPr marL="0" indent="0">
              <a:buNone/>
            </a:pPr>
            <a:r>
              <a:rPr lang="en-US" dirty="0"/>
              <a:t>		&lt;property name=</a:t>
            </a:r>
            <a:r>
              <a:rPr lang="en-US" i="1" dirty="0"/>
              <a:t>"maximumPoolSize" value="100"/&gt;</a:t>
            </a:r>
          </a:p>
          <a:p>
            <a:pPr marL="0" indent="0">
              <a:buNone/>
            </a:pPr>
            <a:r>
              <a:rPr lang="en-US" dirty="0"/>
              <a:t>		&lt;property name=</a:t>
            </a:r>
            <a:r>
              <a:rPr lang="en-US" i="1" dirty="0"/>
              <a:t>"keepAliveTime" value="10"/&gt;</a:t>
            </a:r>
          </a:p>
          <a:p>
            <a:pPr marL="0" indent="0">
              <a:buNone/>
            </a:pPr>
            <a:r>
              <a:rPr lang="en-US" dirty="0"/>
              <a:t>		&lt;property name=</a:t>
            </a:r>
            <a:r>
              <a:rPr lang="en-US" i="1" dirty="0"/>
              <a:t>"queueSize" value="600"/&gt;</a:t>
            </a:r>
          </a:p>
          <a:p>
            <a:pPr marL="0" indent="0">
              <a:buNone/>
            </a:pPr>
            <a:r>
              <a:rPr lang="en-US" dirty="0"/>
              <a:t>	&lt;/bean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</a:t>
            </a:r>
            <a:r>
              <a:rPr lang="en-US" altLang="zh-TW" dirty="0"/>
              <a:t>&lt;</a:t>
            </a:r>
            <a:r>
              <a:rPr lang="en-US" altLang="zh-TW" dirty="0" smtClean="0"/>
              <a:t>!– </a:t>
            </a:r>
            <a:r>
              <a:rPr lang="en-US" altLang="en-US" dirty="0" smtClean="0"/>
              <a:t>通用</a:t>
            </a:r>
            <a:r>
              <a:rPr lang="zh-TW" altLang="en-US" dirty="0" smtClean="0"/>
              <a:t>销</a:t>
            </a:r>
            <a:r>
              <a:rPr lang="zh-TW" altLang="en-US" dirty="0"/>
              <a:t>线程池 </a:t>
            </a:r>
            <a:r>
              <a:rPr lang="en-US" altLang="zh-TW" dirty="0"/>
              <a:t>--&gt;</a:t>
            </a:r>
          </a:p>
          <a:p>
            <a:pPr marL="0" indent="0">
              <a:buNone/>
            </a:pPr>
            <a:r>
              <a:rPr lang="en-US" dirty="0"/>
              <a:t>	&lt;bean id=</a:t>
            </a:r>
            <a:r>
              <a:rPr lang="en-US" i="1" dirty="0"/>
              <a:t>"feedPMThreadPoolService" class=“eq.sys.threadpool.ThreadPoolServiceImpl" init-method="initThreadPool"&gt;</a:t>
            </a:r>
          </a:p>
          <a:p>
            <a:pPr marL="0" indent="0">
              <a:buNone/>
            </a:pPr>
            <a:r>
              <a:rPr lang="en-US" dirty="0"/>
              <a:t>		&lt;property name=</a:t>
            </a:r>
            <a:r>
              <a:rPr lang="en-US" i="1" dirty="0"/>
              <a:t>"corePoolSize" value="50"/&gt;</a:t>
            </a:r>
          </a:p>
          <a:p>
            <a:pPr marL="0" indent="0">
              <a:buNone/>
            </a:pPr>
            <a:r>
              <a:rPr lang="en-US" dirty="0"/>
              <a:t>		&lt;property name=</a:t>
            </a:r>
            <a:r>
              <a:rPr lang="en-US" i="1" dirty="0"/>
              <a:t>"maximumPoolSize" value="100"/&gt;</a:t>
            </a:r>
          </a:p>
          <a:p>
            <a:pPr marL="0" indent="0">
              <a:buNone/>
            </a:pPr>
            <a:r>
              <a:rPr lang="en-US" dirty="0"/>
              <a:t>		&lt;property name=</a:t>
            </a:r>
            <a:r>
              <a:rPr lang="en-US" i="1" dirty="0"/>
              <a:t>"keepAliveTime" value="10"/&gt;</a:t>
            </a:r>
          </a:p>
          <a:p>
            <a:pPr marL="0" indent="0">
              <a:buNone/>
            </a:pPr>
            <a:r>
              <a:rPr lang="en-US" dirty="0"/>
              <a:t>		&lt;property name=</a:t>
            </a:r>
            <a:r>
              <a:rPr lang="en-US" i="1" dirty="0"/>
              <a:t>"queueSize" value="600"/&gt;</a:t>
            </a:r>
          </a:p>
          <a:p>
            <a:pPr marL="0" indent="0">
              <a:buNone/>
            </a:pPr>
            <a:r>
              <a:rPr lang="en-US" dirty="0"/>
              <a:t>	&lt;/bean</a:t>
            </a:r>
            <a:r>
              <a:rPr lang="en-US" dirty="0" smtClean="0"/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9962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线程池的统一监控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428" b="42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3198186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3"/>
          <p:cNvSpPr/>
          <p:nvPr/>
        </p:nvSpPr>
        <p:spPr>
          <a:xfrm>
            <a:off x="1693674" y="3270957"/>
            <a:ext cx="5508441" cy="2983982"/>
          </a:xfrm>
          <a:prstGeom prst="roundRect">
            <a:avLst/>
          </a:prstGeom>
          <a:solidFill>
            <a:srgbClr val="F18F0D"/>
          </a:solidFill>
          <a:ln>
            <a:solidFill>
              <a:srgbClr val="FFFFFF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b" anchorCtr="1"/>
          <a:lstStyle/>
          <a:p>
            <a:pPr algn="ctr"/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异步任务框架</a:t>
            </a:r>
            <a:endParaRPr lang="zh-CN" altLang="en-US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应用场景－异步任务框架</a:t>
            </a:r>
            <a:endParaRPr lang="en-US" dirty="0"/>
          </a:p>
        </p:txBody>
      </p:sp>
      <p:sp>
        <p:nvSpPr>
          <p:cNvPr id="4" name="Rectangle 6"/>
          <p:cNvSpPr/>
          <p:nvPr/>
        </p:nvSpPr>
        <p:spPr>
          <a:xfrm>
            <a:off x="2451338" y="3761332"/>
            <a:ext cx="1180134" cy="308632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400" dirty="0" smtClean="0"/>
              <a:t>机器</a:t>
            </a:r>
            <a:r>
              <a:rPr lang="en-US" altLang="zh-CN" sz="1400" dirty="0" smtClean="0"/>
              <a:t>1</a:t>
            </a:r>
            <a:endParaRPr lang="en-US" altLang="zh-CN" sz="1400" dirty="0"/>
          </a:p>
        </p:txBody>
      </p:sp>
      <p:sp>
        <p:nvSpPr>
          <p:cNvPr id="5" name="Rectangle 6"/>
          <p:cNvSpPr/>
          <p:nvPr/>
        </p:nvSpPr>
        <p:spPr>
          <a:xfrm>
            <a:off x="127570" y="3761332"/>
            <a:ext cx="1219803" cy="27598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400" dirty="0" smtClean="0"/>
              <a:t>客户端</a:t>
            </a:r>
            <a:endParaRPr lang="en-US" altLang="zh-CN" sz="1400" dirty="0"/>
          </a:p>
        </p:txBody>
      </p:sp>
      <p:sp>
        <p:nvSpPr>
          <p:cNvPr id="6" name="Can 21"/>
          <p:cNvSpPr/>
          <p:nvPr/>
        </p:nvSpPr>
        <p:spPr>
          <a:xfrm>
            <a:off x="3817585" y="1840296"/>
            <a:ext cx="1260619" cy="460187"/>
          </a:xfrm>
          <a:prstGeom prst="can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zh-CN" altLang="en-US" sz="1200" dirty="0" smtClean="0"/>
              <a:t>数据库</a:t>
            </a:r>
            <a:endParaRPr lang="en-US" sz="1200" dirty="0"/>
          </a:p>
        </p:txBody>
      </p:sp>
      <p:cxnSp>
        <p:nvCxnSpPr>
          <p:cNvPr id="14" name="直线箭头连接符 13"/>
          <p:cNvCxnSpPr>
            <a:endCxn id="6" idx="2"/>
          </p:cNvCxnSpPr>
          <p:nvPr/>
        </p:nvCxnSpPr>
        <p:spPr>
          <a:xfrm flipV="1">
            <a:off x="3817585" y="2070390"/>
            <a:ext cx="0" cy="12005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7"/>
          <p:cNvSpPr>
            <a:spLocks noChangeArrowheads="1"/>
          </p:cNvSpPr>
          <p:nvPr/>
        </p:nvSpPr>
        <p:spPr bwMode="auto">
          <a:xfrm>
            <a:off x="2451338" y="4069964"/>
            <a:ext cx="1184513" cy="293083"/>
          </a:xfrm>
          <a:prstGeom prst="rect">
            <a:avLst/>
          </a:prstGeom>
          <a:solidFill>
            <a:srgbClr val="008080"/>
          </a:solidFill>
          <a:ln w="9525" algn="ctr">
            <a:solidFill>
              <a:srgbClr val="085886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sz="1200" b="1" dirty="0" smtClean="0">
                <a:solidFill>
                  <a:srgbClr val="FFFFFF"/>
                </a:solidFill>
                <a:latin typeface="Trebuchet MS" pitchFamily="34" charset="0"/>
              </a:rPr>
              <a:t>线程池</a:t>
            </a:r>
            <a:r>
              <a:rPr lang="en-US" altLang="zh-CN" sz="1200" b="1" dirty="0" smtClean="0">
                <a:solidFill>
                  <a:srgbClr val="FFFFFF"/>
                </a:solidFill>
                <a:latin typeface="Trebuchet MS" pitchFamily="34" charset="0"/>
              </a:rPr>
              <a:t>1</a:t>
            </a:r>
            <a:endParaRPr lang="en-US" altLang="zh-CN" sz="1200" b="1" dirty="0">
              <a:solidFill>
                <a:srgbClr val="FFFFFF"/>
              </a:solidFill>
              <a:latin typeface="Trebuchet MS" pitchFamily="34" charset="0"/>
            </a:endParaRPr>
          </a:p>
        </p:txBody>
      </p:sp>
      <p:sp>
        <p:nvSpPr>
          <p:cNvPr id="19" name="Rectangle 7"/>
          <p:cNvSpPr>
            <a:spLocks noChangeArrowheads="1"/>
          </p:cNvSpPr>
          <p:nvPr/>
        </p:nvSpPr>
        <p:spPr bwMode="auto">
          <a:xfrm>
            <a:off x="2446959" y="4383609"/>
            <a:ext cx="1184513" cy="293083"/>
          </a:xfrm>
          <a:prstGeom prst="rect">
            <a:avLst/>
          </a:prstGeom>
          <a:solidFill>
            <a:srgbClr val="008080"/>
          </a:solidFill>
          <a:ln w="9525" algn="ctr">
            <a:solidFill>
              <a:srgbClr val="085886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sz="1200" b="1" dirty="0" smtClean="0">
                <a:solidFill>
                  <a:srgbClr val="FFFFFF"/>
                </a:solidFill>
                <a:latin typeface="Trebuchet MS" pitchFamily="34" charset="0"/>
              </a:rPr>
              <a:t>线程池</a:t>
            </a:r>
            <a:r>
              <a:rPr lang="zh-CN" altLang="zh-CN" sz="1200" b="1" dirty="0" smtClean="0">
                <a:solidFill>
                  <a:srgbClr val="FFFFFF"/>
                </a:solidFill>
                <a:latin typeface="Trebuchet MS" pitchFamily="34" charset="0"/>
              </a:rPr>
              <a:t>2</a:t>
            </a:r>
            <a:endParaRPr lang="en-US" altLang="zh-CN" sz="1200" b="1" dirty="0">
              <a:solidFill>
                <a:srgbClr val="FFFFFF"/>
              </a:solidFill>
              <a:latin typeface="Trebuchet MS" pitchFamily="34" charset="0"/>
            </a:endParaRPr>
          </a:p>
        </p:txBody>
      </p:sp>
      <p:sp>
        <p:nvSpPr>
          <p:cNvPr id="21" name="Rectangle 7"/>
          <p:cNvSpPr>
            <a:spLocks noChangeArrowheads="1"/>
          </p:cNvSpPr>
          <p:nvPr/>
        </p:nvSpPr>
        <p:spPr bwMode="auto">
          <a:xfrm>
            <a:off x="2446959" y="4699272"/>
            <a:ext cx="1184513" cy="293083"/>
          </a:xfrm>
          <a:prstGeom prst="rect">
            <a:avLst/>
          </a:prstGeom>
          <a:solidFill>
            <a:srgbClr val="008080"/>
          </a:solidFill>
          <a:ln w="9525" algn="ctr">
            <a:solidFill>
              <a:srgbClr val="085886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sz="1200" b="1" dirty="0" smtClean="0">
                <a:solidFill>
                  <a:srgbClr val="FFFFFF"/>
                </a:solidFill>
                <a:latin typeface="Trebuchet MS" pitchFamily="34" charset="0"/>
              </a:rPr>
              <a:t>线程池</a:t>
            </a:r>
            <a:r>
              <a:rPr lang="zh-CN" altLang="zh-CN" sz="1200" b="1" dirty="0">
                <a:solidFill>
                  <a:srgbClr val="FFFFFF"/>
                </a:solidFill>
                <a:latin typeface="Trebuchet MS" pitchFamily="34" charset="0"/>
              </a:rPr>
              <a:t>3</a:t>
            </a:r>
            <a:endParaRPr lang="en-US" altLang="zh-CN" sz="1200" b="1" dirty="0">
              <a:solidFill>
                <a:srgbClr val="FFFFFF"/>
              </a:solidFill>
              <a:latin typeface="Trebuchet MS" pitchFamily="34" charset="0"/>
            </a:endParaRPr>
          </a:p>
        </p:txBody>
      </p:sp>
      <p:sp>
        <p:nvSpPr>
          <p:cNvPr id="22" name="Rectangle 7"/>
          <p:cNvSpPr>
            <a:spLocks noChangeArrowheads="1"/>
          </p:cNvSpPr>
          <p:nvPr/>
        </p:nvSpPr>
        <p:spPr bwMode="auto">
          <a:xfrm>
            <a:off x="2446959" y="4992355"/>
            <a:ext cx="1184513" cy="293083"/>
          </a:xfrm>
          <a:prstGeom prst="rect">
            <a:avLst/>
          </a:prstGeom>
          <a:solidFill>
            <a:srgbClr val="008080"/>
          </a:solidFill>
          <a:ln w="9525" algn="ctr">
            <a:solidFill>
              <a:srgbClr val="085886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sz="1200" b="1" dirty="0" smtClean="0">
                <a:solidFill>
                  <a:srgbClr val="FFFFFF"/>
                </a:solidFill>
                <a:latin typeface="Trebuchet MS" pitchFamily="34" charset="0"/>
              </a:rPr>
              <a:t>线程池</a:t>
            </a:r>
            <a:r>
              <a:rPr lang="en-US" altLang="zh-CN" sz="1200" b="1" dirty="0" smtClean="0">
                <a:solidFill>
                  <a:srgbClr val="FFFFFF"/>
                </a:solidFill>
                <a:latin typeface="Trebuchet MS" pitchFamily="34" charset="0"/>
              </a:rPr>
              <a:t>N</a:t>
            </a:r>
            <a:endParaRPr lang="en-US" altLang="zh-CN" sz="1200" b="1" dirty="0">
              <a:solidFill>
                <a:srgbClr val="FFFFFF"/>
              </a:solidFill>
              <a:latin typeface="Trebuchet MS" pitchFamily="34" charset="0"/>
            </a:endParaRPr>
          </a:p>
        </p:txBody>
      </p:sp>
      <p:sp>
        <p:nvSpPr>
          <p:cNvPr id="28" name="Rectangle 6"/>
          <p:cNvSpPr/>
          <p:nvPr/>
        </p:nvSpPr>
        <p:spPr>
          <a:xfrm>
            <a:off x="4097868" y="3761332"/>
            <a:ext cx="1180134" cy="308632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400" dirty="0" smtClean="0"/>
              <a:t>机器</a:t>
            </a:r>
            <a:r>
              <a:rPr lang="zh-CN" altLang="zh-CN" sz="1400" dirty="0"/>
              <a:t>2</a:t>
            </a:r>
            <a:endParaRPr lang="en-US" altLang="zh-CN" sz="1400" dirty="0"/>
          </a:p>
        </p:txBody>
      </p:sp>
      <p:sp>
        <p:nvSpPr>
          <p:cNvPr id="29" name="Rectangle 7"/>
          <p:cNvSpPr>
            <a:spLocks noChangeArrowheads="1"/>
          </p:cNvSpPr>
          <p:nvPr/>
        </p:nvSpPr>
        <p:spPr bwMode="auto">
          <a:xfrm>
            <a:off x="4097868" y="4069964"/>
            <a:ext cx="1184513" cy="293083"/>
          </a:xfrm>
          <a:prstGeom prst="rect">
            <a:avLst/>
          </a:prstGeom>
          <a:solidFill>
            <a:srgbClr val="008080"/>
          </a:solidFill>
          <a:ln w="9525" algn="ctr">
            <a:solidFill>
              <a:srgbClr val="085886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sz="1200" b="1" dirty="0" smtClean="0">
                <a:solidFill>
                  <a:srgbClr val="FFFFFF"/>
                </a:solidFill>
                <a:latin typeface="Trebuchet MS" pitchFamily="34" charset="0"/>
              </a:rPr>
              <a:t>线程池</a:t>
            </a:r>
            <a:r>
              <a:rPr lang="en-US" altLang="zh-CN" sz="1200" b="1" dirty="0" smtClean="0">
                <a:solidFill>
                  <a:srgbClr val="FFFFFF"/>
                </a:solidFill>
                <a:latin typeface="Trebuchet MS" pitchFamily="34" charset="0"/>
              </a:rPr>
              <a:t>1</a:t>
            </a:r>
            <a:endParaRPr lang="en-US" altLang="zh-CN" sz="1200" b="1" dirty="0">
              <a:solidFill>
                <a:srgbClr val="FFFFFF"/>
              </a:solidFill>
              <a:latin typeface="Trebuchet MS" pitchFamily="34" charset="0"/>
            </a:endParaRPr>
          </a:p>
        </p:txBody>
      </p:sp>
      <p:sp>
        <p:nvSpPr>
          <p:cNvPr id="30" name="Rectangle 7"/>
          <p:cNvSpPr>
            <a:spLocks noChangeArrowheads="1"/>
          </p:cNvSpPr>
          <p:nvPr/>
        </p:nvSpPr>
        <p:spPr bwMode="auto">
          <a:xfrm>
            <a:off x="4093489" y="4383609"/>
            <a:ext cx="1184513" cy="293083"/>
          </a:xfrm>
          <a:prstGeom prst="rect">
            <a:avLst/>
          </a:prstGeom>
          <a:solidFill>
            <a:srgbClr val="008080"/>
          </a:solidFill>
          <a:ln w="9525" algn="ctr">
            <a:solidFill>
              <a:srgbClr val="085886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sz="1200" b="1" dirty="0" smtClean="0">
                <a:solidFill>
                  <a:srgbClr val="FFFFFF"/>
                </a:solidFill>
                <a:latin typeface="Trebuchet MS" pitchFamily="34" charset="0"/>
              </a:rPr>
              <a:t>线程池</a:t>
            </a:r>
            <a:r>
              <a:rPr lang="zh-CN" altLang="zh-CN" sz="1200" b="1" dirty="0" smtClean="0">
                <a:solidFill>
                  <a:srgbClr val="FFFFFF"/>
                </a:solidFill>
                <a:latin typeface="Trebuchet MS" pitchFamily="34" charset="0"/>
              </a:rPr>
              <a:t>2</a:t>
            </a:r>
            <a:endParaRPr lang="en-US" altLang="zh-CN" sz="1200" b="1" dirty="0">
              <a:solidFill>
                <a:srgbClr val="FFFFFF"/>
              </a:solidFill>
              <a:latin typeface="Trebuchet MS" pitchFamily="34" charset="0"/>
            </a:endParaRPr>
          </a:p>
        </p:txBody>
      </p:sp>
      <p:sp>
        <p:nvSpPr>
          <p:cNvPr id="31" name="Rectangle 7"/>
          <p:cNvSpPr>
            <a:spLocks noChangeArrowheads="1"/>
          </p:cNvSpPr>
          <p:nvPr/>
        </p:nvSpPr>
        <p:spPr bwMode="auto">
          <a:xfrm>
            <a:off x="4093489" y="4699272"/>
            <a:ext cx="1184513" cy="293083"/>
          </a:xfrm>
          <a:prstGeom prst="rect">
            <a:avLst/>
          </a:prstGeom>
          <a:solidFill>
            <a:srgbClr val="008080"/>
          </a:solidFill>
          <a:ln w="9525" algn="ctr">
            <a:solidFill>
              <a:srgbClr val="085886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sz="1200" b="1" dirty="0" smtClean="0">
                <a:solidFill>
                  <a:srgbClr val="FFFFFF"/>
                </a:solidFill>
                <a:latin typeface="Trebuchet MS" pitchFamily="34" charset="0"/>
              </a:rPr>
              <a:t>线程池</a:t>
            </a:r>
            <a:r>
              <a:rPr lang="zh-CN" altLang="zh-CN" sz="1200" b="1" dirty="0">
                <a:solidFill>
                  <a:srgbClr val="FFFFFF"/>
                </a:solidFill>
                <a:latin typeface="Trebuchet MS" pitchFamily="34" charset="0"/>
              </a:rPr>
              <a:t>3</a:t>
            </a:r>
            <a:endParaRPr lang="en-US" altLang="zh-CN" sz="1200" b="1" dirty="0">
              <a:solidFill>
                <a:srgbClr val="FFFFFF"/>
              </a:solidFill>
              <a:latin typeface="Trebuchet MS" pitchFamily="34" charset="0"/>
            </a:endParaRPr>
          </a:p>
        </p:txBody>
      </p:sp>
      <p:sp>
        <p:nvSpPr>
          <p:cNvPr id="32" name="Rectangle 7"/>
          <p:cNvSpPr>
            <a:spLocks noChangeArrowheads="1"/>
          </p:cNvSpPr>
          <p:nvPr/>
        </p:nvSpPr>
        <p:spPr bwMode="auto">
          <a:xfrm>
            <a:off x="4093489" y="4992355"/>
            <a:ext cx="1184513" cy="293083"/>
          </a:xfrm>
          <a:prstGeom prst="rect">
            <a:avLst/>
          </a:prstGeom>
          <a:solidFill>
            <a:srgbClr val="008080"/>
          </a:solidFill>
          <a:ln w="9525" algn="ctr">
            <a:solidFill>
              <a:srgbClr val="085886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sz="1200" b="1" dirty="0" smtClean="0">
                <a:solidFill>
                  <a:srgbClr val="FFFFFF"/>
                </a:solidFill>
                <a:latin typeface="Trebuchet MS" pitchFamily="34" charset="0"/>
              </a:rPr>
              <a:t>线程池</a:t>
            </a:r>
            <a:r>
              <a:rPr lang="en-US" altLang="zh-CN" sz="1200" b="1" dirty="0" smtClean="0">
                <a:solidFill>
                  <a:srgbClr val="FFFFFF"/>
                </a:solidFill>
                <a:latin typeface="Trebuchet MS" pitchFamily="34" charset="0"/>
              </a:rPr>
              <a:t>N</a:t>
            </a:r>
            <a:endParaRPr lang="en-US" altLang="zh-CN" sz="1200" b="1" dirty="0">
              <a:solidFill>
                <a:srgbClr val="FFFFFF"/>
              </a:solidFill>
              <a:latin typeface="Trebuchet MS" pitchFamily="34" charset="0"/>
            </a:endParaRPr>
          </a:p>
        </p:txBody>
      </p:sp>
      <p:cxnSp>
        <p:nvCxnSpPr>
          <p:cNvPr id="33" name="直线箭头连接符 32"/>
          <p:cNvCxnSpPr>
            <a:stCxn id="5" idx="3"/>
          </p:cNvCxnSpPr>
          <p:nvPr/>
        </p:nvCxnSpPr>
        <p:spPr>
          <a:xfrm>
            <a:off x="1347373" y="3899323"/>
            <a:ext cx="34630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直线箭头连接符 41"/>
          <p:cNvCxnSpPr>
            <a:stCxn id="6" idx="4"/>
          </p:cNvCxnSpPr>
          <p:nvPr/>
        </p:nvCxnSpPr>
        <p:spPr>
          <a:xfrm>
            <a:off x="5078204" y="2070390"/>
            <a:ext cx="0" cy="12005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Rectangle 6"/>
          <p:cNvSpPr/>
          <p:nvPr/>
        </p:nvSpPr>
        <p:spPr>
          <a:xfrm>
            <a:off x="5723468" y="3785446"/>
            <a:ext cx="1180134" cy="308632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400" dirty="0" smtClean="0"/>
              <a:t>机器</a:t>
            </a:r>
            <a:r>
              <a:rPr lang="zh-CN" altLang="zh-CN" sz="1400" dirty="0" smtClean="0"/>
              <a:t>3</a:t>
            </a:r>
            <a:endParaRPr lang="en-US" altLang="zh-CN" sz="1400" dirty="0"/>
          </a:p>
        </p:txBody>
      </p:sp>
      <p:sp>
        <p:nvSpPr>
          <p:cNvPr id="63" name="Rectangle 7"/>
          <p:cNvSpPr>
            <a:spLocks noChangeArrowheads="1"/>
          </p:cNvSpPr>
          <p:nvPr/>
        </p:nvSpPr>
        <p:spPr bwMode="auto">
          <a:xfrm>
            <a:off x="5723468" y="4094078"/>
            <a:ext cx="1184513" cy="293083"/>
          </a:xfrm>
          <a:prstGeom prst="rect">
            <a:avLst/>
          </a:prstGeom>
          <a:solidFill>
            <a:srgbClr val="008080"/>
          </a:solidFill>
          <a:ln w="9525" algn="ctr">
            <a:solidFill>
              <a:srgbClr val="085886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sz="1200" b="1" dirty="0" smtClean="0">
                <a:solidFill>
                  <a:srgbClr val="FFFFFF"/>
                </a:solidFill>
                <a:latin typeface="Trebuchet MS" pitchFamily="34" charset="0"/>
              </a:rPr>
              <a:t>线程池</a:t>
            </a:r>
            <a:r>
              <a:rPr lang="en-US" altLang="zh-CN" sz="1200" b="1" dirty="0" smtClean="0">
                <a:solidFill>
                  <a:srgbClr val="FFFFFF"/>
                </a:solidFill>
                <a:latin typeface="Trebuchet MS" pitchFamily="34" charset="0"/>
              </a:rPr>
              <a:t>1</a:t>
            </a:r>
            <a:endParaRPr lang="en-US" altLang="zh-CN" sz="1200" b="1" dirty="0">
              <a:solidFill>
                <a:srgbClr val="FFFFFF"/>
              </a:solidFill>
              <a:latin typeface="Trebuchet MS" pitchFamily="34" charset="0"/>
            </a:endParaRPr>
          </a:p>
        </p:txBody>
      </p:sp>
      <p:sp>
        <p:nvSpPr>
          <p:cNvPr id="64" name="Rectangle 7"/>
          <p:cNvSpPr>
            <a:spLocks noChangeArrowheads="1"/>
          </p:cNvSpPr>
          <p:nvPr/>
        </p:nvSpPr>
        <p:spPr bwMode="auto">
          <a:xfrm>
            <a:off x="5719089" y="4407723"/>
            <a:ext cx="1184513" cy="293083"/>
          </a:xfrm>
          <a:prstGeom prst="rect">
            <a:avLst/>
          </a:prstGeom>
          <a:solidFill>
            <a:srgbClr val="008080"/>
          </a:solidFill>
          <a:ln w="9525" algn="ctr">
            <a:solidFill>
              <a:srgbClr val="085886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sz="1200" b="1" dirty="0" smtClean="0">
                <a:solidFill>
                  <a:srgbClr val="FFFFFF"/>
                </a:solidFill>
                <a:latin typeface="Trebuchet MS" pitchFamily="34" charset="0"/>
              </a:rPr>
              <a:t>线程池</a:t>
            </a:r>
            <a:r>
              <a:rPr lang="zh-CN" altLang="zh-CN" sz="1200" b="1" dirty="0" smtClean="0">
                <a:solidFill>
                  <a:srgbClr val="FFFFFF"/>
                </a:solidFill>
                <a:latin typeface="Trebuchet MS" pitchFamily="34" charset="0"/>
              </a:rPr>
              <a:t>2</a:t>
            </a:r>
            <a:endParaRPr lang="en-US" altLang="zh-CN" sz="1200" b="1" dirty="0">
              <a:solidFill>
                <a:srgbClr val="FFFFFF"/>
              </a:solidFill>
              <a:latin typeface="Trebuchet MS" pitchFamily="34" charset="0"/>
            </a:endParaRPr>
          </a:p>
        </p:txBody>
      </p:sp>
      <p:sp>
        <p:nvSpPr>
          <p:cNvPr id="65" name="Rectangle 7"/>
          <p:cNvSpPr>
            <a:spLocks noChangeArrowheads="1"/>
          </p:cNvSpPr>
          <p:nvPr/>
        </p:nvSpPr>
        <p:spPr bwMode="auto">
          <a:xfrm>
            <a:off x="5719089" y="4723386"/>
            <a:ext cx="1184513" cy="293083"/>
          </a:xfrm>
          <a:prstGeom prst="rect">
            <a:avLst/>
          </a:prstGeom>
          <a:solidFill>
            <a:srgbClr val="008080"/>
          </a:solidFill>
          <a:ln w="9525" algn="ctr">
            <a:solidFill>
              <a:srgbClr val="085886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sz="1200" b="1" dirty="0" smtClean="0">
                <a:solidFill>
                  <a:srgbClr val="FFFFFF"/>
                </a:solidFill>
                <a:latin typeface="Trebuchet MS" pitchFamily="34" charset="0"/>
              </a:rPr>
              <a:t>线程池</a:t>
            </a:r>
            <a:r>
              <a:rPr lang="zh-CN" altLang="zh-CN" sz="1200" b="1" dirty="0">
                <a:solidFill>
                  <a:srgbClr val="FFFFFF"/>
                </a:solidFill>
                <a:latin typeface="Trebuchet MS" pitchFamily="34" charset="0"/>
              </a:rPr>
              <a:t>3</a:t>
            </a:r>
            <a:endParaRPr lang="en-US" altLang="zh-CN" sz="1200" b="1" dirty="0">
              <a:solidFill>
                <a:srgbClr val="FFFFFF"/>
              </a:solidFill>
              <a:latin typeface="Trebuchet MS" pitchFamily="34" charset="0"/>
            </a:endParaRPr>
          </a:p>
        </p:txBody>
      </p:sp>
      <p:sp>
        <p:nvSpPr>
          <p:cNvPr id="66" name="Rectangle 7"/>
          <p:cNvSpPr>
            <a:spLocks noChangeArrowheads="1"/>
          </p:cNvSpPr>
          <p:nvPr/>
        </p:nvSpPr>
        <p:spPr bwMode="auto">
          <a:xfrm>
            <a:off x="5719089" y="5016469"/>
            <a:ext cx="1184513" cy="293083"/>
          </a:xfrm>
          <a:prstGeom prst="rect">
            <a:avLst/>
          </a:prstGeom>
          <a:solidFill>
            <a:srgbClr val="008080"/>
          </a:solidFill>
          <a:ln w="9525" algn="ctr">
            <a:solidFill>
              <a:srgbClr val="085886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sz="1200" b="1" dirty="0" smtClean="0">
                <a:solidFill>
                  <a:srgbClr val="FFFFFF"/>
                </a:solidFill>
                <a:latin typeface="Trebuchet MS" pitchFamily="34" charset="0"/>
              </a:rPr>
              <a:t>线程池</a:t>
            </a:r>
            <a:r>
              <a:rPr lang="en-US" altLang="zh-CN" sz="1200" b="1" dirty="0" smtClean="0">
                <a:solidFill>
                  <a:srgbClr val="FFFFFF"/>
                </a:solidFill>
                <a:latin typeface="Trebuchet MS" pitchFamily="34" charset="0"/>
              </a:rPr>
              <a:t>N</a:t>
            </a:r>
            <a:endParaRPr lang="en-US" altLang="zh-CN" sz="1200" b="1" dirty="0">
              <a:solidFill>
                <a:srgbClr val="FFFFFF"/>
              </a:solidFill>
              <a:latin typeface="Trebuchet MS" pitchFamily="34" charset="0"/>
            </a:endParaRPr>
          </a:p>
        </p:txBody>
      </p:sp>
      <p:sp>
        <p:nvSpPr>
          <p:cNvPr id="24" name="圆角矩形标注 35"/>
          <p:cNvSpPr/>
          <p:nvPr/>
        </p:nvSpPr>
        <p:spPr>
          <a:xfrm>
            <a:off x="5555005" y="2300483"/>
            <a:ext cx="1352976" cy="748687"/>
          </a:xfrm>
          <a:prstGeom prst="wedgeRoundRectCallout">
            <a:avLst>
              <a:gd name="adj1" fmla="val -67205"/>
              <a:gd name="adj2" fmla="val -16246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zh-CN" altLang="en-US" sz="1400" dirty="0" smtClean="0">
                <a:latin typeface="微软雅黑"/>
                <a:ea typeface="微软雅黑"/>
                <a:cs typeface="微软雅黑"/>
              </a:rPr>
              <a:t>加锁，获取任务</a:t>
            </a:r>
            <a:endParaRPr kumimoji="1" lang="zh-CN" altLang="en-US" sz="1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25" name="圆角矩形标注 35"/>
          <p:cNvSpPr/>
          <p:nvPr/>
        </p:nvSpPr>
        <p:spPr>
          <a:xfrm>
            <a:off x="2304631" y="2300483"/>
            <a:ext cx="1271567" cy="748687"/>
          </a:xfrm>
          <a:prstGeom prst="wedgeRoundRectCallout">
            <a:avLst>
              <a:gd name="adj1" fmla="val 63875"/>
              <a:gd name="adj2" fmla="val -19494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zh-CN" altLang="en-US" sz="1400" dirty="0" smtClean="0">
                <a:latin typeface="微软雅黑"/>
                <a:ea typeface="微软雅黑"/>
                <a:cs typeface="微软雅黑"/>
              </a:rPr>
              <a:t>存储异步任务</a:t>
            </a:r>
            <a:endParaRPr kumimoji="1" lang="zh-CN" altLang="en-US" sz="1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26" name="圆角矩形标注 35"/>
          <p:cNvSpPr/>
          <p:nvPr/>
        </p:nvSpPr>
        <p:spPr>
          <a:xfrm>
            <a:off x="7562424" y="3614360"/>
            <a:ext cx="1352976" cy="748687"/>
          </a:xfrm>
          <a:prstGeom prst="wedgeRoundRectCallout">
            <a:avLst>
              <a:gd name="adj1" fmla="val -67205"/>
              <a:gd name="adj2" fmla="val -16246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zh-CN" altLang="en-US" sz="1400" dirty="0" smtClean="0">
                <a:latin typeface="微软雅黑"/>
                <a:ea typeface="微软雅黑"/>
                <a:cs typeface="微软雅黑"/>
              </a:rPr>
              <a:t>获取可执行的任务数，更改任务状态</a:t>
            </a:r>
            <a:endParaRPr kumimoji="1" lang="zh-CN" altLang="en-US" sz="1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27" name="圆角矩形标注 35"/>
          <p:cNvSpPr/>
          <p:nvPr/>
        </p:nvSpPr>
        <p:spPr>
          <a:xfrm>
            <a:off x="7562424" y="4820860"/>
            <a:ext cx="1352976" cy="748687"/>
          </a:xfrm>
          <a:prstGeom prst="wedgeRoundRectCallout">
            <a:avLst>
              <a:gd name="adj1" fmla="val -67205"/>
              <a:gd name="adj2" fmla="val -16246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zh-CN" altLang="en-US" sz="1400" dirty="0" smtClean="0">
                <a:latin typeface="微软雅黑"/>
                <a:ea typeface="微软雅黑"/>
                <a:cs typeface="微软雅黑"/>
              </a:rPr>
              <a:t>处理完，更新任务状态。</a:t>
            </a:r>
            <a:endParaRPr kumimoji="1" lang="zh-CN" altLang="en-US" sz="1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4" name="圆角矩形标注 35"/>
          <p:cNvSpPr/>
          <p:nvPr/>
        </p:nvSpPr>
        <p:spPr>
          <a:xfrm>
            <a:off x="806031" y="4324928"/>
            <a:ext cx="1271567" cy="748687"/>
          </a:xfrm>
          <a:prstGeom prst="wedgeRoundRectCallout">
            <a:avLst>
              <a:gd name="adj1" fmla="val 63875"/>
              <a:gd name="adj2" fmla="val -19494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zh-CN" altLang="en-US" sz="1400" dirty="0" smtClean="0">
                <a:latin typeface="微软雅黑"/>
                <a:ea typeface="微软雅黑"/>
                <a:cs typeface="微软雅黑"/>
              </a:rPr>
              <a:t>任务隔离</a:t>
            </a:r>
            <a:endParaRPr kumimoji="1" lang="zh-CN" altLang="en-US" sz="1400" dirty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41588808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线上问题排查－看</a:t>
            </a:r>
            <a:r>
              <a:rPr kumimoji="1" lang="en-US" altLang="zh-CN" dirty="0" smtClean="0"/>
              <a:t>CPU</a:t>
            </a:r>
            <a:r>
              <a:rPr kumimoji="1" lang="zh-CN" altLang="en-US" dirty="0" smtClean="0"/>
              <a:t>性能</a:t>
            </a:r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100" y="1892300"/>
            <a:ext cx="690880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3102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线上问题排查</a:t>
            </a:r>
            <a:r>
              <a:rPr kumimoji="1" lang="zh-CN" altLang="en-US" dirty="0" smtClean="0"/>
              <a:t>－看</a:t>
            </a:r>
            <a:r>
              <a:rPr kumimoji="1" lang="en-US" altLang="zh-CN" dirty="0" smtClean="0"/>
              <a:t>CPU</a:t>
            </a:r>
            <a:r>
              <a:rPr kumimoji="1" lang="zh-CN" altLang="en-US" dirty="0" smtClean="0"/>
              <a:t>性能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rcRect t="-35550" b="-3555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097496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线上问题排查</a:t>
            </a:r>
            <a:r>
              <a:rPr kumimoji="1" lang="zh-CN" altLang="en-US" dirty="0" smtClean="0"/>
              <a:t>－</a:t>
            </a:r>
            <a:r>
              <a:rPr kumimoji="1" lang="en-US" altLang="zh-CN" dirty="0" smtClean="0"/>
              <a:t>Top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rcRect t="-10473" b="-1047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0068294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Jstat</a:t>
            </a:r>
            <a:r>
              <a:rPr kumimoji="1" lang="zh-CN" altLang="en-US" dirty="0" smtClean="0"/>
              <a:t>分析</a:t>
            </a:r>
            <a:r>
              <a:rPr kumimoji="1" lang="en-US" altLang="zh-CN" dirty="0" smtClean="0"/>
              <a:t>JVM</a:t>
            </a:r>
            <a:r>
              <a:rPr kumimoji="1" lang="zh-CN" altLang="en-US" dirty="0" smtClean="0"/>
              <a:t>内存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rcRect t="-74852" b="-7485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2769426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并发编程实战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方腾飞</a:t>
            </a:r>
            <a:r>
              <a:rPr lang="en-US" altLang="zh-CN" dirty="0" smtClean="0"/>
              <a:t>@</a:t>
            </a:r>
            <a:r>
              <a:rPr lang="en-US" altLang="zh-CN" dirty="0" err="1" smtClean="0"/>
              <a:t>ifeve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1459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Dump</a:t>
            </a:r>
            <a:r>
              <a:rPr kumimoji="1" lang="zh-CN" altLang="en-US" dirty="0" smtClean="0"/>
              <a:t>线程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线程</a:t>
            </a:r>
            <a:r>
              <a:rPr kumimoji="1" lang="en-US" altLang="zh-CN" dirty="0" smtClean="0"/>
              <a:t>ID</a:t>
            </a:r>
            <a:r>
              <a:rPr kumimoji="1" lang="zh-CN" altLang="en-US" dirty="0" smtClean="0"/>
              <a:t>进制转换：</a:t>
            </a:r>
            <a:endParaRPr kumimoji="1" lang="en-US" altLang="zh-CN" dirty="0" smtClean="0"/>
          </a:p>
          <a:p>
            <a:pPr marL="0" indent="0">
              <a:buNone/>
            </a:pPr>
            <a:r>
              <a:rPr lang="ro-RO" altLang="zh-CN" dirty="0"/>
              <a:t>printf "%x\n" 31558</a:t>
            </a:r>
            <a:endParaRPr kumimoji="1" lang="en-US" altLang="zh-CN" dirty="0" smtClean="0"/>
          </a:p>
          <a:p>
            <a:r>
              <a:rPr kumimoji="1" lang="en-US" altLang="zh-CN" dirty="0" smtClean="0"/>
              <a:t>Dump</a:t>
            </a:r>
            <a:r>
              <a:rPr kumimoji="1" lang="zh-CN" altLang="en-US" dirty="0" smtClean="0"/>
              <a:t>线程</a:t>
            </a:r>
            <a:endParaRPr kumimoji="1" lang="en-US" altLang="zh-CN" dirty="0" smtClean="0"/>
          </a:p>
          <a:p>
            <a:pPr marL="0" indent="0">
              <a:buNone/>
            </a:pPr>
            <a:r>
              <a:rPr lang="is-IS" altLang="zh-CN" dirty="0"/>
              <a:t>sudo -u admin /</a:t>
            </a:r>
            <a:r>
              <a:rPr lang="is-IS" altLang="zh-CN" dirty="0" smtClean="0"/>
              <a:t>opt/</a:t>
            </a:r>
            <a:r>
              <a:rPr lang="is-IS" altLang="zh-CN" dirty="0"/>
              <a:t>java/bin/jstack  31177 &gt; /home/tengfei.fangtf/</a:t>
            </a:r>
            <a:r>
              <a:rPr lang="is-IS" altLang="zh-CN" dirty="0" smtClean="0"/>
              <a:t>dump1</a:t>
            </a:r>
            <a:r>
              <a:rPr lang="en-US" altLang="zh-CN" dirty="0" smtClean="0"/>
              <a:t>6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0149794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统计线程状态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rcRect t="-68194" b="-6819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0747986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查找问题线程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rcRect t="-32990" b="-32990"/>
          <a:stretch>
            <a:fillRect/>
          </a:stretch>
        </p:blipFill>
        <p:spPr>
          <a:xfrm>
            <a:off x="457200" y="1612900"/>
            <a:ext cx="8229600" cy="4525963"/>
          </a:xfrm>
        </p:spPr>
      </p:pic>
    </p:spTree>
    <p:extLst>
      <p:ext uri="{BB962C8B-B14F-4D97-AF65-F5344CB8AC3E}">
        <p14:creationId xmlns:p14="http://schemas.microsoft.com/office/powerpoint/2010/main" val="36528146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谢谢大家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提问和交流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0263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议题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并发与</a:t>
            </a:r>
            <a:r>
              <a:rPr kumimoji="1" lang="en-US" altLang="zh-CN" dirty="0"/>
              <a:t>CPU</a:t>
            </a:r>
            <a:r>
              <a:rPr kumimoji="1" lang="zh-CN" altLang="en-US" dirty="0"/>
              <a:t>的关</a:t>
            </a:r>
            <a:r>
              <a:rPr kumimoji="1" lang="zh-CN" altLang="en-US" dirty="0" smtClean="0"/>
              <a:t>系</a:t>
            </a:r>
            <a:endParaRPr kumimoji="1" lang="en-US" altLang="zh-CN" dirty="0" smtClean="0"/>
          </a:p>
          <a:p>
            <a:r>
              <a:rPr kumimoji="1" lang="zh-CN" altLang="en-US" dirty="0" smtClean="0"/>
              <a:t>让代码并发执行</a:t>
            </a:r>
            <a:endParaRPr kumimoji="1" lang="en-US" altLang="zh-CN" dirty="0" smtClean="0"/>
          </a:p>
          <a:p>
            <a:r>
              <a:rPr kumimoji="1" lang="zh-CN" altLang="en-US" dirty="0" smtClean="0"/>
              <a:t>生产者消费者模式介绍</a:t>
            </a:r>
            <a:endParaRPr kumimoji="1" lang="en-US" altLang="zh-CN" dirty="0" smtClean="0"/>
          </a:p>
          <a:p>
            <a:r>
              <a:rPr kumimoji="1" lang="en-US" altLang="zh-CN" dirty="0" smtClean="0"/>
              <a:t>Java</a:t>
            </a:r>
            <a:r>
              <a:rPr kumimoji="1" lang="zh-CN" altLang="en-US" dirty="0" smtClean="0"/>
              <a:t>线程池的使用和原理</a:t>
            </a:r>
            <a:endParaRPr kumimoji="1" lang="en-US" altLang="zh-CN" dirty="0" smtClean="0"/>
          </a:p>
          <a:p>
            <a:r>
              <a:rPr kumimoji="1" lang="zh-CN" altLang="en-US" dirty="0" smtClean="0"/>
              <a:t>线上并发问题排查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60940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并发与</a:t>
            </a:r>
            <a:r>
              <a:rPr kumimoji="1" lang="en-US" altLang="zh-CN" dirty="0" smtClean="0"/>
              <a:t>CPU</a:t>
            </a:r>
            <a:r>
              <a:rPr kumimoji="1" lang="zh-CN" altLang="en-US" dirty="0" smtClean="0"/>
              <a:t>的关系</a:t>
            </a:r>
            <a:endParaRPr kumimoji="1" lang="zh-CN" altLang="en-US" dirty="0"/>
          </a:p>
        </p:txBody>
      </p:sp>
      <p:sp>
        <p:nvSpPr>
          <p:cNvPr id="6" name="圆角矩形标注 35"/>
          <p:cNvSpPr/>
          <p:nvPr/>
        </p:nvSpPr>
        <p:spPr>
          <a:xfrm>
            <a:off x="-1144307" y="2378763"/>
            <a:ext cx="1601508" cy="748687"/>
          </a:xfrm>
          <a:prstGeom prst="wedgeRoundRectCallout">
            <a:avLst>
              <a:gd name="adj1" fmla="val 63875"/>
              <a:gd name="adj2" fmla="val -19494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zh-CN" sz="1400" dirty="0" err="1" smtClean="0">
                <a:latin typeface="微软雅黑"/>
                <a:ea typeface="微软雅黑"/>
                <a:cs typeface="微软雅黑"/>
              </a:rPr>
              <a:t>Cacheline</a:t>
            </a:r>
            <a:endParaRPr kumimoji="1" lang="en-US" altLang="zh-CN" sz="1400" dirty="0" smtClean="0">
              <a:latin typeface="微软雅黑"/>
              <a:ea typeface="微软雅黑"/>
              <a:cs typeface="微软雅黑"/>
            </a:endParaRPr>
          </a:p>
          <a:p>
            <a:r>
              <a:rPr kumimoji="1" lang="zh-CN" altLang="en-US" sz="1400" dirty="0" smtClean="0">
                <a:latin typeface="微软雅黑"/>
                <a:ea typeface="微软雅黑"/>
                <a:cs typeface="微软雅黑"/>
              </a:rPr>
              <a:t>状态（</a:t>
            </a:r>
            <a:r>
              <a:rPr kumimoji="1" lang="en-US" altLang="zh-CN" sz="1400" dirty="0" smtClean="0">
                <a:latin typeface="微软雅黑"/>
                <a:ea typeface="微软雅黑"/>
                <a:cs typeface="微软雅黑"/>
              </a:rPr>
              <a:t>E</a:t>
            </a:r>
            <a:r>
              <a:rPr kumimoji="1" lang="zh-CN" altLang="en-US" sz="1400" dirty="0" smtClean="0">
                <a:latin typeface="微软雅黑"/>
                <a:ea typeface="微软雅黑"/>
                <a:cs typeface="微软雅黑"/>
              </a:rPr>
              <a:t>）＋数据</a:t>
            </a:r>
            <a:endParaRPr kumimoji="1" lang="zh-CN" altLang="en-US" sz="1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7" name="圆角矩形标注 35"/>
          <p:cNvSpPr/>
          <p:nvPr/>
        </p:nvSpPr>
        <p:spPr>
          <a:xfrm>
            <a:off x="9144000" y="2378763"/>
            <a:ext cx="1271567" cy="748687"/>
          </a:xfrm>
          <a:prstGeom prst="wedgeRoundRectCallout">
            <a:avLst>
              <a:gd name="adj1" fmla="val -71113"/>
              <a:gd name="adj2" fmla="val -8309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zh-CN" sz="1400" dirty="0" err="1" smtClean="0">
                <a:latin typeface="微软雅黑"/>
                <a:ea typeface="微软雅黑"/>
                <a:cs typeface="微软雅黑"/>
              </a:rPr>
              <a:t>Cacheline</a:t>
            </a:r>
            <a:endParaRPr kumimoji="1" lang="en-US" altLang="zh-CN" sz="1400" dirty="0" smtClean="0">
              <a:latin typeface="微软雅黑"/>
              <a:ea typeface="微软雅黑"/>
              <a:cs typeface="微软雅黑"/>
            </a:endParaRPr>
          </a:p>
          <a:p>
            <a:r>
              <a:rPr kumimoji="1" lang="zh-CN" altLang="en-US" sz="1400" dirty="0" smtClean="0">
                <a:latin typeface="微软雅黑"/>
                <a:ea typeface="微软雅黑"/>
                <a:cs typeface="微软雅黑"/>
              </a:rPr>
              <a:t>状态</a:t>
            </a:r>
            <a:r>
              <a:rPr kumimoji="1" lang="en-US" altLang="zh-CN" sz="1400" dirty="0" smtClean="0">
                <a:latin typeface="微软雅黑"/>
                <a:ea typeface="微软雅黑"/>
                <a:cs typeface="微软雅黑"/>
              </a:rPr>
              <a:t>(S)</a:t>
            </a:r>
            <a:r>
              <a:rPr kumimoji="1" lang="zh-CN" altLang="en-US" sz="1400" dirty="0" smtClean="0">
                <a:latin typeface="微软雅黑"/>
                <a:ea typeface="微软雅黑"/>
                <a:cs typeface="微软雅黑"/>
              </a:rPr>
              <a:t>＋数据</a:t>
            </a:r>
            <a:endParaRPr kumimoji="1" lang="zh-CN" altLang="en-US" sz="1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8" name="圆角矩形标注 35"/>
          <p:cNvSpPr/>
          <p:nvPr/>
        </p:nvSpPr>
        <p:spPr>
          <a:xfrm>
            <a:off x="-1144308" y="3773314"/>
            <a:ext cx="1601508" cy="748687"/>
          </a:xfrm>
          <a:prstGeom prst="wedgeRoundRectCallout">
            <a:avLst>
              <a:gd name="adj1" fmla="val 63875"/>
              <a:gd name="adj2" fmla="val -19494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zh-CN" sz="1400" dirty="0" smtClean="0">
                <a:latin typeface="微软雅黑"/>
                <a:ea typeface="微软雅黑"/>
                <a:cs typeface="微软雅黑"/>
              </a:rPr>
              <a:t>CPU</a:t>
            </a:r>
            <a:r>
              <a:rPr kumimoji="1" lang="zh-CN" altLang="en-US" sz="1400" dirty="0" smtClean="0">
                <a:latin typeface="微软雅黑"/>
                <a:ea typeface="微软雅黑"/>
                <a:cs typeface="微软雅黑"/>
              </a:rPr>
              <a:t>指令：</a:t>
            </a:r>
            <a:r>
              <a:rPr kumimoji="1" lang="en-US" altLang="zh-CN" sz="1400" dirty="0" smtClean="0">
                <a:latin typeface="微软雅黑"/>
                <a:ea typeface="微软雅黑"/>
                <a:cs typeface="微软雅黑"/>
              </a:rPr>
              <a:t>Lock</a:t>
            </a:r>
            <a:r>
              <a:rPr kumimoji="1" lang="zh-CN" altLang="en-US" sz="1400" dirty="0" smtClean="0">
                <a:latin typeface="微软雅黑"/>
                <a:ea typeface="微软雅黑"/>
                <a:cs typeface="微软雅黑"/>
              </a:rPr>
              <a:t>，</a:t>
            </a:r>
            <a:r>
              <a:rPr lang="en-US" altLang="zh-CN" sz="1400" dirty="0" err="1"/>
              <a:t>cmpxchg</a:t>
            </a:r>
            <a:endParaRPr kumimoji="1" lang="zh-CN" altLang="en-US" sz="1400" dirty="0">
              <a:latin typeface="微软雅黑"/>
              <a:ea typeface="微软雅黑"/>
              <a:cs typeface="微软雅黑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461" y="1231900"/>
            <a:ext cx="8128000" cy="562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0547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让代码并发执行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并发执行一定比串行执行快吗？</a:t>
            </a:r>
          </a:p>
          <a:p>
            <a:r>
              <a:rPr lang="en-US" dirty="0" smtClean="0"/>
              <a:t>如何让代码最佳并发执行？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7878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串行执行</a:t>
            </a:r>
            <a:endParaRPr 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rcRect t="8428" b="842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625946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并发执行</a:t>
            </a:r>
            <a:endParaRPr 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rcRect l="-10031" r="-1003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2649238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执行结果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1122788"/>
              </p:ext>
            </p:extLst>
          </p:nvPr>
        </p:nvGraphicFramePr>
        <p:xfrm>
          <a:off x="457200" y="1600200"/>
          <a:ext cx="8229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1533"/>
                <a:gridCol w="2853267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循环次数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串行执行耗时（单位</a:t>
                      </a:r>
                      <a:r>
                        <a:rPr lang="en-US" altLang="zh-CN" dirty="0" smtClean="0"/>
                        <a:t>ms</a:t>
                      </a:r>
                      <a:r>
                        <a:rPr lang="zh-CN" altLang="en-US" dirty="0" smtClean="0"/>
                        <a:t>）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并发执行耗时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快多少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一亿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约一倍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一千万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约一倍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一百万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差不多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十万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慢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一万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慢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5298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789</TotalTime>
  <Words>696</Words>
  <Application>Microsoft Macintosh PowerPoint</Application>
  <PresentationFormat>全屏显示(4:3)</PresentationFormat>
  <Paragraphs>205</Paragraphs>
  <Slides>33</Slides>
  <Notes>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34" baseType="lpstr">
      <vt:lpstr> Black </vt:lpstr>
      <vt:lpstr>PowerPoint 演示文稿</vt:lpstr>
      <vt:lpstr>自我介绍</vt:lpstr>
      <vt:lpstr>并发编程实战</vt:lpstr>
      <vt:lpstr>议题</vt:lpstr>
      <vt:lpstr>并发与CPU的关系</vt:lpstr>
      <vt:lpstr>让代码并发执行</vt:lpstr>
      <vt:lpstr>串行执行</vt:lpstr>
      <vt:lpstr>并发执行</vt:lpstr>
      <vt:lpstr>执行结果</vt:lpstr>
      <vt:lpstr>并发执行总结</vt:lpstr>
      <vt:lpstr>Java包里的并发技巧</vt:lpstr>
      <vt:lpstr>生产者消费者模式</vt:lpstr>
      <vt:lpstr>生产消费者应用场景－Yuna工具</vt:lpstr>
      <vt:lpstr>线程池</vt:lpstr>
      <vt:lpstr>线程池-实现原理</vt:lpstr>
      <vt:lpstr>线程池-创建</vt:lpstr>
      <vt:lpstr>线程池-参数说明</vt:lpstr>
      <vt:lpstr>线程池参数－阻塞队列（1）</vt:lpstr>
      <vt:lpstr>线程池参数－阻塞队列（2）</vt:lpstr>
      <vt:lpstr>线程池参数－饱和策略处理者</vt:lpstr>
      <vt:lpstr>线程池-关闭</vt:lpstr>
      <vt:lpstr>合理的配置线程池</vt:lpstr>
      <vt:lpstr>线程池的统一管理</vt:lpstr>
      <vt:lpstr>线程池的统一监控</vt:lpstr>
      <vt:lpstr>应用场景－异步任务框架</vt:lpstr>
      <vt:lpstr>线上问题排查－看CPU性能</vt:lpstr>
      <vt:lpstr>线上问题排查－看CPU性能</vt:lpstr>
      <vt:lpstr>线上问题排查－Top</vt:lpstr>
      <vt:lpstr>Jstat分析JVM内存</vt:lpstr>
      <vt:lpstr>Dump线程</vt:lpstr>
      <vt:lpstr>统计线程状态</vt:lpstr>
      <vt:lpstr>查找问题线程</vt:lpstr>
      <vt:lpstr>谢谢大家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并发编程实战（1）</dc:title>
  <dc:creator>Admin</dc:creator>
  <cp:lastModifiedBy>Gary</cp:lastModifiedBy>
  <cp:revision>293</cp:revision>
  <dcterms:created xsi:type="dcterms:W3CDTF">2013-08-09T03:17:33Z</dcterms:created>
  <dcterms:modified xsi:type="dcterms:W3CDTF">2014-09-14T15:15:22Z</dcterms:modified>
</cp:coreProperties>
</file>