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618" r:id="rId2"/>
    <p:sldId id="877" r:id="rId3"/>
    <p:sldId id="715" r:id="rId4"/>
    <p:sldId id="641" r:id="rId5"/>
    <p:sldId id="619" r:id="rId6"/>
    <p:sldId id="1024" r:id="rId7"/>
    <p:sldId id="946" r:id="rId8"/>
    <p:sldId id="1120" r:id="rId9"/>
    <p:sldId id="1150" r:id="rId10"/>
    <p:sldId id="1151" r:id="rId11"/>
    <p:sldId id="1025" r:id="rId12"/>
    <p:sldId id="1180" r:id="rId13"/>
    <p:sldId id="1207" r:id="rId14"/>
    <p:sldId id="1208" r:id="rId15"/>
    <p:sldId id="1210" r:id="rId16"/>
    <p:sldId id="1211" r:id="rId17"/>
    <p:sldId id="1028" r:id="rId18"/>
    <p:sldId id="1031" r:id="rId19"/>
    <p:sldId id="1079" r:id="rId20"/>
    <p:sldId id="1100" r:id="rId21"/>
    <p:sldId id="1080" r:id="rId22"/>
    <p:sldId id="1037" r:id="rId23"/>
    <p:sldId id="1101" r:id="rId24"/>
    <p:sldId id="949" r:id="rId25"/>
    <p:sldId id="1209" r:id="rId26"/>
    <p:sldId id="1033" r:id="rId27"/>
    <p:sldId id="961" r:id="rId28"/>
    <p:sldId id="943" r:id="rId29"/>
    <p:sldId id="809" r:id="rId30"/>
    <p:sldId id="908" r:id="rId31"/>
    <p:sldId id="974" r:id="rId32"/>
    <p:sldId id="924" r:id="rId33"/>
    <p:sldId id="899" r:id="rId34"/>
    <p:sldId id="901" r:id="rId35"/>
    <p:sldId id="902" r:id="rId36"/>
    <p:sldId id="903" r:id="rId37"/>
    <p:sldId id="1008" r:id="rId38"/>
    <p:sldId id="950" r:id="rId39"/>
    <p:sldId id="984" r:id="rId40"/>
    <p:sldId id="1054" r:id="rId41"/>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521415D9-36F7-43E2-AB2F-B90AF26B5E84}">
      <p14:sectionLst xmlns:p14="http://schemas.microsoft.com/office/powerpoint/2010/main">
        <p14:section name="Default Section" id="{21B7E33C-D427-4924-9223-1FD08C33F98F}">
          <p14:sldIdLst>
            <p14:sldId id="618"/>
            <p14:sldId id="877"/>
            <p14:sldId id="715"/>
            <p14:sldId id="641"/>
            <p14:sldId id="619"/>
            <p14:sldId id="1024"/>
            <p14:sldId id="946"/>
            <p14:sldId id="1120"/>
            <p14:sldId id="1150"/>
            <p14:sldId id="1151"/>
            <p14:sldId id="1025"/>
            <p14:sldId id="1180"/>
            <p14:sldId id="1207"/>
            <p14:sldId id="1208"/>
            <p14:sldId id="1210"/>
            <p14:sldId id="1211"/>
          </p14:sldIdLst>
        </p14:section>
        <p14:section name="backup" id="{88679A60-CF36-43FE-ACBB-923E5028D945}">
          <p14:sldIdLst>
            <p14:sldId id="1028"/>
            <p14:sldId id="1031"/>
            <p14:sldId id="1079"/>
            <p14:sldId id="1100"/>
            <p14:sldId id="1080"/>
            <p14:sldId id="1037"/>
            <p14:sldId id="1101"/>
            <p14:sldId id="949"/>
            <p14:sldId id="1209"/>
            <p14:sldId id="1033"/>
            <p14:sldId id="961"/>
            <p14:sldId id="943"/>
            <p14:sldId id="809"/>
            <p14:sldId id="908"/>
            <p14:sldId id="974"/>
            <p14:sldId id="924"/>
            <p14:sldId id="899"/>
            <p14:sldId id="901"/>
            <p14:sldId id="902"/>
            <p14:sldId id="903"/>
            <p14:sldId id="1008"/>
            <p14:sldId id="950"/>
            <p14:sldId id="984"/>
            <p14:sldId id="105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aowang" initials="b" lastIdx="6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6" autoAdjust="0"/>
    <p:restoredTop sz="89718" autoAdjust="0"/>
  </p:normalViewPr>
  <p:slideViewPr>
    <p:cSldViewPr>
      <p:cViewPr>
        <p:scale>
          <a:sx n="90" d="100"/>
          <a:sy n="90" d="100"/>
        </p:scale>
        <p:origin x="-1440" y="-12"/>
      </p:cViewPr>
      <p:guideLst>
        <p:guide orient="horz" pos="2393"/>
        <p:guide pos="2880"/>
      </p:guideLst>
    </p:cSldViewPr>
  </p:slideViewPr>
  <p:notesTextViewPr>
    <p:cViewPr>
      <p:scale>
        <a:sx n="100" d="100"/>
        <a:sy n="100" d="100"/>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06T12:05:18.958" idx="47">
    <p:pos x="2836" y="-35"/>
    <p:text>it is kind of boring. Suggestion are classifying how many main stream methodologies there are, and explain the good and the bad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ts val="0"/>
              </a:spcBef>
              <a:spcAft>
                <a:spcPts val="0"/>
              </a:spcAft>
              <a:defRPr sz="1200" noProof="1">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spcBef>
                <a:spcPts val="0"/>
              </a:spcBef>
              <a:spcAft>
                <a:spcPts val="0"/>
              </a:spcAft>
              <a:defRPr sz="1200" noProof="1">
                <a:latin typeface="+mn-lt"/>
                <a:ea typeface="+mn-ea"/>
              </a:defRPr>
            </a:lvl1pPr>
          </a:lstStyle>
          <a:p>
            <a:pPr>
              <a:defRPr/>
            </a:pPr>
            <a:fld id="{BEDA3C28-220B-46CB-BC9B-820BBB7E4723}" type="datetimeFigureOut">
              <a:rPr lang="zh-CN" altLang="en-US"/>
              <a:pPr>
                <a:defRPr/>
              </a:pPr>
              <a:t>2016/6/4</a:t>
            </a:fld>
            <a:endParaRPr lang="zh-CN" altLang="en-US"/>
          </a:p>
        </p:txBody>
      </p:sp>
      <p:sp>
        <p:nvSpPr>
          <p:cNvPr id="52228" name="幻灯片图像占位符 3"/>
          <p:cNvSpPr>
            <a:spLocks noGrp="1" noRot="1" noChangeAspect="1" noChangeArrowheads="1"/>
          </p:cNvSpPr>
          <p:nvPr>
            <p:ph type="sldImg" idx="4294967295"/>
          </p:nvPr>
        </p:nvSpPr>
        <p:spPr bwMode="auto">
          <a:xfrm>
            <a:off x="1143000" y="685800"/>
            <a:ext cx="4572000" cy="3429000"/>
          </a:xfrm>
          <a:prstGeom prst="rect">
            <a:avLst/>
          </a:prstGeom>
          <a:noFill/>
          <a:ln w="12700">
            <a:solidFill>
              <a:srgbClr val="000000"/>
            </a:solidFill>
            <a:round/>
          </a:ln>
        </p:spPr>
      </p:sp>
      <p:sp>
        <p:nvSpPr>
          <p:cNvPr id="2053" name="备注占位符 4"/>
          <p:cNvSpPr>
            <a:spLocks noGrp="1" noChangeArrowheads="1"/>
          </p:cNvSpPr>
          <p:nvPr>
            <p:ph type="body" sz="quarter" idx="9"/>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ts val="0"/>
              </a:spcBef>
              <a:spcAft>
                <a:spcPts val="0"/>
              </a:spcAft>
              <a:defRPr sz="1200" noProof="1">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330B9D7D-017F-4A6E-8DE3-F47EE69BA942}" type="slidenum">
              <a:rPr lang="zh-CN" altLang="en-US"/>
              <a:pPr>
                <a:defRPr/>
              </a:pPr>
              <a:t>‹#›</a:t>
            </a:fld>
            <a:endParaRPr lang="zh-CN" altLang="en-US">
              <a:latin typeface="Arial" pitchFamily="34" charset="0"/>
            </a:endParaRPr>
          </a:p>
        </p:txBody>
      </p:sp>
    </p:spTree>
    <p:extLst>
      <p:ext uri="{BB962C8B-B14F-4D97-AF65-F5344CB8AC3E}">
        <p14:creationId xmlns:p14="http://schemas.microsoft.com/office/powerpoint/2010/main" val="1900671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idx="4294967295"/>
          </p:nvPr>
        </p:nvSpPr>
        <p:spPr/>
      </p:sp>
      <p:sp>
        <p:nvSpPr>
          <p:cNvPr id="75779" name="备注占位符 2"/>
          <p:cNvSpPr>
            <a:spLocks noGrp="1" noChangeArrowheads="1"/>
          </p:cNvSpPr>
          <p:nvPr>
            <p:ph type="body" idx="4294967295"/>
          </p:nvPr>
        </p:nvSpPr>
        <p:spPr/>
        <p:txBody>
          <a:bodyPr/>
          <a:lstStyle/>
          <a:p>
            <a:pPr eaLnBrk="1" hangingPunct="1"/>
            <a:endParaRPr lang="zh-CN" altLang="en-US" smtClean="0"/>
          </a:p>
        </p:txBody>
      </p:sp>
      <p:sp>
        <p:nvSpPr>
          <p:cNvPr id="75780" name="灯片编号占位符 3"/>
          <p:cNvSpPr>
            <a:spLocks noGrp="1" noChangeArrowheads="1"/>
          </p:cNvSpPr>
          <p:nvPr>
            <p:ph type="sldNum" sz="quarter" idx="5"/>
          </p:nvPr>
        </p:nvSpPr>
        <p:spPr bwMode="auto">
          <a:noFill/>
          <a:ln>
            <a:miter lim="800000"/>
          </a:ln>
        </p:spPr>
        <p:txBody>
          <a:bodyPr/>
          <a:lstStyle/>
          <a:p>
            <a:fld id="{DA1BA6D4-B3E0-470B-96B0-3770E57B67DF}" type="slidenum">
              <a:rPr lang="zh-CN" altLang="en-US" smtClean="0">
                <a:latin typeface="Arial" pitchFamily="34" charset="0"/>
              </a:rPr>
              <a:pPr/>
              <a:t>1</a:t>
            </a:fld>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endParaRPr lang="zh-CN" altLang="en-US" noProof="1"/>
          </a:p>
        </p:txBody>
      </p:sp>
      <p:sp>
        <p:nvSpPr>
          <p:cNvPr id="87044" name="灯片编号占位符 3"/>
          <p:cNvSpPr>
            <a:spLocks noGrp="1" noChangeArrowheads="1"/>
          </p:cNvSpPr>
          <p:nvPr>
            <p:ph type="sldNum" sz="quarter" idx="5"/>
          </p:nvPr>
        </p:nvSpPr>
        <p:spPr bwMode="auto">
          <a:noFill/>
          <a:ln>
            <a:miter lim="800000"/>
          </a:ln>
        </p:spPr>
        <p:txBody>
          <a:bodyPr/>
          <a:lstStyle/>
          <a:p>
            <a:fld id="{6A91D9F5-F5F7-4540-8A9D-1FDCCEB8CA19}" type="slidenum">
              <a:rPr lang="zh-CN" altLang="en-US" smtClean="0">
                <a:latin typeface="Arial" pitchFamily="34" charset="0"/>
              </a:rPr>
              <a:pPr/>
              <a:t>10</a:t>
            </a:fld>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11</a:t>
            </a:fld>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12</a:t>
            </a:fld>
            <a:endParaRPr lang="zh-CN"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13</a:t>
            </a:fld>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14</a:t>
            </a:fld>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15</a:t>
            </a:fld>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16</a:t>
            </a:fld>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17</a:t>
            </a:fld>
            <a:endParaRPr lang="zh-CN"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18</a:t>
            </a:fld>
            <a:endParaRPr lang="zh-CN"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a:miter lim="800000"/>
          </a:ln>
        </p:spPr>
      </p:sp>
      <p:sp>
        <p:nvSpPr>
          <p:cNvPr id="93187"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93188" name="灯片编号占位符 3"/>
          <p:cNvSpPr>
            <a:spLocks noGrp="1" noChangeArrowheads="1"/>
          </p:cNvSpPr>
          <p:nvPr>
            <p:ph type="sldNum" sz="quarter" idx="5"/>
          </p:nvPr>
        </p:nvSpPr>
        <p:spPr bwMode="auto">
          <a:noFill/>
          <a:ln>
            <a:miter lim="800000"/>
          </a:ln>
        </p:spPr>
        <p:txBody>
          <a:bodyPr/>
          <a:lstStyle/>
          <a:p>
            <a:fld id="{AD526224-94C2-4BB9-808A-8158FC8255CF}" type="slidenum">
              <a:rPr lang="zh-CN" altLang="en-US" smtClean="0">
                <a:latin typeface="Arial" pitchFamily="34" charset="0"/>
              </a:rPr>
              <a:pPr/>
              <a:t>19</a:t>
            </a:fld>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ChangeArrowheads="1" noTextEdit="1"/>
          </p:cNvSpPr>
          <p:nvPr>
            <p:ph type="sldImg" idx="4294967295"/>
          </p:nvPr>
        </p:nvSpPr>
        <p:spPr>
          <a:ln>
            <a:miter lim="800000"/>
          </a:ln>
        </p:spPr>
      </p:sp>
      <p:sp>
        <p:nvSpPr>
          <p:cNvPr id="77827" name="备注占位符 2"/>
          <p:cNvSpPr>
            <a:spLocks noGrp="1" noChangeArrowheads="1"/>
          </p:cNvSpPr>
          <p:nvPr>
            <p:ph type="body" idx="4294967295"/>
          </p:nvPr>
        </p:nvSpPr>
        <p:spPr/>
        <p:txBody>
          <a:bodyPr/>
          <a:lstStyle/>
          <a:p>
            <a:pPr eaLnBrk="1" hangingPunct="1">
              <a:spcBef>
                <a:spcPct val="0"/>
              </a:spcBef>
            </a:pPr>
            <a:r>
              <a:rPr lang="en-US" altLang="zh-CN" smtClean="0"/>
              <a:t>design research is inherently paradoxical which means it is both empirical and imaginative. It cannot be simply empirical</a:t>
            </a:r>
          </a:p>
          <a:p>
            <a:pPr eaLnBrk="1" hangingPunct="1">
              <a:spcBef>
                <a:spcPct val="0"/>
              </a:spcBef>
            </a:pPr>
            <a:r>
              <a:rPr lang="en-US" altLang="zh-CN" smtClean="0"/>
              <a:t>because the typical consumers that researchers need to understand are rarely able to articulate their needs.</a:t>
            </a:r>
            <a:endParaRPr lang="zh-CN" altLang="en-US" smtClean="0"/>
          </a:p>
        </p:txBody>
      </p:sp>
      <p:sp>
        <p:nvSpPr>
          <p:cNvPr id="77828" name="灯片编号占位符 3"/>
          <p:cNvSpPr>
            <a:spLocks noGrp="1" noChangeArrowheads="1"/>
          </p:cNvSpPr>
          <p:nvPr>
            <p:ph type="sldNum" sz="quarter" idx="5"/>
          </p:nvPr>
        </p:nvSpPr>
        <p:spPr bwMode="auto">
          <a:noFill/>
          <a:ln>
            <a:miter lim="800000"/>
          </a:ln>
        </p:spPr>
        <p:txBody>
          <a:bodyPr/>
          <a:lstStyle/>
          <a:p>
            <a:fld id="{A7269195-F9DB-42EC-A100-44C133298013}" type="slidenum">
              <a:rPr lang="zh-CN" altLang="en-US" smtClean="0">
                <a:latin typeface="Arial" pitchFamily="34" charset="0"/>
              </a:rPr>
              <a:pPr/>
              <a:t>2</a:t>
            </a:fld>
            <a:endParaRPr lang="zh-CN"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endParaRPr lang="en-US" altLang="zh-CN"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20</a:t>
            </a:fld>
            <a:endParaRPr lang="zh-CN"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000000"/>
                </a:solidFill>
                <a:sym typeface="+mn-ea"/>
              </a:rPr>
              <a:t>Understanding one's individual idea generation process could be a component of designer's professional identity, which involves the integration of knowledge, action.</a:t>
            </a:r>
          </a:p>
          <a:p>
            <a:pPr marL="0" marR="0" lvl="0" indent="0" algn="l" defTabSz="914400" rtl="0" eaLnBrk="1" fontAlgn="base" latinLnBrk="0" hangingPunct="1">
              <a:lnSpc>
                <a:spcPct val="100000"/>
              </a:lnSpc>
              <a:spcBef>
                <a:spcPct val="0"/>
              </a:spcBef>
              <a:spcAft>
                <a:spcPct val="0"/>
              </a:spcAft>
              <a:buClrTx/>
              <a:buSzTx/>
              <a:buFontTx/>
              <a:buNone/>
            </a:pPr>
            <a:endParaRPr lang="en-US" altLang="zh-CN" noProof="1" smtClean="0">
              <a:solidFill>
                <a:schemeClr val="bg1">
                  <a:lumMod val="50000"/>
                </a:schemeClr>
              </a:solidFill>
              <a:cs typeface="+mn-ea"/>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mtClean="0">
                <a:solidFill>
                  <a:schemeClr val="bg1">
                    <a:lumMod val="50000"/>
                  </a:schemeClr>
                </a:solidFill>
                <a:cs typeface="+mn-ea"/>
                <a:sym typeface="+mn-ea"/>
              </a:rPr>
              <a:t>---</a:t>
            </a:r>
            <a:r>
              <a:rPr lang="en-US" altLang="zh-CN" smtClean="0">
                <a:ln>
                  <a:noFill/>
                </a:ln>
                <a:sym typeface="+mn-ea"/>
              </a:rPr>
              <a:t>Hutchinson, A. &amp; Tracy, M.W. (</a:t>
            </a:r>
            <a:r>
              <a:rPr lang="en-US" altLang="zh-CN" dirty="0" smtClean="0">
                <a:ln>
                  <a:noFill/>
                </a:ln>
                <a:solidFill>
                  <a:srgbClr val="000000"/>
                </a:solidFill>
                <a:sym typeface="+mn-ea"/>
              </a:rPr>
              <a:t>2015</a:t>
            </a:r>
            <a:r>
              <a:rPr lang="en-US" altLang="zh-CN" smtClean="0">
                <a:ln>
                  <a:noFill/>
                </a:ln>
                <a:sym typeface="+mn-ea"/>
              </a:rPr>
              <a:t>) </a:t>
            </a:r>
            <a:r>
              <a:rPr lang="zh-CN" altLang="zh-CN" dirty="0" smtClean="0">
                <a:ln>
                  <a:noFill/>
                </a:ln>
                <a:solidFill>
                  <a:srgbClr val="000000"/>
                </a:solidFill>
                <a:sym typeface="+mn-ea"/>
              </a:rPr>
              <a:t>Design ideas, reflection, and professional identity how graduate students explore the idea generation proces</a:t>
            </a:r>
            <a:r>
              <a:rPr lang="en-US" altLang="zh-CN" dirty="0" smtClean="0">
                <a:ln>
                  <a:noFill/>
                </a:ln>
                <a:solidFill>
                  <a:srgbClr val="000000"/>
                </a:solidFill>
                <a:sym typeface="+mn-ea"/>
              </a:rPr>
              <a:t>s.</a:t>
            </a:r>
            <a:endParaRPr lang="en-US" altLang="zh-CN" noProof="1" smtClean="0">
              <a:solidFill>
                <a:schemeClr val="bg1">
                  <a:lumMod val="50000"/>
                </a:schemeClr>
              </a:solidFill>
              <a:latin typeface="+mn-lt"/>
              <a:cs typeface="+mn-ea"/>
              <a:sym typeface="+mn-ea"/>
            </a:endParaRPr>
          </a:p>
          <a:p>
            <a:pPr eaLnBrk="1" hangingPunct="1">
              <a:spcBef>
                <a:spcPct val="0"/>
              </a:spcBef>
              <a:defRPr/>
            </a:pPr>
            <a:endParaRPr lang="zh-CN" altLang="en-US" noProof="1"/>
          </a:p>
          <a:p>
            <a:pPr eaLnBrk="1" hangingPunct="1">
              <a:spcBef>
                <a:spcPct val="0"/>
              </a:spcBef>
              <a:defRPr/>
            </a:pPr>
            <a:endParaRPr lang="zh-CN" altLang="en-US" noProof="1"/>
          </a:p>
        </p:txBody>
      </p:sp>
      <p:sp>
        <p:nvSpPr>
          <p:cNvPr id="86020" name="灯片编号占位符 3"/>
          <p:cNvSpPr>
            <a:spLocks noGrp="1" noChangeArrowheads="1"/>
          </p:cNvSpPr>
          <p:nvPr>
            <p:ph type="sldNum" sz="quarter" idx="5"/>
          </p:nvPr>
        </p:nvSpPr>
        <p:spPr bwMode="auto">
          <a:noFill/>
          <a:ln>
            <a:miter lim="800000"/>
          </a:ln>
        </p:spPr>
        <p:txBody>
          <a:bodyPr/>
          <a:lstStyle/>
          <a:p>
            <a:fld id="{28FAB348-2CB6-401E-B717-8D5EB2CBED71}" type="slidenum">
              <a:rPr lang="zh-CN" altLang="en-US" smtClean="0">
                <a:latin typeface="Arial" pitchFamily="34" charset="0"/>
              </a:rPr>
              <a:pPr/>
              <a:t>21</a:t>
            </a:fld>
            <a:endParaRPr lang="zh-CN"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22</a:t>
            </a:fld>
            <a:endParaRPr lang="zh-CN"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000000"/>
                </a:solidFill>
                <a:sym typeface="+mn-ea"/>
              </a:rPr>
              <a:t>Understanding one's individual idea generation process could be a component of designer's professional identity, which involves the integration of knowledge, action.</a:t>
            </a:r>
          </a:p>
          <a:p>
            <a:pPr marL="0" marR="0" lvl="0" indent="0" algn="l" defTabSz="914400" rtl="0" eaLnBrk="1" fontAlgn="base" latinLnBrk="0" hangingPunct="1">
              <a:lnSpc>
                <a:spcPct val="100000"/>
              </a:lnSpc>
              <a:spcBef>
                <a:spcPct val="0"/>
              </a:spcBef>
              <a:spcAft>
                <a:spcPct val="0"/>
              </a:spcAft>
              <a:buClrTx/>
              <a:buSzTx/>
              <a:buFontTx/>
              <a:buNone/>
            </a:pPr>
            <a:endParaRPr lang="en-US" altLang="zh-CN" noProof="1" smtClean="0">
              <a:solidFill>
                <a:schemeClr val="bg1">
                  <a:lumMod val="50000"/>
                </a:schemeClr>
              </a:solidFill>
              <a:cs typeface="+mn-ea"/>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solidFill>
                  <a:schemeClr val="bg1">
                    <a:lumMod val="50000"/>
                  </a:schemeClr>
                </a:solidFill>
                <a:cs typeface="+mn-ea"/>
                <a:sym typeface="+mn-ea"/>
              </a:rPr>
              <a:t>---</a:t>
            </a:r>
            <a:r>
              <a:rPr lang="en-US" altLang="zh-CN" dirty="0" smtClean="0">
                <a:ln>
                  <a:noFill/>
                </a:ln>
                <a:sym typeface="+mn-ea"/>
              </a:rPr>
              <a:t>Hutchinson, A. &amp; Tracy, M.W. (</a:t>
            </a:r>
            <a:r>
              <a:rPr lang="en-US" altLang="zh-CN" dirty="0" smtClean="0">
                <a:ln>
                  <a:noFill/>
                </a:ln>
                <a:solidFill>
                  <a:srgbClr val="000000"/>
                </a:solidFill>
                <a:sym typeface="+mn-ea"/>
              </a:rPr>
              <a:t>2015</a:t>
            </a:r>
            <a:r>
              <a:rPr lang="en-US" altLang="zh-CN" dirty="0" smtClean="0">
                <a:ln>
                  <a:noFill/>
                </a:ln>
                <a:sym typeface="+mn-ea"/>
              </a:rPr>
              <a:t>) </a:t>
            </a:r>
            <a:r>
              <a:rPr lang="zh-CN" altLang="zh-CN" dirty="0" smtClean="0">
                <a:ln>
                  <a:noFill/>
                </a:ln>
                <a:solidFill>
                  <a:srgbClr val="000000"/>
                </a:solidFill>
                <a:sym typeface="+mn-ea"/>
              </a:rPr>
              <a:t>Design ideas, reflection, and professional identity how graduate students explore the idea generation proces</a:t>
            </a:r>
            <a:r>
              <a:rPr lang="en-US" altLang="zh-CN" dirty="0" smtClean="0">
                <a:ln>
                  <a:noFill/>
                </a:ln>
                <a:solidFill>
                  <a:srgbClr val="000000"/>
                </a:solidFill>
                <a:sym typeface="+mn-ea"/>
              </a:rPr>
              <a:t>s.</a:t>
            </a:r>
            <a:endParaRPr lang="en-US" altLang="zh-CN" noProof="1" smtClean="0">
              <a:solidFill>
                <a:schemeClr val="bg1">
                  <a:lumMod val="50000"/>
                </a:schemeClr>
              </a:solidFill>
              <a:latin typeface="+mn-lt"/>
              <a:cs typeface="+mn-ea"/>
              <a:sym typeface="+mn-ea"/>
            </a:endParaRPr>
          </a:p>
          <a:p>
            <a:pPr eaLnBrk="1" hangingPunct="1">
              <a:spcBef>
                <a:spcPct val="0"/>
              </a:spcBef>
              <a:defRPr/>
            </a:pPr>
            <a:endParaRPr lang="zh-CN" altLang="en-US" noProof="1"/>
          </a:p>
          <a:p>
            <a:pPr eaLnBrk="1" hangingPunct="1">
              <a:spcBef>
                <a:spcPct val="0"/>
              </a:spcBef>
              <a:defRPr/>
            </a:pPr>
            <a:endParaRPr lang="zh-CN" altLang="en-US" noProof="1"/>
          </a:p>
        </p:txBody>
      </p:sp>
      <p:sp>
        <p:nvSpPr>
          <p:cNvPr id="86020" name="灯片编号占位符 3"/>
          <p:cNvSpPr>
            <a:spLocks noGrp="1" noChangeArrowheads="1"/>
          </p:cNvSpPr>
          <p:nvPr>
            <p:ph type="sldNum" sz="quarter" idx="5"/>
          </p:nvPr>
        </p:nvSpPr>
        <p:spPr bwMode="auto">
          <a:noFill/>
          <a:ln>
            <a:miter lim="800000"/>
          </a:ln>
        </p:spPr>
        <p:txBody>
          <a:bodyPr/>
          <a:lstStyle/>
          <a:p>
            <a:fld id="{28FAB348-2CB6-401E-B717-8D5EB2CBED71}" type="slidenum">
              <a:rPr lang="zh-CN" altLang="en-US" smtClean="0">
                <a:latin typeface="Arial" pitchFamily="34" charset="0"/>
              </a:rPr>
              <a:pPr/>
              <a:t>23</a:t>
            </a:fld>
            <a:endParaRPr lang="zh-CN"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Other studies have examined how stimuli may trigger the emergence of design ideas or influence the content of those ideas; these include text-based stimuli, visual stimuli, subliminal stimuli, verbal or conversational stimuli, and other idea generation activities.</a:t>
            </a:r>
          </a:p>
          <a:p>
            <a:pPr eaLnBrk="1" hangingPunct="1">
              <a:spcBef>
                <a:spcPct val="0"/>
              </a:spcBef>
              <a:defRPr/>
            </a:pPr>
            <a:r>
              <a:rPr lang="en-US" altLang="zh-CN" noProof="1" smtClean="0">
                <a:solidFill>
                  <a:schemeClr val="tx1">
                    <a:tint val="75000"/>
                  </a:schemeClr>
                </a:solidFill>
                <a:cs typeface="+mn-ea"/>
                <a:sym typeface="+mn-ea"/>
              </a:rPr>
              <a:t>---(Cai et al. 2010; Chandrasekera et al. 2013; Goldschmidt and Sever 2011; Gon</a:t>
            </a:r>
            <a:r>
              <a:rPr lang="en-US" altLang="zh-CN" noProof="1" smtClean="0">
                <a:solidFill>
                  <a:schemeClr val="tx1">
                    <a:tint val="75000"/>
                  </a:schemeClr>
                </a:solidFill>
                <a:cs typeface="Arial" charset="0"/>
                <a:sym typeface="+mn-ea"/>
              </a:rPr>
              <a:t>ḉ</a:t>
            </a:r>
            <a:r>
              <a:rPr lang="en-US" altLang="zh-CN" noProof="1" smtClean="0">
                <a:solidFill>
                  <a:schemeClr val="tx1">
                    <a:tint val="75000"/>
                  </a:schemeClr>
                </a:solidFill>
                <a:cs typeface="+mn-ea"/>
                <a:sym typeface="+mn-ea"/>
              </a:rPr>
              <a:t>alves et al. 2014; Perttula &amp; Sipila¨ 2007; Salter and Gann 2003).</a:t>
            </a:r>
            <a:endParaRPr lang="en-US" altLang="zh-CN" noProof="1" smtClean="0">
              <a:solidFill>
                <a:schemeClr val="tx1">
                  <a:tint val="75000"/>
                </a:schemeClr>
              </a:solidFill>
            </a:endParaRPr>
          </a:p>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84996" name="灯片编号占位符 3"/>
          <p:cNvSpPr>
            <a:spLocks noGrp="1" noChangeArrowheads="1"/>
          </p:cNvSpPr>
          <p:nvPr>
            <p:ph type="sldNum" sz="quarter" idx="5"/>
          </p:nvPr>
        </p:nvSpPr>
        <p:spPr bwMode="auto">
          <a:noFill/>
          <a:ln>
            <a:miter lim="800000"/>
          </a:ln>
        </p:spPr>
        <p:txBody>
          <a:bodyPr/>
          <a:lstStyle/>
          <a:p>
            <a:fld id="{1E81612A-5C6B-4361-9B06-8886D2FCB08B}" type="slidenum">
              <a:rPr lang="zh-CN" altLang="en-US" smtClean="0">
                <a:latin typeface="Arial" pitchFamily="34" charset="0"/>
              </a:rPr>
              <a:pPr/>
              <a:t>24</a:t>
            </a:fld>
            <a:endParaRPr lang="zh-CN"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25</a:t>
            </a:fld>
            <a:endParaRPr lang="zh-CN"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26</a:t>
            </a:fld>
            <a:endParaRPr lang="zh-CN"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27</a:t>
            </a:fld>
            <a:endParaRPr lang="zh-CN"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28</a:t>
            </a:fld>
            <a:endParaRPr lang="zh-CN"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a:miter lim="800000"/>
          </a:ln>
        </p:spPr>
      </p:sp>
      <p:sp>
        <p:nvSpPr>
          <p:cNvPr id="93187"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93188" name="灯片编号占位符 3"/>
          <p:cNvSpPr>
            <a:spLocks noGrp="1" noChangeArrowheads="1"/>
          </p:cNvSpPr>
          <p:nvPr>
            <p:ph type="sldNum" sz="quarter" idx="5"/>
          </p:nvPr>
        </p:nvSpPr>
        <p:spPr bwMode="auto">
          <a:noFill/>
          <a:ln>
            <a:miter lim="800000"/>
          </a:ln>
        </p:spPr>
        <p:txBody>
          <a:bodyPr/>
          <a:lstStyle/>
          <a:p>
            <a:fld id="{AD526224-94C2-4BB9-808A-8158FC8255CF}" type="slidenum">
              <a:rPr lang="zh-CN" altLang="en-US" smtClean="0">
                <a:latin typeface="Arial" pitchFamily="34" charset="0"/>
              </a:rPr>
              <a:pPr/>
              <a:t>29</a:t>
            </a:fld>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ChangeArrowheads="1" noTextEdit="1"/>
          </p:cNvSpPr>
          <p:nvPr>
            <p:ph type="sldImg" idx="4294967295"/>
          </p:nvPr>
        </p:nvSpPr>
        <p:spPr>
          <a:ln>
            <a:miter lim="800000"/>
          </a:ln>
        </p:spPr>
      </p:sp>
      <p:sp>
        <p:nvSpPr>
          <p:cNvPr id="5120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As designer, I want to know what are good sources to generate design inspiration and how to generate creative design ideas.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78852" name="灯片编号占位符 3"/>
          <p:cNvSpPr>
            <a:spLocks noGrp="1" noChangeArrowheads="1"/>
          </p:cNvSpPr>
          <p:nvPr>
            <p:ph type="sldNum" sz="quarter" idx="5"/>
          </p:nvPr>
        </p:nvSpPr>
        <p:spPr bwMode="auto">
          <a:noFill/>
          <a:ln>
            <a:miter lim="800000"/>
          </a:ln>
        </p:spPr>
        <p:txBody>
          <a:bodyPr/>
          <a:lstStyle/>
          <a:p>
            <a:fld id="{EE2A9E80-5577-40B7-89B9-7C8E44834A07}" type="slidenum">
              <a:rPr lang="zh-CN" altLang="en-US" smtClean="0">
                <a:latin typeface="Arial" pitchFamily="34" charset="0"/>
              </a:rPr>
              <a:pPr/>
              <a:t>3</a:t>
            </a:fld>
            <a:endParaRPr lang="zh-CN"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000000"/>
                </a:solidFill>
                <a:sym typeface="+mn-ea"/>
              </a:rPr>
              <a:t>Understanding one's individual idea generation process could be a component of designer's professional identity, which involves the integration of knowledge, action.</a:t>
            </a:r>
          </a:p>
          <a:p>
            <a:pPr marL="0" marR="0" lvl="0" indent="0" algn="l" defTabSz="914400" rtl="0" eaLnBrk="1" fontAlgn="base" latinLnBrk="0" hangingPunct="1">
              <a:lnSpc>
                <a:spcPct val="100000"/>
              </a:lnSpc>
              <a:spcBef>
                <a:spcPct val="0"/>
              </a:spcBef>
              <a:spcAft>
                <a:spcPct val="0"/>
              </a:spcAft>
              <a:buClrTx/>
              <a:buSzTx/>
              <a:buFontTx/>
              <a:buNone/>
            </a:pPr>
            <a:endParaRPr lang="en-US" altLang="zh-CN" noProof="1" smtClean="0">
              <a:solidFill>
                <a:schemeClr val="bg1">
                  <a:lumMod val="50000"/>
                </a:schemeClr>
              </a:solidFill>
              <a:cs typeface="+mn-ea"/>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mtClean="0">
                <a:solidFill>
                  <a:schemeClr val="bg1">
                    <a:lumMod val="50000"/>
                  </a:schemeClr>
                </a:solidFill>
                <a:cs typeface="+mn-ea"/>
                <a:sym typeface="+mn-ea"/>
              </a:rPr>
              <a:t>---</a:t>
            </a:r>
            <a:r>
              <a:rPr lang="en-US" altLang="zh-CN" smtClean="0">
                <a:ln>
                  <a:noFill/>
                </a:ln>
                <a:sym typeface="+mn-ea"/>
              </a:rPr>
              <a:t>Hutchinson, A. &amp; Tracy, M.W. (</a:t>
            </a:r>
            <a:r>
              <a:rPr lang="en-US" altLang="zh-CN" dirty="0" smtClean="0">
                <a:ln>
                  <a:noFill/>
                </a:ln>
                <a:solidFill>
                  <a:srgbClr val="000000"/>
                </a:solidFill>
                <a:sym typeface="+mn-ea"/>
              </a:rPr>
              <a:t>2015</a:t>
            </a:r>
            <a:r>
              <a:rPr lang="en-US" altLang="zh-CN" smtClean="0">
                <a:ln>
                  <a:noFill/>
                </a:ln>
                <a:sym typeface="+mn-ea"/>
              </a:rPr>
              <a:t>) </a:t>
            </a:r>
            <a:r>
              <a:rPr lang="zh-CN" altLang="zh-CN" dirty="0" smtClean="0">
                <a:ln>
                  <a:noFill/>
                </a:ln>
                <a:solidFill>
                  <a:srgbClr val="000000"/>
                </a:solidFill>
                <a:sym typeface="+mn-ea"/>
              </a:rPr>
              <a:t>Design ideas, reflection, and professional identity how graduate students explore the idea generation proces</a:t>
            </a:r>
            <a:r>
              <a:rPr lang="en-US" altLang="zh-CN" dirty="0" smtClean="0">
                <a:ln>
                  <a:noFill/>
                </a:ln>
                <a:solidFill>
                  <a:srgbClr val="000000"/>
                </a:solidFill>
                <a:sym typeface="+mn-ea"/>
              </a:rPr>
              <a:t>s.</a:t>
            </a:r>
            <a:endParaRPr lang="en-US" altLang="zh-CN" noProof="1" smtClean="0">
              <a:solidFill>
                <a:schemeClr val="bg1">
                  <a:lumMod val="50000"/>
                </a:schemeClr>
              </a:solidFill>
              <a:latin typeface="+mn-lt"/>
              <a:cs typeface="+mn-ea"/>
              <a:sym typeface="+mn-ea"/>
            </a:endParaRPr>
          </a:p>
          <a:p>
            <a:pPr eaLnBrk="1" hangingPunct="1">
              <a:spcBef>
                <a:spcPct val="0"/>
              </a:spcBef>
              <a:defRPr/>
            </a:pPr>
            <a:endParaRPr lang="zh-CN" altLang="en-US" noProof="1"/>
          </a:p>
          <a:p>
            <a:pPr eaLnBrk="1" hangingPunct="1">
              <a:spcBef>
                <a:spcPct val="0"/>
              </a:spcBef>
              <a:defRPr/>
            </a:pPr>
            <a:endParaRPr lang="zh-CN" altLang="en-US" noProof="1"/>
          </a:p>
        </p:txBody>
      </p:sp>
      <p:sp>
        <p:nvSpPr>
          <p:cNvPr id="86020" name="灯片编号占位符 3"/>
          <p:cNvSpPr>
            <a:spLocks noGrp="1" noChangeArrowheads="1"/>
          </p:cNvSpPr>
          <p:nvPr>
            <p:ph type="sldNum" sz="quarter" idx="5"/>
          </p:nvPr>
        </p:nvSpPr>
        <p:spPr bwMode="auto">
          <a:noFill/>
          <a:ln>
            <a:miter lim="800000"/>
          </a:ln>
        </p:spPr>
        <p:txBody>
          <a:bodyPr/>
          <a:lstStyle/>
          <a:p>
            <a:fld id="{28FAB348-2CB6-401E-B717-8D5EB2CBED71}" type="slidenum">
              <a:rPr lang="zh-CN" altLang="en-US" smtClean="0">
                <a:latin typeface="Arial" pitchFamily="34" charset="0"/>
              </a:rPr>
              <a:pPr/>
              <a:t>30</a:t>
            </a:fld>
            <a:endParaRPr lang="zh-CN"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endParaRPr lang="en-US" altLang="zh-CN"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31</a:t>
            </a:fld>
            <a:endParaRPr lang="zh-CN" alt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a:ln>
            <a:miter lim="800000"/>
          </a:ln>
        </p:spPr>
      </p:sp>
      <p:sp>
        <p:nvSpPr>
          <p:cNvPr id="61443" name="备注占位符 2"/>
          <p:cNvSpPr>
            <a:spLocks noGrp="1" noChangeArrowheads="1"/>
          </p:cNvSpPr>
          <p:nvPr>
            <p:ph type="body" idx="4294967295"/>
          </p:nvPr>
        </p:nvSpPr>
        <p:spPr/>
        <p:txBody>
          <a:bodyPr/>
          <a:lstStyle/>
          <a:p>
            <a:pPr eaLnBrk="1" hangingPunct="1">
              <a:spcBef>
                <a:spcPct val="0"/>
              </a:spcBef>
            </a:pPr>
            <a:endParaRPr lang="zh-CN" altLang="en-US" smtClean="0"/>
          </a:p>
        </p:txBody>
      </p:sp>
      <p:sp>
        <p:nvSpPr>
          <p:cNvPr id="61444" name="灯片编号占位符 3"/>
          <p:cNvSpPr>
            <a:spLocks noGrp="1" noChangeArrowheads="1"/>
          </p:cNvSpPr>
          <p:nvPr>
            <p:ph type="sldNum" sz="quarter" idx="5"/>
          </p:nvPr>
        </p:nvSpPr>
        <p:spPr bwMode="auto">
          <a:noFill/>
          <a:ln>
            <a:miter lim="800000"/>
          </a:ln>
        </p:spPr>
        <p:txBody>
          <a:bodyPr/>
          <a:lstStyle/>
          <a:p>
            <a:fld id="{5E18AF4E-EDDE-47D8-B42E-8245B1E7A01E}" type="slidenum">
              <a:rPr lang="zh-CN" altLang="en-US" smtClean="0">
                <a:latin typeface="Arial" pitchFamily="34" charset="0"/>
              </a:rPr>
              <a:pPr/>
              <a:t>32</a:t>
            </a:fld>
            <a:endParaRPr lang="zh-CN"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idx="4294967295"/>
          </p:nvPr>
        </p:nvSpPr>
        <p:spPr>
          <a:ln>
            <a:miter lim="800000"/>
          </a:ln>
        </p:spPr>
      </p:sp>
      <p:sp>
        <p:nvSpPr>
          <p:cNvPr id="8194" name="备注占位符 2"/>
          <p:cNvSpPr>
            <a:spLocks noGrp="1"/>
          </p:cNvSpPr>
          <p:nvPr>
            <p:ph type="body"/>
          </p:nvPr>
        </p:nvSpPr>
        <p:spPr>
          <a:ln>
            <a:miter/>
          </a:ln>
        </p:spPr>
        <p:txBody>
          <a:bodyPr/>
          <a:lstStyle/>
          <a:p>
            <a:pPr eaLnBrk="1" hangingPunct="1">
              <a:spcBef>
                <a:spcPct val="0"/>
              </a:spcBef>
              <a:defRPr/>
            </a:pPr>
            <a:endParaRPr lang="zh-CN" altLang="en-US" noProof="1"/>
          </a:p>
          <a:p>
            <a:pPr eaLnBrk="1" hangingPunct="1">
              <a:spcBef>
                <a:spcPct val="0"/>
              </a:spcBef>
              <a:defRPr/>
            </a:pPr>
            <a:r>
              <a:rPr lang="en-US" altLang="zh-CN" noProof="1" smtClean="0">
                <a:solidFill>
                  <a:schemeClr val="tx1">
                    <a:tint val="75000"/>
                  </a:schemeClr>
                </a:solidFill>
                <a:sym typeface="+mn-ea"/>
              </a:rPr>
              <a:t>2. to choose the interviewee on the basis of accessibility</a:t>
            </a:r>
          </a:p>
          <a:p>
            <a:pPr>
              <a:lnSpc>
                <a:spcPct val="140000"/>
              </a:lnSpc>
              <a:spcBef>
                <a:spcPct val="20000"/>
              </a:spcBef>
              <a:spcAft>
                <a:spcPts val="0"/>
              </a:spcAft>
              <a:defRPr/>
            </a:pPr>
            <a:r>
              <a:rPr lang="en-US" altLang="zh-CN">
                <a:solidFill>
                  <a:schemeClr val="tx1">
                    <a:tint val="75000"/>
                  </a:schemeClr>
                </a:solidFill>
                <a:sym typeface="+mn-ea"/>
              </a:rPr>
              <a:t>Beginning: ‘convenience sampling’, to‘identify the scope, major components, and trajectory of the overall process’ (Mose, 2007: 235)</a:t>
            </a:r>
            <a:endParaRPr lang="en-US" altLang="zh-CN" noProof="1">
              <a:solidFill>
                <a:schemeClr val="tx1">
                  <a:tint val="75000"/>
                </a:schemeClr>
              </a:solidFill>
              <a:latin typeface="+mn-lt"/>
              <a:ea typeface="+mn-ea"/>
            </a:endParaRPr>
          </a:p>
          <a:p>
            <a:pPr>
              <a:lnSpc>
                <a:spcPct val="140000"/>
              </a:lnSpc>
              <a:spcBef>
                <a:spcPct val="20000"/>
              </a:spcBef>
              <a:spcAft>
                <a:spcPts val="0"/>
              </a:spcAft>
              <a:defRPr/>
            </a:pPr>
            <a:r>
              <a:rPr lang="en-US" altLang="zh-CN">
                <a:solidFill>
                  <a:schemeClr val="tx1">
                    <a:tint val="75000"/>
                  </a:schemeClr>
                </a:solidFill>
                <a:sym typeface="+mn-ea"/>
              </a:rPr>
              <a:t>During: ‘purposeful sampling’, accordingly to the way this scheme sorts the phenomenon</a:t>
            </a:r>
            <a:r>
              <a:rPr lang="en-US" altLang="zh-CN">
                <a:solidFill>
                  <a:schemeClr val="tx1">
                    <a:tint val="75000"/>
                  </a:schemeClr>
                </a:solidFill>
                <a:sym typeface="+mn-ea"/>
                <a:hlinkClick r:id="rId3" action="ppaction://hlinksldjump"/>
              </a:rPr>
              <a:t>.</a:t>
            </a:r>
            <a:endParaRPr lang="en-US" altLang="zh-CN" noProof="1">
              <a:solidFill>
                <a:schemeClr val="tx1">
                  <a:tint val="75000"/>
                </a:schemeClr>
              </a:solidFill>
              <a:latin typeface="+mn-lt"/>
              <a:ea typeface="+mn-ea"/>
            </a:endParaRPr>
          </a:p>
          <a:p>
            <a:pPr eaLnBrk="1" hangingPunct="1">
              <a:spcBef>
                <a:spcPct val="0"/>
              </a:spcBef>
              <a:defRPr/>
            </a:pPr>
            <a:endParaRPr lang="zh-CN" altLang="en-US" noProof="1"/>
          </a:p>
        </p:txBody>
      </p:sp>
      <p:sp>
        <p:nvSpPr>
          <p:cNvPr id="66564" name="灯片编号占位符 3"/>
          <p:cNvSpPr>
            <a:spLocks noGrp="1" noChangeArrowheads="1"/>
          </p:cNvSpPr>
          <p:nvPr>
            <p:ph type="sldNum" sz="quarter" idx="5"/>
          </p:nvPr>
        </p:nvSpPr>
        <p:spPr bwMode="auto">
          <a:noFill/>
          <a:ln>
            <a:miter lim="800000"/>
          </a:ln>
        </p:spPr>
        <p:txBody>
          <a:bodyPr/>
          <a:lstStyle/>
          <a:p>
            <a:fld id="{14313C3E-936B-428B-AA34-6002304D3DD4}" type="slidenum">
              <a:rPr lang="zh-CN" altLang="en-US" smtClean="0">
                <a:latin typeface="Arial" pitchFamily="34" charset="0"/>
              </a:rPr>
              <a:pPr/>
              <a:t>33</a:t>
            </a:fld>
            <a:endParaRPr lang="zh-CN" alt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idx="4294967295"/>
          </p:nvPr>
        </p:nvSpPr>
        <p:spPr>
          <a:ln>
            <a:miter lim="800000"/>
          </a:ln>
        </p:spPr>
      </p:sp>
      <p:sp>
        <p:nvSpPr>
          <p:cNvPr id="16386" name="备注占位符 2"/>
          <p:cNvSpPr>
            <a:spLocks noGrp="1"/>
          </p:cNvSpPr>
          <p:nvPr>
            <p:ph type="body"/>
          </p:nvPr>
        </p:nvSpPr>
        <p:spPr>
          <a:ln>
            <a:miter/>
          </a:ln>
        </p:spPr>
        <p:txBody>
          <a:bodyPr/>
          <a:lstStyle/>
          <a:p>
            <a:pPr eaLnBrk="1" hangingPunct="1">
              <a:spcBef>
                <a:spcPct val="0"/>
              </a:spcBef>
              <a:defRPr/>
            </a:pPr>
            <a:endParaRPr lang="en-US" altLang="zh-CN" noProof="1" smtClean="0">
              <a:solidFill>
                <a:schemeClr val="tx1">
                  <a:tint val="75000"/>
                </a:schemeClr>
              </a:solidFill>
            </a:endParaRPr>
          </a:p>
          <a:p>
            <a:pPr eaLnBrk="1" latinLnBrk="0" hangingPunct="1">
              <a:lnSpc>
                <a:spcPct val="130000"/>
              </a:lnSpc>
              <a:spcBef>
                <a:spcPts val="600"/>
              </a:spcBef>
              <a:spcAft>
                <a:spcPts val="600"/>
              </a:spcAft>
              <a:defRPr/>
            </a:pPr>
            <a:r>
              <a:rPr lang="en-US" altLang="zh-CN">
                <a:solidFill>
                  <a:schemeClr val="tx1">
                    <a:tint val="75000"/>
                  </a:schemeClr>
                </a:solidFill>
                <a:sym typeface="+mn-ea"/>
              </a:rPr>
              <a:t>1. Features with grounded theory: open-ended yet directed, shaped yet emergent, paced yet flexible </a:t>
            </a:r>
          </a:p>
          <a:p>
            <a:pPr eaLnBrk="1" latinLnBrk="0" hangingPunct="1">
              <a:lnSpc>
                <a:spcPct val="130000"/>
              </a:lnSpc>
              <a:spcBef>
                <a:spcPts val="600"/>
              </a:spcBef>
              <a:spcAft>
                <a:spcPts val="600"/>
              </a:spcAft>
              <a:defRPr/>
            </a:pPr>
            <a:r>
              <a:rPr lang="en-US" altLang="zh-CN">
                <a:solidFill>
                  <a:schemeClr val="tx1">
                    <a:tint val="75000"/>
                  </a:schemeClr>
                </a:solidFill>
                <a:sym typeface="+mn-ea"/>
              </a:rPr>
              <a:t>2. Combines core questions together with the freedom to follow up points as necessary </a:t>
            </a:r>
          </a:p>
          <a:p>
            <a:pPr eaLnBrk="1" latinLnBrk="0" hangingPunct="1">
              <a:lnSpc>
                <a:spcPct val="130000"/>
              </a:lnSpc>
              <a:spcBef>
                <a:spcPts val="600"/>
              </a:spcBef>
              <a:spcAft>
                <a:spcPts val="600"/>
              </a:spcAft>
              <a:defRPr/>
            </a:pPr>
            <a:r>
              <a:rPr lang="en-US" altLang="zh-CN">
                <a:solidFill>
                  <a:schemeClr val="tx1">
                    <a:tint val="75000"/>
                  </a:schemeClr>
                </a:solidFill>
                <a:sym typeface="+mn-ea"/>
              </a:rPr>
              <a:t>3. Interview guide: easier to scrutinize step by step about how to collect data and which data to obtain.</a:t>
            </a:r>
            <a:endParaRPr lang="zh-CN" altLang="en-US" noProof="1"/>
          </a:p>
          <a:p>
            <a:pPr eaLnBrk="1" hangingPunct="1">
              <a:spcBef>
                <a:spcPct val="0"/>
              </a:spcBef>
              <a:defRPr/>
            </a:pPr>
            <a:endParaRPr lang="zh-CN" altLang="en-US" noProof="1"/>
          </a:p>
        </p:txBody>
      </p:sp>
      <p:sp>
        <p:nvSpPr>
          <p:cNvPr id="68612" name="灯片编号占位符 3"/>
          <p:cNvSpPr>
            <a:spLocks noGrp="1" noChangeArrowheads="1"/>
          </p:cNvSpPr>
          <p:nvPr>
            <p:ph type="sldNum" sz="quarter" idx="5"/>
          </p:nvPr>
        </p:nvSpPr>
        <p:spPr bwMode="auto">
          <a:noFill/>
          <a:ln>
            <a:miter lim="800000"/>
          </a:ln>
        </p:spPr>
        <p:txBody>
          <a:bodyPr/>
          <a:lstStyle/>
          <a:p>
            <a:fld id="{901059B8-F605-4DB7-A8D8-10BEA44588C4}" type="slidenum">
              <a:rPr lang="zh-CN" altLang="en-US" smtClean="0">
                <a:latin typeface="Arial" pitchFamily="34" charset="0"/>
              </a:rPr>
              <a:pPr/>
              <a:t>34</a:t>
            </a:fld>
            <a:endParaRPr lang="zh-CN" alt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idx="4294967295"/>
          </p:nvPr>
        </p:nvSpPr>
        <p:spPr>
          <a:ln>
            <a:miter lim="800000"/>
          </a:ln>
        </p:spPr>
      </p:sp>
      <p:sp>
        <p:nvSpPr>
          <p:cNvPr id="18434"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sym typeface="+mn-ea"/>
              </a:rPr>
              <a:t>2. All designers would be put in a line and interview questions would be put in a column. The data could be displayed in a way of one designer to each questions, but also with formation of all designers to one questions.</a:t>
            </a:r>
          </a:p>
          <a:p>
            <a:pPr eaLnBrk="1" hangingPunct="1">
              <a:spcBef>
                <a:spcPct val="0"/>
              </a:spcBef>
              <a:defRPr/>
            </a:pPr>
            <a:r>
              <a:rPr lang="en-US" altLang="zh-CN" noProof="1" smtClean="0">
                <a:solidFill>
                  <a:schemeClr val="tx1">
                    <a:tint val="75000"/>
                  </a:schemeClr>
                </a:solidFill>
                <a:sym typeface="+mn-ea"/>
              </a:rPr>
              <a:t>3. The way of coding show how the researcher select, separate and sort data to begin an analytic accounting of them.</a:t>
            </a:r>
            <a:endParaRPr lang="zh-CN" altLang="en-US" noProof="1"/>
          </a:p>
          <a:p>
            <a:pPr eaLnBrk="1" hangingPunct="1">
              <a:spcBef>
                <a:spcPct val="0"/>
              </a:spcBef>
              <a:defRPr/>
            </a:pPr>
            <a:endParaRPr lang="zh-CN" altLang="en-US" noProof="1"/>
          </a:p>
        </p:txBody>
      </p:sp>
      <p:sp>
        <p:nvSpPr>
          <p:cNvPr id="69636" name="灯片编号占位符 3"/>
          <p:cNvSpPr>
            <a:spLocks noGrp="1" noChangeArrowheads="1"/>
          </p:cNvSpPr>
          <p:nvPr>
            <p:ph type="sldNum" sz="quarter" idx="5"/>
          </p:nvPr>
        </p:nvSpPr>
        <p:spPr bwMode="auto">
          <a:noFill/>
          <a:ln>
            <a:miter lim="800000"/>
          </a:ln>
        </p:spPr>
        <p:txBody>
          <a:bodyPr/>
          <a:lstStyle/>
          <a:p>
            <a:fld id="{6B9A9BD3-5317-41BA-B38A-9123E60875AC}" type="slidenum">
              <a:rPr lang="zh-CN" altLang="en-US" smtClean="0">
                <a:latin typeface="Arial" pitchFamily="34" charset="0"/>
              </a:rPr>
              <a:pPr/>
              <a:t>35</a:t>
            </a:fld>
            <a:endParaRPr lang="zh-CN" alt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idx="4294967295"/>
          </p:nvPr>
        </p:nvSpPr>
        <p:spPr>
          <a:ln>
            <a:miter lim="800000"/>
          </a:ln>
        </p:spPr>
      </p:sp>
      <p:sp>
        <p:nvSpPr>
          <p:cNvPr id="70659" name="备注占位符 2"/>
          <p:cNvSpPr>
            <a:spLocks noGrp="1" noChangeArrowheads="1"/>
          </p:cNvSpPr>
          <p:nvPr>
            <p:ph type="body" idx="4294967295"/>
          </p:nvPr>
        </p:nvSpPr>
        <p:spPr/>
        <p:txBody>
          <a:bodyPr/>
          <a:lstStyle/>
          <a:p>
            <a:pPr marL="228600" indent="-228600" eaLnBrk="1" hangingPunct="1">
              <a:spcBef>
                <a:spcPct val="0"/>
              </a:spcBef>
              <a:buFontTx/>
              <a:buAutoNum type="arabicPeriod"/>
            </a:pPr>
            <a:endParaRPr lang="en-US" altLang="zh-CN" smtClean="0"/>
          </a:p>
        </p:txBody>
      </p:sp>
      <p:sp>
        <p:nvSpPr>
          <p:cNvPr id="70660" name="灯片编号占位符 3"/>
          <p:cNvSpPr>
            <a:spLocks noGrp="1" noChangeArrowheads="1"/>
          </p:cNvSpPr>
          <p:nvPr>
            <p:ph type="sldNum" sz="quarter" idx="5"/>
          </p:nvPr>
        </p:nvSpPr>
        <p:spPr bwMode="auto">
          <a:noFill/>
          <a:ln>
            <a:miter lim="800000"/>
          </a:ln>
        </p:spPr>
        <p:txBody>
          <a:bodyPr/>
          <a:lstStyle/>
          <a:p>
            <a:fld id="{5809F5A9-EE46-482F-AB8F-924F7ECA9E24}" type="slidenum">
              <a:rPr lang="zh-CN" altLang="en-US" smtClean="0">
                <a:latin typeface="Arial" pitchFamily="34" charset="0"/>
              </a:rPr>
              <a:pPr/>
              <a:t>36</a:t>
            </a:fld>
            <a:endParaRPr lang="zh-CN"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Other studies have examined how stimuli may trigger the emergence of design ideas or influence the content of those ideas; these include text-based stimuli, visual stimuli, subliminal stimuli, verbal or conversational stimuli, and other idea generation activities.</a:t>
            </a:r>
          </a:p>
          <a:p>
            <a:pPr eaLnBrk="1" hangingPunct="1">
              <a:spcBef>
                <a:spcPct val="0"/>
              </a:spcBef>
              <a:defRPr/>
            </a:pPr>
            <a:r>
              <a:rPr lang="en-US" altLang="zh-CN" noProof="1" smtClean="0">
                <a:solidFill>
                  <a:schemeClr val="tx1">
                    <a:tint val="75000"/>
                  </a:schemeClr>
                </a:solidFill>
                <a:cs typeface="+mn-ea"/>
                <a:sym typeface="+mn-ea"/>
              </a:rPr>
              <a:t>---(Cai et al. 2010; Chandrasekera et al. 2013; Goldschmidt and Sever 2011; Gon</a:t>
            </a:r>
            <a:r>
              <a:rPr lang="en-US" altLang="zh-CN" noProof="1" smtClean="0">
                <a:solidFill>
                  <a:schemeClr val="tx1">
                    <a:tint val="75000"/>
                  </a:schemeClr>
                </a:solidFill>
                <a:cs typeface="Arial" charset="0"/>
                <a:sym typeface="+mn-ea"/>
              </a:rPr>
              <a:t>ḉ</a:t>
            </a:r>
            <a:r>
              <a:rPr lang="en-US" altLang="zh-CN" noProof="1" smtClean="0">
                <a:solidFill>
                  <a:schemeClr val="tx1">
                    <a:tint val="75000"/>
                  </a:schemeClr>
                </a:solidFill>
                <a:cs typeface="+mn-ea"/>
                <a:sym typeface="+mn-ea"/>
              </a:rPr>
              <a:t>alves et al. 2014; Perttula &amp; Sipila¨ 2007; Salter and Gann 2003).</a:t>
            </a:r>
            <a:endParaRPr lang="en-US" altLang="zh-CN" noProof="1" smtClean="0">
              <a:solidFill>
                <a:schemeClr val="tx1">
                  <a:tint val="75000"/>
                </a:schemeClr>
              </a:solidFill>
            </a:endParaRPr>
          </a:p>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84996" name="灯片编号占位符 3"/>
          <p:cNvSpPr>
            <a:spLocks noGrp="1" noChangeArrowheads="1"/>
          </p:cNvSpPr>
          <p:nvPr>
            <p:ph type="sldNum" sz="quarter" idx="5"/>
          </p:nvPr>
        </p:nvSpPr>
        <p:spPr bwMode="auto">
          <a:noFill/>
          <a:ln>
            <a:miter lim="800000"/>
          </a:ln>
        </p:spPr>
        <p:txBody>
          <a:bodyPr/>
          <a:lstStyle/>
          <a:p>
            <a:fld id="{1E81612A-5C6B-4361-9B06-8886D2FCB08B}" type="slidenum">
              <a:rPr lang="zh-CN" altLang="en-US" smtClean="0">
                <a:latin typeface="Arial" pitchFamily="34" charset="0"/>
              </a:rPr>
              <a:pPr/>
              <a:t>37</a:t>
            </a:fld>
            <a:endParaRPr lang="zh-CN" alt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idx="4294967295"/>
          </p:nvPr>
        </p:nvSpPr>
        <p:spPr>
          <a:ln>
            <a:miter lim="800000"/>
          </a:ln>
        </p:spPr>
      </p:sp>
      <p:sp>
        <p:nvSpPr>
          <p:cNvPr id="99331"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99332" name="灯片编号占位符 3"/>
          <p:cNvSpPr>
            <a:spLocks noGrp="1" noChangeArrowheads="1"/>
          </p:cNvSpPr>
          <p:nvPr>
            <p:ph type="sldNum" sz="quarter" idx="5"/>
          </p:nvPr>
        </p:nvSpPr>
        <p:spPr bwMode="auto">
          <a:noFill/>
          <a:ln>
            <a:miter lim="800000"/>
          </a:ln>
        </p:spPr>
        <p:txBody>
          <a:bodyPr/>
          <a:lstStyle/>
          <a:p>
            <a:fld id="{6DB58107-6993-4411-9BAE-49A9BDB68FD1}" type="slidenum">
              <a:rPr lang="zh-CN" altLang="en-US" smtClean="0">
                <a:latin typeface="Arial" pitchFamily="34" charset="0"/>
              </a:rPr>
              <a:pPr/>
              <a:t>38</a:t>
            </a:fld>
            <a:endParaRPr lang="zh-CN"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idx="4294967295"/>
          </p:nvPr>
        </p:nvSpPr>
        <p:spPr>
          <a:ln>
            <a:miter lim="800000"/>
          </a:ln>
        </p:spPr>
      </p:sp>
      <p:sp>
        <p:nvSpPr>
          <p:cNvPr id="76803"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76804" name="灯片编号占位符 3"/>
          <p:cNvSpPr>
            <a:spLocks noGrp="1" noChangeArrowheads="1"/>
          </p:cNvSpPr>
          <p:nvPr>
            <p:ph type="sldNum" sz="quarter" idx="5"/>
          </p:nvPr>
        </p:nvSpPr>
        <p:spPr bwMode="auto">
          <a:noFill/>
          <a:ln>
            <a:miter lim="800000"/>
          </a:ln>
        </p:spPr>
        <p:txBody>
          <a:bodyPr/>
          <a:lstStyle/>
          <a:p>
            <a:fld id="{C794DAC2-83B2-4DB4-971C-429722B94E10}" type="slidenum">
              <a:rPr lang="zh-CN" altLang="en-US" smtClean="0">
                <a:latin typeface="Arial" pitchFamily="34" charset="0"/>
              </a:rPr>
              <a:pPr/>
              <a:t>39</a:t>
            </a:fld>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ChangeArrowheads="1" noTextEdit="1"/>
          </p:cNvSpPr>
          <p:nvPr>
            <p:ph type="sldImg" idx="4294967295"/>
          </p:nvPr>
        </p:nvSpPr>
        <p:spPr>
          <a:ln>
            <a:miter lim="800000"/>
          </a:ln>
        </p:spPr>
      </p:sp>
      <p:sp>
        <p:nvSpPr>
          <p:cNvPr id="51202" name="备注占位符 2"/>
          <p:cNvSpPr>
            <a:spLocks noGrp="1"/>
          </p:cNvSpPr>
          <p:nvPr>
            <p:ph type="body"/>
          </p:nvPr>
        </p:nvSpPr>
        <p:spPr>
          <a:ln>
            <a:miter/>
          </a:ln>
        </p:spPr>
        <p:txBody>
          <a:bodyPr/>
          <a:lstStyle/>
          <a:p>
            <a:pPr eaLnBrk="1" hangingPunct="1">
              <a:spcBef>
                <a:spcPct val="0"/>
              </a:spcBef>
              <a:defRPr/>
            </a:pPr>
            <a:r>
              <a:rPr lang="en-US" altLang="zh-CN">
                <a:solidFill>
                  <a:srgbClr val="898989"/>
                </a:solidFill>
                <a:sym typeface="+mn-ea"/>
              </a:rPr>
              <a:t>3) </a:t>
            </a:r>
            <a:r>
              <a:rPr lang="en-US" altLang="zh-CN" smtClean="0">
                <a:solidFill>
                  <a:srgbClr val="898989"/>
                </a:solidFill>
                <a:sym typeface="+mn-ea"/>
              </a:rPr>
              <a:t>Unique </a:t>
            </a:r>
            <a:r>
              <a:rPr lang="en-US" altLang="zh-CN">
                <a:solidFill>
                  <a:srgbClr val="898989"/>
                </a:solidFill>
                <a:sym typeface="+mn-ea"/>
              </a:rPr>
              <a:t>background </a:t>
            </a:r>
            <a:r>
              <a:rPr lang="en-US" altLang="zh-CN" smtClean="0">
                <a:solidFill>
                  <a:srgbClr val="898989"/>
                </a:solidFill>
                <a:sym typeface="+mn-ea"/>
              </a:rPr>
              <a:t>&amp; </a:t>
            </a:r>
            <a:r>
              <a:rPr lang="en-US" altLang="zh-CN">
                <a:solidFill>
                  <a:srgbClr val="898989"/>
                </a:solidFill>
                <a:sym typeface="+mn-ea"/>
              </a:rPr>
              <a:t>experience, </a:t>
            </a:r>
            <a:r>
              <a:rPr lang="en-US" altLang="zh-CN" smtClean="0">
                <a:solidFill>
                  <a:srgbClr val="898989"/>
                </a:solidFill>
                <a:sym typeface="+mn-ea"/>
              </a:rPr>
              <a:t>different motivation </a:t>
            </a:r>
            <a:r>
              <a:rPr lang="en-US" altLang="zh-CN">
                <a:solidFill>
                  <a:srgbClr val="898989"/>
                </a:solidFill>
                <a:sym typeface="+mn-ea"/>
              </a:rPr>
              <a:t>and personality have an influence on how to resolve design problems. </a:t>
            </a:r>
            <a:endParaRPr lang="en-US" altLang="zh-CN" noProof="1" smtClean="0">
              <a:solidFill>
                <a:schemeClr val="tx1">
                  <a:tint val="75000"/>
                </a:schemeClr>
              </a:solidFill>
              <a:cs typeface="+mn-ea"/>
              <a:sym typeface="+mn-ea"/>
            </a:endParaRPr>
          </a:p>
          <a:p>
            <a:pPr eaLnBrk="1" hangingPunct="1">
              <a:spcBef>
                <a:spcPct val="0"/>
              </a:spcBef>
              <a:defRPr/>
            </a:pPr>
            <a:r>
              <a:rPr lang="en-US" altLang="zh-CN" noProof="1" smtClean="0">
                <a:solidFill>
                  <a:schemeClr val="tx1">
                    <a:tint val="75000"/>
                  </a:schemeClr>
                </a:solidFill>
                <a:cs typeface="+mn-ea"/>
                <a:sym typeface="+mn-ea"/>
              </a:rPr>
              <a:t>As designer, I want to know what are good sources to generate design inspiration and how to generate creative design ideas.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79876" name="灯片编号占位符 3"/>
          <p:cNvSpPr>
            <a:spLocks noGrp="1" noChangeArrowheads="1"/>
          </p:cNvSpPr>
          <p:nvPr>
            <p:ph type="sldNum" sz="quarter" idx="5"/>
          </p:nvPr>
        </p:nvSpPr>
        <p:spPr bwMode="auto">
          <a:noFill/>
          <a:ln>
            <a:miter lim="800000"/>
          </a:ln>
        </p:spPr>
        <p:txBody>
          <a:bodyPr/>
          <a:lstStyle/>
          <a:p>
            <a:fld id="{AF04A634-46C1-4C31-8873-F3FB60CD37FD}" type="slidenum">
              <a:rPr lang="zh-CN" altLang="en-US" smtClean="0">
                <a:latin typeface="Arial" pitchFamily="34" charset="0"/>
              </a:rPr>
              <a:pPr/>
              <a:t>4</a:t>
            </a:fld>
            <a:endParaRPr lang="zh-CN" alt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40</a:t>
            </a:fld>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ChangeArrowheads="1" noTextEdit="1"/>
          </p:cNvSpPr>
          <p:nvPr>
            <p:ph type="sldImg" idx="4294967295"/>
          </p:nvPr>
        </p:nvSpPr>
        <p:spPr>
          <a:ln>
            <a:miter lim="800000"/>
          </a:ln>
        </p:spPr>
      </p:sp>
      <p:sp>
        <p:nvSpPr>
          <p:cNvPr id="82947" name="备注占位符 2"/>
          <p:cNvSpPr>
            <a:spLocks noGrp="1" noChangeArrowheads="1"/>
          </p:cNvSpPr>
          <p:nvPr>
            <p:ph type="body" idx="4294967295"/>
          </p:nvPr>
        </p:nvSpPr>
        <p:spPr/>
        <p:txBody>
          <a:bodyPr/>
          <a:lstStyle/>
          <a:p>
            <a:pPr eaLnBrk="1" hangingPunct="1">
              <a:spcBef>
                <a:spcPct val="0"/>
              </a:spcBef>
            </a:pPr>
            <a:r>
              <a:rPr lang="en-US" altLang="zh-CN" smtClean="0">
                <a:solidFill>
                  <a:schemeClr val="tx1">
                    <a:tint val="75000"/>
                  </a:schemeClr>
                </a:solidFill>
                <a:cs typeface="+mn-ea"/>
                <a:sym typeface="+mn-ea"/>
              </a:rPr>
              <a:t>Despite many research efforts, bridging the gap between fieldwork data and design still remains a matter of concern to designers today.</a:t>
            </a:r>
            <a:endParaRPr lang="en-US" altLang="zh-CN">
              <a:solidFill>
                <a:schemeClr val="tx1">
                  <a:tint val="75000"/>
                </a:schemeClr>
              </a:solidFill>
              <a:cs typeface="+mn-ea"/>
              <a:sym typeface="+mn-ea"/>
            </a:endParaRPr>
          </a:p>
          <a:p>
            <a:pPr eaLnBrk="1" hangingPunct="1">
              <a:spcBef>
                <a:spcPct val="0"/>
              </a:spcBef>
            </a:pPr>
            <a:r>
              <a:rPr lang="en-US" altLang="zh-CN">
                <a:solidFill>
                  <a:schemeClr val="tx1">
                    <a:tint val="75000"/>
                  </a:schemeClr>
                </a:solidFill>
                <a:cs typeface="+mn-ea"/>
                <a:sym typeface="+mn-ea"/>
              </a:rPr>
              <a:t>This creative leap across the divide is very difficult, and more structured methods are needed to guide the process of envisioning design from fieldwork outputs.</a:t>
            </a:r>
            <a:endParaRPr lang="zh-CN" altLang="en-US" smtClean="0"/>
          </a:p>
          <a:p>
            <a:pPr eaLnBrk="1" hangingPunct="1">
              <a:spcBef>
                <a:spcPct val="0"/>
              </a:spcBef>
            </a:pPr>
            <a:endParaRPr lang="zh-CN" altLang="en-US" smtClean="0"/>
          </a:p>
          <a:p>
            <a:pPr eaLnBrk="1" hangingPunct="1">
              <a:spcBef>
                <a:spcPct val="0"/>
              </a:spcBef>
            </a:pPr>
            <a:endParaRPr lang="zh-CN" altLang="en-US" smtClean="0"/>
          </a:p>
        </p:txBody>
      </p:sp>
      <p:sp>
        <p:nvSpPr>
          <p:cNvPr id="82948" name="灯片编号占位符 3"/>
          <p:cNvSpPr>
            <a:spLocks noGrp="1" noChangeArrowheads="1"/>
          </p:cNvSpPr>
          <p:nvPr>
            <p:ph type="sldNum" sz="quarter" idx="5"/>
          </p:nvPr>
        </p:nvSpPr>
        <p:spPr bwMode="auto">
          <a:noFill/>
          <a:ln>
            <a:miter lim="800000"/>
          </a:ln>
        </p:spPr>
        <p:txBody>
          <a:bodyPr/>
          <a:lstStyle/>
          <a:p>
            <a:fld id="{C7D7A8C9-D8CB-4A1E-B3A3-D4F4F9387CF7}" type="slidenum">
              <a:rPr lang="zh-CN" altLang="en-US" smtClean="0">
                <a:latin typeface="Arial" pitchFamily="34" charset="0"/>
              </a:rPr>
              <a:pPr/>
              <a:t>5</a:t>
            </a:fld>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6</a:t>
            </a:fld>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Other studies have examined how stimuli may trigger the emergence of design ideas or influence the content of those ideas; these include text-based stimuli, visual stimuli, subliminal stimuli, verbal or conversational stimuli, and other idea generation activities.</a:t>
            </a:r>
          </a:p>
          <a:p>
            <a:pPr eaLnBrk="1" hangingPunct="1">
              <a:spcBef>
                <a:spcPct val="0"/>
              </a:spcBef>
              <a:defRPr/>
            </a:pPr>
            <a:endParaRPr lang="en-US" altLang="zh-CN" noProof="1" smtClean="0">
              <a:solidFill>
                <a:schemeClr val="tx1">
                  <a:tint val="75000"/>
                </a:schemeClr>
              </a:solidFill>
              <a:cs typeface="+mn-ea"/>
              <a:sym typeface="+mn-ea"/>
            </a:endParaRPr>
          </a:p>
          <a:p>
            <a:pPr eaLnBrk="1" hangingPunct="1">
              <a:spcBef>
                <a:spcPct val="0"/>
              </a:spcBef>
              <a:defRPr/>
            </a:pPr>
            <a:r>
              <a:rPr lang="en-US" altLang="zh-CN" noProof="1" smtClean="0">
                <a:solidFill>
                  <a:schemeClr val="tx1">
                    <a:tint val="75000"/>
                  </a:schemeClr>
                </a:solidFill>
                <a:cs typeface="+mn-ea"/>
                <a:sym typeface="+mn-ea"/>
              </a:rPr>
              <a:t>---(Cai et al. 2010; Chandrasekera et al. 2013; Goldschmidt and Sever 2011; Gon</a:t>
            </a:r>
            <a:r>
              <a:rPr lang="en-US" altLang="zh-CN" noProof="1" smtClean="0">
                <a:solidFill>
                  <a:schemeClr val="tx1">
                    <a:tint val="75000"/>
                  </a:schemeClr>
                </a:solidFill>
                <a:cs typeface="Arial" charset="0"/>
                <a:sym typeface="+mn-ea"/>
              </a:rPr>
              <a:t>ḉ</a:t>
            </a:r>
            <a:r>
              <a:rPr lang="en-US" altLang="zh-CN" noProof="1" smtClean="0">
                <a:solidFill>
                  <a:schemeClr val="tx1">
                    <a:tint val="75000"/>
                  </a:schemeClr>
                </a:solidFill>
                <a:cs typeface="+mn-ea"/>
                <a:sym typeface="+mn-ea"/>
              </a:rPr>
              <a:t>alves et al. 2014; Perttula &amp; Sipila¨ 2007; Salter and Gann 2003).</a:t>
            </a:r>
            <a:endParaRPr lang="en-US" altLang="zh-CN" noProof="1" smtClean="0">
              <a:solidFill>
                <a:schemeClr val="tx1">
                  <a:tint val="75000"/>
                </a:schemeClr>
              </a:solidFill>
            </a:endParaRPr>
          </a:p>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84996" name="灯片编号占位符 3"/>
          <p:cNvSpPr>
            <a:spLocks noGrp="1" noChangeArrowheads="1"/>
          </p:cNvSpPr>
          <p:nvPr>
            <p:ph type="sldNum" sz="quarter" idx="5"/>
          </p:nvPr>
        </p:nvSpPr>
        <p:spPr bwMode="auto">
          <a:noFill/>
          <a:ln>
            <a:miter lim="800000"/>
          </a:ln>
        </p:spPr>
        <p:txBody>
          <a:bodyPr/>
          <a:lstStyle/>
          <a:p>
            <a:fld id="{1E81612A-5C6B-4361-9B06-8886D2FCB08B}" type="slidenum">
              <a:rPr lang="zh-CN" altLang="en-US" smtClean="0">
                <a:latin typeface="Arial" pitchFamily="34" charset="0"/>
              </a:rPr>
              <a:pPr/>
              <a:t>7</a:t>
            </a:fld>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8</a:t>
            </a:fld>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ChangeArrowheads="1" noTextEdit="1"/>
          </p:cNvSpPr>
          <p:nvPr>
            <p:ph type="sldImg" idx="4294967295"/>
          </p:nvPr>
        </p:nvSpPr>
        <p:spPr>
          <a:ln>
            <a:miter lim="800000"/>
          </a:ln>
        </p:spPr>
      </p:sp>
      <p:sp>
        <p:nvSpPr>
          <p:cNvPr id="88067" name="备注占位符 2"/>
          <p:cNvSpPr>
            <a:spLocks noGrp="1" noChangeArrowheads="1"/>
          </p:cNvSpPr>
          <p:nvPr>
            <p:ph type="body" idx="4294967295"/>
          </p:nvPr>
        </p:nvSpPr>
        <p:spPr/>
        <p:txBody>
          <a:bodyPr/>
          <a:lstStyle/>
          <a:p>
            <a:pPr eaLnBrk="1" hangingPunct="1">
              <a:spcBef>
                <a:spcPct val="0"/>
              </a:spcBef>
            </a:pPr>
            <a:r>
              <a:rPr lang="en-US" altLang="zh-CN" smtClean="0">
                <a:solidFill>
                  <a:schemeClr val="tx1">
                    <a:tint val="75000"/>
                  </a:schemeClr>
                </a:solidFill>
                <a:cs typeface="+mn-ea"/>
                <a:sym typeface="+mn-ea"/>
              </a:rPr>
              <a:t>Literature review provided some evidence on the effectiveness of stimuli in design ideas generation</a:t>
            </a:r>
          </a:p>
          <a:p>
            <a:pPr eaLnBrk="1" hangingPunct="1">
              <a:spcBef>
                <a:spcPct val="0"/>
              </a:spcBef>
            </a:pPr>
            <a:r>
              <a:rPr lang="en-US" altLang="zh-CN" smtClean="0">
                <a:solidFill>
                  <a:schemeClr val="tx1">
                    <a:tint val="75000"/>
                  </a:schemeClr>
                </a:solidFill>
                <a:cs typeface="+mn-ea"/>
                <a:sym typeface="+mn-ea"/>
              </a:rPr>
              <a:t>Searching</a:t>
            </a:r>
            <a:r>
              <a:rPr lang="zh-CN" altLang="zh-CN" smtClean="0">
                <a:solidFill>
                  <a:schemeClr val="tx1">
                    <a:tint val="75000"/>
                  </a:schemeClr>
                </a:solidFill>
                <a:cs typeface="+mn-ea"/>
                <a:sym typeface="+mn-ea"/>
              </a:rPr>
              <a:t> </a:t>
            </a:r>
            <a:r>
              <a:rPr lang="en-US" altLang="zh-CN" smtClean="0">
                <a:solidFill>
                  <a:schemeClr val="tx1">
                    <a:tint val="75000"/>
                  </a:schemeClr>
                </a:solidFill>
                <a:cs typeface="+mn-ea"/>
                <a:sym typeface="+mn-ea"/>
              </a:rPr>
              <a:t>for inspirational stimuli is an essential step in the intial stage of the design process</a:t>
            </a:r>
          </a:p>
          <a:p>
            <a:pPr eaLnBrk="1" hangingPunct="1">
              <a:spcBef>
                <a:spcPct val="0"/>
              </a:spcBef>
            </a:pPr>
            <a:endParaRPr lang="zh-CN" altLang="en-US" smtClean="0"/>
          </a:p>
        </p:txBody>
      </p:sp>
      <p:sp>
        <p:nvSpPr>
          <p:cNvPr id="88068" name="灯片编号占位符 3"/>
          <p:cNvSpPr>
            <a:spLocks noGrp="1" noChangeArrowheads="1"/>
          </p:cNvSpPr>
          <p:nvPr>
            <p:ph type="sldNum" sz="quarter" idx="5"/>
          </p:nvPr>
        </p:nvSpPr>
        <p:spPr bwMode="auto">
          <a:noFill/>
          <a:ln>
            <a:miter lim="800000"/>
          </a:ln>
        </p:spPr>
        <p:txBody>
          <a:bodyPr/>
          <a:lstStyle/>
          <a:p>
            <a:fld id="{C4F7BF22-A608-4CCC-8E90-C1B1E6227CD8}" type="slidenum">
              <a:rPr lang="zh-CN" altLang="en-US" smtClean="0">
                <a:latin typeface="Arial" pitchFamily="34" charset="0"/>
              </a:rPr>
              <a:pPr/>
              <a:t>9</a:t>
            </a:fld>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32"/>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1"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42D9B96-69A3-4BE6-A7A0-3DF377D21407}"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F5118F-54EA-4DA0-B4E9-B898F7ED502D}" type="slidenum">
              <a:rPr lang="zh-CN" altLang="en-US"/>
              <a:pPr>
                <a:defRPr/>
              </a:pPr>
              <a:t>‹#›</a:t>
            </a:fld>
            <a:endParaRPr lang="zh-CN" altLang="en-US">
              <a:latin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77107C2-EB76-4079-B281-7702CC78A8A0}"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408A85-74FA-42EE-8613-C5AA96ADAB6E}" type="slidenum">
              <a:rPr lang="zh-CN" altLang="en-US"/>
              <a:pPr>
                <a:defRPr/>
              </a:pPr>
              <a:t>‹#›</a:t>
            </a:fld>
            <a:endParaRPr lang="zh-CN" altLang="en-US">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74645"/>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5"/>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7C35817-94C6-4EC3-A89D-9F5F1F5F9692}"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5DC1065-7F3C-4380-8E83-CC7B69F25F37}" type="slidenum">
              <a:rPr lang="zh-CN" altLang="en-US"/>
              <a:pPr>
                <a:defRPr/>
              </a:pPr>
              <a:t>‹#›</a:t>
            </a:fld>
            <a:endParaRPr lang="zh-CN" altLang="en-US">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43D7C5A-E45C-48A4-BEB4-1E80826FF602}"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96A8822-E876-4721-AA94-4F95B5CC56B0}" type="slidenum">
              <a:rPr lang="zh-CN" altLang="en-US"/>
              <a:pPr>
                <a:defRPr/>
              </a:pPr>
              <a:t>‹#›</a:t>
            </a:fld>
            <a:endParaRPr lang="zh-CN" altLang="en-US">
              <a:latin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7"/>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AFE152A-E089-4FD4-A5CF-0F0451A3A968}" type="datetimeFigureOut">
              <a:rPr lang="zh-CN" altLang="en-US"/>
              <a:pPr>
                <a:defRPr/>
              </a:pPr>
              <a:t>2016/6/4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594FD5-6BA2-4F50-AC43-9A76C1BEF020}" type="slidenum">
              <a:rPr lang="zh-CN" altLang="en-US"/>
              <a:pPr>
                <a:defRPr/>
              </a:pPr>
              <a:t>‹#›</a:t>
            </a:fld>
            <a:endParaRPr lang="zh-CN" altLang="en-US">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EFBD11F-9179-4DC9-8033-619B77B591D1}" type="datetimeFigureOut">
              <a:rPr lang="zh-CN" altLang="en-US"/>
              <a:pPr>
                <a:defRPr/>
              </a:pPr>
              <a:t>2016/6/4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C718C0D-828E-4D14-AB5F-D9C44961A57B}" type="slidenum">
              <a:rPr lang="zh-CN" altLang="en-US"/>
              <a:pPr>
                <a:defRPr/>
              </a:pPr>
              <a:t>‹#›</a:t>
            </a:fld>
            <a:endParaRPr lang="zh-CN" altLang="en-US">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1"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D2A1DC6A-94E2-42E6-B495-878BB91921AA}" type="datetimeFigureOut">
              <a:rPr lang="zh-CN" altLang="en-US"/>
              <a:pPr>
                <a:defRPr/>
              </a:pPr>
              <a:t>2016/6/4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807F96D-AC8C-4686-BD9F-E171653DB064}" type="slidenum">
              <a:rPr lang="zh-CN" altLang="en-US"/>
              <a:pPr>
                <a:defRPr/>
              </a:pPr>
              <a:t>‹#›</a:t>
            </a:fld>
            <a:endParaRPr lang="zh-CN" altLang="en-US">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DE13C2-0D10-4E3F-B8FD-F2A535028289}" type="datetimeFigureOut">
              <a:rPr lang="zh-CN" altLang="en-US"/>
              <a:pPr>
                <a:defRPr/>
              </a:pPr>
              <a:t>2016/6/4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2137B1E-F243-48D7-AFB7-54772781CDD4}" type="slidenum">
              <a:rPr lang="zh-CN" altLang="en-US"/>
              <a:pPr>
                <a:defRPr/>
              </a:pPr>
              <a:t>‹#›</a:t>
            </a:fld>
            <a:endParaRPr lang="zh-CN" altLang="en-US">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CB46E2B-A029-4164-BE53-6B7B3FB2F91C}" type="datetimeFigureOut">
              <a:rPr lang="zh-CN" altLang="en-US"/>
              <a:pPr>
                <a:defRPr/>
              </a:pPr>
              <a:t>2016/6/4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536B569-49EC-4FBC-A9AF-B60BA3036D52}" type="slidenum">
              <a:rPr lang="zh-CN" altLang="en-US"/>
              <a:pPr>
                <a:defRPr/>
              </a:pPr>
              <a:t>‹#›</a:t>
            </a:fld>
            <a:endParaRPr lang="zh-CN" altLang="en-US">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3051"/>
            <a:ext cx="3008313" cy="1162051"/>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2"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5E7DBBF-55BE-4C1E-81CA-ED32D9149D6F}" type="datetimeFigureOut">
              <a:rPr lang="zh-CN" altLang="en-US"/>
              <a:pPr>
                <a:defRPr/>
              </a:pPr>
              <a:t>2016/6/4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8B345F-3DED-4FC3-BF6F-75CF412AE5DC}" type="slidenum">
              <a:rPr lang="zh-CN" altLang="en-US"/>
              <a:pPr>
                <a:defRPr/>
              </a:pPr>
              <a:t>‹#›</a:t>
            </a:fld>
            <a:endParaRPr lang="zh-CN" altLang="en-US">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2"/>
            <a:ext cx="5486400" cy="566739"/>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7A1FB27-2E88-4E06-A375-47222EB4EB83}" type="datetimeFigureOut">
              <a:rPr lang="zh-CN" altLang="en-US"/>
              <a:pPr>
                <a:defRPr/>
              </a:pPr>
              <a:t>2016/6/4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A6E4CDE-147A-412A-9A94-4E521D49A9AC}" type="slidenum">
              <a:rPr lang="zh-CN" altLang="en-US"/>
              <a:pPr>
                <a:defRPr/>
              </a:pPr>
              <a:t>‹#›</a:t>
            </a:fld>
            <a:endParaRPr lang="zh-CN" altLang="en-US">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1027" name="文本占位符 2"/>
          <p:cNvSpPr>
            <a:spLocks noGrp="1" noChangeArrowheads="1"/>
          </p:cNvSpPr>
          <p:nvPr>
            <p:ph type="body" idx="9"/>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ts val="0"/>
              </a:spcBef>
              <a:spcAft>
                <a:spcPts val="0"/>
              </a:spcAft>
              <a:defRPr sz="1200" noProof="1">
                <a:solidFill>
                  <a:schemeClr val="tx1">
                    <a:tint val="75000"/>
                  </a:schemeClr>
                </a:solidFill>
                <a:latin typeface="+mn-lt"/>
                <a:ea typeface="+mn-ea"/>
              </a:defRPr>
            </a:lvl1pPr>
          </a:lstStyle>
          <a:p>
            <a:pPr>
              <a:defRPr/>
            </a:pPr>
            <a:fld id="{96D9EDD2-7A79-4DB2-8F7C-E763A86C1243}" type="datetimeFigureOut">
              <a:rPr lang="zh-CN" altLang="en-US"/>
              <a:pPr>
                <a:defRPr/>
              </a:pPr>
              <a:t>2016/6/4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794D4F47-5173-4154-AF87-FD1A30BC9044}" type="slidenum">
              <a:rPr lang="zh-CN" altLang="en-US"/>
              <a:pPr>
                <a:defRPr/>
              </a:pPr>
              <a:t>‹#›</a:t>
            </a:fld>
            <a:endParaRPr lang="zh-CN" alt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slide" Target="slide27.xml"/><Relationship Id="rId5" Type="http://schemas.openxmlformats.org/officeDocument/2006/relationships/slide" Target="slide38.xml"/><Relationship Id="rId4" Type="http://schemas.openxmlformats.org/officeDocument/2006/relationships/slide" Target="slide26.xml"/></Relationships>
</file>

<file path=ppt/slides/_rels/slide2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interview%20to%20outstanding%20product%20designers-B.mp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37.xml"/><Relationship Id="rId4" Type="http://schemas.openxmlformats.org/officeDocument/2006/relationships/slide" Target="slide24.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7"/>
          <p:cNvSpPr>
            <a:spLocks noChangeArrowheads="1"/>
          </p:cNvSpPr>
          <p:nvPr/>
        </p:nvSpPr>
        <p:spPr bwMode="auto">
          <a:xfrm>
            <a:off x="0" y="2357438"/>
            <a:ext cx="9144000" cy="2071687"/>
          </a:xfrm>
          <a:prstGeom prst="rect">
            <a:avLst/>
          </a:prstGeom>
          <a:solidFill>
            <a:srgbClr val="BFBFBF"/>
          </a:solidFill>
          <a:ln w="9525">
            <a:noFill/>
            <a:miter lim="800000"/>
          </a:ln>
        </p:spPr>
        <p:txBody>
          <a:bodyPr/>
          <a:lstStyle/>
          <a:p>
            <a:pPr>
              <a:buFont typeface="Times New Roman" pitchFamily="18" charset="0"/>
              <a:buNone/>
            </a:pPr>
            <a:endParaRPr lang="zh-CN" altLang="en-US">
              <a:solidFill>
                <a:srgbClr val="7F7F7F"/>
              </a:solidFill>
              <a:latin typeface="Arial" pitchFamily="34" charset="0"/>
            </a:endParaRPr>
          </a:p>
        </p:txBody>
      </p:sp>
      <p:sp>
        <p:nvSpPr>
          <p:cNvPr id="24579" name="标题 1"/>
          <p:cNvSpPr>
            <a:spLocks noGrp="1" noChangeArrowheads="1"/>
          </p:cNvSpPr>
          <p:nvPr>
            <p:ph type="ctrTitle"/>
          </p:nvPr>
        </p:nvSpPr>
        <p:spPr>
          <a:xfrm>
            <a:off x="374650" y="2578100"/>
            <a:ext cx="8408988" cy="1571625"/>
          </a:xfrm>
        </p:spPr>
        <p:txBody>
          <a:bodyPr/>
          <a:lstStyle/>
          <a:p>
            <a:pPr algn="l" eaLnBrk="1" hangingPunct="1"/>
            <a:r>
              <a:rPr lang="en-US" altLang="zh-CN" sz="2800" b="1" dirty="0" smtClean="0">
                <a:solidFill>
                  <a:schemeClr val="bg1"/>
                </a:solidFill>
                <a:sym typeface="Arial" pitchFamily="34" charset="0"/>
              </a:rPr>
              <a:t>Generate</a:t>
            </a:r>
            <a:r>
              <a:rPr lang="en-US" altLang="zh-CN" sz="2800" b="1" dirty="0" smtClean="0">
                <a:solidFill>
                  <a:schemeClr val="bg1"/>
                </a:solidFill>
              </a:rPr>
              <a:t> implications for design </a:t>
            </a:r>
            <a:br>
              <a:rPr lang="en-US" altLang="zh-CN" sz="2800" b="1" dirty="0" smtClean="0">
                <a:solidFill>
                  <a:schemeClr val="bg1"/>
                </a:solidFill>
              </a:rPr>
            </a:br>
            <a:r>
              <a:rPr lang="en-US" altLang="zh-CN" sz="2800" b="1" dirty="0" smtClean="0">
                <a:solidFill>
                  <a:schemeClr val="bg1"/>
                </a:solidFill>
              </a:rPr>
              <a:t/>
            </a:r>
            <a:br>
              <a:rPr lang="en-US" altLang="zh-CN" sz="2800" b="1" dirty="0" smtClean="0">
                <a:solidFill>
                  <a:schemeClr val="bg1"/>
                </a:solidFill>
              </a:rPr>
            </a:br>
            <a:r>
              <a:rPr lang="en-US" altLang="zh-CN" sz="2000" b="1" dirty="0" smtClean="0">
                <a:solidFill>
                  <a:schemeClr val="bg1"/>
                </a:solidFill>
              </a:rPr>
              <a:t>How stimuli are retrieved and help to transform to generate design ideas </a:t>
            </a:r>
            <a:endParaRPr lang="zh-CN" altLang="en-US" sz="2000" b="1" dirty="0" smtClean="0">
              <a:solidFill>
                <a:schemeClr val="bg1"/>
              </a:solidFill>
            </a:endParaRPr>
          </a:p>
        </p:txBody>
      </p:sp>
      <p:sp>
        <p:nvSpPr>
          <p:cNvPr id="6" name="副标题 4"/>
          <p:cNvSpPr txBox="1"/>
          <p:nvPr/>
        </p:nvSpPr>
        <p:spPr>
          <a:xfrm>
            <a:off x="5754688" y="6216650"/>
            <a:ext cx="3106737" cy="357188"/>
          </a:xfrm>
          <a:prstGeom prst="rect">
            <a:avLst/>
          </a:prstGeom>
        </p:spPr>
        <p:txBody>
          <a:bodyPr/>
          <a:lstStyle/>
          <a:p>
            <a:pPr algn="ctr">
              <a:spcBef>
                <a:spcPct val="20000"/>
              </a:spcBef>
              <a:spcAft>
                <a:spcPts val="0"/>
              </a:spcAft>
              <a:defRPr/>
            </a:pPr>
            <a:r>
              <a:rPr lang="en-US" altLang="zh-CN" sz="1600" noProof="1">
                <a:solidFill>
                  <a:schemeClr val="tx1">
                    <a:tint val="75000"/>
                  </a:schemeClr>
                </a:solidFill>
                <a:latin typeface="+mn-lt"/>
                <a:ea typeface="+mn-ea"/>
              </a:rPr>
              <a:t>Sun Ying, 13/06/2016  Dresden</a:t>
            </a:r>
            <a:endParaRPr lang="en-US" sz="1600" noProof="1">
              <a:solidFill>
                <a:schemeClr val="tx1">
                  <a:tint val="75000"/>
                </a:schemeClr>
              </a:solidFill>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5843"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sym typeface="宋体" pitchFamily="2" charset="-122"/>
              </a:rPr>
              <a:t>Current situation of stimuli during ideas generation </a:t>
            </a:r>
          </a:p>
        </p:txBody>
      </p:sp>
      <p:graphicFrame>
        <p:nvGraphicFramePr>
          <p:cNvPr id="2" name="表格 1"/>
          <p:cNvGraphicFramePr/>
          <p:nvPr/>
        </p:nvGraphicFramePr>
        <p:xfrm>
          <a:off x="285720" y="1285860"/>
          <a:ext cx="8572562" cy="4570095"/>
        </p:xfrm>
        <a:graphic>
          <a:graphicData uri="http://schemas.openxmlformats.org/drawingml/2006/table">
            <a:tbl>
              <a:tblPr firstRow="1" bandRow="1">
                <a:tableStyleId>{5C22544A-7EE6-4342-B048-85BDC9FD1C3A}</a:tableStyleId>
              </a:tblPr>
              <a:tblGrid>
                <a:gridCol w="961409"/>
                <a:gridCol w="1361996"/>
                <a:gridCol w="1361996"/>
                <a:gridCol w="1121643"/>
                <a:gridCol w="1602348"/>
                <a:gridCol w="1026118"/>
                <a:gridCol w="1137052"/>
              </a:tblGrid>
              <a:tr h="455295">
                <a:tc>
                  <a:txBody>
                    <a:bodyPr/>
                    <a:lstStyle/>
                    <a:p>
                      <a:pPr algn="ctr">
                        <a:buNone/>
                      </a:pPr>
                      <a:r>
                        <a:rPr lang="en-US" sz="1400" dirty="0">
                          <a:solidFill>
                            <a:schemeClr val="tx1"/>
                          </a:solidFill>
                        </a:rPr>
                        <a:t>Author's Name</a:t>
                      </a: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dirty="0" err="1" smtClean="0">
                          <a:solidFill>
                            <a:schemeClr val="tx1"/>
                          </a:solidFill>
                          <a:cs typeface="+mn-ea"/>
                          <a:sym typeface="+mn-ea"/>
                        </a:rPr>
                        <a:t>Gonḉalves</a:t>
                      </a:r>
                      <a:r>
                        <a:rPr lang="en-US" altLang="zh-CN" sz="1400" b="0" dirty="0" smtClean="0">
                          <a:solidFill>
                            <a:schemeClr val="tx1"/>
                          </a:solidFill>
                          <a:cs typeface="+mn-ea"/>
                          <a:sym typeface="+mn-ea"/>
                        </a:rPr>
                        <a:t>, Cardoso, &amp; </a:t>
                      </a:r>
                      <a:r>
                        <a:rPr lang="en-US" altLang="zh-CN" sz="1400" b="0" dirty="0" err="1" smtClean="0">
                          <a:solidFill>
                            <a:schemeClr val="tx1"/>
                          </a:solidFill>
                          <a:cs typeface="+mn-ea"/>
                          <a:sym typeface="+mn-ea"/>
                        </a:rPr>
                        <a:t>Badke</a:t>
                      </a:r>
                      <a:endParaRPr lang="en-US" altLang="zh-CN" sz="1400" b="0" dirty="0" smtClean="0">
                        <a:solidFill>
                          <a:schemeClr val="tx1"/>
                        </a:solidFill>
                        <a:cs typeface="+mn-ea"/>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cs"/>
                        </a:rPr>
                        <a:t>Rapanta</a:t>
                      </a:r>
                      <a:r>
                        <a:rPr lang="en-US" altLang="zh-CN" sz="1400" b="0" kern="1200" dirty="0" smtClean="0">
                          <a:solidFill>
                            <a:schemeClr val="tx1"/>
                          </a:solidFill>
                          <a:latin typeface="+mn-lt"/>
                          <a:ea typeface="+mn-ea"/>
                          <a:cs typeface="+mn-cs"/>
                        </a:rPr>
                        <a:t> &amp;</a:t>
                      </a:r>
                    </a:p>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cs"/>
                        </a:rPr>
                        <a:t>Cantoni</a:t>
                      </a:r>
                      <a:endParaRPr lang="en-US" altLang="zh-CN" sz="1400" b="0" dirty="0" smtClean="0">
                        <a:solidFill>
                          <a:schemeClr val="tx1"/>
                        </a:solidFill>
                        <a:cs typeface="+mn-ea"/>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ea"/>
                          <a:sym typeface="+mn-ea"/>
                        </a:rPr>
                        <a:t>Cai</a:t>
                      </a:r>
                      <a:r>
                        <a:rPr lang="en-US" altLang="zh-CN" sz="1400" b="0" kern="1200" dirty="0" smtClean="0">
                          <a:solidFill>
                            <a:schemeClr val="tx1"/>
                          </a:solidFill>
                          <a:latin typeface="+mn-lt"/>
                          <a:ea typeface="+mn-ea"/>
                          <a:cs typeface="+mn-ea"/>
                          <a:sym typeface="+mn-ea"/>
                        </a:rPr>
                        <a:t>, Do, &amp; </a:t>
                      </a:r>
                      <a:r>
                        <a:rPr lang="en-US" altLang="zh-CN" sz="1400" b="0" kern="1200" dirty="0" err="1" smtClean="0">
                          <a:solidFill>
                            <a:schemeClr val="tx1"/>
                          </a:solidFill>
                          <a:latin typeface="+mn-lt"/>
                          <a:ea typeface="+mn-ea"/>
                          <a:cs typeface="+mn-ea"/>
                          <a:sym typeface="+mn-ea"/>
                        </a:rPr>
                        <a:t>Zimring</a:t>
                      </a:r>
                      <a:r>
                        <a:rPr lang="en-US" altLang="zh-CN" sz="1400" b="0" kern="1200" dirty="0" smtClean="0">
                          <a:solidFill>
                            <a:schemeClr val="tx1"/>
                          </a:solidFill>
                          <a:latin typeface="+mn-lt"/>
                          <a:ea typeface="+mn-ea"/>
                          <a:cs typeface="+mn-ea"/>
                          <a:sym typeface="+mn-ea"/>
                        </a:rPr>
                        <a:t>.</a:t>
                      </a: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ea"/>
                          <a:sym typeface="+mn-ea"/>
                        </a:rPr>
                        <a:t>Goldschmidt &amp; Sever</a:t>
                      </a: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ea"/>
                          <a:sym typeface="+mn-ea"/>
                        </a:rPr>
                        <a:t>Perttula</a:t>
                      </a:r>
                      <a:r>
                        <a:rPr lang="en-US" altLang="zh-CN" sz="1400" b="0" kern="1200" dirty="0" smtClean="0">
                          <a:solidFill>
                            <a:schemeClr val="tx1"/>
                          </a:solidFill>
                          <a:latin typeface="+mn-lt"/>
                          <a:ea typeface="+mn-ea"/>
                          <a:cs typeface="+mn-ea"/>
                          <a:sym typeface="+mn-ea"/>
                        </a:rPr>
                        <a:t> &amp; </a:t>
                      </a:r>
                      <a:r>
                        <a:rPr lang="en-US" altLang="zh-CN" sz="1400" b="0" kern="1200" dirty="0" err="1" smtClean="0">
                          <a:solidFill>
                            <a:schemeClr val="tx1"/>
                          </a:solidFill>
                          <a:latin typeface="+mn-lt"/>
                          <a:ea typeface="+mn-ea"/>
                          <a:cs typeface="+mn-ea"/>
                          <a:sym typeface="+mn-ea"/>
                        </a:rPr>
                        <a:t>Sipil</a:t>
                      </a:r>
                      <a:r>
                        <a:rPr lang="de-DE" altLang="zh-CN" sz="1400" b="0" kern="1200" dirty="0" smtClean="0">
                          <a:solidFill>
                            <a:schemeClr val="tx1"/>
                          </a:solidFill>
                          <a:latin typeface="+mn-lt"/>
                          <a:ea typeface="+mn-ea"/>
                          <a:cs typeface="+mn-ea"/>
                          <a:sym typeface="+mn-ea"/>
                        </a:rPr>
                        <a:t>ä</a:t>
                      </a:r>
                      <a:endParaRPr lang="en-US" altLang="zh-CN" sz="1400" b="0" kern="1200" dirty="0" smtClean="0">
                        <a:solidFill>
                          <a:schemeClr val="tx1"/>
                        </a:solidFill>
                        <a:latin typeface="+mn-lt"/>
                        <a:ea typeface="+mn-ea"/>
                        <a:cs typeface="+mn-ea"/>
                        <a:sym typeface="+mn-ea"/>
                      </a:endParaRPr>
                    </a:p>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b="0" kern="1200" dirty="0" smtClean="0">
                        <a:solidFill>
                          <a:schemeClr val="tx1"/>
                        </a:solidFill>
                        <a:latin typeface="+mn-lt"/>
                        <a:ea typeface="+mn-ea"/>
                        <a:cs typeface="+mn-ea"/>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dirty="0" smtClean="0">
                          <a:solidFill>
                            <a:schemeClr val="tx1"/>
                          </a:solidFill>
                        </a:rPr>
                        <a:t>Salter &amp; Gann</a:t>
                      </a:r>
                    </a:p>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b="0" kern="1200" dirty="0" smtClean="0">
                        <a:solidFill>
                          <a:schemeClr val="tx1"/>
                        </a:solidFill>
                        <a:latin typeface="+mn-lt"/>
                        <a:ea typeface="+mn-ea"/>
                        <a:cs typeface="+mn-ea"/>
                        <a:sym typeface="+mn-ea"/>
                      </a:endParaRPr>
                    </a:p>
                  </a:txBody>
                  <a:tcPr>
                    <a:solidFill>
                      <a:schemeClr val="bg1">
                        <a:lumMod val="85000"/>
                      </a:schemeClr>
                    </a:solid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tx1"/>
                          </a:solidFill>
                        </a:rPr>
                        <a:t>Title/Quotation</a:t>
                      </a:r>
                    </a:p>
                  </a:txBody>
                  <a:tcPr>
                    <a:solidFill>
                      <a:schemeClr val="bg1">
                        <a:lumMod val="85000"/>
                      </a:schemeClr>
                    </a:solidFill>
                  </a:tcPr>
                </a:tc>
                <a:tc>
                  <a:txBody>
                    <a:bodyPr/>
                    <a:lstStyle/>
                    <a:p>
                      <a:pPr marL="0" algn="l" defTabSz="914400" rtl="0" eaLnBrk="1" latinLnBrk="0" hangingPunct="1">
                        <a:buNone/>
                      </a:pPr>
                      <a:r>
                        <a:rPr lang="en-US" altLang="zh-CN" sz="1400" kern="1200" dirty="0" smtClean="0">
                          <a:solidFill>
                            <a:schemeClr val="dk1"/>
                          </a:solidFill>
                          <a:latin typeface="+mn-lt"/>
                          <a:ea typeface="+mn-ea"/>
                          <a:cs typeface="+mn-cs"/>
                          <a:sym typeface="+mn-ea"/>
                        </a:rPr>
                        <a:t>“Generation of design idea is a process that is rooted in individual knowledge and is often considered a precedent-based type of reasoning.”</a:t>
                      </a:r>
                      <a:endParaRPr lang="en-US" sz="1400" kern="1200" dirty="0">
                        <a:solidFill>
                          <a:schemeClr val="dk1"/>
                        </a:solidFill>
                        <a:latin typeface="+mn-lt"/>
                        <a:ea typeface="+mn-ea"/>
                        <a:cs typeface="+mn-cs"/>
                        <a:sym typeface="+mn-ea"/>
                      </a:endParaRPr>
                    </a:p>
                  </a:txBody>
                  <a:tcPr>
                    <a:solidFill>
                      <a:schemeClr val="bg1">
                        <a:lumMod val="85000"/>
                      </a:schemeClr>
                    </a:solidFill>
                  </a:tcPr>
                </a:tc>
                <a:tc>
                  <a:txBody>
                    <a:bodyPr/>
                    <a:lstStyle/>
                    <a:p>
                      <a:pPr algn="l">
                        <a:buNone/>
                      </a:pPr>
                      <a:r>
                        <a:rPr lang="en-US" sz="1400" dirty="0" smtClean="0">
                          <a:sym typeface="+mn-ea"/>
                        </a:rPr>
                        <a:t>“Designers attempt to reduce the design problem complexity by</a:t>
                      </a:r>
                    </a:p>
                    <a:p>
                      <a:pPr algn="l">
                        <a:buNone/>
                      </a:pPr>
                      <a:r>
                        <a:rPr lang="en-US" sz="1400" dirty="0" smtClean="0">
                          <a:sym typeface="+mn-ea"/>
                        </a:rPr>
                        <a:t>empathizing with learners and better anticipating the learning experience.”</a:t>
                      </a:r>
                      <a:endParaRPr lang="en-US" sz="1400" dirty="0">
                        <a:sym typeface="+mn-ea"/>
                      </a:endParaRPr>
                    </a:p>
                  </a:txBody>
                  <a:tcPr>
                    <a:solidFill>
                      <a:schemeClr val="bg1">
                        <a:lumMod val="85000"/>
                      </a:schemeClr>
                    </a:solidFill>
                  </a:tcPr>
                </a:tc>
                <a:tc>
                  <a:txBody>
                    <a:bodyPr/>
                    <a:lstStyle/>
                    <a:p>
                      <a:pPr algn="l">
                        <a:buNone/>
                      </a:pPr>
                      <a:r>
                        <a:rPr lang="en-US" altLang="zh-CN" sz="1400" dirty="0" smtClean="0">
                          <a:sym typeface="+mn-ea"/>
                        </a:rPr>
                        <a:t>Extended </a:t>
                      </a:r>
                      <a:r>
                        <a:rPr lang="en-US" altLang="zh-CN" sz="1400" dirty="0" err="1" smtClean="0">
                          <a:sym typeface="+mn-ea"/>
                        </a:rPr>
                        <a:t>linkography</a:t>
                      </a:r>
                      <a:r>
                        <a:rPr lang="en-US" altLang="zh-CN" sz="1400" dirty="0" smtClean="0">
                          <a:sym typeface="+mn-ea"/>
                        </a:rPr>
                        <a:t> and distance graph in design evaluation</a:t>
                      </a:r>
                      <a:endParaRPr lang="en-US" altLang="zh-CN" sz="1400" dirty="0">
                        <a:sym typeface="+mn-ea"/>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latin typeface="+mn-lt"/>
                          <a:ea typeface="+mn-ea"/>
                          <a:cs typeface="+mn-cs"/>
                        </a:rPr>
                        <a:t>“Results show that text-stimuli</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latin typeface="+mn-lt"/>
                          <a:ea typeface="+mn-ea"/>
                          <a:cs typeface="+mn-cs"/>
                        </a:rPr>
                        <a:t>yield designs that receive higher originality grades compared to a no-stimulus</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latin typeface="+mn-lt"/>
                          <a:ea typeface="+mn-ea"/>
                          <a:cs typeface="+mn-cs"/>
                        </a:rPr>
                        <a:t>condition, but</a:t>
                      </a:r>
                      <a:r>
                        <a:rPr lang="en-US" altLang="zh-CN" sz="1400" kern="1200" baseline="0" dirty="0" smtClean="0">
                          <a:solidFill>
                            <a:schemeClr val="dk1"/>
                          </a:solidFill>
                          <a:latin typeface="+mn-lt"/>
                          <a:ea typeface="+mn-ea"/>
                          <a:cs typeface="+mn-cs"/>
                        </a:rPr>
                        <a:t> </a:t>
                      </a:r>
                      <a:r>
                        <a:rPr lang="en-US" altLang="zh-CN" sz="1400" kern="1200" dirty="0" smtClean="0">
                          <a:solidFill>
                            <a:schemeClr val="dk1"/>
                          </a:solidFill>
                          <a:latin typeface="+mn-lt"/>
                          <a:ea typeface="+mn-ea"/>
                          <a:cs typeface="+mn-cs"/>
                        </a:rPr>
                        <a:t>practicality is not affected.” </a:t>
                      </a:r>
                      <a:endParaRPr lang="en-US" altLang="zh-CN" sz="140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t>The idea exposure paradigm in design idea generation</a:t>
                      </a:r>
                    </a:p>
                    <a:p>
                      <a:pPr>
                        <a:buNone/>
                      </a:pPr>
                      <a:endParaRPr sz="1400"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t>Sources of ideas for innovation in engineering design</a:t>
                      </a:r>
                    </a:p>
                  </a:txBody>
                  <a:tcPr>
                    <a:solidFill>
                      <a:schemeClr val="bg1">
                        <a:lumMod val="85000"/>
                      </a:schemeClr>
                    </a:solid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tx1"/>
                          </a:solidFill>
                        </a:rPr>
                        <a:t>Year</a:t>
                      </a:r>
                    </a:p>
                  </a:txBody>
                  <a:tcPr>
                    <a:solidFill>
                      <a:schemeClr val="bg1">
                        <a:lumMod val="85000"/>
                      </a:schemeClr>
                    </a:solidFill>
                  </a:tcPr>
                </a:tc>
                <a:tc>
                  <a:txBody>
                    <a:bodyPr/>
                    <a:lstStyle/>
                    <a:p>
                      <a:pPr algn="ctr">
                        <a:buNone/>
                      </a:pPr>
                      <a:r>
                        <a:rPr lang="en-US" sz="1400" dirty="0" smtClean="0">
                          <a:sym typeface="+mn-ea"/>
                        </a:rPr>
                        <a:t>2014</a:t>
                      </a:r>
                      <a:endParaRPr lang="en-US" sz="1400" dirty="0">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2014</a:t>
                      </a:r>
                    </a:p>
                  </a:txBody>
                  <a:tcPr>
                    <a:solidFill>
                      <a:schemeClr val="bg1">
                        <a:lumMod val="85000"/>
                      </a:schemeClr>
                    </a:solidFill>
                  </a:tcPr>
                </a:tc>
                <a:tc>
                  <a:txBody>
                    <a:bodyPr/>
                    <a:lstStyle/>
                    <a:p>
                      <a:pPr algn="ctr">
                        <a:buNone/>
                      </a:pPr>
                      <a:r>
                        <a:rPr lang="en-US" sz="1400" dirty="0" smtClean="0"/>
                        <a:t>2013</a:t>
                      </a:r>
                      <a:endParaRPr lang="en-US" sz="1400" dirty="0"/>
                    </a:p>
                  </a:txBody>
                  <a:tcPr>
                    <a:solidFill>
                      <a:schemeClr val="bg1">
                        <a:lumMod val="85000"/>
                      </a:schemeClr>
                    </a:solidFill>
                  </a:tcPr>
                </a:tc>
                <a:tc>
                  <a:txBody>
                    <a:bodyPr/>
                    <a:lstStyle/>
                    <a:p>
                      <a:pPr algn="ctr">
                        <a:buNone/>
                      </a:pPr>
                      <a:r>
                        <a:rPr lang="en-US" sz="1400" dirty="0" smtClean="0"/>
                        <a:t>2011</a:t>
                      </a:r>
                      <a:endParaRPr sz="1400" dirty="0"/>
                    </a:p>
                  </a:txBody>
                  <a:tcPr>
                    <a:solidFill>
                      <a:schemeClr val="bg1">
                        <a:lumMod val="85000"/>
                      </a:schemeClr>
                    </a:solidFill>
                  </a:tcPr>
                </a:tc>
                <a:tc>
                  <a:txBody>
                    <a:bodyPr/>
                    <a:lstStyle/>
                    <a:p>
                      <a:pPr algn="ctr">
                        <a:buNone/>
                      </a:pPr>
                      <a:r>
                        <a:rPr lang="en-US" sz="1400" dirty="0" smtClean="0"/>
                        <a:t>2007</a:t>
                      </a:r>
                      <a:endParaRPr sz="1400" dirty="0"/>
                    </a:p>
                  </a:txBody>
                  <a:tcPr>
                    <a:solidFill>
                      <a:schemeClr val="bg1">
                        <a:lumMod val="85000"/>
                      </a:schemeClr>
                    </a:solidFill>
                  </a:tcPr>
                </a:tc>
                <a:tc>
                  <a:txBody>
                    <a:bodyPr/>
                    <a:lstStyle/>
                    <a:p>
                      <a:pPr algn="ctr">
                        <a:buNone/>
                      </a:pPr>
                      <a:r>
                        <a:rPr lang="en-US" sz="1400" dirty="0" smtClean="0"/>
                        <a:t>2003</a:t>
                      </a:r>
                      <a:endParaRPr sz="1400" dirty="0"/>
                    </a:p>
                  </a:txBody>
                  <a:tcPr>
                    <a:solidFill>
                      <a:schemeClr val="bg1">
                        <a:lumMod val="85000"/>
                      </a:schemeClr>
                    </a:solid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tx1"/>
                          </a:solidFill>
                        </a:rPr>
                        <a:t>Research topic/area</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dirty="0" smtClean="0"/>
                        <a:t>activities or stimuli </a:t>
                      </a:r>
                      <a:r>
                        <a:rPr lang="en-US" altLang="zh-CN" sz="1400" dirty="0" smtClean="0"/>
                        <a:t>trigger  formation of a design idea</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cs"/>
                          <a:sym typeface="+mn-ea"/>
                        </a:rPr>
                        <a:t>end</a:t>
                      </a:r>
                      <a:r>
                        <a:rPr lang="en-US" altLang="zh-CN" sz="1400" b="0" kern="1200" baseline="0" dirty="0" smtClean="0">
                          <a:solidFill>
                            <a:schemeClr val="tx1"/>
                          </a:solidFill>
                          <a:latin typeface="+mn-lt"/>
                          <a:ea typeface="+mn-ea"/>
                          <a:cs typeface="+mn-cs"/>
                          <a:sym typeface="+mn-ea"/>
                        </a:rPr>
                        <a:t> user as primary trigger</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dirty="0" smtClean="0">
                          <a:solidFill>
                            <a:schemeClr val="tx1"/>
                          </a:solidFill>
                          <a:sym typeface="+mn-ea"/>
                        </a:rPr>
                        <a:t>visual</a:t>
                      </a:r>
                      <a:r>
                        <a:rPr lang="en-US" altLang="zh-CN" sz="1400" b="0" baseline="0" dirty="0" smtClean="0">
                          <a:solidFill>
                            <a:schemeClr val="tx1"/>
                          </a:solidFill>
                          <a:sym typeface="+mn-ea"/>
                        </a:rPr>
                        <a:t> stimuli</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dirty="0" smtClean="0">
                          <a:solidFill>
                            <a:schemeClr val="tx1"/>
                          </a:solidFill>
                          <a:sym typeface="+mn-ea"/>
                        </a:rPr>
                        <a:t>text stimuli; </a:t>
                      </a:r>
                      <a:r>
                        <a:rPr lang="en-US" altLang="zh-CN" sz="1400" b="0" kern="1200" dirty="0" smtClean="0">
                          <a:solidFill>
                            <a:schemeClr val="tx1"/>
                          </a:solidFill>
                          <a:latin typeface="+mn-lt"/>
                          <a:ea typeface="+mn-ea"/>
                          <a:cs typeface="+mn-cs"/>
                          <a:sym typeface="+mn-ea"/>
                        </a:rPr>
                        <a:t>object stimuli</a:t>
                      </a: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400" b="0" dirty="0" smtClean="0">
                        <a:solidFill>
                          <a:schemeClr val="tx1"/>
                        </a:solidFill>
                        <a:sym typeface="+mn-ea"/>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cs"/>
                          <a:sym typeface="+mn-ea"/>
                        </a:rPr>
                        <a:t>different  types of examples</a:t>
                      </a:r>
                      <a:endParaRPr lang="en-US" altLang="zh-CN" sz="1400" b="0" kern="1200" dirty="0">
                        <a:solidFill>
                          <a:schemeClr val="tx1"/>
                        </a:solidFill>
                        <a:latin typeface="+mn-lt"/>
                        <a:ea typeface="+mn-ea"/>
                        <a:cs typeface="+mn-cs"/>
                        <a:sym typeface="+mn-ea"/>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cs"/>
                          <a:sym typeface="+mn-ea"/>
                        </a:rPr>
                        <a:t>verbal or conversational stimuli</a:t>
                      </a:r>
                    </a:p>
                  </a:txBody>
                  <a:tcPr>
                    <a:solidFill>
                      <a:schemeClr val="bg1">
                        <a:lumMod val="85000"/>
                      </a:schemeClr>
                    </a:solidFill>
                  </a:tcPr>
                </a:tc>
              </a:tr>
            </a:tbl>
          </a:graphicData>
        </a:graphic>
      </p:graphicFrame>
      <p:sp>
        <p:nvSpPr>
          <p:cNvPr id="5" name="矩形 4"/>
          <p:cNvSpPr/>
          <p:nvPr/>
        </p:nvSpPr>
        <p:spPr>
          <a:xfrm>
            <a:off x="571472" y="6215082"/>
            <a:ext cx="8072494" cy="338554"/>
          </a:xfrm>
          <a:prstGeom prst="rect">
            <a:avLst/>
          </a:prstGeom>
        </p:spPr>
        <p:txBody>
          <a:bodyPr wrap="square">
            <a:spAutoFit/>
          </a:bodyPr>
          <a:lstStyle/>
          <a:p>
            <a:r>
              <a:rPr lang="en-US" altLang="zh-CN" sz="1600" b="1" dirty="0" smtClean="0">
                <a:solidFill>
                  <a:schemeClr val="tx1">
                    <a:lumMod val="95000"/>
                    <a:lumOff val="5000"/>
                  </a:schemeClr>
                </a:solidFill>
              </a:rPr>
              <a:t>Have Done: </a:t>
            </a:r>
            <a:r>
              <a:rPr lang="en-US" altLang="zh-CN" sz="1600" dirty="0" smtClean="0">
                <a:solidFill>
                  <a:schemeClr val="tx1">
                    <a:lumMod val="95000"/>
                    <a:lumOff val="5000"/>
                  </a:schemeClr>
                </a:solidFill>
              </a:rPr>
              <a:t>What types of stimuli designers might be using during design ideas generation.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sym typeface="+mn-ea"/>
              </a:rPr>
              <a:t>Different t</a:t>
            </a:r>
            <a:r>
              <a:rPr lang="en-US" altLang="zh-CN" sz="2600" b="1" dirty="0" smtClean="0">
                <a:solidFill>
                  <a:schemeClr val="bg1"/>
                </a:solidFill>
              </a:rPr>
              <a:t>ypes of stimuli</a:t>
            </a:r>
          </a:p>
        </p:txBody>
      </p:sp>
      <p:sp>
        <p:nvSpPr>
          <p:cNvPr id="100" name="文本框 99"/>
          <p:cNvSpPr txBox="1"/>
          <p:nvPr/>
        </p:nvSpPr>
        <p:spPr>
          <a:xfrm>
            <a:off x="825500" y="1846580"/>
            <a:ext cx="8153400" cy="3661002"/>
          </a:xfrm>
          <a:prstGeom prst="rect">
            <a:avLst/>
          </a:prstGeom>
          <a:noFill/>
          <a:ln w="9525">
            <a:noFill/>
          </a:ln>
        </p:spPr>
        <p:txBody>
          <a:bodyPr wrap="square">
            <a:spAutoFit/>
          </a:bodyPr>
          <a:lstStyle/>
          <a:p>
            <a:pPr marL="0" indent="0" algn="l" eaLnBrk="1" latinLnBrk="0" hangingPunct="1">
              <a:lnSpc>
                <a:spcPct val="130000"/>
              </a:lnSpc>
            </a:pPr>
            <a:r>
              <a:rPr lang="en-US" altLang="zh-CN" sz="2000" b="0" u="none" dirty="0" smtClean="0">
                <a:solidFill>
                  <a:schemeClr val="tx1">
                    <a:tint val="75000"/>
                  </a:schemeClr>
                </a:solidFill>
                <a:cs typeface="+mn-ea"/>
              </a:rPr>
              <a:t>Mostly mentioned stimuli in papers include:</a:t>
            </a:r>
          </a:p>
          <a:p>
            <a:pPr marL="0" indent="0" algn="l" eaLnBrk="1" latinLnBrk="0" hangingPunct="1">
              <a:lnSpc>
                <a:spcPct val="130000"/>
              </a:lnSpc>
            </a:pPr>
            <a:r>
              <a:rPr lang="en-US" altLang="zh-CN" sz="2000" b="0" u="none" dirty="0" smtClean="0">
                <a:solidFill>
                  <a:schemeClr val="tx1">
                    <a:tint val="75000"/>
                  </a:schemeClr>
                </a:solidFill>
                <a:cs typeface="+mn-ea"/>
              </a:rPr>
              <a:t>1) Visual stimuli (</a:t>
            </a:r>
            <a:r>
              <a:rPr lang="en-US" altLang="zh-CN" sz="2000" b="0" u="none" dirty="0" err="1" smtClean="0">
                <a:solidFill>
                  <a:schemeClr val="tx1">
                    <a:tint val="75000"/>
                  </a:schemeClr>
                </a:solidFill>
                <a:cs typeface="+mn-ea"/>
              </a:rPr>
              <a:t>Goncalves</a:t>
            </a:r>
            <a:r>
              <a:rPr lang="en-US" altLang="zh-CN" sz="2000" b="0" u="none" dirty="0" smtClean="0">
                <a:solidFill>
                  <a:schemeClr val="tx1">
                    <a:tint val="75000"/>
                  </a:schemeClr>
                </a:solidFill>
                <a:cs typeface="+mn-ea"/>
              </a:rPr>
              <a:t>, 2014; Malaga, 2000)</a:t>
            </a:r>
          </a:p>
          <a:p>
            <a:pPr marL="0" indent="0" algn="l" eaLnBrk="1" latinLnBrk="0" hangingPunct="1">
              <a:lnSpc>
                <a:spcPct val="130000"/>
              </a:lnSpc>
            </a:pPr>
            <a:r>
              <a:rPr lang="en-US" altLang="zh-CN" sz="2000" b="0" u="none" dirty="0" smtClean="0">
                <a:solidFill>
                  <a:schemeClr val="tx1">
                    <a:tint val="75000"/>
                  </a:schemeClr>
                </a:solidFill>
                <a:cs typeface="+mn-ea"/>
              </a:rPr>
              <a:t>2) Text stimuli (Goldschmidt &amp; Sever, 2010), </a:t>
            </a:r>
          </a:p>
          <a:p>
            <a:pPr marL="0" indent="0" algn="l" eaLnBrk="1" latinLnBrk="0" hangingPunct="1">
              <a:lnSpc>
                <a:spcPct val="130000"/>
              </a:lnSpc>
            </a:pPr>
            <a:r>
              <a:rPr lang="en-US" altLang="zh-CN" sz="2000" b="0" u="none" dirty="0" smtClean="0">
                <a:solidFill>
                  <a:schemeClr val="tx1">
                    <a:tint val="75000"/>
                  </a:schemeClr>
                </a:solidFill>
                <a:cs typeface="+mn-ea"/>
              </a:rPr>
              <a:t>3) Object stimuli (</a:t>
            </a:r>
            <a:r>
              <a:rPr lang="en-US" altLang="zh-CN" sz="2000" b="0" u="none" dirty="0" err="1" smtClean="0">
                <a:solidFill>
                  <a:schemeClr val="tx1">
                    <a:tint val="75000"/>
                  </a:schemeClr>
                </a:solidFill>
                <a:cs typeface="+mn-ea"/>
              </a:rPr>
              <a:t>Goncalves</a:t>
            </a:r>
            <a:r>
              <a:rPr lang="en-US" altLang="zh-CN" sz="2000" b="0" u="none" dirty="0" smtClean="0">
                <a:solidFill>
                  <a:schemeClr val="tx1">
                    <a:tint val="75000"/>
                  </a:schemeClr>
                </a:solidFill>
                <a:cs typeface="+mn-ea"/>
              </a:rPr>
              <a:t>, 2014)</a:t>
            </a:r>
          </a:p>
          <a:p>
            <a:pPr marL="0" indent="0" algn="l" eaLnBrk="1" latinLnBrk="0" hangingPunct="1">
              <a:lnSpc>
                <a:spcPct val="130000"/>
              </a:lnSpc>
            </a:pPr>
            <a:r>
              <a:rPr lang="en-US" altLang="zh-CN" sz="2000" b="0" u="none" dirty="0" smtClean="0">
                <a:solidFill>
                  <a:schemeClr val="tx1">
                    <a:tint val="75000"/>
                  </a:schemeClr>
                </a:solidFill>
                <a:cs typeface="+mn-ea"/>
              </a:rPr>
              <a:t>4) Verbal or conversational stimuli (Salter &amp; Gann, 2003)</a:t>
            </a:r>
          </a:p>
          <a:p>
            <a:pPr marL="0" indent="0" algn="l" eaLnBrk="1" latinLnBrk="0" hangingPunct="1">
              <a:lnSpc>
                <a:spcPct val="130000"/>
              </a:lnSpc>
            </a:pPr>
            <a:endParaRPr lang="en-US" altLang="zh-CN" sz="2000" b="0" u="none" dirty="0" smtClean="0">
              <a:solidFill>
                <a:schemeClr val="tx1">
                  <a:tint val="75000"/>
                </a:schemeClr>
              </a:solidFill>
              <a:cs typeface="+mn-ea"/>
            </a:endParaRPr>
          </a:p>
          <a:p>
            <a:pPr marL="0" indent="0" algn="l" eaLnBrk="1" latinLnBrk="0" hangingPunct="1">
              <a:lnSpc>
                <a:spcPct val="130000"/>
              </a:lnSpc>
            </a:pPr>
            <a:r>
              <a:rPr lang="en-US" altLang="zh-CN" sz="2000" b="0" u="none" dirty="0" smtClean="0">
                <a:solidFill>
                  <a:schemeClr val="tx1">
                    <a:tint val="75000"/>
                  </a:schemeClr>
                </a:solidFill>
                <a:cs typeface="+mn-ea"/>
              </a:rPr>
              <a:t>Most research focus on the benefit of different types or categories of stimuli. However, </a:t>
            </a:r>
            <a:r>
              <a:rPr lang="en-US" altLang="zh-CN" sz="2000" b="1" u="none" dirty="0" smtClean="0">
                <a:solidFill>
                  <a:schemeClr val="tx1">
                    <a:tint val="75000"/>
                  </a:schemeClr>
                </a:solidFill>
                <a:cs typeface="+mn-ea"/>
              </a:rPr>
              <a:t>less </a:t>
            </a:r>
            <a:r>
              <a:rPr lang="en-US" altLang="zh-CN" sz="2000" b="0" u="none" dirty="0" smtClean="0">
                <a:solidFill>
                  <a:schemeClr val="tx1">
                    <a:tint val="75000"/>
                  </a:schemeClr>
                </a:solidFill>
                <a:cs typeface="+mn-ea"/>
              </a:rPr>
              <a:t>research pay attention to which stimuli would make design ideas generation more effectively by s</a:t>
            </a:r>
            <a:r>
              <a:rPr lang="en-US" altLang="zh-CN" sz="2000" dirty="0" smtClean="0">
                <a:solidFill>
                  <a:schemeClr val="tx1">
                    <a:tint val="75000"/>
                  </a:schemeClr>
                </a:solidFill>
                <a:cs typeface="+mn-ea"/>
                <a:sym typeface="+mn-ea"/>
              </a:rPr>
              <a:t>pecific project</a:t>
            </a:r>
            <a:r>
              <a:rPr lang="en-US" altLang="zh-CN" sz="2000" b="0" u="none" dirty="0" smtClean="0">
                <a:solidFill>
                  <a:schemeClr val="tx1">
                    <a:tint val="75000"/>
                  </a:schemeClr>
                </a:solidFill>
                <a:cs typeface="+mn-ea"/>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Influence of visual stimuli</a:t>
            </a:r>
          </a:p>
        </p:txBody>
      </p:sp>
      <p:sp>
        <p:nvSpPr>
          <p:cNvPr id="100" name="文本框 99"/>
          <p:cNvSpPr txBox="1"/>
          <p:nvPr/>
        </p:nvSpPr>
        <p:spPr>
          <a:xfrm>
            <a:off x="843915" y="1559560"/>
            <a:ext cx="7860030" cy="4499693"/>
          </a:xfrm>
          <a:prstGeom prst="rect">
            <a:avLst/>
          </a:prstGeom>
          <a:noFill/>
          <a:ln w="9525">
            <a:noFill/>
          </a:ln>
        </p:spPr>
        <p:txBody>
          <a:bodyPr wrap="square">
            <a:spAutoFit/>
          </a:bodyPr>
          <a:lstStyle/>
          <a:p>
            <a:pPr marL="0" indent="0" algn="l"/>
            <a:r>
              <a:rPr lang="en-US" altLang="zh-CN" sz="2000" b="0" u="none" dirty="0" smtClean="0">
                <a:solidFill>
                  <a:schemeClr val="tx1">
                    <a:tint val="75000"/>
                  </a:schemeClr>
                </a:solidFill>
                <a:cs typeface="+mn-ea"/>
              </a:rPr>
              <a:t>Designers: preference for visual stimuli such as images, prototypes That might be partly because it can provide straightforward and intuitive cues without translation between different modalities. </a:t>
            </a:r>
          </a:p>
          <a:p>
            <a:pPr marL="0" indent="0" algn="l"/>
            <a:endParaRPr lang="en-US" altLang="zh-CN" sz="2000" b="0" u="none" dirty="0" smtClean="0">
              <a:solidFill>
                <a:schemeClr val="tx1">
                  <a:tint val="75000"/>
                </a:schemeClr>
              </a:solidFill>
              <a:cs typeface="+mn-ea"/>
            </a:endParaRPr>
          </a:p>
          <a:p>
            <a:pPr marL="0" indent="0" algn="l"/>
            <a:r>
              <a:rPr lang="en-US" altLang="zh-CN" sz="2000" b="0" u="none" dirty="0" smtClean="0">
                <a:solidFill>
                  <a:schemeClr val="tx1">
                    <a:tint val="75000"/>
                  </a:schemeClr>
                </a:solidFill>
                <a:cs typeface="+mn-ea"/>
              </a:rPr>
              <a:t>Visual stimuli has shown dual effect during design ideas generation: </a:t>
            </a:r>
          </a:p>
          <a:p>
            <a:pPr marL="0" indent="0" algn="l"/>
            <a:endParaRPr lang="en-US" altLang="zh-CN" sz="2000" b="0" u="none" dirty="0" smtClean="0">
              <a:solidFill>
                <a:schemeClr val="tx1">
                  <a:tint val="75000"/>
                </a:schemeClr>
              </a:solidFill>
              <a:cs typeface="+mn-ea"/>
            </a:endParaRPr>
          </a:p>
          <a:p>
            <a:pPr marL="342900" indent="-342900" algn="l" eaLnBrk="1" latinLnBrk="0" hangingPunct="1">
              <a:lnSpc>
                <a:spcPct val="120000"/>
              </a:lnSpc>
              <a:buFont typeface="Wingdings" charset="0"/>
              <a:buChar char="l"/>
            </a:pPr>
            <a:r>
              <a:rPr lang="en-US" altLang="zh-CN" sz="2000" b="0" u="none" dirty="0" smtClean="0">
                <a:solidFill>
                  <a:schemeClr val="tx1">
                    <a:tint val="75000"/>
                  </a:schemeClr>
                </a:solidFill>
                <a:cs typeface="+mn-ea"/>
              </a:rPr>
              <a:t>Help to generate more creative ideas than non-visual stimuli </a:t>
            </a:r>
          </a:p>
          <a:p>
            <a:pPr marL="342900" indent="-342900" algn="l" eaLnBrk="1" latinLnBrk="0" hangingPunct="1">
              <a:lnSpc>
                <a:spcPct val="120000"/>
              </a:lnSpc>
              <a:buFont typeface="Wingdings" charset="0"/>
              <a:buChar char="l"/>
            </a:pPr>
            <a:r>
              <a:rPr lang="en-US" altLang="zh-CN" sz="2000" b="0" u="none" dirty="0" smtClean="0">
                <a:solidFill>
                  <a:schemeClr val="tx1">
                    <a:tint val="75000"/>
                  </a:schemeClr>
                </a:solidFill>
                <a:cs typeface="+mn-ea"/>
              </a:rPr>
              <a:t>Help student &amp; expert architects to deal with ill-defined problem</a:t>
            </a:r>
          </a:p>
          <a:p>
            <a:pPr marL="342900" indent="-342900" algn="l" eaLnBrk="1" latinLnBrk="0" hangingPunct="1">
              <a:lnSpc>
                <a:spcPct val="120000"/>
              </a:lnSpc>
              <a:buFont typeface="Wingdings" charset="0"/>
              <a:buChar char="l"/>
            </a:pPr>
            <a:r>
              <a:rPr lang="en-US" altLang="zh-CN" sz="2000" b="0" u="none" dirty="0" smtClean="0">
                <a:solidFill>
                  <a:schemeClr val="tx1">
                    <a:tint val="75000"/>
                  </a:schemeClr>
                </a:solidFill>
                <a:cs typeface="+mn-ea"/>
              </a:rPr>
              <a:t>Pictorial representation of existing problem could hinder the creative ideas generation</a:t>
            </a:r>
          </a:p>
          <a:p>
            <a:pPr marL="342900" indent="-342900" algn="l" eaLnBrk="1" latinLnBrk="0" hangingPunct="1">
              <a:lnSpc>
                <a:spcPct val="120000"/>
              </a:lnSpc>
              <a:buFont typeface="Wingdings" charset="0"/>
              <a:buChar char="l"/>
            </a:pPr>
            <a:endParaRPr lang="en-US" altLang="zh-CN" sz="2000" b="0" u="none" dirty="0" smtClean="0">
              <a:solidFill>
                <a:schemeClr val="tx1">
                  <a:tint val="75000"/>
                </a:schemeClr>
              </a:solidFill>
              <a:cs typeface="+mn-ea"/>
            </a:endParaRPr>
          </a:p>
          <a:p>
            <a:pPr marL="0" indent="0" algn="l" eaLnBrk="1" latinLnBrk="0" hangingPunct="1">
              <a:lnSpc>
                <a:spcPct val="120000"/>
              </a:lnSpc>
              <a:buFont typeface="Wingdings" charset="0"/>
              <a:buNone/>
            </a:pPr>
            <a:r>
              <a:rPr lang="en-US" altLang="zh-CN" sz="2000" b="0" u="none" dirty="0" smtClean="0">
                <a:solidFill>
                  <a:schemeClr val="tx1">
                    <a:tint val="75000"/>
                  </a:schemeClr>
                </a:solidFill>
                <a:cs typeface="+mn-ea"/>
              </a:rPr>
              <a:t>The effectiveness evaluation of </a:t>
            </a:r>
            <a:r>
              <a:rPr lang="en-US" altLang="zh-CN" sz="2000" b="0" u="none" dirty="0" err="1" smtClean="0">
                <a:solidFill>
                  <a:schemeClr val="tx1">
                    <a:tint val="75000"/>
                  </a:schemeClr>
                </a:solidFill>
                <a:cs typeface="+mn-ea"/>
              </a:rPr>
              <a:t>viusal</a:t>
            </a:r>
            <a:r>
              <a:rPr lang="en-US" altLang="zh-CN" sz="2000" b="0" u="none" dirty="0" smtClean="0">
                <a:solidFill>
                  <a:schemeClr val="tx1">
                    <a:tint val="75000"/>
                  </a:schemeClr>
                </a:solidFill>
                <a:cs typeface="+mn-ea"/>
              </a:rPr>
              <a:t> stimuli should be based on specific project and particular settings.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00" name="文本框 99"/>
          <p:cNvSpPr txBox="1"/>
          <p:nvPr/>
        </p:nvSpPr>
        <p:spPr>
          <a:xfrm>
            <a:off x="987425" y="2061845"/>
            <a:ext cx="7395845" cy="3539430"/>
          </a:xfrm>
          <a:prstGeom prst="rect">
            <a:avLst/>
          </a:prstGeom>
          <a:noFill/>
          <a:ln w="9525">
            <a:noFill/>
          </a:ln>
        </p:spPr>
        <p:txBody>
          <a:bodyPr wrap="square">
            <a:spAutoFit/>
          </a:bodyPr>
          <a:lstStyle/>
          <a:p>
            <a:pPr marL="0" indent="0" algn="l"/>
            <a:r>
              <a:rPr lang="en-US" altLang="zh-CN" sz="2000" b="0" u="none" dirty="0" smtClean="0">
                <a:solidFill>
                  <a:schemeClr val="bg1">
                    <a:lumMod val="50000"/>
                  </a:schemeClr>
                </a:solidFill>
                <a:cs typeface="+mn-ea"/>
              </a:rPr>
              <a:t>No distinction between what student &amp; professional designers use as inspirational sources and idea generation methods.</a:t>
            </a:r>
          </a:p>
          <a:p>
            <a:pPr marL="0" indent="0" algn="l"/>
            <a:endParaRPr lang="en-US" altLang="zh-CN" sz="2000" b="0" u="none" dirty="0" smtClean="0">
              <a:solidFill>
                <a:schemeClr val="bg1">
                  <a:lumMod val="50000"/>
                </a:schemeClr>
              </a:solidFill>
              <a:cs typeface="+mn-ea"/>
            </a:endParaRPr>
          </a:p>
          <a:p>
            <a:pPr marL="0" indent="0" algn="l"/>
            <a:r>
              <a:rPr lang="en-US" altLang="zh-CN" sz="2000" dirty="0" smtClean="0">
                <a:solidFill>
                  <a:schemeClr val="bg1">
                    <a:lumMod val="50000"/>
                  </a:schemeClr>
                </a:solidFill>
                <a:sym typeface="宋体" pitchFamily="2" charset="-122"/>
              </a:rPr>
              <a:t>Education programs focus on specific techniques without addressing concurrent transformation.</a:t>
            </a:r>
          </a:p>
          <a:p>
            <a:pPr marL="0" indent="0" algn="l"/>
            <a:endParaRPr lang="en-US" altLang="zh-CN" sz="2000" dirty="0" smtClean="0">
              <a:solidFill>
                <a:schemeClr val="bg1">
                  <a:lumMod val="50000"/>
                </a:schemeClr>
              </a:solidFill>
              <a:sym typeface="宋体" pitchFamily="2" charset="-122"/>
            </a:endParaRPr>
          </a:p>
          <a:p>
            <a:pPr marL="0" indent="0" algn="l"/>
            <a:r>
              <a:rPr lang="en-US" altLang="zh-CN" sz="2000" dirty="0" smtClean="0">
                <a:solidFill>
                  <a:schemeClr val="bg1">
                    <a:lumMod val="50000"/>
                  </a:schemeClr>
                </a:solidFill>
                <a:sym typeface="宋体" pitchFamily="2" charset="-122"/>
              </a:rPr>
              <a:t>Professional designer generated design ideas more efficiently than </a:t>
            </a:r>
            <a:r>
              <a:rPr lang="en-US" altLang="zh-CN" sz="2000" dirty="0" err="1" smtClean="0">
                <a:solidFill>
                  <a:schemeClr val="bg1">
                    <a:lumMod val="50000"/>
                  </a:schemeClr>
                </a:solidFill>
                <a:sym typeface="宋体" pitchFamily="2" charset="-122"/>
              </a:rPr>
              <a:t>stuent</a:t>
            </a:r>
            <a:r>
              <a:rPr lang="en-US" altLang="zh-CN" sz="2000" dirty="0" smtClean="0">
                <a:solidFill>
                  <a:schemeClr val="bg1">
                    <a:lumMod val="50000"/>
                  </a:schemeClr>
                </a:solidFill>
                <a:sym typeface="宋体" pitchFamily="2" charset="-122"/>
              </a:rPr>
              <a:t> designer probably because of they tend to categories information or insights in different ways.</a:t>
            </a:r>
          </a:p>
          <a:p>
            <a:pPr marL="0" indent="0" algn="l"/>
            <a:endParaRPr lang="en-US" altLang="zh-CN" sz="2200" b="0" u="none" dirty="0" smtClean="0">
              <a:solidFill>
                <a:schemeClr val="bg1">
                  <a:lumMod val="50000"/>
                </a:schemeClr>
              </a:solidFill>
              <a:cs typeface="+mn-ea"/>
              <a:sym typeface="宋体" pitchFamily="2" charset="-122"/>
            </a:endParaRPr>
          </a:p>
          <a:p>
            <a:pPr marL="0" indent="0" algn="l"/>
            <a:endParaRPr lang="en-US" altLang="zh-CN" sz="2200" b="0" u="none" dirty="0" smtClean="0">
              <a:solidFill>
                <a:schemeClr val="bg1">
                  <a:lumMod val="50000"/>
                </a:schemeClr>
              </a:solidFill>
              <a:cs typeface="+mn-ea"/>
              <a:sym typeface="+mn-ea"/>
            </a:endParaRPr>
          </a:p>
        </p:txBody>
      </p:sp>
      <p:sp>
        <p:nvSpPr>
          <p:cNvPr id="2" name="标题 1"/>
          <p:cNvSpPr txBox="1">
            <a:spLocks noChangeArrowheads="1"/>
          </p:cNvSpPr>
          <p:nvPr/>
        </p:nvSpPr>
        <p:spPr bwMode="auto">
          <a:xfrm>
            <a:off x="643255" y="142875"/>
            <a:ext cx="8528050" cy="571500"/>
          </a:xfrm>
          <a:prstGeom prst="rect">
            <a:avLst/>
          </a:prstGeom>
          <a:noFill/>
          <a:ln w="9525">
            <a:noFill/>
            <a:miter lim="800000"/>
          </a:ln>
        </p:spPr>
        <p:txBody>
          <a:bodyPr anchor="ctr"/>
          <a:lstStyle/>
          <a:p>
            <a:r>
              <a:rPr lang="en-US" altLang="zh-CN" sz="2600" b="1" dirty="0" smtClean="0">
                <a:solidFill>
                  <a:schemeClr val="bg1"/>
                </a:solidFill>
              </a:rPr>
              <a:t>Comparision of student &amp; professional designers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8838565" cy="571500"/>
          </a:xfrm>
          <a:prstGeom prst="rect">
            <a:avLst/>
          </a:prstGeom>
          <a:noFill/>
          <a:ln w="9525">
            <a:noFill/>
            <a:miter lim="800000"/>
          </a:ln>
        </p:spPr>
        <p:txBody>
          <a:bodyPr anchor="ctr"/>
          <a:lstStyle/>
          <a:p>
            <a:r>
              <a:rPr lang="en-US" altLang="zh-CN" sz="2600" b="1" dirty="0" smtClean="0">
                <a:solidFill>
                  <a:schemeClr val="bg1"/>
                </a:solidFill>
              </a:rPr>
              <a:t>Hypothesis of research </a:t>
            </a:r>
            <a:endParaRPr lang="zh-CN" altLang="en-US" sz="2600" b="1" dirty="0">
              <a:solidFill>
                <a:schemeClr val="bg1"/>
              </a:solidFill>
            </a:endParaRPr>
          </a:p>
        </p:txBody>
      </p:sp>
      <p:sp>
        <p:nvSpPr>
          <p:cNvPr id="11" name="椭圆 10"/>
          <p:cNvSpPr/>
          <p:nvPr/>
        </p:nvSpPr>
        <p:spPr>
          <a:xfrm>
            <a:off x="901700" y="1772285"/>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5505450" y="2493010"/>
            <a:ext cx="900000" cy="0"/>
          </a:xfrm>
          <a:prstGeom prst="straightConnector1">
            <a:avLst/>
          </a:prstGeom>
          <a:ln w="12700"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658610" y="177292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十字形 29"/>
          <p:cNvSpPr/>
          <p:nvPr/>
        </p:nvSpPr>
        <p:spPr>
          <a:xfrm>
            <a:off x="2844165" y="2205990"/>
            <a:ext cx="360000" cy="360000"/>
          </a:xfrm>
          <a:prstGeom prst="plus">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684905" y="176657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140200" y="1994535"/>
            <a:ext cx="559435" cy="1014095"/>
          </a:xfrm>
          <a:prstGeom prst="rect">
            <a:avLst/>
          </a:prstGeom>
          <a:solidFill>
            <a:schemeClr val="lt1"/>
          </a:solidFill>
        </p:spPr>
        <p:txBody>
          <a:bodyPr wrap="square" rtlCol="0">
            <a:spAutoFit/>
          </a:bodyPr>
          <a:lstStyle/>
          <a:p>
            <a:pPr marL="0" indent="0">
              <a:buFont typeface="Wingdings" charset="0"/>
              <a:buNone/>
            </a:pPr>
            <a:r>
              <a:rPr lang="en-US" altLang="zh-CN" sz="6000" dirty="0">
                <a:solidFill>
                  <a:srgbClr val="FFC000"/>
                </a:solidFill>
                <a:latin typeface="+mn-lt"/>
                <a:sym typeface="+mn-ea"/>
              </a:rPr>
              <a:t>?</a:t>
            </a:r>
          </a:p>
        </p:txBody>
      </p:sp>
      <p:sp>
        <p:nvSpPr>
          <p:cNvPr id="40" name="文本框 39"/>
          <p:cNvSpPr txBox="1"/>
          <p:nvPr/>
        </p:nvSpPr>
        <p:spPr>
          <a:xfrm>
            <a:off x="6299835" y="3500755"/>
            <a:ext cx="2535555"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How different visual stimuli are retrieved and transformed to generate design ideas?</a:t>
            </a:r>
            <a:endParaRPr lang="en-US" altLang="zh-CN" sz="2000">
              <a:solidFill>
                <a:schemeClr val="bg1">
                  <a:lumMod val="50000"/>
                </a:schemeClr>
              </a:solidFill>
              <a:latin typeface="+mn-lt"/>
              <a:sym typeface="+mn-ea"/>
            </a:endParaRPr>
          </a:p>
        </p:txBody>
      </p:sp>
      <p:sp>
        <p:nvSpPr>
          <p:cNvPr id="52" name="文本框 51"/>
          <p:cNvSpPr txBox="1"/>
          <p:nvPr/>
        </p:nvSpPr>
        <p:spPr>
          <a:xfrm>
            <a:off x="1238885" y="2132330"/>
            <a:ext cx="956945" cy="703580"/>
          </a:xfrm>
          <a:prstGeom prst="rect">
            <a:avLst/>
          </a:prstGeom>
          <a:noFill/>
        </p:spPr>
        <p:txBody>
          <a:bodyPr wrap="square" rtlCol="0">
            <a:spAutoFit/>
          </a:bodyPr>
          <a:lstStyle/>
          <a:p>
            <a:r>
              <a:rPr lang="en-US" altLang="zh-CN" sz="2000">
                <a:solidFill>
                  <a:schemeClr val="bg1">
                    <a:lumMod val="50000"/>
                  </a:schemeClr>
                </a:solidFill>
              </a:rPr>
              <a:t>Same stimuli</a:t>
            </a:r>
          </a:p>
        </p:txBody>
      </p:sp>
      <p:sp>
        <p:nvSpPr>
          <p:cNvPr id="53" name="文本框 52"/>
          <p:cNvSpPr txBox="1"/>
          <p:nvPr/>
        </p:nvSpPr>
        <p:spPr>
          <a:xfrm>
            <a:off x="6802755" y="2132330"/>
            <a:ext cx="1200150" cy="703580"/>
          </a:xfrm>
          <a:prstGeom prst="rect">
            <a:avLst/>
          </a:prstGeom>
          <a:noFill/>
        </p:spPr>
        <p:txBody>
          <a:bodyPr wrap="square" rtlCol="0">
            <a:spAutoFit/>
          </a:bodyPr>
          <a:lstStyle/>
          <a:p>
            <a:r>
              <a:rPr lang="en-US" altLang="zh-CN" sz="2000">
                <a:solidFill>
                  <a:schemeClr val="bg1">
                    <a:lumMod val="50000"/>
                  </a:schemeClr>
                </a:solidFill>
              </a:rPr>
              <a:t>Different ideas</a:t>
            </a:r>
          </a:p>
        </p:txBody>
      </p:sp>
      <p:sp>
        <p:nvSpPr>
          <p:cNvPr id="54" name="文本框 53"/>
          <p:cNvSpPr txBox="1"/>
          <p:nvPr/>
        </p:nvSpPr>
        <p:spPr>
          <a:xfrm>
            <a:off x="3277235" y="3500755"/>
            <a:ext cx="2049780" cy="1008380"/>
          </a:xfrm>
          <a:prstGeom prst="rect">
            <a:avLst/>
          </a:prstGeom>
          <a:noFill/>
        </p:spPr>
        <p:txBody>
          <a:bodyPr wrap="squar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H1: Different way to transfer empirical findings</a:t>
            </a:r>
          </a:p>
        </p:txBody>
      </p:sp>
      <p:sp>
        <p:nvSpPr>
          <p:cNvPr id="56" name="文本框 55"/>
          <p:cNvSpPr txBox="1"/>
          <p:nvPr/>
        </p:nvSpPr>
        <p:spPr>
          <a:xfrm>
            <a:off x="6299835" y="5012690"/>
            <a:ext cx="2503170"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What is the difference in mindset when generating design ideas?</a:t>
            </a:r>
            <a:endParaRPr lang="en-US" altLang="zh-CN" sz="2000">
              <a:solidFill>
                <a:schemeClr val="bg1">
                  <a:lumMod val="50000"/>
                </a:schemeClr>
              </a:solidFill>
              <a:latin typeface="+mn-lt"/>
              <a:sym typeface="+mn-ea"/>
            </a:endParaRPr>
          </a:p>
        </p:txBody>
      </p:sp>
      <p:sp>
        <p:nvSpPr>
          <p:cNvPr id="57" name="文本框 56"/>
          <p:cNvSpPr txBox="1"/>
          <p:nvPr/>
        </p:nvSpPr>
        <p:spPr>
          <a:xfrm>
            <a:off x="3277235" y="5012690"/>
            <a:ext cx="2402840" cy="398780"/>
          </a:xfrm>
          <a:prstGeom prst="rect">
            <a:avLst/>
          </a:prstGeom>
          <a:noFill/>
        </p:spPr>
        <p:txBody>
          <a:bodyPr wrap="non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H2: Different mindset</a:t>
            </a:r>
            <a:endParaRPr lang="zh-CN" altLang="en-US" sz="2000"/>
          </a:p>
        </p:txBody>
      </p:sp>
      <p:sp>
        <p:nvSpPr>
          <p:cNvPr id="58" name="文本框 57"/>
          <p:cNvSpPr txBox="1"/>
          <p:nvPr/>
        </p:nvSpPr>
        <p:spPr>
          <a:xfrm>
            <a:off x="785786" y="3654114"/>
            <a:ext cx="1861820" cy="703580"/>
          </a:xfrm>
          <a:prstGeom prst="rect">
            <a:avLst/>
          </a:prstGeom>
          <a:noFill/>
        </p:spPr>
        <p:txBody>
          <a:bodyPr wrap="square" rtlCol="0" anchor="t">
            <a:spAutoFit/>
          </a:bodyPr>
          <a:lstStyle/>
          <a:p>
            <a:r>
              <a:rPr lang="en-US" sz="2000" dirty="0">
                <a:solidFill>
                  <a:schemeClr val="bg1">
                    <a:lumMod val="50000"/>
                  </a:schemeClr>
                </a:solidFill>
                <a:sym typeface="+mn-ea"/>
              </a:rPr>
              <a:t>Preference for </a:t>
            </a:r>
          </a:p>
          <a:p>
            <a:r>
              <a:rPr lang="en-US" sz="2000" dirty="0">
                <a:solidFill>
                  <a:schemeClr val="bg1">
                    <a:lumMod val="50000"/>
                  </a:schemeClr>
                </a:solidFill>
                <a:sym typeface="+mn-ea"/>
              </a:rPr>
              <a:t>visual stimuli</a:t>
            </a:r>
            <a:endParaRPr lang="en-US" altLang="en-US" sz="2000" dirty="0">
              <a:solidFill>
                <a:schemeClr val="bg1">
                  <a:lumMod val="50000"/>
                </a:schemeClr>
              </a:solidFill>
              <a:sym typeface="+mn-ea"/>
            </a:endParaRPr>
          </a:p>
        </p:txBody>
      </p:sp>
      <p:sp>
        <p:nvSpPr>
          <p:cNvPr id="60" name="文本框 59"/>
          <p:cNvSpPr txBox="1"/>
          <p:nvPr/>
        </p:nvSpPr>
        <p:spPr>
          <a:xfrm>
            <a:off x="614045" y="1052195"/>
            <a:ext cx="5391785" cy="460375"/>
          </a:xfrm>
          <a:prstGeom prst="rect">
            <a:avLst/>
          </a:prstGeom>
          <a:noFill/>
        </p:spPr>
        <p:txBody>
          <a:bodyPr wrap="none" rtlCol="0" anchor="t">
            <a:spAutoFit/>
          </a:bodyPr>
          <a:lstStyle/>
          <a:p>
            <a:r>
              <a:rPr lang="zh-CN" altLang="en-US" sz="2400">
                <a:solidFill>
                  <a:schemeClr val="bg1">
                    <a:lumMod val="50000"/>
                  </a:schemeClr>
                </a:solidFill>
                <a:latin typeface="+mn-lt"/>
                <a:sym typeface="+mn-ea"/>
              </a:rPr>
              <a:t>Between student </a:t>
            </a:r>
            <a:r>
              <a:rPr lang="en-US" altLang="zh-CN" sz="2400">
                <a:solidFill>
                  <a:schemeClr val="bg1">
                    <a:lumMod val="50000"/>
                  </a:schemeClr>
                </a:solidFill>
                <a:latin typeface="+mn-lt"/>
                <a:sym typeface="+mn-ea"/>
              </a:rPr>
              <a:t>&amp; </a:t>
            </a:r>
            <a:r>
              <a:rPr lang="zh-CN" altLang="en-US" sz="2400">
                <a:solidFill>
                  <a:schemeClr val="bg1">
                    <a:lumMod val="50000"/>
                  </a:schemeClr>
                </a:solidFill>
                <a:latin typeface="+mn-lt"/>
                <a:sym typeface="+mn-ea"/>
              </a:rPr>
              <a:t>professional designers</a:t>
            </a:r>
            <a:endParaRPr lang="zh-CN" altLang="en-US" sz="2400"/>
          </a:p>
        </p:txBody>
      </p:sp>
      <p:sp>
        <p:nvSpPr>
          <p:cNvPr id="62" name="右箭头 61"/>
          <p:cNvSpPr/>
          <p:nvPr/>
        </p:nvSpPr>
        <p:spPr>
          <a:xfrm>
            <a:off x="5723890" y="3646170"/>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右箭头 62"/>
          <p:cNvSpPr/>
          <p:nvPr/>
        </p:nvSpPr>
        <p:spPr>
          <a:xfrm>
            <a:off x="5723890" y="5085715"/>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23665" y="2277110"/>
            <a:ext cx="1254125" cy="398780"/>
          </a:xfrm>
          <a:prstGeom prst="rect">
            <a:avLst/>
          </a:prstGeom>
          <a:noFill/>
        </p:spPr>
        <p:txBody>
          <a:bodyPr wrap="square" rtlCol="0">
            <a:spAutoFit/>
          </a:bodyPr>
          <a:lstStyle/>
          <a:p>
            <a:r>
              <a:rPr lang="en-US" altLang="zh-CN" sz="2000" dirty="0">
                <a:solidFill>
                  <a:schemeClr val="bg1">
                    <a:lumMod val="50000"/>
                  </a:schemeClr>
                </a:solidFill>
              </a:rPr>
              <a:t>Different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Conclusions</a:t>
            </a:r>
            <a:endParaRPr lang="en-US" altLang="zh-CN" sz="2600" b="1" dirty="0" smtClean="0">
              <a:solidFill>
                <a:schemeClr val="bg1"/>
              </a:solidFill>
            </a:endParaRPr>
          </a:p>
        </p:txBody>
      </p:sp>
      <p:sp>
        <p:nvSpPr>
          <p:cNvPr id="100" name="文本框 99"/>
          <p:cNvSpPr txBox="1"/>
          <p:nvPr/>
        </p:nvSpPr>
        <p:spPr>
          <a:xfrm>
            <a:off x="987425" y="1703070"/>
            <a:ext cx="7675245" cy="3785652"/>
          </a:xfrm>
          <a:prstGeom prst="rect">
            <a:avLst/>
          </a:prstGeom>
          <a:noFill/>
          <a:ln w="9525">
            <a:noFill/>
          </a:ln>
        </p:spPr>
        <p:txBody>
          <a:bodyPr wrap="square">
            <a:spAutoFit/>
          </a:bodyPr>
          <a:lstStyle/>
          <a:p>
            <a:pPr marL="0" indent="0" algn="l"/>
            <a:r>
              <a:rPr lang="en-US" altLang="zh-CN" sz="2000" dirty="0" smtClean="0">
                <a:solidFill>
                  <a:schemeClr val="tx1">
                    <a:tint val="75000"/>
                  </a:schemeClr>
                </a:solidFill>
                <a:cs typeface="+mn-ea"/>
                <a:sym typeface="+mn-ea"/>
              </a:rPr>
              <a:t>Stimuli influence the design activity to elicit the formation of creative solutions for existing problems or potential needs, and they have dual (positive or negative) effect on design ideas generation.</a:t>
            </a:r>
          </a:p>
          <a:p>
            <a:pPr marL="0" indent="0" algn="l"/>
            <a:endParaRPr lang="en-US" altLang="zh-CN" sz="2000" dirty="0" smtClean="0">
              <a:solidFill>
                <a:schemeClr val="tx1">
                  <a:tint val="75000"/>
                </a:schemeClr>
              </a:solidFill>
              <a:cs typeface="+mn-ea"/>
              <a:sym typeface="+mn-ea"/>
            </a:endParaRPr>
          </a:p>
          <a:p>
            <a:pPr marL="0" indent="0" algn="l"/>
            <a:r>
              <a:rPr lang="en-US" altLang="zh-CN" sz="2000" dirty="0" smtClean="0">
                <a:solidFill>
                  <a:schemeClr val="tx1">
                    <a:tint val="75000"/>
                  </a:schemeClr>
                </a:solidFill>
                <a:cs typeface="+mn-ea"/>
                <a:sym typeface="+mn-ea"/>
              </a:rPr>
              <a:t>Researches have discussed what stimuli designers looked for during ideation, however, there are few research to investigate how the different types of stimuli are used helping to transform empirical findings to design ideas.</a:t>
            </a:r>
            <a:endParaRPr lang="en-US" altLang="zh-CN" sz="2000" dirty="0" smtClean="0">
              <a:solidFill>
                <a:schemeClr val="bg1">
                  <a:lumMod val="50000"/>
                </a:schemeClr>
              </a:solidFill>
              <a:sym typeface="宋体" pitchFamily="2" charset="-122"/>
            </a:endParaRPr>
          </a:p>
          <a:p>
            <a:pPr marL="0" indent="0" algn="l"/>
            <a:endParaRPr lang="en-US" altLang="zh-CN" sz="2000" b="0" u="none" dirty="0" smtClean="0">
              <a:solidFill>
                <a:schemeClr val="tx1">
                  <a:tint val="75000"/>
                </a:schemeClr>
              </a:solidFill>
              <a:cs typeface="+mn-ea"/>
            </a:endParaRPr>
          </a:p>
          <a:p>
            <a:pPr marL="0" indent="0" algn="l"/>
            <a:r>
              <a:rPr lang="en-US" altLang="zh-CN" sz="2000" dirty="0" smtClean="0">
                <a:solidFill>
                  <a:schemeClr val="tx1">
                    <a:tint val="75000"/>
                  </a:schemeClr>
                </a:solidFill>
                <a:cs typeface="+mn-ea"/>
                <a:sym typeface="+mn-ea"/>
              </a:rPr>
              <a:t>There is no distinction between what student and professional designers use as inspirational sources and idea generation methods during ideas generation. </a:t>
            </a:r>
            <a:endParaRPr lang="en-US" altLang="zh-CN" sz="2000" b="0" u="none" dirty="0" smtClean="0">
              <a:solidFill>
                <a:schemeClr val="tx1">
                  <a:tint val="75000"/>
                </a:schemeClr>
              </a:solidFill>
              <a:cs typeface="+mn-ea"/>
            </a:endParaRPr>
          </a:p>
        </p:txBody>
      </p:sp>
    </p:spTree>
    <p:extLst>
      <p:ext uri="{BB962C8B-B14F-4D97-AF65-F5344CB8AC3E}">
        <p14:creationId xmlns:p14="http://schemas.microsoft.com/office/powerpoint/2010/main" val="4242960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56"/>
            <a:ext cx="6487160" cy="571500"/>
          </a:xfrm>
          <a:prstGeom prst="rect">
            <a:avLst/>
          </a:prstGeom>
          <a:noFill/>
          <a:ln w="9525">
            <a:noFill/>
            <a:miter lim="800000"/>
          </a:ln>
        </p:spPr>
        <p:txBody>
          <a:bodyPr anchor="ctr"/>
          <a:lstStyle/>
          <a:p>
            <a:r>
              <a:rPr lang="en-US" altLang="zh-CN" sz="2600" b="1" dirty="0" smtClean="0">
                <a:solidFill>
                  <a:schemeClr val="bg1"/>
                </a:solidFill>
              </a:rPr>
              <a:t>Future work</a:t>
            </a:r>
            <a:endParaRPr lang="en-US" altLang="zh-CN" sz="2600" b="1" dirty="0" smtClean="0">
              <a:solidFill>
                <a:schemeClr val="bg1"/>
              </a:solidFill>
            </a:endParaRPr>
          </a:p>
        </p:txBody>
      </p:sp>
      <p:sp>
        <p:nvSpPr>
          <p:cNvPr id="100" name="文本框 99"/>
          <p:cNvSpPr txBox="1"/>
          <p:nvPr/>
        </p:nvSpPr>
        <p:spPr>
          <a:xfrm>
            <a:off x="899795" y="1988820"/>
            <a:ext cx="7652385" cy="3477875"/>
          </a:xfrm>
          <a:prstGeom prst="rect">
            <a:avLst/>
          </a:prstGeom>
          <a:noFill/>
          <a:ln w="9525">
            <a:noFill/>
          </a:ln>
        </p:spPr>
        <p:txBody>
          <a:bodyPr wrap="square">
            <a:spAutoFit/>
          </a:bodyPr>
          <a:lstStyle/>
          <a:p>
            <a:pPr marL="0" indent="0" algn="l"/>
            <a:r>
              <a:rPr lang="en-US" altLang="zh-CN" sz="2000" dirty="0" smtClean="0">
                <a:solidFill>
                  <a:schemeClr val="tx1">
                    <a:tint val="75000"/>
                  </a:schemeClr>
                </a:solidFill>
                <a:cs typeface="+mn-ea"/>
                <a:sym typeface="+mn-ea"/>
              </a:rPr>
              <a:t>More research needs to conduct in less explored skills area such as how stimuli are used during design ideas generation process</a:t>
            </a:r>
          </a:p>
          <a:p>
            <a:pPr marL="0" indent="0" algn="l"/>
            <a:endParaRPr lang="en-US" altLang="zh-CN" sz="2000" dirty="0" smtClean="0">
              <a:solidFill>
                <a:schemeClr val="tx1">
                  <a:tint val="75000"/>
                </a:schemeClr>
              </a:solidFill>
              <a:cs typeface="+mn-ea"/>
              <a:sym typeface="+mn-ea"/>
            </a:endParaRPr>
          </a:p>
          <a:p>
            <a:pPr marL="0" indent="0" algn="l"/>
            <a:r>
              <a:rPr lang="en-US" altLang="zh-CN" sz="2000" dirty="0" smtClean="0">
                <a:solidFill>
                  <a:schemeClr val="tx1">
                    <a:tint val="75000"/>
                  </a:schemeClr>
                </a:solidFill>
                <a:cs typeface="+mn-ea"/>
                <a:sym typeface="+mn-ea"/>
              </a:rPr>
              <a:t>The use of well established measures with clear reliability and validity information was not enough.</a:t>
            </a:r>
          </a:p>
          <a:p>
            <a:pPr marL="0" indent="0" algn="l"/>
            <a:endParaRPr lang="en-US" altLang="zh-CN" sz="2000" b="0" u="none" dirty="0" smtClean="0">
              <a:solidFill>
                <a:schemeClr val="tx1">
                  <a:tint val="75000"/>
                </a:schemeClr>
              </a:solidFill>
              <a:cs typeface="+mn-ea"/>
              <a:sym typeface="+mn-ea"/>
            </a:endParaRPr>
          </a:p>
          <a:p>
            <a:pPr marL="0" indent="0" algn="l"/>
            <a:r>
              <a:rPr lang="en-US" altLang="zh-CN" sz="2000" b="0" u="none" dirty="0" smtClean="0">
                <a:solidFill>
                  <a:schemeClr val="tx1">
                    <a:tint val="75000"/>
                  </a:schemeClr>
                </a:solidFill>
                <a:cs typeface="+mn-ea"/>
                <a:sym typeface="+mn-ea"/>
              </a:rPr>
              <a:t>Help designers reflect upon their own design idea generation process, explore their mindset involved would generate lasting benefit.</a:t>
            </a:r>
          </a:p>
          <a:p>
            <a:pPr marL="0" indent="0" algn="l"/>
            <a:endParaRPr lang="en-US" altLang="zh-CN" sz="2000" b="0" u="none" dirty="0" smtClean="0">
              <a:solidFill>
                <a:schemeClr val="tx1">
                  <a:tint val="75000"/>
                </a:schemeClr>
              </a:solidFill>
              <a:cs typeface="+mn-ea"/>
              <a:sym typeface="+mn-ea"/>
            </a:endParaRPr>
          </a:p>
          <a:p>
            <a:pPr marL="0" indent="0" algn="l"/>
            <a:r>
              <a:rPr lang="en-US" altLang="zh-CN" sz="2000" b="0" u="none" dirty="0" smtClean="0">
                <a:solidFill>
                  <a:schemeClr val="tx1">
                    <a:tint val="75000"/>
                  </a:schemeClr>
                </a:solidFill>
                <a:cs typeface="+mn-ea"/>
                <a:sym typeface="+mn-ea"/>
              </a:rPr>
              <a:t>Research should not only pay attention to specific techniques, but also the whole process included during design ideas generation </a:t>
            </a:r>
            <a:endParaRPr lang="en-US" altLang="zh-CN" sz="2000" b="0" u="none" dirty="0" smtClean="0">
              <a:solidFill>
                <a:schemeClr val="tx1">
                  <a:tint val="75000"/>
                </a:schemeClr>
              </a:solidFill>
              <a:cs typeface="+mn-ea"/>
            </a:endParaRPr>
          </a:p>
        </p:txBody>
      </p:sp>
    </p:spTree>
    <p:extLst>
      <p:ext uri="{BB962C8B-B14F-4D97-AF65-F5344CB8AC3E}">
        <p14:creationId xmlns:p14="http://schemas.microsoft.com/office/powerpoint/2010/main" val="2882168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00" name="文本框 99"/>
          <p:cNvSpPr txBox="1"/>
          <p:nvPr/>
        </p:nvSpPr>
        <p:spPr>
          <a:xfrm>
            <a:off x="1022350" y="2061845"/>
            <a:ext cx="7597140" cy="3170099"/>
          </a:xfrm>
          <a:prstGeom prst="rect">
            <a:avLst/>
          </a:prstGeom>
          <a:noFill/>
          <a:ln w="9525">
            <a:noFill/>
          </a:ln>
        </p:spPr>
        <p:txBody>
          <a:bodyPr wrap="square">
            <a:spAutoFit/>
          </a:bodyPr>
          <a:lstStyle/>
          <a:p>
            <a:pPr marL="0" indent="0" algn="l"/>
            <a:r>
              <a:rPr lang="en-US" altLang="zh-CN" sz="2000" b="0" u="none" dirty="0" smtClean="0">
                <a:solidFill>
                  <a:schemeClr val="tx1">
                    <a:tint val="75000"/>
                  </a:schemeClr>
                </a:solidFill>
                <a:cs typeface="+mn-ea"/>
              </a:rPr>
              <a:t>The reason about the researchers concerned about designers’ experience to utilize stimuli, a probable explanation is the designers’ responsibility to generates, tests, and refines meaningful design as a means to arrive at an effective solution</a:t>
            </a:r>
          </a:p>
          <a:p>
            <a:pPr marL="0" indent="0" algn="l"/>
            <a:endParaRPr lang="en-US" altLang="zh-CN" sz="2000" b="0" u="none" dirty="0" smtClean="0">
              <a:solidFill>
                <a:schemeClr val="tx1">
                  <a:tint val="75000"/>
                </a:schemeClr>
              </a:solidFill>
              <a:cs typeface="+mn-ea"/>
            </a:endParaRPr>
          </a:p>
          <a:p>
            <a:pPr marL="0" indent="0" algn="l"/>
            <a:r>
              <a:rPr lang="en-US" altLang="zh-CN" sz="2000" b="0" u="none" dirty="0" smtClean="0">
                <a:solidFill>
                  <a:schemeClr val="tx1">
                    <a:tint val="75000"/>
                  </a:schemeClr>
                </a:solidFill>
                <a:cs typeface="+mn-ea"/>
              </a:rPr>
              <a:t>New media such as 3D printing, virtual reality, give more requirement to designers and design education, and makes another challenge for them lies in acquiring the mechanisms to conduct a timely and appropriate selection of useful stimuli amongst the overwhelming diversity of available sources, according to different project</a:t>
            </a: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Discussion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Discussion</a:t>
            </a:r>
          </a:p>
        </p:txBody>
      </p:sp>
      <p:sp>
        <p:nvSpPr>
          <p:cNvPr id="100" name="文本框 99"/>
          <p:cNvSpPr txBox="1"/>
          <p:nvPr/>
        </p:nvSpPr>
        <p:spPr>
          <a:xfrm>
            <a:off x="1049655" y="2061845"/>
            <a:ext cx="7503795" cy="3231654"/>
          </a:xfrm>
          <a:prstGeom prst="rect">
            <a:avLst/>
          </a:prstGeom>
          <a:noFill/>
          <a:ln w="9525">
            <a:noFill/>
          </a:ln>
        </p:spPr>
        <p:txBody>
          <a:bodyPr wrap="square">
            <a:spAutoFit/>
          </a:bodyPr>
          <a:lstStyle/>
          <a:p>
            <a:pPr marL="0" indent="0" algn="l"/>
            <a:r>
              <a:rPr lang="en-US" altLang="zh-CN" sz="2000" b="0" u="none" dirty="0" smtClean="0">
                <a:solidFill>
                  <a:schemeClr val="tx1">
                    <a:tint val="75000"/>
                  </a:schemeClr>
                </a:solidFill>
                <a:cs typeface="+mn-ea"/>
              </a:rPr>
              <a:t>In additional, some studies obtained clear theoretical underpinnings, which were not apparent in the others. </a:t>
            </a:r>
            <a:r>
              <a:rPr lang="en-US" altLang="zh-CN" sz="2000" dirty="0" smtClean="0">
                <a:solidFill>
                  <a:schemeClr val="tx1">
                    <a:tint val="75000"/>
                  </a:schemeClr>
                </a:solidFill>
                <a:cs typeface="+mn-ea"/>
                <a:sym typeface="+mn-ea"/>
              </a:rPr>
              <a:t>The use of well established measures with clear reliability and validity information was not enough.</a:t>
            </a:r>
            <a:endParaRPr lang="en-US" altLang="zh-CN" sz="2000" b="0" u="none" dirty="0" smtClean="0">
              <a:solidFill>
                <a:schemeClr val="tx1">
                  <a:tint val="75000"/>
                </a:schemeClr>
              </a:solidFill>
              <a:cs typeface="+mn-ea"/>
            </a:endParaRPr>
          </a:p>
          <a:p>
            <a:pPr marL="0" indent="0" algn="l"/>
            <a:endParaRPr lang="en-US" altLang="zh-CN" sz="2000" b="0" u="none" dirty="0" smtClean="0">
              <a:solidFill>
                <a:schemeClr val="tx1">
                  <a:tint val="75000"/>
                </a:schemeClr>
              </a:solidFill>
              <a:cs typeface="+mn-ea"/>
            </a:endParaRPr>
          </a:p>
          <a:p>
            <a:pPr marL="0" indent="0" algn="l"/>
            <a:r>
              <a:rPr lang="en-US" altLang="zh-CN" sz="2000" u="none" dirty="0" smtClean="0">
                <a:solidFill>
                  <a:schemeClr val="tx1">
                    <a:tint val="75000"/>
                  </a:schemeClr>
                </a:solidFill>
                <a:cs typeface="+mn-ea"/>
              </a:rPr>
              <a:t>Some studies compare the ideation between designers group with stimuli and non-stimuli group, where concrete evidence on whether stimuli help to generate design ideas was clearly presented. </a:t>
            </a:r>
          </a:p>
          <a:p>
            <a:pPr marL="0" indent="0" algn="l"/>
            <a:endParaRPr lang="en-US" altLang="zh-CN" sz="2200" b="0" u="none" dirty="0" smtClean="0">
              <a:solidFill>
                <a:schemeClr val="tx1">
                  <a:tint val="75000"/>
                </a:schemeClr>
              </a:solidFill>
              <a:cs typeface="+mn-ea"/>
            </a:endParaRPr>
          </a:p>
          <a:p>
            <a:pPr marL="0" indent="0" algn="l"/>
            <a:endParaRPr lang="en-US" altLang="zh-CN" sz="2200" b="0" u="none" dirty="0" smtClean="0">
              <a:solidFill>
                <a:schemeClr val="tx1">
                  <a:tint val="75000"/>
                </a:schemeClr>
              </a:solidFill>
              <a:cs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41987" name="标题 1"/>
          <p:cNvSpPr>
            <a:spLocks noGrp="1" noChangeArrowheads="1"/>
          </p:cNvSpPr>
          <p:nvPr>
            <p:ph type="ctrTitle"/>
          </p:nvPr>
        </p:nvSpPr>
        <p:spPr>
          <a:xfrm>
            <a:off x="715328" y="71438"/>
            <a:ext cx="7858125" cy="785812"/>
          </a:xfrm>
        </p:spPr>
        <p:txBody>
          <a:bodyPr/>
          <a:lstStyle/>
          <a:p>
            <a:pPr algn="l" eaLnBrk="1" hangingPunct="1"/>
            <a:r>
              <a:rPr lang="en-US" altLang="zh-CN" sz="2600" b="1" dirty="0" smtClean="0">
                <a:solidFill>
                  <a:schemeClr val="bg1"/>
                </a:solidFill>
              </a:rPr>
              <a:t>Research questions</a:t>
            </a:r>
          </a:p>
        </p:txBody>
      </p:sp>
      <p:sp>
        <p:nvSpPr>
          <p:cNvPr id="41988" name="矩形 4"/>
          <p:cNvSpPr>
            <a:spLocks noChangeArrowheads="1"/>
          </p:cNvSpPr>
          <p:nvPr/>
        </p:nvSpPr>
        <p:spPr bwMode="auto">
          <a:xfrm>
            <a:off x="780129" y="1965956"/>
            <a:ext cx="8007347" cy="3191643"/>
          </a:xfrm>
          <a:prstGeom prst="rect">
            <a:avLst/>
          </a:prstGeom>
          <a:noFill/>
          <a:ln w="9525">
            <a:noFill/>
            <a:miter lim="800000"/>
          </a:ln>
        </p:spPr>
        <p:txBody>
          <a:bodyPr wrap="square">
            <a:spAutoFit/>
          </a:bodyPr>
          <a:lstStyle/>
          <a:p>
            <a:pPr>
              <a:lnSpc>
                <a:spcPct val="140000"/>
              </a:lnSpc>
              <a:spcBef>
                <a:spcPct val="20000"/>
              </a:spcBef>
            </a:pPr>
            <a:r>
              <a:rPr lang="en-US" altLang="zh-CN" sz="2000" dirty="0" smtClean="0">
                <a:solidFill>
                  <a:schemeClr val="bg1">
                    <a:lumMod val="50000"/>
                  </a:schemeClr>
                </a:solidFill>
                <a:sym typeface="宋体" pitchFamily="2" charset="-122"/>
              </a:rPr>
              <a:t>1. How do designers conduct a selection of stimuli, amongst the overwhelming diversity of available (visual) sources?</a:t>
            </a:r>
          </a:p>
          <a:p>
            <a:pPr>
              <a:lnSpc>
                <a:spcPct val="140000"/>
              </a:lnSpc>
              <a:spcBef>
                <a:spcPct val="20000"/>
              </a:spcBef>
            </a:pPr>
            <a:r>
              <a:rPr lang="en-US" altLang="zh-CN" sz="2000" dirty="0" smtClean="0">
                <a:solidFill>
                  <a:schemeClr val="bg1">
                    <a:lumMod val="50000"/>
                  </a:schemeClr>
                </a:solidFill>
                <a:sym typeface="宋体" pitchFamily="2" charset="-122"/>
              </a:rPr>
              <a:t>2. How different types of stimuli are used helping to transform empirical findings into design ideas?</a:t>
            </a:r>
          </a:p>
          <a:p>
            <a:pPr>
              <a:lnSpc>
                <a:spcPct val="140000"/>
              </a:lnSpc>
              <a:spcBef>
                <a:spcPct val="20000"/>
              </a:spcBef>
            </a:pPr>
            <a:r>
              <a:rPr lang="en-US" altLang="zh-CN" sz="2000" dirty="0" smtClean="0">
                <a:solidFill>
                  <a:schemeClr val="bg1">
                    <a:lumMod val="50000"/>
                  </a:schemeClr>
                </a:solidFill>
                <a:sym typeface="宋体" pitchFamily="2" charset="-122"/>
              </a:rPr>
              <a:t>3. What might be the difference between student and professional designers on the way to utilize (visual) stimuli during ideation? </a:t>
            </a:r>
            <a:r>
              <a:rPr lang="en-US" altLang="zh-CN" sz="2000" dirty="0" smtClean="0">
                <a:solidFill>
                  <a:schemeClr val="bg1">
                    <a:lumMod val="50000"/>
                  </a:schemeClr>
                </a:solidFill>
                <a:sym typeface="+mn-ea"/>
              </a:rPr>
              <a:t>What is the difference about their mindset?</a:t>
            </a:r>
            <a:endParaRPr lang="en-US" altLang="zh-CN" sz="2000" dirty="0" smtClean="0">
              <a:solidFill>
                <a:schemeClr val="bg1">
                  <a:lumMod val="50000"/>
                </a:schemeClr>
              </a:solidFill>
              <a:sym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6627" name="标题 1"/>
          <p:cNvSpPr>
            <a:spLocks noGrp="1" noChangeArrowheads="1"/>
          </p:cNvSpPr>
          <p:nvPr>
            <p:ph type="ctrTitle"/>
          </p:nvPr>
        </p:nvSpPr>
        <p:spPr>
          <a:xfrm>
            <a:off x="500063" y="-24"/>
            <a:ext cx="7858125" cy="785812"/>
          </a:xfrm>
        </p:spPr>
        <p:txBody>
          <a:bodyPr/>
          <a:lstStyle/>
          <a:p>
            <a:pPr algn="l" eaLnBrk="1" hangingPunct="1"/>
            <a:r>
              <a:rPr lang="en-US" altLang="zh-CN" sz="2600" b="1" dirty="0" smtClean="0">
                <a:solidFill>
                  <a:schemeClr val="bg1"/>
                </a:solidFill>
              </a:rPr>
              <a:t>Outline</a:t>
            </a:r>
            <a:endParaRPr lang="zh-CN" altLang="en-US" sz="2600" b="1" dirty="0" smtClean="0">
              <a:solidFill>
                <a:schemeClr val="bg1"/>
              </a:solidFill>
            </a:endParaRPr>
          </a:p>
        </p:txBody>
      </p:sp>
      <p:sp>
        <p:nvSpPr>
          <p:cNvPr id="27" name="矩形 26"/>
          <p:cNvSpPr>
            <a:spLocks noChangeArrowheads="1"/>
          </p:cNvSpPr>
          <p:nvPr/>
        </p:nvSpPr>
        <p:spPr bwMode="auto">
          <a:xfrm>
            <a:off x="1558290" y="2218055"/>
            <a:ext cx="6755765" cy="2733056"/>
          </a:xfrm>
          <a:prstGeom prst="rect">
            <a:avLst/>
          </a:prstGeom>
          <a:noFill/>
          <a:ln w="9525">
            <a:noFill/>
            <a:miter lim="800000"/>
          </a:ln>
        </p:spPr>
        <p:txBody>
          <a:bodyPr wrap="square">
            <a:spAutoFit/>
          </a:bodyPr>
          <a:lstStyle/>
          <a:p>
            <a:pPr marL="457200" indent="-457200">
              <a:lnSpc>
                <a:spcPct val="140000"/>
              </a:lnSpc>
              <a:spcBef>
                <a:spcPct val="20000"/>
              </a:spcBef>
              <a:buFont typeface="Wingdings" charset="0"/>
              <a:buChar char="l"/>
            </a:pPr>
            <a:r>
              <a:rPr lang="en-US" altLang="en-US" sz="2200" dirty="0">
                <a:solidFill>
                  <a:srgbClr val="898989"/>
                </a:solidFill>
                <a:sym typeface="+mn-ea"/>
              </a:rPr>
              <a:t>C</a:t>
            </a:r>
            <a:r>
              <a:rPr lang="en-US" altLang="en-US" sz="2200" dirty="0" smtClean="0">
                <a:solidFill>
                  <a:srgbClr val="898989"/>
                </a:solidFill>
                <a:sym typeface="+mn-ea"/>
              </a:rPr>
              <a:t>ommon problems for designers</a:t>
            </a:r>
            <a:endParaRPr lang="en-US" altLang="en-US" sz="2200" noProof="1" smtClean="0">
              <a:solidFill>
                <a:srgbClr val="898989"/>
              </a:solidFill>
            </a:endParaRPr>
          </a:p>
          <a:p>
            <a:pPr marL="457200" indent="-457200">
              <a:lnSpc>
                <a:spcPct val="140000"/>
              </a:lnSpc>
              <a:spcBef>
                <a:spcPct val="20000"/>
              </a:spcBef>
              <a:buFont typeface="Wingdings" charset="0"/>
              <a:buChar char="l"/>
            </a:pPr>
            <a:r>
              <a:rPr lang="en-US" altLang="en-US" sz="2200" noProof="1" smtClean="0">
                <a:solidFill>
                  <a:srgbClr val="898989"/>
                </a:solidFill>
                <a:sym typeface="Arial" pitchFamily="34" charset="0"/>
              </a:rPr>
              <a:t>The </a:t>
            </a:r>
            <a:r>
              <a:rPr lang="en-US" altLang="en-US" sz="2200" dirty="0" smtClean="0">
                <a:solidFill>
                  <a:srgbClr val="898989"/>
                </a:solidFill>
                <a:sym typeface="Arial" pitchFamily="34" charset="0"/>
              </a:rPr>
              <a:t>rese</a:t>
            </a:r>
            <a:r>
              <a:rPr lang="en-US" altLang="en-US" sz="2200" dirty="0" smtClean="0">
                <a:solidFill>
                  <a:schemeClr val="bg1">
                    <a:lumMod val="50000"/>
                  </a:schemeClr>
                </a:solidFill>
                <a:sym typeface="Arial" pitchFamily="34" charset="0"/>
              </a:rPr>
              <a:t>arch </a:t>
            </a:r>
            <a:r>
              <a:rPr lang="en-US" altLang="en-US" sz="2200" noProof="1" smtClean="0">
                <a:solidFill>
                  <a:schemeClr val="bg1">
                    <a:lumMod val="50000"/>
                  </a:schemeClr>
                </a:solidFill>
                <a:sym typeface="Arial" pitchFamily="34" charset="0"/>
              </a:rPr>
              <a:t>focus</a:t>
            </a:r>
          </a:p>
          <a:p>
            <a:pPr marL="457200" indent="-457200">
              <a:lnSpc>
                <a:spcPct val="140000"/>
              </a:lnSpc>
              <a:spcBef>
                <a:spcPct val="20000"/>
              </a:spcBef>
              <a:buFont typeface="Wingdings" charset="0"/>
              <a:buChar char="l"/>
            </a:pPr>
            <a:r>
              <a:rPr lang="en-US" altLang="en-US" sz="2200" noProof="1" smtClean="0">
                <a:solidFill>
                  <a:srgbClr val="898989"/>
                </a:solidFill>
                <a:sym typeface="Arial" pitchFamily="34" charset="0"/>
              </a:rPr>
              <a:t>Literature review </a:t>
            </a:r>
          </a:p>
          <a:p>
            <a:pPr marL="457200" indent="-457200" algn="l">
              <a:lnSpc>
                <a:spcPct val="140000"/>
              </a:lnSpc>
              <a:spcBef>
                <a:spcPct val="20000"/>
              </a:spcBef>
              <a:buFont typeface="Wingdings" charset="0"/>
              <a:buChar char="l"/>
            </a:pPr>
            <a:r>
              <a:rPr lang="en-US" altLang="en-US" sz="2200" dirty="0" smtClean="0">
                <a:solidFill>
                  <a:srgbClr val="898989"/>
                </a:solidFill>
                <a:sym typeface="宋体" pitchFamily="2" charset="-122"/>
              </a:rPr>
              <a:t>Conclusions and future work</a:t>
            </a:r>
            <a:endParaRPr lang="en-US" altLang="en-US" sz="2200" dirty="0" smtClean="0">
              <a:solidFill>
                <a:srgbClr val="898989"/>
              </a:solidFill>
              <a:sym typeface="宋体" pitchFamily="2" charset="-122"/>
            </a:endParaRPr>
          </a:p>
          <a:p>
            <a:pPr marL="457200" indent="-457200" algn="l">
              <a:lnSpc>
                <a:spcPct val="140000"/>
              </a:lnSpc>
              <a:spcBef>
                <a:spcPct val="20000"/>
              </a:spcBef>
              <a:buFont typeface="Wingdings" charset="0"/>
              <a:buChar char="l"/>
            </a:pPr>
            <a:endParaRPr lang="en-US" altLang="en-US" sz="2200" noProof="1" smtClean="0">
              <a:solidFill>
                <a:srgbClr val="898989"/>
              </a:solidFill>
              <a:sym typeface="宋体" pitchFamily="2" charset="-122"/>
            </a:endParaRPr>
          </a:p>
        </p:txBody>
      </p:sp>
    </p:spTree>
  </p:cSld>
  <p:clrMapOvr>
    <a:masterClrMapping/>
  </p:clrMapOvr>
  <p:timing>
    <p:tnLst>
      <p:par>
        <p:cTn id="1" dur="indefinite" restart="never" nodeType="tmRoot"/>
      </p:par>
    </p:tnLst>
    <p:bldLst>
      <p:bldP spid="2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499745" y="142856"/>
            <a:ext cx="7286625" cy="571500"/>
          </a:xfrm>
          <a:prstGeom prst="rect">
            <a:avLst/>
          </a:prstGeom>
          <a:noFill/>
          <a:ln w="9525">
            <a:noFill/>
            <a:miter lim="800000"/>
          </a:ln>
        </p:spPr>
        <p:txBody>
          <a:bodyPr anchor="ctr"/>
          <a:lstStyle/>
          <a:p>
            <a:r>
              <a:rPr lang="en-US" altLang="zh-CN" sz="2600" b="1" dirty="0">
                <a:solidFill>
                  <a:schemeClr val="bg1"/>
                </a:solidFill>
              </a:rPr>
              <a:t>Methodology </a:t>
            </a:r>
            <a:r>
              <a:rPr lang="en-US" altLang="zh-CN" sz="2600" b="1" dirty="0" smtClean="0">
                <a:solidFill>
                  <a:schemeClr val="bg1"/>
                </a:solidFill>
                <a:sym typeface="+mn-ea"/>
              </a:rPr>
              <a:t>– </a:t>
            </a:r>
            <a:r>
              <a:rPr lang="en-US" altLang="zh-CN" sz="2600" b="1" dirty="0">
                <a:solidFill>
                  <a:schemeClr val="bg1"/>
                </a:solidFill>
              </a:rPr>
              <a:t>flow chart </a:t>
            </a:r>
            <a:endParaRPr lang="zh-CN" altLang="en-US" sz="2600" b="1" dirty="0">
              <a:solidFill>
                <a:schemeClr val="bg1"/>
              </a:solidFill>
            </a:endParaRPr>
          </a:p>
        </p:txBody>
      </p:sp>
      <p:sp>
        <p:nvSpPr>
          <p:cNvPr id="4" name="矩形 3">
            <a:hlinkClick r:id="rId3" action="ppaction://hlinksldjump"/>
          </p:cNvPr>
          <p:cNvSpPr/>
          <p:nvPr/>
        </p:nvSpPr>
        <p:spPr>
          <a:xfrm>
            <a:off x="2980373" y="1000125"/>
            <a:ext cx="1150937"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Literature review</a:t>
            </a:r>
          </a:p>
        </p:txBody>
      </p:sp>
      <p:sp>
        <p:nvSpPr>
          <p:cNvPr id="5" name="矩形 4">
            <a:hlinkClick r:id="rId3" action="ppaction://hlinksldjump"/>
          </p:cNvPr>
          <p:cNvSpPr/>
          <p:nvPr/>
        </p:nvSpPr>
        <p:spPr>
          <a:xfrm>
            <a:off x="2980373" y="1508125"/>
            <a:ext cx="1152525" cy="3730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Object of study, research scope</a:t>
            </a:r>
          </a:p>
        </p:txBody>
      </p:sp>
      <p:sp>
        <p:nvSpPr>
          <p:cNvPr id="8" name="矩形 7">
            <a:hlinkClick r:id="rId3" action="ppaction://hlinksldjump"/>
          </p:cNvPr>
          <p:cNvSpPr/>
          <p:nvPr/>
        </p:nvSpPr>
        <p:spPr>
          <a:xfrm>
            <a:off x="2980373" y="2081213"/>
            <a:ext cx="1152525"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Research question</a:t>
            </a:r>
          </a:p>
        </p:txBody>
      </p:sp>
      <p:sp>
        <p:nvSpPr>
          <p:cNvPr id="16" name="矩形 15"/>
          <p:cNvSpPr/>
          <p:nvPr/>
        </p:nvSpPr>
        <p:spPr>
          <a:xfrm>
            <a:off x="2980373" y="2566988"/>
            <a:ext cx="1150937"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Methodology</a:t>
            </a:r>
          </a:p>
        </p:txBody>
      </p:sp>
      <p:cxnSp>
        <p:nvCxnSpPr>
          <p:cNvPr id="17" name="肘形连接符 16"/>
          <p:cNvCxnSpPr/>
          <p:nvPr/>
        </p:nvCxnSpPr>
        <p:spPr>
          <a:xfrm rot="5400000" flipV="1">
            <a:off x="3454248" y="2462400"/>
            <a:ext cx="201600" cy="0"/>
          </a:xfrm>
          <a:prstGeom prst="bentConnector3">
            <a:avLst>
              <a:gd name="adj1" fmla="val 499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圆角矩形 18">
            <a:hlinkClick r:id="rId3" action="ppaction://hlinksldjump"/>
          </p:cNvPr>
          <p:cNvSpPr/>
          <p:nvPr/>
        </p:nvSpPr>
        <p:spPr>
          <a:xfrm>
            <a:off x="2265998" y="3284538"/>
            <a:ext cx="1008062"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Sampling</a:t>
            </a:r>
          </a:p>
        </p:txBody>
      </p:sp>
      <p:sp>
        <p:nvSpPr>
          <p:cNvPr id="21" name="圆角矩形 20"/>
          <p:cNvSpPr/>
          <p:nvPr/>
        </p:nvSpPr>
        <p:spPr>
          <a:xfrm>
            <a:off x="4612323" y="3286125"/>
            <a:ext cx="97948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Instrument</a:t>
            </a:r>
          </a:p>
        </p:txBody>
      </p:sp>
      <p:sp>
        <p:nvSpPr>
          <p:cNvPr id="23" name="圆角矩形 22"/>
          <p:cNvSpPr/>
          <p:nvPr/>
        </p:nvSpPr>
        <p:spPr>
          <a:xfrm>
            <a:off x="2265998" y="3790950"/>
            <a:ext cx="1008062" cy="360363"/>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Convenience sampling</a:t>
            </a:r>
          </a:p>
        </p:txBody>
      </p:sp>
      <p:sp>
        <p:nvSpPr>
          <p:cNvPr id="24" name="圆角矩形 23">
            <a:hlinkClick r:id="rId3" action="ppaction://hlinksldjump"/>
          </p:cNvPr>
          <p:cNvSpPr/>
          <p:nvPr/>
        </p:nvSpPr>
        <p:spPr>
          <a:xfrm>
            <a:off x="4663123" y="3789045"/>
            <a:ext cx="877887" cy="6937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Semi-structured qualitative interview</a:t>
            </a:r>
          </a:p>
        </p:txBody>
      </p:sp>
      <p:sp>
        <p:nvSpPr>
          <p:cNvPr id="25" name="椭圆 24"/>
          <p:cNvSpPr/>
          <p:nvPr/>
        </p:nvSpPr>
        <p:spPr>
          <a:xfrm>
            <a:off x="1027748" y="4594225"/>
            <a:ext cx="1668462" cy="4032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research questions</a:t>
            </a:r>
          </a:p>
        </p:txBody>
      </p:sp>
      <p:sp>
        <p:nvSpPr>
          <p:cNvPr id="27" name="椭圆 26"/>
          <p:cNvSpPr/>
          <p:nvPr/>
        </p:nvSpPr>
        <p:spPr>
          <a:xfrm>
            <a:off x="2913698" y="4581525"/>
            <a:ext cx="1727200" cy="4159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interview questions</a:t>
            </a:r>
          </a:p>
        </p:txBody>
      </p:sp>
      <p:sp>
        <p:nvSpPr>
          <p:cNvPr id="28" name="圆角矩形 27">
            <a:hlinkClick r:id="rId3" action="ppaction://hlinksldjump"/>
          </p:cNvPr>
          <p:cNvSpPr/>
          <p:nvPr/>
        </p:nvSpPr>
        <p:spPr>
          <a:xfrm>
            <a:off x="2265998" y="5157788"/>
            <a:ext cx="1008062" cy="3619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Purposeful sampling</a:t>
            </a:r>
          </a:p>
        </p:txBody>
      </p:sp>
      <p:sp>
        <p:nvSpPr>
          <p:cNvPr id="34" name="圆角矩形 33"/>
          <p:cNvSpPr/>
          <p:nvPr/>
        </p:nvSpPr>
        <p:spPr>
          <a:xfrm>
            <a:off x="6155373" y="3717925"/>
            <a:ext cx="1036637" cy="2857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Transcribe</a:t>
            </a:r>
          </a:p>
        </p:txBody>
      </p:sp>
      <p:sp>
        <p:nvSpPr>
          <p:cNvPr id="36" name="圆角矩形 35">
            <a:hlinkClick r:id="rId3" action="ppaction://hlinksldjump"/>
          </p:cNvPr>
          <p:cNvSpPr/>
          <p:nvPr/>
        </p:nvSpPr>
        <p:spPr>
          <a:xfrm>
            <a:off x="6153785" y="4581525"/>
            <a:ext cx="1036638"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Matrix Structure</a:t>
            </a:r>
          </a:p>
        </p:txBody>
      </p:sp>
      <p:sp>
        <p:nvSpPr>
          <p:cNvPr id="44" name="圆角矩形 43"/>
          <p:cNvSpPr/>
          <p:nvPr/>
        </p:nvSpPr>
        <p:spPr>
          <a:xfrm>
            <a:off x="6155373" y="41481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coding by specific stimuli</a:t>
            </a:r>
          </a:p>
        </p:txBody>
      </p:sp>
      <p:cxnSp>
        <p:nvCxnSpPr>
          <p:cNvPr id="51" name="肘形连接符 50"/>
          <p:cNvCxnSpPr/>
          <p:nvPr/>
        </p:nvCxnSpPr>
        <p:spPr>
          <a:xfrm rot="10800000" flipV="1">
            <a:off x="1861185" y="4360225"/>
            <a:ext cx="906463" cy="2340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10800000" flipH="1">
            <a:off x="1029335" y="2241550"/>
            <a:ext cx="1951038" cy="2570163"/>
          </a:xfrm>
          <a:prstGeom prst="bentConnector3">
            <a:avLst>
              <a:gd name="adj1" fmla="val -12199"/>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715510" y="5083175"/>
            <a:ext cx="771525" cy="47688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other material</a:t>
            </a:r>
          </a:p>
        </p:txBody>
      </p:sp>
      <p:cxnSp>
        <p:nvCxnSpPr>
          <p:cNvPr id="2" name="肘形连接符 1"/>
          <p:cNvCxnSpPr/>
          <p:nvPr/>
        </p:nvCxnSpPr>
        <p:spPr>
          <a:xfrm rot="10800000">
            <a:off x="1862773" y="5013325"/>
            <a:ext cx="4032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3274060" y="5013325"/>
            <a:ext cx="5048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1677035" y="5856288"/>
            <a:ext cx="1023938" cy="4556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Return visit</a:t>
            </a:r>
          </a:p>
          <a:p>
            <a:pPr algn="ctr">
              <a:defRPr/>
            </a:pPr>
            <a:r>
              <a:rPr lang="en-US" altLang="zh-CN" sz="1000" noProof="1">
                <a:solidFill>
                  <a:schemeClr val="tx1"/>
                </a:solidFill>
              </a:rPr>
              <a:t>Dolphi method</a:t>
            </a:r>
          </a:p>
        </p:txBody>
      </p:sp>
      <p:cxnSp>
        <p:nvCxnSpPr>
          <p:cNvPr id="33" name="直接箭头连接符 32"/>
          <p:cNvCxnSpPr/>
          <p:nvPr/>
        </p:nvCxnSpPr>
        <p:spPr>
          <a:xfrm>
            <a:off x="3556635" y="1309688"/>
            <a:ext cx="0" cy="19843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 5">
            <a:hlinkClick r:id="rId3" action="ppaction://hlinksldjump"/>
          </p:cNvPr>
          <p:cNvSpPr/>
          <p:nvPr/>
        </p:nvSpPr>
        <p:spPr>
          <a:xfrm>
            <a:off x="6155373" y="32845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analysis</a:t>
            </a:r>
          </a:p>
        </p:txBody>
      </p:sp>
      <p:sp>
        <p:nvSpPr>
          <p:cNvPr id="10" name="圆角矩形 9">
            <a:hlinkClick r:id="rId3" action="ppaction://hlinksldjump"/>
          </p:cNvPr>
          <p:cNvSpPr/>
          <p:nvPr/>
        </p:nvSpPr>
        <p:spPr>
          <a:xfrm>
            <a:off x="7379335" y="3287713"/>
            <a:ext cx="900113"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Ethical issues</a:t>
            </a:r>
          </a:p>
        </p:txBody>
      </p:sp>
      <p:sp>
        <p:nvSpPr>
          <p:cNvPr id="14" name="圆角矩形 13"/>
          <p:cNvSpPr/>
          <p:nvPr/>
        </p:nvSpPr>
        <p:spPr>
          <a:xfrm>
            <a:off x="6118860" y="2522538"/>
            <a:ext cx="1108075" cy="3032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Memos</a:t>
            </a:r>
          </a:p>
        </p:txBody>
      </p:sp>
      <p:cxnSp>
        <p:nvCxnSpPr>
          <p:cNvPr id="61" name="肘形连接符 60"/>
          <p:cNvCxnSpPr/>
          <p:nvPr/>
        </p:nvCxnSpPr>
        <p:spPr>
          <a:xfrm rot="5400000">
            <a:off x="2948623" y="2674938"/>
            <a:ext cx="430212" cy="785812"/>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flipV="1">
            <a:off x="4113213" y="2297113"/>
            <a:ext cx="431800" cy="1546225"/>
          </a:xfrm>
          <a:prstGeom prst="bentConnector3">
            <a:avLst>
              <a:gd name="adj1" fmla="val 49926"/>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rot="5400000" flipV="1">
            <a:off x="4899660" y="1510665"/>
            <a:ext cx="430530" cy="31178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nvCxnSpPr>
        <p:spPr>
          <a:xfrm rot="5400000" flipV="1">
            <a:off x="5476716" y="934244"/>
            <a:ext cx="433388" cy="42735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970915" y="2919730"/>
            <a:ext cx="4681220" cy="3535045"/>
          </a:xfrm>
          <a:prstGeom prst="rect">
            <a:avLst/>
          </a:prstGeom>
          <a:noFill/>
          <a:ln w="9525" cmpd="sng">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69" name="直接箭头连接符 68"/>
          <p:cNvCxnSpPr/>
          <p:nvPr/>
        </p:nvCxnSpPr>
        <p:spPr>
          <a:xfrm>
            <a:off x="4715510" y="2636838"/>
            <a:ext cx="0" cy="396875"/>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5101590" y="3556800"/>
            <a:ext cx="635" cy="216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28" idx="2"/>
            <a:endCxn id="32" idx="0"/>
          </p:cNvCxnSpPr>
          <p:nvPr/>
        </p:nvCxnSpPr>
        <p:spPr>
          <a:xfrm rot="5400000" flipV="1">
            <a:off x="2987993" y="5373688"/>
            <a:ext cx="500062" cy="792162"/>
          </a:xfrm>
          <a:prstGeom prst="bentConnector3">
            <a:avLst>
              <a:gd name="adj1" fmla="val 521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770188" y="3573463"/>
            <a:ext cx="0" cy="21717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2767648" y="4381200"/>
            <a:ext cx="0" cy="756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4699635" y="2622550"/>
            <a:ext cx="1425575" cy="0"/>
          </a:xfrm>
          <a:prstGeom prst="line">
            <a:avLst/>
          </a:prstGeom>
          <a:ln w="9525">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6165215" y="5015230"/>
            <a:ext cx="1790065" cy="77279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000" noProof="1">
              <a:solidFill>
                <a:schemeClr val="tx1"/>
              </a:solidFill>
              <a:sym typeface="+mn-ea"/>
            </a:endParaRPr>
          </a:p>
          <a:p>
            <a:pPr>
              <a:defRPr/>
            </a:pPr>
            <a:r>
              <a:rPr lang="en-US" altLang="zh-CN" sz="1000" noProof="1">
                <a:solidFill>
                  <a:schemeClr val="tx1"/>
                </a:solidFill>
                <a:sym typeface="+mn-ea"/>
              </a:rPr>
              <a:t>Compare the perspectives:</a:t>
            </a:r>
            <a:endParaRPr lang="en-US" altLang="zh-CN" sz="1000" noProof="1">
              <a:solidFill>
                <a:schemeClr val="tx1"/>
              </a:solidFill>
            </a:endParaRPr>
          </a:p>
          <a:p>
            <a:pPr>
              <a:defRPr/>
            </a:pPr>
            <a:r>
              <a:rPr lang="en-US" altLang="zh-CN" sz="1000" noProof="1">
                <a:solidFill>
                  <a:schemeClr val="tx1"/>
                </a:solidFill>
                <a:sym typeface="+mn-ea"/>
              </a:rPr>
              <a:t>1) selection of various stimuli</a:t>
            </a:r>
          </a:p>
          <a:p>
            <a:pPr>
              <a:defRPr/>
            </a:pPr>
            <a:r>
              <a:rPr lang="en-US" altLang="zh-CN" sz="1000" noProof="1">
                <a:solidFill>
                  <a:schemeClr val="tx1"/>
                </a:solidFill>
                <a:sym typeface="+mn-ea"/>
              </a:rPr>
              <a:t>2) transformation of empirical findings</a:t>
            </a:r>
          </a:p>
          <a:p>
            <a:pPr>
              <a:defRPr/>
            </a:pPr>
            <a:r>
              <a:rPr lang="en-US" altLang="zh-CN" sz="1000" noProof="1">
                <a:solidFill>
                  <a:schemeClr val="tx1"/>
                </a:solidFill>
                <a:sym typeface="+mn-ea"/>
              </a:rPr>
              <a:t>3) student and professional</a:t>
            </a:r>
            <a:endParaRPr lang="en-US" altLang="zh-CN" sz="1000" noProof="1">
              <a:solidFill>
                <a:schemeClr val="tx1"/>
              </a:solidFill>
            </a:endParaRPr>
          </a:p>
          <a:p>
            <a:pPr>
              <a:defRPr/>
            </a:pPr>
            <a:endParaRPr lang="en-US" altLang="zh-CN" sz="1000" noProof="1">
              <a:solidFill>
                <a:schemeClr val="tx1"/>
              </a:solidFill>
            </a:endParaRPr>
          </a:p>
        </p:txBody>
      </p:sp>
      <p:sp>
        <p:nvSpPr>
          <p:cNvPr id="80" name="圆角矩形 79">
            <a:hlinkClick r:id="rId3" action="ppaction://hlinksldjump"/>
          </p:cNvPr>
          <p:cNvSpPr/>
          <p:nvPr/>
        </p:nvSpPr>
        <p:spPr>
          <a:xfrm>
            <a:off x="3026728" y="6022975"/>
            <a:ext cx="1184275" cy="288925"/>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collection</a:t>
            </a:r>
          </a:p>
        </p:txBody>
      </p:sp>
      <p:sp>
        <p:nvSpPr>
          <p:cNvPr id="82" name="圆角矩形 81"/>
          <p:cNvSpPr/>
          <p:nvPr/>
        </p:nvSpPr>
        <p:spPr>
          <a:xfrm>
            <a:off x="6070600" y="6308725"/>
            <a:ext cx="2200275" cy="347980"/>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sym typeface="+mn-ea"/>
              </a:rPr>
              <a:t>guidance for designers to conduct an appropriate selection of stimuli</a:t>
            </a:r>
          </a:p>
        </p:txBody>
      </p:sp>
      <p:cxnSp>
        <p:nvCxnSpPr>
          <p:cNvPr id="85" name="直接箭头连接符 84"/>
          <p:cNvCxnSpPr/>
          <p:nvPr/>
        </p:nvCxnSpPr>
        <p:spPr>
          <a:xfrm>
            <a:off x="6673533" y="3573463"/>
            <a:ext cx="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673533" y="4003675"/>
            <a:ext cx="0" cy="14478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6672580" y="4437063"/>
            <a:ext cx="127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59880" y="4868863"/>
            <a:ext cx="0" cy="18097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80" idx="3"/>
            <a:endCxn id="6" idx="1"/>
          </p:cNvCxnSpPr>
          <p:nvPr/>
        </p:nvCxnSpPr>
        <p:spPr>
          <a:xfrm flipV="1">
            <a:off x="4211320" y="3429635"/>
            <a:ext cx="1944370" cy="2738120"/>
          </a:xfrm>
          <a:prstGeom prst="bentConnector3">
            <a:avLst>
              <a:gd name="adj1" fmla="val 8435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肘形连接符 100"/>
          <p:cNvCxnSpPr/>
          <p:nvPr/>
        </p:nvCxnSpPr>
        <p:spPr>
          <a:xfrm rot="16200000">
            <a:off x="4033838" y="3951923"/>
            <a:ext cx="373380" cy="885825"/>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肘形连接符 102"/>
          <p:cNvCxnSpPr/>
          <p:nvPr/>
        </p:nvCxnSpPr>
        <p:spPr>
          <a:xfrm rot="5400000" flipV="1">
            <a:off x="2711292" y="4185444"/>
            <a:ext cx="512762" cy="400050"/>
          </a:xfrm>
          <a:prstGeom prst="bentConnector3">
            <a:avLst>
              <a:gd name="adj1" fmla="val 4452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文本框 104"/>
          <p:cNvSpPr txBox="1">
            <a:spLocks noChangeArrowheads="1"/>
          </p:cNvSpPr>
          <p:nvPr/>
        </p:nvSpPr>
        <p:spPr bwMode="auto">
          <a:xfrm>
            <a:off x="3272790" y="5445125"/>
            <a:ext cx="1529715" cy="245110"/>
          </a:xfrm>
          <a:prstGeom prst="rect">
            <a:avLst/>
          </a:prstGeom>
          <a:noFill/>
          <a:ln w="9525">
            <a:noFill/>
            <a:miter lim="800000"/>
          </a:ln>
        </p:spPr>
        <p:txBody>
          <a:bodyPr wrap="square">
            <a:spAutoFit/>
          </a:bodyPr>
          <a:lstStyle/>
          <a:p>
            <a:r>
              <a:rPr lang="en-US" altLang="zh-CN" sz="1000"/>
              <a:t>Audio record, pictures</a:t>
            </a:r>
          </a:p>
        </p:txBody>
      </p:sp>
      <p:cxnSp>
        <p:nvCxnSpPr>
          <p:cNvPr id="108" name="直接连接符 107"/>
          <p:cNvCxnSpPr/>
          <p:nvPr/>
        </p:nvCxnSpPr>
        <p:spPr>
          <a:xfrm>
            <a:off x="6672898" y="2824163"/>
            <a:ext cx="0" cy="4603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6369685" y="5876925"/>
            <a:ext cx="590550" cy="2730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Nvivo</a:t>
            </a:r>
          </a:p>
        </p:txBody>
      </p:sp>
      <p:sp>
        <p:nvSpPr>
          <p:cNvPr id="7" name="圆角矩形 6"/>
          <p:cNvSpPr/>
          <p:nvPr/>
        </p:nvSpPr>
        <p:spPr>
          <a:xfrm>
            <a:off x="7399020" y="4502150"/>
            <a:ext cx="1017588" cy="4270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Qualitative interpretation</a:t>
            </a:r>
          </a:p>
        </p:txBody>
      </p:sp>
      <p:cxnSp>
        <p:nvCxnSpPr>
          <p:cNvPr id="13" name="直接箭头连接符 12"/>
          <p:cNvCxnSpPr/>
          <p:nvPr/>
        </p:nvCxnSpPr>
        <p:spPr>
          <a:xfrm>
            <a:off x="7054285" y="5804535"/>
            <a:ext cx="0" cy="540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4671060" y="4653280"/>
            <a:ext cx="852170" cy="28321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observation</a:t>
            </a:r>
          </a:p>
        </p:txBody>
      </p:sp>
      <p:cxnSp>
        <p:nvCxnSpPr>
          <p:cNvPr id="11" name="直接连接符 10"/>
          <p:cNvCxnSpPr/>
          <p:nvPr/>
        </p:nvCxnSpPr>
        <p:spPr>
          <a:xfrm flipH="1">
            <a:off x="5075555" y="4492800"/>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59045" y="4922838"/>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7" idx="2"/>
            <a:endCxn id="80" idx="0"/>
          </p:cNvCxnSpPr>
          <p:nvPr/>
        </p:nvCxnSpPr>
        <p:spPr>
          <a:xfrm rot="5400000">
            <a:off x="4129405" y="5050155"/>
            <a:ext cx="462915" cy="1482090"/>
          </a:xfrm>
          <a:prstGeom prst="bentConnector3">
            <a:avLst>
              <a:gd name="adj1" fmla="val 50000"/>
            </a:avLst>
          </a:prstGeom>
          <a:ln w="9525"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8" idx="0"/>
          </p:cNvCxnSpPr>
          <p:nvPr/>
        </p:nvCxnSpPr>
        <p:spPr>
          <a:xfrm>
            <a:off x="3557270" y="1881505"/>
            <a:ext cx="0" cy="20002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blinds(horizontal)">
                                      <p:cBhvr>
                                        <p:cTn id="45" dur="500"/>
                                        <p:tgtEl>
                                          <p:spTgt spid="61"/>
                                        </p:tgtEl>
                                      </p:cBhvr>
                                    </p:animEffect>
                                  </p:childTnLst>
                                </p:cTn>
                              </p:par>
                              <p:par>
                                <p:cTn id="46" presetID="3" presetClass="entr" presetSubtype="1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linds(horizontal)">
                                      <p:cBhvr>
                                        <p:cTn id="48" dur="500"/>
                                        <p:tgtEl>
                                          <p:spTgt spid="62"/>
                                        </p:tgtEl>
                                      </p:cBhvr>
                                    </p:animEffect>
                                  </p:childTnLst>
                                </p:cTn>
                              </p:par>
                              <p:par>
                                <p:cTn id="49" presetID="3" presetClass="entr" presetSubtype="1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linds(horizontal)">
                                      <p:cBhvr>
                                        <p:cTn id="51" dur="500"/>
                                        <p:tgtEl>
                                          <p:spTgt spid="63"/>
                                        </p:tgtEl>
                                      </p:cBhvr>
                                    </p:animEffect>
                                  </p:childTnLst>
                                </p:cTn>
                              </p:par>
                              <p:par>
                                <p:cTn id="52" presetID="3" presetClass="entr" presetSubtype="1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linds(horizontal)">
                                      <p:cBhvr>
                                        <p:cTn id="54" dur="500"/>
                                        <p:tgtEl>
                                          <p:spTgt spid="6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linds(horizontal)">
                                      <p:cBhvr>
                                        <p:cTn id="70" dur="500"/>
                                        <p:tgtEl>
                                          <p:spTgt spid="2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blinds(horizontal)">
                                      <p:cBhvr>
                                        <p:cTn id="79" dur="500"/>
                                        <p:tgtEl>
                                          <p:spTgt spid="10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blinds(horizontal)">
                                      <p:cBhvr>
                                        <p:cTn id="84" dur="500"/>
                                        <p:tgtEl>
                                          <p:spTgt spid="72"/>
                                        </p:tgtEl>
                                      </p:cBhvr>
                                    </p:animEffect>
                                  </p:childTnLst>
                                </p:cTn>
                              </p:par>
                              <p:par>
                                <p:cTn id="85" presetID="3" presetClass="entr" presetSubtype="10" fill="hold" grpId="1"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blinds(horizontal)">
                                      <p:cBhvr>
                                        <p:cTn id="87" dur="500"/>
                                        <p:tgtEl>
                                          <p:spTgt spid="24"/>
                                        </p:tgtEl>
                                      </p:cBhvr>
                                    </p:animEffect>
                                  </p:childTnLst>
                                </p:cTn>
                              </p:par>
                              <p:par>
                                <p:cTn id="88" presetID="3" presetClass="entr" presetSubtype="10"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blinds(horizontal)">
                                      <p:cBhvr>
                                        <p:cTn id="90" dur="500"/>
                                        <p:tgtEl>
                                          <p:spTgt spid="101"/>
                                        </p:tgtEl>
                                      </p:cBhvr>
                                    </p:animEffect>
                                  </p:childTnLst>
                                </p:cTn>
                              </p:par>
                              <p:par>
                                <p:cTn id="91" presetID="3" presetClass="entr" presetSubtype="1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blinds(horizontal)">
                                      <p:cBhvr>
                                        <p:cTn id="98" dur="500"/>
                                        <p:tgtEl>
                                          <p:spTgt spid="7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linds(horizontal)">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blinds(horizontal)">
                                      <p:cBhvr>
                                        <p:cTn id="106" dur="500"/>
                                        <p:tgtEl>
                                          <p:spTgt spid="2"/>
                                        </p:tgtEl>
                                      </p:cBhvr>
                                    </p:animEffect>
                                  </p:childTnLst>
                                </p:cTn>
                              </p:par>
                              <p:par>
                                <p:cTn id="107" presetID="3" presetClass="entr" presetSubtype="10" fill="hold" nodeType="with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blinds(horizontal)">
                                      <p:cBhvr>
                                        <p:cTn id="109" dur="500"/>
                                        <p:tgtEl>
                                          <p:spTgt spid="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blinds(horizontal)">
                                      <p:cBhvr>
                                        <p:cTn id="114" dur="500"/>
                                        <p:tgtEl>
                                          <p:spTgt spid="11"/>
                                        </p:tgtEl>
                                      </p:cBhvr>
                                    </p:animEffect>
                                  </p:childTnLst>
                                </p:cTn>
                              </p:par>
                              <p:par>
                                <p:cTn id="115" presetID="3" presetClass="entr" presetSubtype="10" fill="hold"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blinds(horizontal)">
                                      <p:cBhvr>
                                        <p:cTn id="117" dur="500"/>
                                        <p:tgtEl>
                                          <p:spTgt spid="12"/>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
                                        </p:tgtEl>
                                        <p:attrNameLst>
                                          <p:attrName>style.visibility</p:attrName>
                                        </p:attrNameLst>
                                      </p:cBhvr>
                                      <p:to>
                                        <p:strVal val="visible"/>
                                      </p:to>
                                    </p:set>
                                    <p:animEffect transition="in" filter="blinds(horizontal)">
                                      <p:cBhvr>
                                        <p:cTn id="120" dur="500"/>
                                        <p:tgtEl>
                                          <p:spTgt spid="9"/>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blinds(horizontal)">
                                      <p:cBhvr>
                                        <p:cTn id="123" dur="500"/>
                                        <p:tgtEl>
                                          <p:spTgt spid="57"/>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blinds(horizontal)">
                                      <p:cBhvr>
                                        <p:cTn id="128" dur="500"/>
                                        <p:tgtEl>
                                          <p:spTgt spid="75"/>
                                        </p:tgtEl>
                                      </p:cBhvr>
                                    </p:animEffect>
                                  </p:childTnLst>
                                </p:cTn>
                              </p:par>
                              <p:par>
                                <p:cTn id="129" presetID="3" presetClass="entr" presetSubtype="10" fill="hold" grpId="1" nodeType="withEffect">
                                  <p:stCondLst>
                                    <p:cond delay="0"/>
                                  </p:stCondLst>
                                  <p:childTnLst>
                                    <p:set>
                                      <p:cBhvr>
                                        <p:cTn id="130" dur="1" fill="hold">
                                          <p:stCondLst>
                                            <p:cond delay="0"/>
                                          </p:stCondLst>
                                        </p:cTn>
                                        <p:tgtEl>
                                          <p:spTgt spid="105"/>
                                        </p:tgtEl>
                                        <p:attrNameLst>
                                          <p:attrName>style.visibility</p:attrName>
                                        </p:attrNameLst>
                                      </p:cBhvr>
                                      <p:to>
                                        <p:strVal val="visible"/>
                                      </p:to>
                                    </p:set>
                                    <p:animEffect transition="in" filter="blinds(horizontal)">
                                      <p:cBhvr>
                                        <p:cTn id="131" dur="500"/>
                                        <p:tgtEl>
                                          <p:spTgt spid="105"/>
                                        </p:tgtEl>
                                      </p:cBhvr>
                                    </p:animEffect>
                                  </p:childTnLst>
                                </p:cTn>
                              </p:par>
                              <p:par>
                                <p:cTn id="132" presetID="3" presetClass="entr" presetSubtype="10" fill="hold" grpId="1" nodeType="withEffect">
                                  <p:stCondLst>
                                    <p:cond delay="0"/>
                                  </p:stCondLst>
                                  <p:childTnLst>
                                    <p:set>
                                      <p:cBhvr>
                                        <p:cTn id="133" dur="1" fill="hold">
                                          <p:stCondLst>
                                            <p:cond delay="0"/>
                                          </p:stCondLst>
                                        </p:cTn>
                                        <p:tgtEl>
                                          <p:spTgt spid="80"/>
                                        </p:tgtEl>
                                        <p:attrNameLst>
                                          <p:attrName>style.visibility</p:attrName>
                                        </p:attrNameLst>
                                      </p:cBhvr>
                                      <p:to>
                                        <p:strVal val="visible"/>
                                      </p:to>
                                    </p:set>
                                    <p:animEffect transition="in" filter="blinds(horizontal)">
                                      <p:cBhvr>
                                        <p:cTn id="134" dur="500"/>
                                        <p:tgtEl>
                                          <p:spTgt spid="80"/>
                                        </p:tgtEl>
                                      </p:cBhvr>
                                    </p:animEffect>
                                  </p:childTnLst>
                                </p:cTn>
                              </p:par>
                              <p:par>
                                <p:cTn id="135" presetID="3" presetClass="entr" presetSubtype="10" fill="hold" nodeType="with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blinds(horizontal)">
                                      <p:cBhvr>
                                        <p:cTn id="137" dur="500"/>
                                        <p:tgtEl>
                                          <p:spTgt spid="15"/>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linds(horizontal)">
                                      <p:cBhvr>
                                        <p:cTn id="142" dur="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00"/>
                                        </p:tgtEl>
                                        <p:attrNameLst>
                                          <p:attrName>style.visibility</p:attrName>
                                        </p:attrNameLst>
                                      </p:cBhvr>
                                      <p:to>
                                        <p:strVal val="visible"/>
                                      </p:to>
                                    </p:set>
                                    <p:animEffect transition="in" filter="blinds(horizontal)">
                                      <p:cBhvr>
                                        <p:cTn id="147" dur="500"/>
                                        <p:tgtEl>
                                          <p:spTgt spid="10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blinds(horizontal)">
                                      <p:cBhvr>
                                        <p:cTn id="152" dur="500"/>
                                        <p:tgtEl>
                                          <p:spTgt spid="108"/>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4"/>
                                        </p:tgtEl>
                                        <p:attrNameLst>
                                          <p:attrName>style.visibility</p:attrName>
                                        </p:attrNameLst>
                                      </p:cBhvr>
                                      <p:to>
                                        <p:strVal val="visible"/>
                                      </p:to>
                                    </p:set>
                                    <p:animEffect transition="in" filter="blinds(horizontal)">
                                      <p:cBhvr>
                                        <p:cTn id="155" dur="500"/>
                                        <p:tgtEl>
                                          <p:spTgt spid="14"/>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nodeType="click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blinds(horizontal)">
                                      <p:cBhvr>
                                        <p:cTn id="160" dur="500"/>
                                        <p:tgtEl>
                                          <p:spTgt spid="78"/>
                                        </p:tgtEl>
                                      </p:cBhvr>
                                    </p:animEffect>
                                  </p:childTnLst>
                                </p:cTn>
                              </p:par>
                              <p:par>
                                <p:cTn id="161" presetID="3" presetClass="entr" presetSubtype="10" fill="hold" nodeType="with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blinds(horizontal)">
                                      <p:cBhvr>
                                        <p:cTn id="163" dur="500"/>
                                        <p:tgtEl>
                                          <p:spTgt spid="6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blinds(horizontal)">
                                      <p:cBhvr>
                                        <p:cTn id="166" dur="500"/>
                                        <p:tgtEl>
                                          <p:spTgt spid="6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blinds(horizontal)">
                                      <p:cBhvr>
                                        <p:cTn id="171" dur="500"/>
                                        <p:tgtEl>
                                          <p:spTgt spid="85"/>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34"/>
                                        </p:tgtEl>
                                        <p:attrNameLst>
                                          <p:attrName>style.visibility</p:attrName>
                                        </p:attrNameLst>
                                      </p:cBhvr>
                                      <p:to>
                                        <p:strVal val="visible"/>
                                      </p:to>
                                    </p:set>
                                    <p:animEffect transition="in" filter="blinds(horizontal)">
                                      <p:cBhvr>
                                        <p:cTn id="174" dur="500"/>
                                        <p:tgtEl>
                                          <p:spTgt spid="34"/>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nodeType="clickEffect">
                                  <p:stCondLst>
                                    <p:cond delay="0"/>
                                  </p:stCondLst>
                                  <p:childTnLst>
                                    <p:set>
                                      <p:cBhvr>
                                        <p:cTn id="178" dur="1" fill="hold">
                                          <p:stCondLst>
                                            <p:cond delay="0"/>
                                          </p:stCondLst>
                                        </p:cTn>
                                        <p:tgtEl>
                                          <p:spTgt spid="86"/>
                                        </p:tgtEl>
                                        <p:attrNameLst>
                                          <p:attrName>style.visibility</p:attrName>
                                        </p:attrNameLst>
                                      </p:cBhvr>
                                      <p:to>
                                        <p:strVal val="visible"/>
                                      </p:to>
                                    </p:set>
                                    <p:animEffect transition="in" filter="blinds(horizontal)">
                                      <p:cBhvr>
                                        <p:cTn id="179" dur="500"/>
                                        <p:tgtEl>
                                          <p:spTgt spid="86"/>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blinds(horizontal)">
                                      <p:cBhvr>
                                        <p:cTn id="182" dur="500"/>
                                        <p:tgtEl>
                                          <p:spTgt spid="44"/>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blinds(horizontal)">
                                      <p:cBhvr>
                                        <p:cTn id="187" dur="500"/>
                                        <p:tgtEl>
                                          <p:spTgt spid="87"/>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36"/>
                                        </p:tgtEl>
                                        <p:attrNameLst>
                                          <p:attrName>style.visibility</p:attrName>
                                        </p:attrNameLst>
                                      </p:cBhvr>
                                      <p:to>
                                        <p:strVal val="visible"/>
                                      </p:to>
                                    </p:set>
                                    <p:animEffect transition="in" filter="blinds(horizontal)">
                                      <p:cBhvr>
                                        <p:cTn id="190" dur="500"/>
                                        <p:tgtEl>
                                          <p:spTgt spid="36"/>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nodeType="clickEffect">
                                  <p:stCondLst>
                                    <p:cond delay="0"/>
                                  </p:stCondLst>
                                  <p:childTnLst>
                                    <p:set>
                                      <p:cBhvr>
                                        <p:cTn id="194" dur="1" fill="hold">
                                          <p:stCondLst>
                                            <p:cond delay="0"/>
                                          </p:stCondLst>
                                        </p:cTn>
                                        <p:tgtEl>
                                          <p:spTgt spid="88"/>
                                        </p:tgtEl>
                                        <p:attrNameLst>
                                          <p:attrName>style.visibility</p:attrName>
                                        </p:attrNameLst>
                                      </p:cBhvr>
                                      <p:to>
                                        <p:strVal val="visible"/>
                                      </p:to>
                                    </p:set>
                                    <p:animEffect transition="in" filter="blinds(horizontal)">
                                      <p:cBhvr>
                                        <p:cTn id="195" dur="500"/>
                                        <p:tgtEl>
                                          <p:spTgt spid="88"/>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blinds(horizontal)">
                                      <p:cBhvr>
                                        <p:cTn id="198" dur="500"/>
                                        <p:tgtEl>
                                          <p:spTgt spid="79"/>
                                        </p:tgtEl>
                                      </p:cBhvr>
                                    </p:animEffect>
                                  </p:child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7"/>
                                        </p:tgtEl>
                                        <p:attrNameLst>
                                          <p:attrName>style.visibility</p:attrName>
                                        </p:attrNameLst>
                                      </p:cBhvr>
                                      <p:to>
                                        <p:strVal val="visible"/>
                                      </p:to>
                                    </p:set>
                                    <p:animEffect transition="in" filter="blinds(horizontal)">
                                      <p:cBhvr>
                                        <p:cTn id="203" dur="500"/>
                                        <p:tgtEl>
                                          <p:spTgt spid="7"/>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109"/>
                                        </p:tgtEl>
                                        <p:attrNameLst>
                                          <p:attrName>style.visibility</p:attrName>
                                        </p:attrNameLst>
                                      </p:cBhvr>
                                      <p:to>
                                        <p:strVal val="visible"/>
                                      </p:to>
                                    </p:set>
                                    <p:animEffect transition="in" filter="blinds(horizontal)">
                                      <p:cBhvr>
                                        <p:cTn id="206" dur="500"/>
                                        <p:tgtEl>
                                          <p:spTgt spid="109"/>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nodeType="clickEffect">
                                  <p:stCondLst>
                                    <p:cond delay="0"/>
                                  </p:stCondLst>
                                  <p:childTnLst>
                                    <p:set>
                                      <p:cBhvr>
                                        <p:cTn id="210" dur="1" fill="hold">
                                          <p:stCondLst>
                                            <p:cond delay="0"/>
                                          </p:stCondLst>
                                        </p:cTn>
                                        <p:tgtEl>
                                          <p:spTgt spid="13"/>
                                        </p:tgtEl>
                                        <p:attrNameLst>
                                          <p:attrName>style.visibility</p:attrName>
                                        </p:attrNameLst>
                                      </p:cBhvr>
                                      <p:to>
                                        <p:strVal val="visible"/>
                                      </p:to>
                                    </p:set>
                                    <p:animEffect transition="in" filter="blinds(horizontal)">
                                      <p:cBhvr>
                                        <p:cTn id="211" dur="500"/>
                                        <p:tgtEl>
                                          <p:spTgt spid="13"/>
                                        </p:tgtEl>
                                      </p:cBhvr>
                                    </p:animEffect>
                                  </p:childTnLst>
                                </p:cTn>
                              </p:par>
                              <p:par>
                                <p:cTn id="212" presetID="3" presetClass="entr" presetSubtype="10" fill="hold" grpId="1" nodeType="withEffect">
                                  <p:stCondLst>
                                    <p:cond delay="0"/>
                                  </p:stCondLst>
                                  <p:childTnLst>
                                    <p:set>
                                      <p:cBhvr>
                                        <p:cTn id="213" dur="1" fill="hold">
                                          <p:stCondLst>
                                            <p:cond delay="0"/>
                                          </p:stCondLst>
                                        </p:cTn>
                                        <p:tgtEl>
                                          <p:spTgt spid="82"/>
                                        </p:tgtEl>
                                        <p:attrNameLst>
                                          <p:attrName>style.visibility</p:attrName>
                                        </p:attrNameLst>
                                      </p:cBhvr>
                                      <p:to>
                                        <p:strVal val="visible"/>
                                      </p:to>
                                    </p:set>
                                    <p:animEffect transition="in" filter="blinds(horizontal)">
                                      <p:cBhvr>
                                        <p:cTn id="2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bldLvl="0" animBg="1"/>
      <p:bldP spid="16" grpId="0" bldLvl="0" animBg="1"/>
      <p:bldP spid="19" grpId="0" bldLvl="0" animBg="1"/>
      <p:bldP spid="21" grpId="0" bldLvl="0" animBg="1"/>
      <p:bldP spid="23" grpId="0" bldLvl="0" animBg="1"/>
      <p:bldP spid="24" grpId="1" bldLvl="0" animBg="1"/>
      <p:bldP spid="25" grpId="0" bldLvl="0" animBg="1"/>
      <p:bldP spid="27" grpId="0" bldLvl="0" animBg="1"/>
      <p:bldP spid="28" grpId="0" bldLvl="0" animBg="1"/>
      <p:bldP spid="34" grpId="0" bldLvl="0" animBg="1"/>
      <p:bldP spid="36" grpId="0" bldLvl="0" animBg="1"/>
      <p:bldP spid="44" grpId="0" bldLvl="0" animBg="1"/>
      <p:bldP spid="57" grpId="0" bldLvl="0" animBg="1"/>
      <p:bldP spid="30" grpId="0" bldLvl="0" animBg="1"/>
      <p:bldP spid="6" grpId="0" bldLvl="0" animBg="1"/>
      <p:bldP spid="10" grpId="0" bldLvl="0" animBg="1"/>
      <p:bldP spid="14" grpId="0" bldLvl="0" animBg="1"/>
      <p:bldP spid="66" grpId="0" bldLvl="0" animBg="1"/>
      <p:bldP spid="79" grpId="0" bldLvl="0" animBg="1"/>
      <p:bldP spid="80" grpId="1" bldLvl="0" animBg="1"/>
      <p:bldP spid="82" grpId="1" bldLvl="0" animBg="1"/>
      <p:bldP spid="105" grpId="1"/>
      <p:bldP spid="109" grpId="0" bldLvl="0" animBg="1"/>
      <p:bldP spid="7" grpId="0" bldLvl="0" animBg="1"/>
      <p:bldP spid="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4819"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sym typeface="Arial" pitchFamily="34" charset="0"/>
              </a:rPr>
              <a:t>Contributions of proposed research</a:t>
            </a:r>
          </a:p>
        </p:txBody>
      </p:sp>
      <p:sp>
        <p:nvSpPr>
          <p:cNvPr id="5" name="矩形 4"/>
          <p:cNvSpPr/>
          <p:nvPr/>
        </p:nvSpPr>
        <p:spPr>
          <a:xfrm>
            <a:off x="396240" y="1945233"/>
            <a:ext cx="8555990" cy="3484031"/>
          </a:xfrm>
          <a:prstGeom prst="rect">
            <a:avLst/>
          </a:prstGeom>
        </p:spPr>
        <p:txBody>
          <a:bodyPr wrap="square">
            <a:spAutoFit/>
          </a:bodyPr>
          <a:lstStyle/>
          <a:p>
            <a:pPr marL="342900" indent="-342900" eaLnBrk="1" latinLnBrk="0" hangingPunct="1">
              <a:lnSpc>
                <a:spcPct val="120000"/>
              </a:lnSpc>
              <a:spcBef>
                <a:spcPts val="600"/>
              </a:spcBef>
              <a:spcAft>
                <a:spcPts val="1200"/>
              </a:spcAft>
              <a:buFont typeface="Wingdings" charset="0"/>
              <a:buChar char="l"/>
              <a:defRPr/>
            </a:pPr>
            <a:r>
              <a:rPr lang="en-US" altLang="zh-CN" sz="2000" dirty="0">
                <a:solidFill>
                  <a:schemeClr val="bg1">
                    <a:lumMod val="50000"/>
                  </a:schemeClr>
                </a:solidFill>
                <a:sym typeface="+mn-ea"/>
              </a:rPr>
              <a:t>K</a:t>
            </a:r>
            <a:r>
              <a:rPr lang="en-US" altLang="zh-CN" sz="2000" dirty="0" smtClean="0">
                <a:solidFill>
                  <a:schemeClr val="bg1">
                    <a:lumMod val="50000"/>
                  </a:schemeClr>
                </a:solidFill>
                <a:sym typeface="+mn-ea"/>
              </a:rPr>
              <a:t>nowing the influence of various visual stimuli during idea generation.</a:t>
            </a:r>
          </a:p>
          <a:p>
            <a:pPr marL="342900" indent="-342900" eaLnBrk="1" latinLnBrk="0" hangingPunct="1">
              <a:lnSpc>
                <a:spcPct val="120000"/>
              </a:lnSpc>
              <a:spcBef>
                <a:spcPts val="600"/>
              </a:spcBef>
              <a:spcAft>
                <a:spcPts val="1200"/>
              </a:spcAft>
              <a:buFont typeface="Wingdings" charset="0"/>
              <a:buChar char="l"/>
              <a:defRPr/>
            </a:pPr>
            <a:r>
              <a:rPr lang="en-US" altLang="zh-CN" sz="2000" dirty="0" smtClean="0">
                <a:solidFill>
                  <a:schemeClr val="bg1">
                    <a:lumMod val="50000"/>
                  </a:schemeClr>
                </a:solidFill>
                <a:sym typeface="宋体" pitchFamily="2" charset="-122"/>
              </a:rPr>
              <a:t>Help designer have a better identity by reflecting on ideation process, offer student designers a deep understanding of professional designers' expertise in particular field, and which type of mindset they use to transfer design research to design ideas effectively</a:t>
            </a:r>
          </a:p>
          <a:p>
            <a:pPr marL="342900" indent="-342900" eaLnBrk="1" latinLnBrk="0" hangingPunct="1">
              <a:lnSpc>
                <a:spcPct val="120000"/>
              </a:lnSpc>
              <a:spcBef>
                <a:spcPts val="600"/>
              </a:spcBef>
              <a:spcAft>
                <a:spcPts val="1200"/>
              </a:spcAft>
              <a:buFont typeface="Wingdings" charset="0"/>
              <a:buChar char="l"/>
              <a:defRPr/>
            </a:pPr>
            <a:r>
              <a:rPr lang="en-US" altLang="zh-CN" sz="2000" dirty="0">
                <a:solidFill>
                  <a:schemeClr val="bg1">
                    <a:lumMod val="50000"/>
                  </a:schemeClr>
                </a:solidFill>
                <a:sym typeface="+mn-ea"/>
              </a:rPr>
              <a:t>Build a</a:t>
            </a:r>
            <a:r>
              <a:rPr lang="zh-CN" altLang="en-US" sz="2000" dirty="0">
                <a:solidFill>
                  <a:schemeClr val="bg1">
                    <a:lumMod val="50000"/>
                  </a:schemeClr>
                </a:solidFill>
                <a:sym typeface="+mn-ea"/>
              </a:rPr>
              <a:t> guidance for designers to conduct an appropriate selection of  stimuli, amongst the overwhelming diversity of available stimuli, to transfer empirical findings (one kind of knowledge) to design implications (another knowledge)</a:t>
            </a:r>
            <a:r>
              <a:rPr lang="en-US" altLang="zh-CN" sz="2000" dirty="0">
                <a:solidFill>
                  <a:schemeClr val="bg1">
                    <a:lumMod val="50000"/>
                  </a:schemeClr>
                </a:solidFill>
                <a:sym typeface="+mn-ea"/>
              </a:rPr>
              <a:t>.</a:t>
            </a:r>
            <a:endParaRPr lang="en-US" altLang="zh-CN" sz="2000" noProof="1"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Reference</a:t>
            </a:r>
          </a:p>
        </p:txBody>
      </p:sp>
      <p:sp>
        <p:nvSpPr>
          <p:cNvPr id="100" name="文本框 99"/>
          <p:cNvSpPr txBox="1"/>
          <p:nvPr/>
        </p:nvSpPr>
        <p:spPr>
          <a:xfrm>
            <a:off x="639475" y="1071546"/>
            <a:ext cx="8218805" cy="5493812"/>
          </a:xfrm>
          <a:prstGeom prst="rect">
            <a:avLst/>
          </a:prstGeom>
          <a:noFill/>
          <a:ln w="9525">
            <a:noFill/>
          </a:ln>
        </p:spPr>
        <p:txBody>
          <a:bodyPr wrap="square">
            <a:spAutoFit/>
          </a:bodyPr>
          <a:lstStyle/>
          <a:p>
            <a:pPr marL="0" indent="0" algn="l"/>
            <a:r>
              <a:rPr lang="en-US" altLang="zh-CN" sz="1300" b="0" u="none" dirty="0" smtClean="0">
                <a:solidFill>
                  <a:schemeClr val="tx1">
                    <a:tint val="75000"/>
                  </a:schemeClr>
                </a:solidFill>
                <a:cs typeface="+mn-ea"/>
                <a:sym typeface="+mn-ea"/>
              </a:rPr>
              <a:t>Brown, T. (2009) Change by design: How design thinking transforms organizations and inspires innovation. HarperCollins Publishers: New York.</a:t>
            </a:r>
          </a:p>
          <a:p>
            <a:pPr marL="0" indent="0" algn="l"/>
            <a:r>
              <a:rPr lang="en-US" altLang="zh-CN" sz="1300" b="0" u="none" dirty="0" err="1" smtClean="0">
                <a:solidFill>
                  <a:schemeClr val="tx1">
                    <a:tint val="75000"/>
                  </a:schemeClr>
                </a:solidFill>
                <a:cs typeface="+mn-ea"/>
                <a:sym typeface="+mn-ea"/>
              </a:rPr>
              <a:t>Chansri</a:t>
            </a:r>
            <a:r>
              <a:rPr lang="en-US" altLang="zh-CN" sz="1300" b="0" u="none" dirty="0" smtClean="0">
                <a:solidFill>
                  <a:schemeClr val="tx1">
                    <a:tint val="75000"/>
                  </a:schemeClr>
                </a:solidFill>
                <a:cs typeface="+mn-ea"/>
                <a:sym typeface="+mn-ea"/>
              </a:rPr>
              <a:t>, N. and </a:t>
            </a:r>
            <a:r>
              <a:rPr lang="en-US" altLang="zh-CN" sz="1300" b="0" u="none" dirty="0" err="1" smtClean="0">
                <a:solidFill>
                  <a:schemeClr val="tx1">
                    <a:tint val="75000"/>
                  </a:schemeClr>
                </a:solidFill>
                <a:cs typeface="+mn-ea"/>
                <a:sym typeface="+mn-ea"/>
              </a:rPr>
              <a:t>Koomsap</a:t>
            </a:r>
            <a:r>
              <a:rPr lang="en-US" altLang="zh-CN" sz="1300" b="0" u="none" dirty="0" smtClean="0">
                <a:solidFill>
                  <a:schemeClr val="tx1">
                    <a:tint val="75000"/>
                  </a:schemeClr>
                </a:solidFill>
                <a:cs typeface="+mn-ea"/>
                <a:sym typeface="+mn-ea"/>
              </a:rPr>
              <a:t>, P. (2014) Sketch-based modeling from a paper-based </a:t>
            </a:r>
            <a:r>
              <a:rPr lang="en-US" altLang="zh-CN" sz="1300" b="0" u="none" dirty="0" err="1" smtClean="0">
                <a:solidFill>
                  <a:schemeClr val="tx1">
                    <a:tint val="75000"/>
                  </a:schemeClr>
                </a:solidFill>
                <a:cs typeface="+mn-ea"/>
                <a:sym typeface="+mn-ea"/>
              </a:rPr>
              <a:t>overtraced</a:t>
            </a:r>
            <a:r>
              <a:rPr lang="en-US" altLang="zh-CN" sz="1300" b="0" u="none" dirty="0" smtClean="0">
                <a:solidFill>
                  <a:schemeClr val="tx1">
                    <a:tint val="75000"/>
                  </a:schemeClr>
                </a:solidFill>
                <a:cs typeface="+mn-ea"/>
                <a:sym typeface="+mn-ea"/>
              </a:rPr>
              <a:t> freehand sketch. The International Journal of Advanced Manufacturing Technology, Volume 75 (5) — Nov 1, 2014.</a:t>
            </a:r>
          </a:p>
          <a:p>
            <a:pPr marL="0" indent="0" algn="l"/>
            <a:r>
              <a:rPr lang="en-US" altLang="zh-CN" sz="1300" b="0" u="none" dirty="0" err="1" smtClean="0">
                <a:solidFill>
                  <a:schemeClr val="tx1">
                    <a:tint val="75000"/>
                  </a:schemeClr>
                </a:solidFill>
                <a:cs typeface="+mn-ea"/>
                <a:sym typeface="+mn-ea"/>
              </a:rPr>
              <a:t>Charmaz</a:t>
            </a:r>
            <a:r>
              <a:rPr lang="en-US" altLang="zh-CN" sz="1300" b="0" u="none" dirty="0" smtClean="0">
                <a:solidFill>
                  <a:schemeClr val="tx1">
                    <a:tint val="75000"/>
                  </a:schemeClr>
                </a:solidFill>
                <a:cs typeface="+mn-ea"/>
                <a:sym typeface="+mn-ea"/>
              </a:rPr>
              <a:t>, K. (2006) Constructing Grounded Theory: A practical guide through qualitative analysis. London: SAGE Publications.</a:t>
            </a:r>
          </a:p>
          <a:p>
            <a:pPr marL="0" indent="0" algn="l"/>
            <a:r>
              <a:rPr lang="en-US" altLang="zh-CN" sz="1300" b="0" u="none" dirty="0" smtClean="0">
                <a:solidFill>
                  <a:schemeClr val="tx1">
                    <a:tint val="75000"/>
                  </a:schemeClr>
                </a:solidFill>
                <a:cs typeface="+mn-ea"/>
                <a:sym typeface="+mn-ea"/>
              </a:rPr>
              <a:t>Cross, N. (2011) Design Thinking: Understanding How Designers Think and Work. Bloomsbury Academic: New York, USA.</a:t>
            </a:r>
          </a:p>
          <a:p>
            <a:pPr marL="0" indent="0" algn="l"/>
            <a:r>
              <a:rPr lang="en-US" altLang="zh-CN" sz="1300" b="0" u="none" dirty="0" err="1" smtClean="0">
                <a:solidFill>
                  <a:schemeClr val="tx1">
                    <a:tint val="75000"/>
                  </a:schemeClr>
                </a:solidFill>
                <a:cs typeface="+mn-ea"/>
                <a:sym typeface="+mn-ea"/>
              </a:rPr>
              <a:t>Dall’Alba</a:t>
            </a:r>
            <a:r>
              <a:rPr lang="en-US" altLang="zh-CN" sz="1300" b="0" u="none" dirty="0" smtClean="0">
                <a:solidFill>
                  <a:schemeClr val="tx1">
                    <a:tint val="75000"/>
                  </a:schemeClr>
                </a:solidFill>
                <a:cs typeface="+mn-ea"/>
                <a:sym typeface="+mn-ea"/>
              </a:rPr>
              <a:t>, G. (2009). Learning professional ways of being: Ambiguities of becoming. Educational Philosophy and Theory, 41(1), 34–45.</a:t>
            </a:r>
          </a:p>
          <a:p>
            <a:pPr marL="0" indent="0" algn="l"/>
            <a:r>
              <a:rPr lang="en-US" altLang="zh-CN" sz="1300" b="0" u="none" dirty="0" smtClean="0">
                <a:solidFill>
                  <a:schemeClr val="tx1">
                    <a:tint val="75000"/>
                  </a:schemeClr>
                </a:solidFill>
                <a:cs typeface="+mn-ea"/>
                <a:sym typeface="+mn-ea"/>
              </a:rPr>
              <a:t>De </a:t>
            </a:r>
            <a:r>
              <a:rPr lang="en-US" altLang="zh-CN" sz="1300" b="0" u="none" dirty="0" err="1" smtClean="0">
                <a:solidFill>
                  <a:schemeClr val="tx1">
                    <a:tint val="75000"/>
                  </a:schemeClr>
                </a:solidFill>
                <a:cs typeface="+mn-ea"/>
                <a:sym typeface="+mn-ea"/>
              </a:rPr>
              <a:t>Vaus</a:t>
            </a:r>
            <a:r>
              <a:rPr lang="en-US" altLang="zh-CN" sz="1300" b="0" u="none" dirty="0" smtClean="0">
                <a:solidFill>
                  <a:schemeClr val="tx1">
                    <a:tint val="75000"/>
                  </a:schemeClr>
                </a:solidFill>
                <a:cs typeface="+mn-ea"/>
                <a:sym typeface="+mn-ea"/>
              </a:rPr>
              <a:t>, D. A. (2001) Research design in social research. London: SAGE.</a:t>
            </a:r>
          </a:p>
          <a:p>
            <a:pPr marL="0" indent="0" algn="l"/>
            <a:r>
              <a:rPr lang="en-US" altLang="zh-CN" sz="1300" b="0" u="none" dirty="0" err="1" smtClean="0">
                <a:solidFill>
                  <a:schemeClr val="tx1">
                    <a:tint val="75000"/>
                  </a:schemeClr>
                </a:solidFill>
                <a:cs typeface="+mn-ea"/>
                <a:sym typeface="+mn-ea"/>
              </a:rPr>
              <a:t>Diggins</a:t>
            </a:r>
            <a:r>
              <a:rPr lang="en-US" altLang="zh-CN" sz="1300" b="0" u="none" dirty="0" smtClean="0">
                <a:solidFill>
                  <a:schemeClr val="tx1">
                    <a:tint val="75000"/>
                  </a:schemeClr>
                </a:solidFill>
                <a:cs typeface="+mn-ea"/>
                <a:sym typeface="+mn-ea"/>
              </a:rPr>
              <a:t>, T., and </a:t>
            </a:r>
            <a:r>
              <a:rPr lang="en-US" altLang="zh-CN" sz="1300" b="0" u="none" dirty="0" err="1" smtClean="0">
                <a:solidFill>
                  <a:schemeClr val="tx1">
                    <a:tint val="75000"/>
                  </a:schemeClr>
                </a:solidFill>
                <a:cs typeface="+mn-ea"/>
                <a:sym typeface="+mn-ea"/>
              </a:rPr>
              <a:t>Tolmie</a:t>
            </a:r>
            <a:r>
              <a:rPr lang="en-US" altLang="zh-CN" sz="1300" b="0" u="none" dirty="0" smtClean="0">
                <a:solidFill>
                  <a:schemeClr val="tx1">
                    <a:tint val="75000"/>
                  </a:schemeClr>
                </a:solidFill>
                <a:cs typeface="+mn-ea"/>
                <a:sym typeface="+mn-ea"/>
              </a:rPr>
              <a:t>, P. (2003). The ‘adequate’ design of ethnographic outputs for practice: some explorations of the characteristics of design resources. Personal and Ubiquitous Computing.</a:t>
            </a:r>
          </a:p>
          <a:p>
            <a:pPr marL="0" indent="0" algn="l"/>
            <a:r>
              <a:rPr lang="en-US" altLang="zh-CN" sz="1300" b="0" u="none" dirty="0" smtClean="0">
                <a:solidFill>
                  <a:schemeClr val="tx1">
                    <a:tint val="75000"/>
                  </a:schemeClr>
                </a:solidFill>
                <a:cs typeface="+mn-ea"/>
                <a:sym typeface="+mn-ea"/>
              </a:rPr>
              <a:t>Dix, A., Finlay, J., </a:t>
            </a:r>
            <a:r>
              <a:rPr lang="en-US" altLang="zh-CN" sz="1300" b="0" u="none" dirty="0" err="1" smtClean="0">
                <a:solidFill>
                  <a:schemeClr val="tx1">
                    <a:tint val="75000"/>
                  </a:schemeClr>
                </a:solidFill>
                <a:cs typeface="+mn-ea"/>
                <a:sym typeface="+mn-ea"/>
              </a:rPr>
              <a:t>Abowd</a:t>
            </a:r>
            <a:r>
              <a:rPr lang="en-US" altLang="zh-CN" sz="1300" b="0" u="none" dirty="0" smtClean="0">
                <a:solidFill>
                  <a:schemeClr val="tx1">
                    <a:tint val="75000"/>
                  </a:schemeClr>
                </a:solidFill>
                <a:cs typeface="+mn-ea"/>
                <a:sym typeface="+mn-ea"/>
              </a:rPr>
              <a:t>, G.D. and Beale, R. (2014) Human-computer interaction. Pearson Prentice, New York, USA.</a:t>
            </a:r>
          </a:p>
          <a:p>
            <a:pPr marL="0" indent="0" algn="l"/>
            <a:r>
              <a:rPr lang="en-US" altLang="zh-CN" sz="1300" b="0" u="none" dirty="0" smtClean="0">
                <a:solidFill>
                  <a:schemeClr val="tx1">
                    <a:tint val="75000"/>
                  </a:schemeClr>
                </a:solidFill>
                <a:cs typeface="+mn-ea"/>
                <a:sym typeface="+mn-ea"/>
              </a:rPr>
              <a:t>Gerber, E., and Carroll, M. The psychological experience of prototyping. Design studies, Volume 33 (1) — Jan 1, 2012.</a:t>
            </a:r>
          </a:p>
          <a:p>
            <a:pPr marL="0" indent="0" algn="l"/>
            <a:r>
              <a:rPr lang="en-US" altLang="zh-CN" sz="1300" b="0" u="none" dirty="0" smtClean="0">
                <a:solidFill>
                  <a:schemeClr val="tx1">
                    <a:tint val="75000"/>
                  </a:schemeClr>
                </a:solidFill>
                <a:cs typeface="+mn-ea"/>
                <a:sym typeface="+mn-ea"/>
              </a:rPr>
              <a:t>Goldschmidt, G. and Sever, A.L. (2010) Inspiring design ideas with text. Design studies, 32(2), 139-155.</a:t>
            </a:r>
          </a:p>
          <a:p>
            <a:pPr marL="0" indent="0" algn="l"/>
            <a:r>
              <a:rPr lang="en-US" altLang="zh-CN" sz="1300" b="0" u="none" dirty="0" smtClean="0">
                <a:solidFill>
                  <a:schemeClr val="tx1">
                    <a:tint val="75000"/>
                  </a:schemeClr>
                </a:solidFill>
                <a:cs typeface="+mn-ea"/>
                <a:sym typeface="+mn-ea"/>
              </a:rPr>
              <a:t>Goldschmidt, G. and </a:t>
            </a:r>
            <a:r>
              <a:rPr lang="en-US" altLang="zh-CN" sz="1300" b="0" u="none" dirty="0" err="1" smtClean="0">
                <a:solidFill>
                  <a:schemeClr val="tx1">
                    <a:tint val="75000"/>
                  </a:schemeClr>
                </a:solidFill>
                <a:cs typeface="+mn-ea"/>
                <a:sym typeface="+mn-ea"/>
              </a:rPr>
              <a:t>Tatsa</a:t>
            </a:r>
            <a:r>
              <a:rPr lang="en-US" altLang="zh-CN" sz="1300" b="0" u="none" dirty="0" smtClean="0">
                <a:solidFill>
                  <a:schemeClr val="tx1">
                    <a:tint val="75000"/>
                  </a:schemeClr>
                </a:solidFill>
                <a:cs typeface="+mn-ea"/>
                <a:sym typeface="+mn-ea"/>
              </a:rPr>
              <a:t>, D. How good are good ideas? Correlates of design creativity. Design studies, Volume 26 (6) — Nov 1, 2005.</a:t>
            </a:r>
          </a:p>
          <a:p>
            <a:pPr marL="0" indent="0" algn="l"/>
            <a:r>
              <a:rPr lang="en-US" altLang="zh-CN" sz="1300" b="0" u="none" dirty="0" err="1" smtClean="0">
                <a:solidFill>
                  <a:schemeClr val="tx1">
                    <a:tint val="75000"/>
                  </a:schemeClr>
                </a:solidFill>
                <a:cs typeface="+mn-ea"/>
                <a:sym typeface="+mn-ea"/>
              </a:rPr>
              <a:t>Gonḉalves</a:t>
            </a:r>
            <a:r>
              <a:rPr lang="en-US" altLang="zh-CN" sz="1300" b="0" u="none" dirty="0" smtClean="0">
                <a:solidFill>
                  <a:schemeClr val="tx1">
                    <a:tint val="75000"/>
                  </a:schemeClr>
                </a:solidFill>
                <a:cs typeface="+mn-ea"/>
                <a:sym typeface="+mn-ea"/>
              </a:rPr>
              <a:t>, M., Cardoso, C., and </a:t>
            </a:r>
            <a:r>
              <a:rPr lang="en-US" altLang="zh-CN" sz="1300" b="0" u="none" dirty="0" err="1" smtClean="0">
                <a:solidFill>
                  <a:schemeClr val="tx1">
                    <a:tint val="75000"/>
                  </a:schemeClr>
                </a:solidFill>
                <a:cs typeface="+mn-ea"/>
                <a:sym typeface="+mn-ea"/>
              </a:rPr>
              <a:t>Badke-Schaub</a:t>
            </a:r>
            <a:r>
              <a:rPr lang="en-US" altLang="zh-CN" sz="1300" b="0" u="none" dirty="0" smtClean="0">
                <a:solidFill>
                  <a:schemeClr val="tx1">
                    <a:tint val="75000"/>
                  </a:schemeClr>
                </a:solidFill>
                <a:cs typeface="+mn-ea"/>
                <a:sym typeface="+mn-ea"/>
              </a:rPr>
              <a:t>, P. (2014). What inspires designers? Preferences on inspirational approaches during idea generation. Design Studies, 35(1), 29–53.</a:t>
            </a:r>
          </a:p>
          <a:p>
            <a:pPr marL="0" indent="0" algn="l"/>
            <a:r>
              <a:rPr lang="en-US" altLang="zh-CN" sz="1300" b="0" u="none" dirty="0" smtClean="0">
                <a:solidFill>
                  <a:schemeClr val="tx1">
                    <a:tint val="75000"/>
                  </a:schemeClr>
                </a:solidFill>
                <a:cs typeface="+mn-ea"/>
                <a:sym typeface="+mn-ea"/>
              </a:rPr>
              <a:t>Hagen, U. (2009) Where do game design ideas come from? Innovation and Recycling in Games Developed in Sweden. Proceedings of </a:t>
            </a:r>
            <a:r>
              <a:rPr lang="en-US" altLang="zh-CN" sz="1300" b="0" u="none" dirty="0" err="1" smtClean="0">
                <a:solidFill>
                  <a:schemeClr val="tx1">
                    <a:tint val="75000"/>
                  </a:schemeClr>
                </a:solidFill>
                <a:cs typeface="+mn-ea"/>
                <a:sym typeface="+mn-ea"/>
              </a:rPr>
              <a:t>DiGRA</a:t>
            </a:r>
            <a:r>
              <a:rPr lang="en-US" altLang="zh-CN" sz="1300" b="0" u="none" dirty="0" smtClean="0">
                <a:solidFill>
                  <a:schemeClr val="tx1">
                    <a:tint val="75000"/>
                  </a:schemeClr>
                </a:solidFill>
                <a:cs typeface="+mn-ea"/>
                <a:sym typeface="+mn-ea"/>
              </a:rPr>
              <a:t> 2009. </a:t>
            </a:r>
          </a:p>
          <a:p>
            <a:pPr marL="0" indent="0" algn="l"/>
            <a:r>
              <a:rPr lang="en-US" altLang="zh-CN" sz="1300" b="0" u="none" dirty="0" smtClean="0">
                <a:solidFill>
                  <a:schemeClr val="tx1">
                    <a:tint val="75000"/>
                  </a:schemeClr>
                </a:solidFill>
                <a:cs typeface="+mn-ea"/>
                <a:sym typeface="+mn-ea"/>
              </a:rPr>
              <a:t>Herring, S.R., Jones, B.R. &amp; Bailey, B.P. (2009) Idea generation Techniques among Creative professionals. 42nd Hawaii International Conference on System Science.</a:t>
            </a:r>
          </a:p>
          <a:p>
            <a:pPr marL="0" indent="0" algn="l"/>
            <a:r>
              <a:rPr lang="en-US" altLang="zh-CN" sz="1300" b="0" u="none" dirty="0" smtClean="0">
                <a:solidFill>
                  <a:schemeClr val="tx1">
                    <a:tint val="75000"/>
                  </a:schemeClr>
                </a:solidFill>
                <a:cs typeface="+mn-ea"/>
                <a:sym typeface="+mn-ea"/>
              </a:rPr>
              <a:t>Hutchinson, A. &amp; Tracy, M.W. (2015) Design ideas, reflection, and professional identity how graduate students explore the idea generation process. Instructional Science. 09/2015; 43(5):527-544.</a:t>
            </a:r>
          </a:p>
          <a:p>
            <a:pPr marL="0" indent="0" algn="l"/>
            <a:r>
              <a:rPr lang="en-US" altLang="zh-CN" sz="1300" b="0" u="none" dirty="0" err="1" smtClean="0">
                <a:solidFill>
                  <a:schemeClr val="tx1">
                    <a:tint val="75000"/>
                  </a:schemeClr>
                </a:solidFill>
                <a:cs typeface="+mn-ea"/>
                <a:sym typeface="+mn-ea"/>
              </a:rPr>
              <a:t>Kusano</a:t>
            </a:r>
            <a:r>
              <a:rPr lang="en-US" altLang="zh-CN" sz="1300" b="0" u="none" dirty="0" smtClean="0">
                <a:solidFill>
                  <a:schemeClr val="tx1">
                    <a:tint val="75000"/>
                  </a:schemeClr>
                </a:solidFill>
                <a:cs typeface="+mn-ea"/>
                <a:sym typeface="+mn-ea"/>
              </a:rPr>
              <a:t>, K., </a:t>
            </a:r>
            <a:r>
              <a:rPr lang="en-US" altLang="zh-CN" sz="1300" b="0" u="none" dirty="0" err="1" smtClean="0">
                <a:solidFill>
                  <a:schemeClr val="tx1">
                    <a:tint val="75000"/>
                  </a:schemeClr>
                </a:solidFill>
                <a:cs typeface="+mn-ea"/>
                <a:sym typeface="+mn-ea"/>
              </a:rPr>
              <a:t>Nakatani</a:t>
            </a:r>
            <a:r>
              <a:rPr lang="en-US" altLang="zh-CN" sz="1300" b="0" u="none" dirty="0" smtClean="0">
                <a:solidFill>
                  <a:schemeClr val="tx1">
                    <a:tint val="75000"/>
                  </a:schemeClr>
                </a:solidFill>
                <a:cs typeface="+mn-ea"/>
                <a:sym typeface="+mn-ea"/>
              </a:rPr>
              <a:t>, M. and </a:t>
            </a:r>
            <a:r>
              <a:rPr lang="en-US" altLang="zh-CN" sz="1300" b="0" u="none" dirty="0" err="1" smtClean="0">
                <a:solidFill>
                  <a:schemeClr val="tx1">
                    <a:tint val="75000"/>
                  </a:schemeClr>
                </a:solidFill>
                <a:cs typeface="+mn-ea"/>
                <a:sym typeface="+mn-ea"/>
              </a:rPr>
              <a:t>Ohno</a:t>
            </a:r>
            <a:r>
              <a:rPr lang="en-US" altLang="zh-CN" sz="1300" b="0" u="none" dirty="0" smtClean="0">
                <a:solidFill>
                  <a:schemeClr val="tx1">
                    <a:tint val="75000"/>
                  </a:schemeClr>
                </a:solidFill>
                <a:cs typeface="+mn-ea"/>
                <a:sym typeface="+mn-ea"/>
              </a:rPr>
              <a:t>, T. (2013) Scenario-based interactive UI design. Association for Computing Machinery — Apr 27, 2013.</a:t>
            </a:r>
            <a:endParaRPr lang="en-US" altLang="zh-CN" sz="1300" b="0" u="none" dirty="0" smtClean="0">
              <a:solidFill>
                <a:schemeClr val="tx1">
                  <a:tint val="75000"/>
                </a:schemeClr>
              </a:solidFill>
              <a:cs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5" name="矩形 4"/>
          <p:cNvSpPr/>
          <p:nvPr/>
        </p:nvSpPr>
        <p:spPr>
          <a:xfrm>
            <a:off x="445166" y="1392873"/>
            <a:ext cx="8555990" cy="4893647"/>
          </a:xfrm>
          <a:prstGeom prst="rect">
            <a:avLst/>
          </a:prstGeom>
        </p:spPr>
        <p:txBody>
          <a:bodyPr wrap="square">
            <a:spAutoFit/>
          </a:bodyPr>
          <a:lstStyle/>
          <a:p>
            <a:pPr marL="0" indent="0" algn="l"/>
            <a:r>
              <a:rPr lang="en-US" altLang="zh-CN" sz="1300" dirty="0" smtClean="0">
                <a:solidFill>
                  <a:schemeClr val="tx1">
                    <a:tint val="75000"/>
                  </a:schemeClr>
                </a:solidFill>
                <a:cs typeface="+mn-ea"/>
                <a:sym typeface="+mn-ea"/>
              </a:rPr>
              <a:t>Laurel, B. ed. (2003) Design Research: Methods and Perspectives. Cambridge, Massachusetts: MIT Press.</a:t>
            </a:r>
            <a:endParaRPr lang="en-US" altLang="zh-CN" sz="1300" b="0" u="none" dirty="0" smtClean="0">
              <a:solidFill>
                <a:schemeClr val="tx1">
                  <a:tint val="75000"/>
                </a:schemeClr>
              </a:solidFill>
              <a:cs typeface="+mn-ea"/>
              <a:sym typeface="+mn-ea"/>
            </a:endParaRPr>
          </a:p>
          <a:p>
            <a:pPr marL="0" indent="0" algn="l"/>
            <a:r>
              <a:rPr lang="en-US" altLang="zh-CN" sz="1300" dirty="0" err="1" smtClean="0">
                <a:solidFill>
                  <a:schemeClr val="tx1">
                    <a:tint val="75000"/>
                  </a:schemeClr>
                </a:solidFill>
                <a:cs typeface="+mn-ea"/>
                <a:sym typeface="+mn-ea"/>
              </a:rPr>
              <a:t>Linstone</a:t>
            </a:r>
            <a:r>
              <a:rPr lang="en-US" altLang="zh-CN" sz="1300" dirty="0" smtClean="0">
                <a:solidFill>
                  <a:schemeClr val="tx1">
                    <a:tint val="75000"/>
                  </a:schemeClr>
                </a:solidFill>
                <a:cs typeface="+mn-ea"/>
                <a:sym typeface="+mn-ea"/>
              </a:rPr>
              <a:t>, H.A., </a:t>
            </a:r>
            <a:r>
              <a:rPr lang="en-US" altLang="zh-CN" sz="1300" dirty="0" err="1" smtClean="0">
                <a:solidFill>
                  <a:schemeClr val="tx1">
                    <a:tint val="75000"/>
                  </a:schemeClr>
                </a:solidFill>
                <a:cs typeface="+mn-ea"/>
                <a:sym typeface="+mn-ea"/>
              </a:rPr>
              <a:t>Turoff</a:t>
            </a:r>
            <a:r>
              <a:rPr lang="en-US" altLang="zh-CN" sz="1300" dirty="0" smtClean="0">
                <a:solidFill>
                  <a:schemeClr val="tx1">
                    <a:tint val="75000"/>
                  </a:schemeClr>
                </a:solidFill>
                <a:cs typeface="+mn-ea"/>
                <a:sym typeface="+mn-ea"/>
              </a:rPr>
              <a:t>, M. and </a:t>
            </a:r>
            <a:r>
              <a:rPr lang="en-US" altLang="zh-CN" sz="1300" dirty="0" err="1" smtClean="0">
                <a:solidFill>
                  <a:schemeClr val="tx1">
                    <a:tint val="75000"/>
                  </a:schemeClr>
                </a:solidFill>
                <a:cs typeface="+mn-ea"/>
                <a:sym typeface="+mn-ea"/>
              </a:rPr>
              <a:t>Helmer</a:t>
            </a:r>
            <a:r>
              <a:rPr lang="en-US" altLang="zh-CN" sz="1300" dirty="0" smtClean="0">
                <a:solidFill>
                  <a:schemeClr val="tx1">
                    <a:tint val="75000"/>
                  </a:schemeClr>
                </a:solidFill>
                <a:cs typeface="+mn-ea"/>
                <a:sym typeface="+mn-ea"/>
              </a:rPr>
              <a:t>, O. (2002) The Delphi Method: Techniques and applications. Available at &lt;http://is.njit.edu/pubs/delphibook/&gt; Retrieved on [Feb 2016]</a:t>
            </a:r>
          </a:p>
          <a:p>
            <a:pPr marL="0" indent="0" algn="l"/>
            <a:r>
              <a:rPr lang="en-US" altLang="zh-CN" sz="1300" dirty="0" smtClean="0">
                <a:solidFill>
                  <a:schemeClr val="tx1">
                    <a:tint val="75000"/>
                  </a:schemeClr>
                </a:solidFill>
                <a:cs typeface="+mn-ea"/>
                <a:sym typeface="+mn-ea"/>
              </a:rPr>
              <a:t>Malaga, R.A. (2000). The effect of stimulus modes and associative distance in individual creativity supports systems. Decision Support System, 29(2), 125-141.</a:t>
            </a:r>
            <a:endParaRPr lang="en-US" altLang="zh-CN" sz="1300" b="0" u="none" dirty="0" smtClean="0">
              <a:solidFill>
                <a:schemeClr val="tx1">
                  <a:tint val="75000"/>
                </a:schemeClr>
              </a:solidFill>
              <a:cs typeface="+mn-ea"/>
              <a:sym typeface="+mn-ea"/>
            </a:endParaRPr>
          </a:p>
          <a:p>
            <a:pPr marL="0" indent="0" algn="l"/>
            <a:r>
              <a:rPr lang="en-US" altLang="zh-CN" sz="1300" dirty="0" err="1" smtClean="0">
                <a:solidFill>
                  <a:schemeClr val="tx1">
                    <a:tint val="75000"/>
                  </a:schemeClr>
                </a:solidFill>
                <a:cs typeface="+mn-ea"/>
                <a:sym typeface="+mn-ea"/>
              </a:rPr>
              <a:t>Masten</a:t>
            </a:r>
            <a:r>
              <a:rPr lang="en-US" altLang="zh-CN" sz="1300" dirty="0" smtClean="0">
                <a:solidFill>
                  <a:schemeClr val="tx1">
                    <a:tint val="75000"/>
                  </a:schemeClr>
                </a:solidFill>
                <a:cs typeface="+mn-ea"/>
                <a:sym typeface="+mn-ea"/>
              </a:rPr>
              <a:t>, D. and Plowman, T. (2003) Digital ethnography: The next wave in understanding the consumer experience. DMI Journal Vol. 14, No. 2, Spring 2003.</a:t>
            </a:r>
            <a:endParaRPr lang="en-US" altLang="zh-CN" sz="1300" b="0" u="none" dirty="0" smtClean="0">
              <a:solidFill>
                <a:schemeClr val="tx1">
                  <a:tint val="75000"/>
                </a:schemeClr>
              </a:solidFill>
              <a:cs typeface="+mn-ea"/>
              <a:sym typeface="+mn-ea"/>
            </a:endParaRPr>
          </a:p>
          <a:p>
            <a:pPr marL="0" indent="0" algn="l"/>
            <a:r>
              <a:rPr lang="en-US" altLang="zh-CN" sz="1300" dirty="0" err="1" smtClean="0">
                <a:solidFill>
                  <a:schemeClr val="tx1">
                    <a:tint val="75000"/>
                  </a:schemeClr>
                </a:solidFill>
                <a:cs typeface="+mn-ea"/>
                <a:sym typeface="+mn-ea"/>
              </a:rPr>
              <a:t>Meneweger</a:t>
            </a:r>
            <a:r>
              <a:rPr lang="en-US" altLang="zh-CN" sz="1300" dirty="0" smtClean="0">
                <a:solidFill>
                  <a:schemeClr val="tx1">
                    <a:tint val="75000"/>
                  </a:schemeClr>
                </a:solidFill>
                <a:cs typeface="+mn-ea"/>
                <a:sym typeface="+mn-ea"/>
              </a:rPr>
              <a:t>, T., </a:t>
            </a:r>
            <a:r>
              <a:rPr lang="en-US" altLang="zh-CN" sz="1300" dirty="0" err="1" smtClean="0">
                <a:solidFill>
                  <a:schemeClr val="tx1">
                    <a:tint val="75000"/>
                  </a:schemeClr>
                </a:solidFill>
                <a:cs typeface="+mn-ea"/>
                <a:sym typeface="+mn-ea"/>
              </a:rPr>
              <a:t>Sundstrom</a:t>
            </a:r>
            <a:r>
              <a:rPr lang="en-US" altLang="zh-CN" sz="1300" dirty="0" smtClean="0">
                <a:solidFill>
                  <a:schemeClr val="tx1">
                    <a:tint val="75000"/>
                  </a:schemeClr>
                </a:solidFill>
                <a:cs typeface="+mn-ea"/>
                <a:sym typeface="+mn-ea"/>
              </a:rPr>
              <a:t>, P., </a:t>
            </a:r>
            <a:r>
              <a:rPr lang="en-US" altLang="zh-CN" sz="1300" dirty="0" err="1" smtClean="0">
                <a:solidFill>
                  <a:schemeClr val="tx1">
                    <a:tint val="75000"/>
                  </a:schemeClr>
                </a:solidFill>
                <a:cs typeface="+mn-ea"/>
                <a:sym typeface="+mn-ea"/>
              </a:rPr>
              <a:t>Obrist</a:t>
            </a:r>
            <a:r>
              <a:rPr lang="en-US" altLang="zh-CN" sz="1300" dirty="0" smtClean="0">
                <a:solidFill>
                  <a:schemeClr val="tx1">
                    <a:tint val="75000"/>
                  </a:schemeClr>
                </a:solidFill>
                <a:cs typeface="+mn-ea"/>
                <a:sym typeface="+mn-ea"/>
              </a:rPr>
              <a:t>, M., and </a:t>
            </a:r>
            <a:r>
              <a:rPr lang="en-US" altLang="zh-CN" sz="1300" dirty="0" err="1" smtClean="0">
                <a:solidFill>
                  <a:schemeClr val="tx1">
                    <a:tint val="75000"/>
                  </a:schemeClr>
                </a:solidFill>
                <a:cs typeface="+mn-ea"/>
                <a:sym typeface="+mn-ea"/>
              </a:rPr>
              <a:t>Tscheligi</a:t>
            </a:r>
            <a:r>
              <a:rPr lang="en-US" altLang="zh-CN" sz="1300" dirty="0" smtClean="0">
                <a:solidFill>
                  <a:schemeClr val="tx1">
                    <a:tint val="75000"/>
                  </a:schemeClr>
                </a:solidFill>
                <a:cs typeface="+mn-ea"/>
                <a:sym typeface="+mn-ea"/>
              </a:rPr>
              <a:t>, M. (2012) How designers can make sense of qualitative research findings: a case study. In Association for Computing Machinery — Oct 14, 2012.</a:t>
            </a:r>
            <a:endParaRPr lang="en-US" altLang="zh-CN" sz="1300" b="0" u="none" dirty="0" smtClean="0">
              <a:solidFill>
                <a:schemeClr val="tx1">
                  <a:tint val="75000"/>
                </a:schemeClr>
              </a:solidFill>
              <a:cs typeface="+mn-ea"/>
              <a:sym typeface="+mn-ea"/>
            </a:endParaRPr>
          </a:p>
          <a:p>
            <a:pPr marL="0" algn="l"/>
            <a:r>
              <a:rPr lang="en-US" altLang="zh-CN" sz="1300" dirty="0" smtClean="0">
                <a:solidFill>
                  <a:schemeClr val="tx1">
                    <a:tint val="75000"/>
                  </a:schemeClr>
                </a:solidFill>
                <a:cs typeface="+mn-ea"/>
                <a:sym typeface="+mn-ea"/>
              </a:rPr>
              <a:t>Meyer, M. (2013) Designing visualization for biological data. Leonardo, Volume 46 (3) — Jun 1, 2013.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obristsbraMose</a:t>
            </a:r>
            <a:r>
              <a:rPr lang="en-US" altLang="zh-CN" sz="1300" dirty="0" smtClean="0">
                <a:solidFill>
                  <a:schemeClr val="tx1">
                    <a:tint val="75000"/>
                  </a:schemeClr>
                </a:solidFill>
                <a:cs typeface="+mn-ea"/>
                <a:sym typeface="+mn-ea"/>
              </a:rPr>
              <a:t>, J.M. (2007) ‘Sampling in Grounded Theory’ in Bryant, A., </a:t>
            </a:r>
            <a:r>
              <a:rPr lang="en-US" altLang="zh-CN" sz="1300" dirty="0" err="1" smtClean="0">
                <a:solidFill>
                  <a:schemeClr val="tx1">
                    <a:tint val="75000"/>
                  </a:schemeClr>
                </a:solidFill>
                <a:cs typeface="+mn-ea"/>
                <a:sym typeface="+mn-ea"/>
              </a:rPr>
              <a:t>Charmaz</a:t>
            </a:r>
            <a:r>
              <a:rPr lang="en-US" altLang="zh-CN" sz="1300" dirty="0" smtClean="0">
                <a:solidFill>
                  <a:schemeClr val="tx1">
                    <a:tint val="75000"/>
                  </a:schemeClr>
                </a:solidFill>
                <a:cs typeface="+mn-ea"/>
                <a:sym typeface="+mn-ea"/>
              </a:rPr>
              <a:t>, K. (2007) The SAGE Handbook of Grounded Theory. London: SAGE Publication. pp.229-243.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Obrist</a:t>
            </a:r>
            <a:r>
              <a:rPr lang="en-US" altLang="zh-CN" sz="1300" dirty="0" smtClean="0">
                <a:solidFill>
                  <a:schemeClr val="tx1">
                    <a:tint val="75000"/>
                  </a:schemeClr>
                </a:solidFill>
                <a:cs typeface="+mn-ea"/>
                <a:sym typeface="+mn-ea"/>
              </a:rPr>
              <a:t>, M., </a:t>
            </a:r>
            <a:r>
              <a:rPr lang="en-US" altLang="zh-CN" sz="1300" dirty="0" err="1" smtClean="0">
                <a:solidFill>
                  <a:schemeClr val="tx1">
                    <a:tint val="75000"/>
                  </a:schemeClr>
                </a:solidFill>
                <a:cs typeface="+mn-ea"/>
                <a:sym typeface="+mn-ea"/>
              </a:rPr>
              <a:t>Wurhofer</a:t>
            </a:r>
            <a:r>
              <a:rPr lang="en-US" altLang="zh-CN" sz="1300" dirty="0" smtClean="0">
                <a:solidFill>
                  <a:schemeClr val="tx1">
                    <a:tint val="75000"/>
                  </a:schemeClr>
                </a:solidFill>
                <a:cs typeface="+mn-ea"/>
                <a:sym typeface="+mn-ea"/>
              </a:rPr>
              <a:t>, D., </a:t>
            </a:r>
            <a:r>
              <a:rPr lang="en-US" altLang="zh-CN" sz="1300" dirty="0" err="1" smtClean="0">
                <a:solidFill>
                  <a:schemeClr val="tx1">
                    <a:tint val="75000"/>
                  </a:schemeClr>
                </a:solidFill>
                <a:cs typeface="+mn-ea"/>
                <a:sym typeface="+mn-ea"/>
              </a:rPr>
              <a:t>Sundstrom</a:t>
            </a:r>
            <a:r>
              <a:rPr lang="en-US" altLang="zh-CN" sz="1300" dirty="0" smtClean="0">
                <a:solidFill>
                  <a:schemeClr val="tx1">
                    <a:tint val="75000"/>
                  </a:schemeClr>
                </a:solidFill>
                <a:cs typeface="+mn-ea"/>
                <a:sym typeface="+mn-ea"/>
              </a:rPr>
              <a:t>, P., Beck, E., </a:t>
            </a:r>
            <a:r>
              <a:rPr lang="en-US" altLang="zh-CN" sz="1300" dirty="0" err="1" smtClean="0">
                <a:solidFill>
                  <a:schemeClr val="tx1">
                    <a:tint val="75000"/>
                  </a:schemeClr>
                </a:solidFill>
                <a:cs typeface="+mn-ea"/>
                <a:sym typeface="+mn-ea"/>
              </a:rPr>
              <a:t>Buie</a:t>
            </a:r>
            <a:r>
              <a:rPr lang="en-US" altLang="zh-CN" sz="1300" dirty="0" smtClean="0">
                <a:solidFill>
                  <a:schemeClr val="tx1">
                    <a:tint val="75000"/>
                  </a:schemeClr>
                </a:solidFill>
                <a:cs typeface="+mn-ea"/>
                <a:sym typeface="+mn-ea"/>
              </a:rPr>
              <a:t>, E., and </a:t>
            </a:r>
            <a:r>
              <a:rPr lang="en-US" altLang="zh-CN" sz="1300" dirty="0" err="1" smtClean="0">
                <a:solidFill>
                  <a:schemeClr val="tx1">
                    <a:tint val="75000"/>
                  </a:schemeClr>
                </a:solidFill>
                <a:cs typeface="+mn-ea"/>
                <a:sym typeface="+mn-ea"/>
              </a:rPr>
              <a:t>Hoonhout</a:t>
            </a:r>
            <a:r>
              <a:rPr lang="en-US" altLang="zh-CN" sz="1300" dirty="0" smtClean="0">
                <a:solidFill>
                  <a:schemeClr val="tx1">
                    <a:tint val="75000"/>
                  </a:schemeClr>
                </a:solidFill>
                <a:cs typeface="+mn-ea"/>
                <a:sym typeface="+mn-ea"/>
              </a:rPr>
              <a:t>, J. (2012) The Message in the Bottle: Best Practices for Transferring the Knowledge from Qualitative User Studies. Workshop at DIS’ 12.</a:t>
            </a:r>
            <a:endParaRPr lang="en-US" altLang="zh-CN" sz="1300" b="0" u="none" dirty="0" smtClean="0">
              <a:solidFill>
                <a:schemeClr val="tx1">
                  <a:tint val="75000"/>
                </a:schemeClr>
              </a:solidFill>
              <a:cs typeface="+mn-ea"/>
              <a:sym typeface="+mn-ea"/>
            </a:endParaRPr>
          </a:p>
          <a:p>
            <a:pPr marL="0" algn="l"/>
            <a:r>
              <a:rPr lang="en-US" altLang="zh-CN" sz="1300" dirty="0" smtClean="0">
                <a:solidFill>
                  <a:schemeClr val="tx1">
                    <a:tint val="75000"/>
                  </a:schemeClr>
                </a:solidFill>
                <a:cs typeface="+mn-ea"/>
                <a:sym typeface="+mn-ea"/>
              </a:rPr>
              <a:t>Pan, R., </a:t>
            </a:r>
            <a:r>
              <a:rPr lang="en-US" altLang="zh-CN" sz="1300" dirty="0" err="1" smtClean="0">
                <a:solidFill>
                  <a:schemeClr val="tx1">
                    <a:tint val="75000"/>
                  </a:schemeClr>
                </a:solidFill>
                <a:cs typeface="+mn-ea"/>
                <a:sym typeface="+mn-ea"/>
              </a:rPr>
              <a:t>Kuo</a:t>
            </a:r>
            <a:r>
              <a:rPr lang="en-US" altLang="zh-CN" sz="1300" dirty="0" smtClean="0">
                <a:solidFill>
                  <a:schemeClr val="tx1">
                    <a:tint val="75000"/>
                  </a:schemeClr>
                </a:solidFill>
                <a:cs typeface="+mn-ea"/>
                <a:sym typeface="+mn-ea"/>
              </a:rPr>
              <a:t>, S.P. and </a:t>
            </a:r>
            <a:r>
              <a:rPr lang="en-US" altLang="zh-CN" sz="1300" dirty="0" err="1" smtClean="0">
                <a:solidFill>
                  <a:schemeClr val="tx1">
                    <a:tint val="75000"/>
                  </a:schemeClr>
                </a:solidFill>
                <a:cs typeface="+mn-ea"/>
                <a:sym typeface="+mn-ea"/>
              </a:rPr>
              <a:t>Strobel</a:t>
            </a:r>
            <a:r>
              <a:rPr lang="en-US" altLang="zh-CN" sz="1300" dirty="0" smtClean="0">
                <a:solidFill>
                  <a:schemeClr val="tx1">
                    <a:tint val="75000"/>
                  </a:schemeClr>
                </a:solidFill>
                <a:cs typeface="+mn-ea"/>
                <a:sym typeface="+mn-ea"/>
              </a:rPr>
              <a:t>, J. Interplay of computer and paper-based sketching in </a:t>
            </a:r>
            <a:r>
              <a:rPr lang="en-US" altLang="zh-CN" sz="1300" dirty="0" err="1" smtClean="0">
                <a:solidFill>
                  <a:schemeClr val="tx1">
                    <a:tint val="75000"/>
                  </a:schemeClr>
                </a:solidFill>
                <a:cs typeface="+mn-ea"/>
                <a:sym typeface="+mn-ea"/>
              </a:rPr>
              <a:t>graphicdesign</a:t>
            </a:r>
            <a:r>
              <a:rPr lang="en-US" altLang="zh-CN" sz="1300" dirty="0" smtClean="0">
                <a:solidFill>
                  <a:schemeClr val="tx1">
                    <a:tint val="75000"/>
                  </a:schemeClr>
                </a:solidFill>
                <a:cs typeface="+mn-ea"/>
                <a:sym typeface="+mn-ea"/>
              </a:rPr>
              <a:t>. International Journal of Technology and Design Education , Volume 23 (3) — Aug 1, 2013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Pniewska</a:t>
            </a:r>
            <a:r>
              <a:rPr lang="en-US" altLang="zh-CN" sz="1300" dirty="0" smtClean="0">
                <a:solidFill>
                  <a:schemeClr val="tx1">
                    <a:tint val="75000"/>
                  </a:schemeClr>
                </a:solidFill>
                <a:cs typeface="+mn-ea"/>
                <a:sym typeface="+mn-ea"/>
              </a:rPr>
              <a:t>, J., Adrian, W.T., and </a:t>
            </a:r>
            <a:r>
              <a:rPr lang="en-US" altLang="zh-CN" sz="1300" dirty="0" err="1" smtClean="0">
                <a:solidFill>
                  <a:schemeClr val="tx1">
                    <a:tint val="75000"/>
                  </a:schemeClr>
                </a:solidFill>
                <a:cs typeface="+mn-ea"/>
                <a:sym typeface="+mn-ea"/>
              </a:rPr>
              <a:t>Czerwoniec</a:t>
            </a:r>
            <a:r>
              <a:rPr lang="en-US" altLang="zh-CN" sz="1300" dirty="0" smtClean="0">
                <a:solidFill>
                  <a:schemeClr val="tx1">
                    <a:tint val="75000"/>
                  </a:schemeClr>
                </a:solidFill>
                <a:cs typeface="+mn-ea"/>
                <a:sym typeface="+mn-ea"/>
              </a:rPr>
              <a:t>, A. Prototyping: is it a more creative way for shaping ideas. Association for Computing Machinery — Jun 24, 2013.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Quesenbery</a:t>
            </a:r>
            <a:r>
              <a:rPr lang="en-US" altLang="zh-CN" sz="1300" dirty="0" smtClean="0">
                <a:solidFill>
                  <a:schemeClr val="tx1">
                    <a:tint val="75000"/>
                  </a:schemeClr>
                </a:solidFill>
                <a:cs typeface="+mn-ea"/>
                <a:sym typeface="+mn-ea"/>
              </a:rPr>
              <a:t>, W. and Brooks, K. (2008) Storytelling for user experience: Crafting stories for better design. New York, USA: Louis Rosenfeld.</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Rapanta</a:t>
            </a:r>
            <a:r>
              <a:rPr lang="en-US" altLang="zh-CN" sz="1300" dirty="0" smtClean="0">
                <a:solidFill>
                  <a:schemeClr val="tx1">
                    <a:tint val="75000"/>
                  </a:schemeClr>
                </a:solidFill>
                <a:cs typeface="+mn-ea"/>
                <a:sym typeface="+mn-ea"/>
              </a:rPr>
              <a:t>, C. and </a:t>
            </a:r>
            <a:r>
              <a:rPr lang="en-US" altLang="zh-CN" sz="1300" dirty="0" err="1" smtClean="0">
                <a:solidFill>
                  <a:schemeClr val="tx1">
                    <a:tint val="75000"/>
                  </a:schemeClr>
                </a:solidFill>
                <a:cs typeface="+mn-ea"/>
                <a:sym typeface="+mn-ea"/>
              </a:rPr>
              <a:t>Cantoni</a:t>
            </a:r>
            <a:r>
              <a:rPr lang="en-US" altLang="zh-CN" sz="1300" dirty="0" smtClean="0">
                <a:solidFill>
                  <a:schemeClr val="tx1">
                    <a:tint val="75000"/>
                  </a:schemeClr>
                </a:solidFill>
                <a:cs typeface="+mn-ea"/>
                <a:sym typeface="+mn-ea"/>
              </a:rPr>
              <a:t>, L. Being in the users’ shoes: Anticipating experience while designing online courses. British Journal of Educational Technology. </a:t>
            </a:r>
            <a:r>
              <a:rPr lang="en-US" altLang="zh-CN" sz="1300" dirty="0" err="1" smtClean="0">
                <a:solidFill>
                  <a:schemeClr val="tx1">
                    <a:tint val="75000"/>
                  </a:schemeClr>
                </a:solidFill>
                <a:cs typeface="+mn-ea"/>
                <a:sym typeface="+mn-ea"/>
              </a:rPr>
              <a:t>Vol</a:t>
            </a:r>
            <a:r>
              <a:rPr lang="en-US" altLang="zh-CN" sz="1300" dirty="0" smtClean="0">
                <a:solidFill>
                  <a:schemeClr val="tx1">
                    <a:tint val="75000"/>
                  </a:schemeClr>
                </a:solidFill>
                <a:cs typeface="+mn-ea"/>
                <a:sym typeface="+mn-ea"/>
              </a:rPr>
              <a:t> 45, No 5, 2014. pp 765-777.</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Sas</a:t>
            </a:r>
            <a:r>
              <a:rPr lang="en-US" altLang="zh-CN" sz="1300" dirty="0" smtClean="0">
                <a:solidFill>
                  <a:schemeClr val="tx1">
                    <a:tint val="75000"/>
                  </a:schemeClr>
                </a:solidFill>
                <a:cs typeface="+mn-ea"/>
                <a:sym typeface="+mn-ea"/>
              </a:rPr>
              <a:t>, C., Whittaker, S., Dow, S., </a:t>
            </a:r>
            <a:r>
              <a:rPr lang="en-US" altLang="zh-CN" sz="1300" dirty="0" err="1" smtClean="0">
                <a:solidFill>
                  <a:schemeClr val="tx1">
                    <a:tint val="75000"/>
                  </a:schemeClr>
                </a:solidFill>
                <a:cs typeface="+mn-ea"/>
                <a:sym typeface="+mn-ea"/>
              </a:rPr>
              <a:t>Forlizzi</a:t>
            </a:r>
            <a:r>
              <a:rPr lang="en-US" altLang="zh-CN" sz="1300" dirty="0" smtClean="0">
                <a:solidFill>
                  <a:schemeClr val="tx1">
                    <a:tint val="75000"/>
                  </a:schemeClr>
                </a:solidFill>
                <a:cs typeface="+mn-ea"/>
                <a:sym typeface="+mn-ea"/>
              </a:rPr>
              <a:t>, J., and Zimmerman, J. (2014) Generating implications for design through design research. CHI 2014, Toronto, Canada.</a:t>
            </a:r>
            <a:endParaRPr lang="en-US" altLang="zh-CN" sz="1300" noProof="1" smtClean="0">
              <a:solidFill>
                <a:schemeClr val="tx1">
                  <a:tint val="75000"/>
                </a:schemeClr>
              </a:solidFill>
              <a:cs typeface="+mn-ea"/>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Reference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 name="文本框 2"/>
          <p:cNvSpPr txBox="1"/>
          <p:nvPr/>
        </p:nvSpPr>
        <p:spPr>
          <a:xfrm>
            <a:off x="1188085" y="4002405"/>
            <a:ext cx="6993890" cy="706755"/>
          </a:xfrm>
          <a:prstGeom prst="rect">
            <a:avLst/>
          </a:prstGeom>
          <a:noFill/>
        </p:spPr>
        <p:txBody>
          <a:bodyPr wrap="square" rtlCol="0" anchor="t">
            <a:spAutoFit/>
          </a:bodyPr>
          <a:lstStyle/>
          <a:p>
            <a:pPr algn="ctr"/>
            <a:r>
              <a:rPr lang="en-US" altLang="zh-CN" sz="4000">
                <a:solidFill>
                  <a:schemeClr val="bg1">
                    <a:lumMod val="50000"/>
                  </a:schemeClr>
                </a:solidFill>
                <a:latin typeface="+mn-lt"/>
              </a:rPr>
              <a:t>Feedback ......</a:t>
            </a:r>
          </a:p>
        </p:txBody>
      </p:sp>
      <p:sp>
        <p:nvSpPr>
          <p:cNvPr id="2" name="标题 1"/>
          <p:cNvSpPr>
            <a:spLocks noGrp="1"/>
          </p:cNvSpPr>
          <p:nvPr>
            <p:ph type="ctrTitle"/>
          </p:nvPr>
        </p:nvSpPr>
        <p:spPr>
          <a:xfrm>
            <a:off x="371500" y="2130432"/>
            <a:ext cx="7772400" cy="1470025"/>
          </a:xfrm>
        </p:spPr>
        <p:txBody>
          <a:bodyPr/>
          <a:lstStyle/>
          <a:p>
            <a:r>
              <a:rPr lang="en-US" altLang="zh-CN" dirty="0">
                <a:solidFill>
                  <a:schemeClr val="bg1">
                    <a:lumMod val="50000"/>
                  </a:schemeClr>
                </a:solidFill>
              </a:rPr>
              <a:t>Thank you!</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The research focus </a:t>
            </a:r>
          </a:p>
        </p:txBody>
      </p:sp>
      <p:sp>
        <p:nvSpPr>
          <p:cNvPr id="29" name="矩形 28"/>
          <p:cNvSpPr/>
          <p:nvPr/>
        </p:nvSpPr>
        <p:spPr>
          <a:xfrm>
            <a:off x="357158"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2" name="矩形 31"/>
          <p:cNvSpPr/>
          <p:nvPr/>
        </p:nvSpPr>
        <p:spPr>
          <a:xfrm>
            <a:off x="1571595"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3" name="矩形 32"/>
          <p:cNvSpPr/>
          <p:nvPr/>
        </p:nvSpPr>
        <p:spPr>
          <a:xfrm>
            <a:off x="2786033"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4" name="矩形 33"/>
          <p:cNvSpPr/>
          <p:nvPr/>
        </p:nvSpPr>
        <p:spPr>
          <a:xfrm>
            <a:off x="4000470"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5" name="矩形 34"/>
          <p:cNvSpPr/>
          <p:nvPr/>
        </p:nvSpPr>
        <p:spPr>
          <a:xfrm>
            <a:off x="5214908"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6" name="矩形 35"/>
          <p:cNvSpPr/>
          <p:nvPr/>
        </p:nvSpPr>
        <p:spPr>
          <a:xfrm>
            <a:off x="6429345"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7" name="矩形 36"/>
          <p:cNvSpPr/>
          <p:nvPr/>
        </p:nvSpPr>
        <p:spPr>
          <a:xfrm>
            <a:off x="7643783"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8" name="矩形 12"/>
          <p:cNvSpPr>
            <a:spLocks noChangeArrowheads="1"/>
          </p:cNvSpPr>
          <p:nvPr/>
        </p:nvSpPr>
        <p:spPr bwMode="auto">
          <a:xfrm>
            <a:off x="436533" y="2000240"/>
            <a:ext cx="1135062"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Research</a:t>
            </a:r>
          </a:p>
        </p:txBody>
      </p:sp>
      <p:sp>
        <p:nvSpPr>
          <p:cNvPr id="40" name="矩形 13"/>
          <p:cNvSpPr>
            <a:spLocks noChangeArrowheads="1"/>
          </p:cNvSpPr>
          <p:nvPr/>
        </p:nvSpPr>
        <p:spPr bwMode="auto">
          <a:xfrm>
            <a:off x="1655415" y="2000240"/>
            <a:ext cx="1058863"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Concept</a:t>
            </a:r>
          </a:p>
        </p:txBody>
      </p:sp>
      <p:sp>
        <p:nvSpPr>
          <p:cNvPr id="41" name="矩形 15"/>
          <p:cNvSpPr>
            <a:spLocks noChangeArrowheads="1"/>
          </p:cNvSpPr>
          <p:nvPr/>
        </p:nvSpPr>
        <p:spPr bwMode="auto">
          <a:xfrm>
            <a:off x="2949228" y="2000240"/>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Design</a:t>
            </a:r>
          </a:p>
        </p:txBody>
      </p:sp>
      <p:sp>
        <p:nvSpPr>
          <p:cNvPr id="42" name="矩形 16"/>
          <p:cNvSpPr>
            <a:spLocks noChangeArrowheads="1"/>
          </p:cNvSpPr>
          <p:nvPr/>
        </p:nvSpPr>
        <p:spPr bwMode="auto">
          <a:xfrm>
            <a:off x="4163665" y="2000240"/>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Model</a:t>
            </a:r>
          </a:p>
        </p:txBody>
      </p:sp>
      <p:sp>
        <p:nvSpPr>
          <p:cNvPr id="43" name="矩形 17"/>
          <p:cNvSpPr>
            <a:spLocks noChangeArrowheads="1"/>
          </p:cNvSpPr>
          <p:nvPr/>
        </p:nvSpPr>
        <p:spPr bwMode="auto">
          <a:xfrm>
            <a:off x="5454303" y="2000240"/>
            <a:ext cx="8318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Test</a:t>
            </a:r>
          </a:p>
        </p:txBody>
      </p:sp>
      <p:sp>
        <p:nvSpPr>
          <p:cNvPr id="44" name="矩形 18"/>
          <p:cNvSpPr>
            <a:spLocks noChangeArrowheads="1"/>
          </p:cNvSpPr>
          <p:nvPr/>
        </p:nvSpPr>
        <p:spPr bwMode="auto">
          <a:xfrm>
            <a:off x="6285835" y="2000240"/>
            <a:ext cx="143319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Engineering</a:t>
            </a:r>
          </a:p>
        </p:txBody>
      </p:sp>
      <p:sp>
        <p:nvSpPr>
          <p:cNvPr id="45" name="矩形 44"/>
          <p:cNvSpPr/>
          <p:nvPr/>
        </p:nvSpPr>
        <p:spPr>
          <a:xfrm>
            <a:off x="900400" y="3001000"/>
            <a:ext cx="1296000" cy="1428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46" name="矩形 45">
            <a:hlinkClick r:id="rId3" action="ppaction://hlinksldjump"/>
          </p:cNvPr>
          <p:cNvSpPr/>
          <p:nvPr/>
        </p:nvSpPr>
        <p:spPr>
          <a:xfrm>
            <a:off x="541308" y="3574088"/>
            <a:ext cx="2178685" cy="398780"/>
          </a:xfrm>
          <a:prstGeom prst="rect">
            <a:avLst/>
          </a:prstGeom>
        </p:spPr>
        <p:txBody>
          <a:bodyPr wrap="none">
            <a:spAutoFit/>
          </a:bodyPr>
          <a:lstStyle/>
          <a:p>
            <a:pPr>
              <a:defRPr/>
            </a:pPr>
            <a:r>
              <a:rPr lang="en-US" altLang="zh-CN" sz="2000" noProof="1">
                <a:solidFill>
                  <a:schemeClr val="tx1">
                    <a:tint val="75000"/>
                  </a:schemeClr>
                </a:solidFill>
                <a:latin typeface="+mn-lt"/>
                <a:ea typeface="宋体" charset="-122"/>
                <a:cs typeface="+mn-ea"/>
              </a:rPr>
              <a:t>Design</a:t>
            </a:r>
            <a:r>
              <a:rPr lang="en-US" altLang="zh-CN" sz="2000" noProof="1">
                <a:solidFill>
                  <a:schemeClr val="bg1">
                    <a:lumMod val="50000"/>
                  </a:schemeClr>
                </a:solidFill>
                <a:latin typeface="+mn-lt"/>
                <a:ea typeface="宋体" charset="-122"/>
                <a:cs typeface="+mn-ea"/>
              </a:rPr>
              <a:t> implications</a:t>
            </a:r>
          </a:p>
        </p:txBody>
      </p:sp>
      <p:cxnSp>
        <p:nvCxnSpPr>
          <p:cNvPr id="47" name="直接连接符 46"/>
          <p:cNvCxnSpPr/>
          <p:nvPr/>
        </p:nvCxnSpPr>
        <p:spPr>
          <a:xfrm rot="5400000">
            <a:off x="1738498" y="2950303"/>
            <a:ext cx="900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8" name="矩形 35"/>
          <p:cNvSpPr>
            <a:spLocks noChangeArrowheads="1"/>
          </p:cNvSpPr>
          <p:nvPr/>
        </p:nvSpPr>
        <p:spPr bwMode="auto">
          <a:xfrm>
            <a:off x="7616795" y="2000240"/>
            <a:ext cx="136588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Production</a:t>
            </a:r>
          </a:p>
        </p:txBody>
      </p:sp>
      <p:cxnSp>
        <p:nvCxnSpPr>
          <p:cNvPr id="49" name="直接连接符 48"/>
          <p:cNvCxnSpPr/>
          <p:nvPr/>
        </p:nvCxnSpPr>
        <p:spPr>
          <a:xfrm rot="5400000">
            <a:off x="450399" y="2950304"/>
            <a:ext cx="900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400837" y="4339600"/>
            <a:ext cx="4468495" cy="518160"/>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noProof="1">
                <a:solidFill>
                  <a:schemeClr val="tx1">
                    <a:tint val="75000"/>
                  </a:schemeClr>
                </a:solidFill>
                <a:latin typeface="+mn-lt"/>
                <a:ea typeface="宋体" charset="-122"/>
                <a:cs typeface="+mn-ea"/>
              </a:rPr>
              <a:t>Product design process--”Costello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0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20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20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rgbClr val="FF0000"/>
                </a:solidFill>
              </a:rPr>
              <a:t>State of research</a:t>
            </a:r>
          </a:p>
        </p:txBody>
      </p:sp>
      <p:sp>
        <p:nvSpPr>
          <p:cNvPr id="4" name="矩形 3"/>
          <p:cNvSpPr/>
          <p:nvPr/>
        </p:nvSpPr>
        <p:spPr>
          <a:xfrm>
            <a:off x="3617922" y="1642099"/>
            <a:ext cx="1833589"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Design ideas generation</a:t>
            </a:r>
            <a:endParaRPr lang="en-US" altLang="zh-CN" sz="1100" noProof="1">
              <a:solidFill>
                <a:schemeClr val="tx1"/>
              </a:solidFill>
            </a:endParaRPr>
          </a:p>
        </p:txBody>
      </p:sp>
      <p:sp>
        <p:nvSpPr>
          <p:cNvPr id="73" name="矩形 72"/>
          <p:cNvSpPr/>
          <p:nvPr/>
        </p:nvSpPr>
        <p:spPr>
          <a:xfrm>
            <a:off x="2355203" y="2524718"/>
            <a:ext cx="1976465" cy="40326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Translate empirical findings into design ideas</a:t>
            </a:r>
          </a:p>
        </p:txBody>
      </p:sp>
      <p:sp>
        <p:nvSpPr>
          <p:cNvPr id="74" name="矩形 73">
            <a:hlinkClick r:id="rId3" action="ppaction://hlinksldjump"/>
          </p:cNvPr>
          <p:cNvSpPr/>
          <p:nvPr/>
        </p:nvSpPr>
        <p:spPr>
          <a:xfrm>
            <a:off x="4784729" y="2524718"/>
            <a:ext cx="1833589" cy="403265"/>
          </a:xfrm>
          <a:prstGeom prst="rect">
            <a:avLst/>
          </a:prstGeom>
          <a:ln w="12700" cmpd="sng">
            <a:no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Serendipitous</a:t>
            </a:r>
          </a:p>
        </p:txBody>
      </p:sp>
      <p:sp>
        <p:nvSpPr>
          <p:cNvPr id="81" name="矩形 80">
            <a:hlinkClick r:id="rId3" action="ppaction://hlinksldjump"/>
          </p:cNvPr>
          <p:cNvSpPr/>
          <p:nvPr/>
        </p:nvSpPr>
        <p:spPr>
          <a:xfrm>
            <a:off x="4284663"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professuonal area</a:t>
            </a:r>
          </a:p>
          <a:p>
            <a:pPr algn="ctr">
              <a:defRPr/>
            </a:pPr>
            <a:r>
              <a:rPr lang="en-US" altLang="zh-CN" sz="1100" noProof="1" smtClean="0">
                <a:solidFill>
                  <a:schemeClr val="tx1"/>
                </a:solidFill>
              </a:rPr>
              <a:t>(Where)</a:t>
            </a:r>
            <a:endParaRPr lang="en-US" altLang="zh-CN" sz="1100" noProof="1">
              <a:solidFill>
                <a:schemeClr val="tx1"/>
              </a:solidFill>
            </a:endParaRPr>
          </a:p>
        </p:txBody>
      </p:sp>
      <p:sp>
        <p:nvSpPr>
          <p:cNvPr id="83" name="矩形 82">
            <a:hlinkClick r:id="rId3" action="ppaction://hlinksldjump"/>
          </p:cNvPr>
          <p:cNvSpPr/>
          <p:nvPr/>
        </p:nvSpPr>
        <p:spPr>
          <a:xfrm>
            <a:off x="2570151"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ideas</a:t>
            </a:r>
          </a:p>
          <a:p>
            <a:pPr algn="ctr">
              <a:defRPr/>
            </a:pPr>
            <a:r>
              <a:rPr lang="en-US" altLang="zh-CN" sz="1100" noProof="1" smtClean="0">
                <a:solidFill>
                  <a:schemeClr val="tx1"/>
                </a:solidFill>
              </a:rPr>
              <a:t>(What)</a:t>
            </a:r>
            <a:endParaRPr lang="en-US" altLang="zh-CN" sz="1100" noProof="1">
              <a:solidFill>
                <a:schemeClr val="tx1"/>
              </a:solidFill>
            </a:endParaRPr>
          </a:p>
        </p:txBody>
      </p:sp>
      <p:sp>
        <p:nvSpPr>
          <p:cNvPr id="89" name="矩形 88">
            <a:hlinkClick r:id="rId3" action="ppaction://hlinksldjump"/>
          </p:cNvPr>
          <p:cNvSpPr/>
          <p:nvPr/>
        </p:nvSpPr>
        <p:spPr>
          <a:xfrm>
            <a:off x="6022658" y="3499487"/>
            <a:ext cx="140496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Idea generation time</a:t>
            </a:r>
          </a:p>
          <a:p>
            <a:pPr algn="ctr">
              <a:defRPr/>
            </a:pPr>
            <a:r>
              <a:rPr lang="en-US" altLang="zh-CN" sz="1100" noProof="1" smtClean="0">
                <a:solidFill>
                  <a:schemeClr val="tx1"/>
                </a:solidFill>
              </a:rPr>
              <a:t>(When)</a:t>
            </a:r>
            <a:endParaRPr lang="en-US" altLang="zh-CN" sz="1100" noProof="1">
              <a:solidFill>
                <a:schemeClr val="tx1"/>
              </a:solidFill>
            </a:endParaRPr>
          </a:p>
        </p:txBody>
      </p:sp>
      <p:sp>
        <p:nvSpPr>
          <p:cNvPr id="91" name="矩形 90">
            <a:hlinkClick r:id="rId3" action="ppaction://hlinksldjump"/>
          </p:cNvPr>
          <p:cNvSpPr/>
          <p:nvPr/>
        </p:nvSpPr>
        <p:spPr>
          <a:xfrm>
            <a:off x="7570494" y="3499487"/>
            <a:ext cx="1143008"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Emotion factors during ideation</a:t>
            </a:r>
            <a:endParaRPr lang="en-US" altLang="zh-CN" sz="1100" noProof="1">
              <a:solidFill>
                <a:schemeClr val="tx1"/>
              </a:solidFill>
            </a:endParaRPr>
          </a:p>
        </p:txBody>
      </p:sp>
      <p:sp>
        <p:nvSpPr>
          <p:cNvPr id="92" name="矩形 91">
            <a:hlinkClick r:id="rId4" action="ppaction://hlinksldjump"/>
          </p:cNvPr>
          <p:cNvSpPr/>
          <p:nvPr/>
        </p:nvSpPr>
        <p:spPr>
          <a:xfrm>
            <a:off x="2484120" y="4580890"/>
            <a:ext cx="201803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Dual (positive &amp; negative) effect on design performance </a:t>
            </a:r>
          </a:p>
        </p:txBody>
      </p:sp>
      <p:sp>
        <p:nvSpPr>
          <p:cNvPr id="93" name="矩形 92">
            <a:hlinkClick r:id="rId5" action="ppaction://hlinksldjump"/>
          </p:cNvPr>
          <p:cNvSpPr/>
          <p:nvPr/>
        </p:nvSpPr>
        <p:spPr>
          <a:xfrm>
            <a:off x="6992620" y="4580890"/>
            <a:ext cx="1948815"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noProof="1" smtClean="0">
                <a:solidFill>
                  <a:schemeClr val="tx1"/>
                </a:solidFill>
                <a:sym typeface="宋体" pitchFamily="2" charset="-122"/>
              </a:rPr>
              <a:t>End user </a:t>
            </a:r>
            <a:r>
              <a:rPr lang="en-US" altLang="zh-CN" sz="1100" dirty="0" smtClean="0">
                <a:solidFill>
                  <a:schemeClr val="tx1"/>
                </a:solidFill>
                <a:sym typeface="+mn-ea"/>
              </a:rPr>
              <a:t>as primary trigger</a:t>
            </a:r>
            <a:endParaRPr lang="en-US" altLang="zh-CN" sz="1100" noProof="1" smtClean="0">
              <a:solidFill>
                <a:schemeClr val="tx1"/>
              </a:solidFill>
              <a:sym typeface="宋体" pitchFamily="2" charset="-122"/>
            </a:endParaRPr>
          </a:p>
        </p:txBody>
      </p:sp>
      <p:sp>
        <p:nvSpPr>
          <p:cNvPr id="94" name="矩形 93">
            <a:hlinkClick r:id="rId3" action="ppaction://hlinksldjump"/>
          </p:cNvPr>
          <p:cNvSpPr/>
          <p:nvPr/>
        </p:nvSpPr>
        <p:spPr>
          <a:xfrm>
            <a:off x="324485" y="4580890"/>
            <a:ext cx="1857375" cy="306705"/>
          </a:xfrm>
          <a:prstGeom prst="rect">
            <a:avLst/>
          </a:prstGeom>
          <a:noFill/>
          <a:ln w="19050" cmpd="sng">
            <a:no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of stimuli</a:t>
            </a:r>
          </a:p>
        </p:txBody>
      </p:sp>
      <p:cxnSp>
        <p:nvCxnSpPr>
          <p:cNvPr id="98" name="肘形连接符 97"/>
          <p:cNvCxnSpPr/>
          <p:nvPr/>
        </p:nvCxnSpPr>
        <p:spPr>
          <a:xfrm rot="5400000">
            <a:off x="3724910" y="1714500"/>
            <a:ext cx="572770" cy="10477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肘形连接符 103"/>
          <p:cNvCxnSpPr/>
          <p:nvPr/>
        </p:nvCxnSpPr>
        <p:spPr>
          <a:xfrm rot="5400000" flipV="1">
            <a:off x="4832033" y="1655128"/>
            <a:ext cx="572770" cy="1166495"/>
          </a:xfrm>
          <a:prstGeom prst="bentConnector3">
            <a:avLst>
              <a:gd name="adj1" fmla="val 49945"/>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5400000" flipV="1">
            <a:off x="5421313" y="850583"/>
            <a:ext cx="571500" cy="4726305"/>
          </a:xfrm>
          <a:prstGeom prst="bentConnector3">
            <a:avLst>
              <a:gd name="adj1" fmla="val 49944"/>
            </a:avLst>
          </a:prstGeom>
          <a:ln w="6350" cmpd="sng">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93" idx="0"/>
          </p:cNvCxnSpPr>
          <p:nvPr/>
        </p:nvCxnSpPr>
        <p:spPr>
          <a:xfrm rot="16200000" flipH="1">
            <a:off x="5377255" y="2062708"/>
            <a:ext cx="428628" cy="4607751"/>
          </a:xfrm>
          <a:prstGeom prst="bentConnector3">
            <a:avLst>
              <a:gd name="adj1" fmla="val 50000"/>
            </a:avLst>
          </a:prstGeom>
          <a:ln>
            <a:noFill/>
            <a:tailEnd type="arrow"/>
          </a:ln>
        </p:spPr>
        <p:style>
          <a:lnRef idx="1">
            <a:schemeClr val="accent1"/>
          </a:lnRef>
          <a:fillRef idx="0">
            <a:schemeClr val="accent1"/>
          </a:fillRef>
          <a:effectRef idx="0">
            <a:schemeClr val="accent1"/>
          </a:effectRef>
          <a:fontRef idx="minor">
            <a:schemeClr val="tx1"/>
          </a:fontRef>
        </p:style>
      </p:cxnSp>
      <p:sp>
        <p:nvSpPr>
          <p:cNvPr id="206" name="矩形 205">
            <a:hlinkClick r:id="rId3" action="ppaction://hlinksldjump"/>
          </p:cNvPr>
          <p:cNvSpPr/>
          <p:nvPr/>
        </p:nvSpPr>
        <p:spPr>
          <a:xfrm>
            <a:off x="4284346"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professuonal area</a:t>
            </a:r>
          </a:p>
          <a:p>
            <a:pPr algn="ctr">
              <a:defRPr/>
            </a:pPr>
            <a:r>
              <a:rPr lang="en-US" altLang="zh-CN" sz="1100" noProof="1" smtClean="0">
                <a:solidFill>
                  <a:schemeClr val="tx1"/>
                </a:solidFill>
              </a:rPr>
              <a:t>(Where)</a:t>
            </a:r>
            <a:endParaRPr lang="en-US" altLang="zh-CN" sz="1100" noProof="1">
              <a:solidFill>
                <a:schemeClr val="tx1"/>
              </a:solidFill>
            </a:endParaRPr>
          </a:p>
        </p:txBody>
      </p:sp>
      <p:sp>
        <p:nvSpPr>
          <p:cNvPr id="207" name="矩形 206"/>
          <p:cNvSpPr/>
          <p:nvPr/>
        </p:nvSpPr>
        <p:spPr>
          <a:xfrm>
            <a:off x="2226310" y="3499485"/>
            <a:ext cx="216027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implications</a:t>
            </a:r>
          </a:p>
          <a:p>
            <a:pPr algn="ctr">
              <a:defRPr/>
            </a:pPr>
            <a:r>
              <a:rPr lang="en-US" altLang="zh-CN" sz="1100" noProof="1" smtClean="0">
                <a:solidFill>
                  <a:schemeClr val="tx1"/>
                </a:solidFill>
              </a:rPr>
              <a:t>(What)</a:t>
            </a:r>
            <a:endParaRPr lang="en-US" altLang="zh-CN" sz="1100" noProof="1">
              <a:solidFill>
                <a:schemeClr val="tx1"/>
              </a:solidFill>
            </a:endParaRPr>
          </a:p>
        </p:txBody>
      </p:sp>
      <p:sp>
        <p:nvSpPr>
          <p:cNvPr id="208" name="矩形 207">
            <a:hlinkClick r:id="rId3" action="ppaction://hlinksldjump"/>
          </p:cNvPr>
          <p:cNvSpPr/>
          <p:nvPr/>
        </p:nvSpPr>
        <p:spPr>
          <a:xfrm>
            <a:off x="324460" y="3499487"/>
            <a:ext cx="1857388" cy="428628"/>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Stimuli perspectives</a:t>
            </a:r>
            <a:endParaRPr lang="en-US" altLang="zh-CN" sz="1100" noProof="1">
              <a:solidFill>
                <a:schemeClr val="tx1"/>
              </a:solidFill>
            </a:endParaRPr>
          </a:p>
        </p:txBody>
      </p:sp>
      <p:cxnSp>
        <p:nvCxnSpPr>
          <p:cNvPr id="210" name="肘形连接符 209"/>
          <p:cNvCxnSpPr/>
          <p:nvPr/>
        </p:nvCxnSpPr>
        <p:spPr>
          <a:xfrm rot="5400000">
            <a:off x="2063750" y="2219325"/>
            <a:ext cx="571500" cy="198882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肘形连接符 211"/>
          <p:cNvCxnSpPr/>
          <p:nvPr/>
        </p:nvCxnSpPr>
        <p:spPr>
          <a:xfrm rot="5400000" flipV="1">
            <a:off x="3944938" y="2330133"/>
            <a:ext cx="571500" cy="176212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6" name="肘形连接符 215"/>
          <p:cNvCxnSpPr/>
          <p:nvPr/>
        </p:nvCxnSpPr>
        <p:spPr>
          <a:xfrm rot="5400000" flipV="1">
            <a:off x="4713288" y="1558608"/>
            <a:ext cx="571500" cy="331025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矩形 2">
            <a:hlinkClick r:id="rId4" action="ppaction://hlinksldjump"/>
          </p:cNvPr>
          <p:cNvSpPr/>
          <p:nvPr/>
        </p:nvSpPr>
        <p:spPr>
          <a:xfrm>
            <a:off x="4863465" y="4581525"/>
            <a:ext cx="199136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What stimuli designer use to trigger designer ideas</a:t>
            </a:r>
            <a:endParaRPr lang="en-US" sz="1100" noProof="1">
              <a:solidFill>
                <a:schemeClr val="tx1"/>
              </a:solidFill>
            </a:endParaRPr>
          </a:p>
        </p:txBody>
      </p:sp>
      <p:cxnSp>
        <p:nvCxnSpPr>
          <p:cNvPr id="17" name="直接箭头连接符 16"/>
          <p:cNvCxnSpPr/>
          <p:nvPr/>
        </p:nvCxnSpPr>
        <p:spPr>
          <a:xfrm flipH="1">
            <a:off x="1278000" y="3932555"/>
            <a:ext cx="2540" cy="6480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rot="5400000" flipV="1">
            <a:off x="3208655" y="2002790"/>
            <a:ext cx="653415" cy="4504055"/>
          </a:xfrm>
          <a:prstGeom prst="bentConnector3">
            <a:avLst>
              <a:gd name="adj1" fmla="val 50049"/>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5400000" flipV="1">
            <a:off x="2073275" y="3138170"/>
            <a:ext cx="652780" cy="223266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flipV="1">
            <a:off x="4263073" y="948373"/>
            <a:ext cx="652780" cy="6612255"/>
          </a:xfrm>
          <a:prstGeom prst="bentConnector3">
            <a:avLst>
              <a:gd name="adj1" fmla="val 49951"/>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347720" y="2924810"/>
            <a:ext cx="0" cy="553085"/>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矩形 1">
            <a:hlinkClick r:id="rId3" action="ppaction://hlinksldjump"/>
          </p:cNvPr>
          <p:cNvSpPr/>
          <p:nvPr/>
        </p:nvSpPr>
        <p:spPr>
          <a:xfrm>
            <a:off x="2477110"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100">
                <a:solidFill>
                  <a:schemeClr val="tx1"/>
                </a:solidFill>
                <a:sym typeface="+mn-ea"/>
              </a:rPr>
              <a:t>Preference for visual stimuli</a:t>
            </a:r>
            <a:endParaRPr lang="en-US" altLang="zh-CN" sz="1100" noProof="1" smtClean="0">
              <a:solidFill>
                <a:schemeClr val="tx1"/>
              </a:solidFill>
            </a:endParaRPr>
          </a:p>
        </p:txBody>
      </p:sp>
      <p:sp>
        <p:nvSpPr>
          <p:cNvPr id="10" name="矩形 9">
            <a:hlinkClick r:id="rId6" action="ppaction://hlinksldjump"/>
          </p:cNvPr>
          <p:cNvSpPr/>
          <p:nvPr/>
        </p:nvSpPr>
        <p:spPr>
          <a:xfrm>
            <a:off x="4530090" y="5517515"/>
            <a:ext cx="2785110" cy="42862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a:sym typeface="+mn-ea"/>
              </a:rPr>
              <a:t>N</a:t>
            </a:r>
            <a:r>
              <a:rPr lang="zh-CN" altLang="en-US" sz="1100">
                <a:sym typeface="+mn-ea"/>
              </a:rPr>
              <a:t>o distinction</a:t>
            </a:r>
            <a:r>
              <a:rPr lang="en-US" altLang="zh-CN" sz="1100">
                <a:sym typeface="+mn-ea"/>
              </a:rPr>
              <a:t> </a:t>
            </a:r>
            <a:r>
              <a:rPr lang="zh-CN" altLang="en-US" sz="1100">
                <a:sym typeface="+mn-ea"/>
              </a:rPr>
              <a:t>between student </a:t>
            </a:r>
            <a:r>
              <a:rPr lang="en-US" altLang="zh-CN" sz="1100">
                <a:sym typeface="+mn-ea"/>
              </a:rPr>
              <a:t>&amp; </a:t>
            </a:r>
            <a:r>
              <a:rPr lang="zh-CN" altLang="en-US" sz="1100">
                <a:sym typeface="+mn-ea"/>
              </a:rPr>
              <a:t>professional designers</a:t>
            </a:r>
            <a:r>
              <a:rPr lang="en-US" altLang="zh-CN" sz="1100" dirty="0" smtClean="0">
                <a:solidFill>
                  <a:schemeClr val="tx1"/>
                </a:solidFill>
                <a:sym typeface="+mn-ea"/>
              </a:rPr>
              <a:t> in stimuli choosing</a:t>
            </a:r>
          </a:p>
        </p:txBody>
      </p:sp>
      <p:sp>
        <p:nvSpPr>
          <p:cNvPr id="15" name="矩形 14">
            <a:hlinkClick r:id="rId3" action="ppaction://hlinksldjump"/>
          </p:cNvPr>
          <p:cNvSpPr/>
          <p:nvPr/>
        </p:nvSpPr>
        <p:spPr>
          <a:xfrm>
            <a:off x="396215"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Images, text, object</a:t>
            </a:r>
          </a:p>
        </p:txBody>
      </p:sp>
      <p:cxnSp>
        <p:nvCxnSpPr>
          <p:cNvPr id="16" name="直接箭头连接符 15"/>
          <p:cNvCxnSpPr/>
          <p:nvPr/>
        </p:nvCxnSpPr>
        <p:spPr>
          <a:xfrm>
            <a:off x="1260000" y="4887595"/>
            <a:ext cx="0" cy="6343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94" idx="2"/>
            <a:endCxn id="2" idx="0"/>
          </p:cNvCxnSpPr>
          <p:nvPr/>
        </p:nvCxnSpPr>
        <p:spPr>
          <a:xfrm rot="5400000" flipV="1">
            <a:off x="2014855" y="4126230"/>
            <a:ext cx="629920" cy="21526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 idx="2"/>
          </p:cNvCxnSpPr>
          <p:nvPr/>
        </p:nvCxnSpPr>
        <p:spPr>
          <a:xfrm>
            <a:off x="5859145" y="5010150"/>
            <a:ext cx="0" cy="5200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8838565" cy="571500"/>
          </a:xfrm>
          <a:prstGeom prst="rect">
            <a:avLst/>
          </a:prstGeom>
          <a:noFill/>
          <a:ln w="9525">
            <a:noFill/>
            <a:miter lim="800000"/>
          </a:ln>
        </p:spPr>
        <p:txBody>
          <a:bodyPr anchor="ctr"/>
          <a:lstStyle/>
          <a:p>
            <a:r>
              <a:rPr lang="en-US" altLang="zh-CN" sz="2600" b="1" dirty="0" smtClean="0">
                <a:solidFill>
                  <a:schemeClr val="bg1"/>
                </a:solidFill>
              </a:rPr>
              <a:t>Hypothesis of research </a:t>
            </a:r>
            <a:endParaRPr lang="zh-CN" altLang="en-US" sz="2600" b="1" dirty="0">
              <a:solidFill>
                <a:schemeClr val="bg1"/>
              </a:solidFill>
            </a:endParaRPr>
          </a:p>
        </p:txBody>
      </p:sp>
      <p:sp>
        <p:nvSpPr>
          <p:cNvPr id="11" name="椭圆 10"/>
          <p:cNvSpPr/>
          <p:nvPr/>
        </p:nvSpPr>
        <p:spPr>
          <a:xfrm>
            <a:off x="901700" y="1772285"/>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5505450" y="2493010"/>
            <a:ext cx="900000" cy="0"/>
          </a:xfrm>
          <a:prstGeom prst="straightConnector1">
            <a:avLst/>
          </a:prstGeom>
          <a:ln w="12700"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658610" y="177292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十字形 29"/>
          <p:cNvSpPr/>
          <p:nvPr/>
        </p:nvSpPr>
        <p:spPr>
          <a:xfrm>
            <a:off x="2844165" y="2205990"/>
            <a:ext cx="360000" cy="360000"/>
          </a:xfrm>
          <a:prstGeom prst="plus">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684905" y="176657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140200" y="1994535"/>
            <a:ext cx="559435" cy="1014095"/>
          </a:xfrm>
          <a:prstGeom prst="rect">
            <a:avLst/>
          </a:prstGeom>
          <a:solidFill>
            <a:schemeClr val="lt1"/>
          </a:solidFill>
        </p:spPr>
        <p:txBody>
          <a:bodyPr wrap="square" rtlCol="0">
            <a:spAutoFit/>
          </a:bodyPr>
          <a:lstStyle/>
          <a:p>
            <a:pPr marL="0" indent="0">
              <a:buFont typeface="Wingdings" charset="0"/>
              <a:buNone/>
            </a:pPr>
            <a:r>
              <a:rPr lang="en-US" altLang="zh-CN" sz="6000">
                <a:solidFill>
                  <a:schemeClr val="bg1">
                    <a:lumMod val="65000"/>
                    <a:alpha val="48000"/>
                  </a:schemeClr>
                </a:solidFill>
                <a:latin typeface="+mn-lt"/>
                <a:sym typeface="+mn-ea"/>
              </a:rPr>
              <a:t>?</a:t>
            </a:r>
          </a:p>
        </p:txBody>
      </p:sp>
      <p:sp>
        <p:nvSpPr>
          <p:cNvPr id="40" name="文本框 39"/>
          <p:cNvSpPr txBox="1"/>
          <p:nvPr/>
        </p:nvSpPr>
        <p:spPr>
          <a:xfrm>
            <a:off x="6299835" y="3500755"/>
            <a:ext cx="2535555"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How different visual stimuli are retrieved and transformed to generate design ideas?</a:t>
            </a:r>
            <a:endParaRPr lang="en-US" altLang="zh-CN" sz="2000">
              <a:solidFill>
                <a:schemeClr val="bg1">
                  <a:lumMod val="50000"/>
                </a:schemeClr>
              </a:solidFill>
              <a:latin typeface="+mn-lt"/>
              <a:sym typeface="+mn-ea"/>
            </a:endParaRPr>
          </a:p>
        </p:txBody>
      </p:sp>
      <p:sp>
        <p:nvSpPr>
          <p:cNvPr id="52" name="文本框 51"/>
          <p:cNvSpPr txBox="1"/>
          <p:nvPr/>
        </p:nvSpPr>
        <p:spPr>
          <a:xfrm>
            <a:off x="1238885" y="2132330"/>
            <a:ext cx="956945" cy="703580"/>
          </a:xfrm>
          <a:prstGeom prst="rect">
            <a:avLst/>
          </a:prstGeom>
          <a:noFill/>
        </p:spPr>
        <p:txBody>
          <a:bodyPr wrap="square" rtlCol="0">
            <a:spAutoFit/>
          </a:bodyPr>
          <a:lstStyle/>
          <a:p>
            <a:r>
              <a:rPr lang="en-US" altLang="zh-CN" sz="2000">
                <a:solidFill>
                  <a:schemeClr val="bg1">
                    <a:lumMod val="50000"/>
                  </a:schemeClr>
                </a:solidFill>
              </a:rPr>
              <a:t>Same stimuli</a:t>
            </a:r>
          </a:p>
        </p:txBody>
      </p:sp>
      <p:sp>
        <p:nvSpPr>
          <p:cNvPr id="53" name="文本框 52"/>
          <p:cNvSpPr txBox="1"/>
          <p:nvPr/>
        </p:nvSpPr>
        <p:spPr>
          <a:xfrm>
            <a:off x="6802755" y="2132330"/>
            <a:ext cx="1200150" cy="703580"/>
          </a:xfrm>
          <a:prstGeom prst="rect">
            <a:avLst/>
          </a:prstGeom>
          <a:noFill/>
        </p:spPr>
        <p:txBody>
          <a:bodyPr wrap="square" rtlCol="0">
            <a:spAutoFit/>
          </a:bodyPr>
          <a:lstStyle/>
          <a:p>
            <a:r>
              <a:rPr lang="en-US" altLang="zh-CN" sz="2000">
                <a:solidFill>
                  <a:schemeClr val="bg1">
                    <a:lumMod val="50000"/>
                  </a:schemeClr>
                </a:solidFill>
              </a:rPr>
              <a:t>Different ideas</a:t>
            </a:r>
          </a:p>
        </p:txBody>
      </p:sp>
      <p:sp>
        <p:nvSpPr>
          <p:cNvPr id="54" name="文本框 53"/>
          <p:cNvSpPr txBox="1"/>
          <p:nvPr/>
        </p:nvSpPr>
        <p:spPr>
          <a:xfrm>
            <a:off x="3277235" y="3500755"/>
            <a:ext cx="2049780" cy="1008380"/>
          </a:xfrm>
          <a:prstGeom prst="rect">
            <a:avLst/>
          </a:prstGeom>
          <a:noFill/>
        </p:spPr>
        <p:txBody>
          <a:bodyPr wrap="squar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H1: Different way to transfer empirical findings</a:t>
            </a:r>
          </a:p>
        </p:txBody>
      </p:sp>
      <p:sp>
        <p:nvSpPr>
          <p:cNvPr id="56" name="文本框 55"/>
          <p:cNvSpPr txBox="1"/>
          <p:nvPr/>
        </p:nvSpPr>
        <p:spPr>
          <a:xfrm>
            <a:off x="6299835" y="5012690"/>
            <a:ext cx="2503170"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What is the difference in mindset when generating design ideas?</a:t>
            </a:r>
            <a:endParaRPr lang="en-US" altLang="zh-CN" sz="2000">
              <a:solidFill>
                <a:schemeClr val="bg1">
                  <a:lumMod val="50000"/>
                </a:schemeClr>
              </a:solidFill>
              <a:latin typeface="+mn-lt"/>
              <a:sym typeface="+mn-ea"/>
            </a:endParaRPr>
          </a:p>
        </p:txBody>
      </p:sp>
      <p:sp>
        <p:nvSpPr>
          <p:cNvPr id="57" name="文本框 56"/>
          <p:cNvSpPr txBox="1"/>
          <p:nvPr/>
        </p:nvSpPr>
        <p:spPr>
          <a:xfrm>
            <a:off x="3277235" y="5012690"/>
            <a:ext cx="2402840" cy="398780"/>
          </a:xfrm>
          <a:prstGeom prst="rect">
            <a:avLst/>
          </a:prstGeom>
          <a:noFill/>
        </p:spPr>
        <p:txBody>
          <a:bodyPr wrap="non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H2: Different mindset</a:t>
            </a:r>
            <a:endParaRPr lang="zh-CN" altLang="en-US" sz="2000"/>
          </a:p>
        </p:txBody>
      </p:sp>
      <p:sp>
        <p:nvSpPr>
          <p:cNvPr id="58" name="文本框 57"/>
          <p:cNvSpPr txBox="1"/>
          <p:nvPr/>
        </p:nvSpPr>
        <p:spPr>
          <a:xfrm>
            <a:off x="754380" y="3500755"/>
            <a:ext cx="1861820" cy="703580"/>
          </a:xfrm>
          <a:prstGeom prst="rect">
            <a:avLst/>
          </a:prstGeom>
          <a:noFill/>
        </p:spPr>
        <p:txBody>
          <a:bodyPr wrap="square" rtlCol="0" anchor="t">
            <a:spAutoFit/>
          </a:bodyPr>
          <a:lstStyle/>
          <a:p>
            <a:r>
              <a:rPr lang="en-US" sz="2000">
                <a:solidFill>
                  <a:schemeClr val="bg1">
                    <a:lumMod val="50000"/>
                  </a:schemeClr>
                </a:solidFill>
                <a:sym typeface="+mn-ea"/>
              </a:rPr>
              <a:t>Preference for </a:t>
            </a:r>
          </a:p>
          <a:p>
            <a:r>
              <a:rPr lang="en-US" sz="2000">
                <a:solidFill>
                  <a:schemeClr val="bg1">
                    <a:lumMod val="50000"/>
                  </a:schemeClr>
                </a:solidFill>
                <a:sym typeface="+mn-ea"/>
              </a:rPr>
              <a:t>visual stimuli</a:t>
            </a:r>
            <a:endParaRPr lang="en-US" altLang="en-US" sz="2000">
              <a:solidFill>
                <a:schemeClr val="bg1">
                  <a:lumMod val="50000"/>
                </a:schemeClr>
              </a:solidFill>
              <a:sym typeface="+mn-ea"/>
            </a:endParaRPr>
          </a:p>
        </p:txBody>
      </p:sp>
      <p:sp>
        <p:nvSpPr>
          <p:cNvPr id="60" name="文本框 59"/>
          <p:cNvSpPr txBox="1"/>
          <p:nvPr/>
        </p:nvSpPr>
        <p:spPr>
          <a:xfrm>
            <a:off x="614045" y="1052195"/>
            <a:ext cx="5391785" cy="460375"/>
          </a:xfrm>
          <a:prstGeom prst="rect">
            <a:avLst/>
          </a:prstGeom>
          <a:noFill/>
        </p:spPr>
        <p:txBody>
          <a:bodyPr wrap="none" rtlCol="0" anchor="t">
            <a:spAutoFit/>
          </a:bodyPr>
          <a:lstStyle/>
          <a:p>
            <a:r>
              <a:rPr lang="zh-CN" altLang="en-US" sz="2400">
                <a:solidFill>
                  <a:schemeClr val="bg1">
                    <a:lumMod val="50000"/>
                  </a:schemeClr>
                </a:solidFill>
                <a:latin typeface="+mn-lt"/>
                <a:sym typeface="+mn-ea"/>
              </a:rPr>
              <a:t>Between student </a:t>
            </a:r>
            <a:r>
              <a:rPr lang="en-US" altLang="zh-CN" sz="2400">
                <a:solidFill>
                  <a:schemeClr val="bg1">
                    <a:lumMod val="50000"/>
                  </a:schemeClr>
                </a:solidFill>
                <a:latin typeface="+mn-lt"/>
                <a:sym typeface="+mn-ea"/>
              </a:rPr>
              <a:t>&amp; </a:t>
            </a:r>
            <a:r>
              <a:rPr lang="zh-CN" altLang="en-US" sz="2400">
                <a:solidFill>
                  <a:schemeClr val="bg1">
                    <a:lumMod val="50000"/>
                  </a:schemeClr>
                </a:solidFill>
                <a:latin typeface="+mn-lt"/>
                <a:sym typeface="+mn-ea"/>
              </a:rPr>
              <a:t>professional designers</a:t>
            </a:r>
            <a:endParaRPr lang="zh-CN" altLang="en-US" sz="2400"/>
          </a:p>
        </p:txBody>
      </p:sp>
      <p:sp>
        <p:nvSpPr>
          <p:cNvPr id="62" name="右箭头 61"/>
          <p:cNvSpPr/>
          <p:nvPr/>
        </p:nvSpPr>
        <p:spPr>
          <a:xfrm>
            <a:off x="5723890" y="3646170"/>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右箭头 62"/>
          <p:cNvSpPr/>
          <p:nvPr/>
        </p:nvSpPr>
        <p:spPr>
          <a:xfrm>
            <a:off x="5723890" y="5085715"/>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23665" y="2277110"/>
            <a:ext cx="1254125" cy="398780"/>
          </a:xfrm>
          <a:prstGeom prst="rect">
            <a:avLst/>
          </a:prstGeom>
          <a:noFill/>
        </p:spPr>
        <p:txBody>
          <a:bodyPr wrap="square" rtlCol="0">
            <a:spAutoFit/>
          </a:bodyPr>
          <a:lstStyle/>
          <a:p>
            <a:r>
              <a:rPr lang="en-US" altLang="zh-CN" sz="2000">
                <a:solidFill>
                  <a:schemeClr val="bg1">
                    <a:lumMod val="50000"/>
                  </a:schemeClr>
                </a:solidFill>
              </a:rPr>
              <a:t>Different</a:t>
            </a:r>
          </a:p>
        </p:txBody>
      </p:sp>
      <p:sp>
        <p:nvSpPr>
          <p:cNvPr id="8" name="矩形 7">
            <a:hlinkClick r:id="rId3" action="ppaction://hlinksldjump"/>
          </p:cNvPr>
          <p:cNvSpPr/>
          <p:nvPr/>
        </p:nvSpPr>
        <p:spPr>
          <a:xfrm>
            <a:off x="754380" y="5069205"/>
            <a:ext cx="2747010" cy="1496060"/>
          </a:xfrm>
          <a:prstGeom prst="rect">
            <a:avLst/>
          </a:prstGeom>
          <a:noFill/>
          <a:ln w="19050">
            <a:noFill/>
          </a:ln>
        </p:spPr>
        <p:style>
          <a:lnRef idx="2">
            <a:schemeClr val="accent2"/>
          </a:lnRef>
          <a:fillRef idx="1">
            <a:schemeClr val="lt1"/>
          </a:fillRef>
          <a:effectRef idx="0">
            <a:schemeClr val="accent2"/>
          </a:effectRef>
          <a:fontRef idx="minor">
            <a:schemeClr val="dk1"/>
          </a:fontRef>
        </p:style>
        <p:txBody>
          <a:bodyPr anchor="ctr"/>
          <a:lstStyle/>
          <a:p>
            <a:pPr algn="l">
              <a:defRPr/>
            </a:pPr>
            <a:r>
              <a:rPr lang="en-US" altLang="zh-CN" sz="2000" smtClean="0">
                <a:solidFill>
                  <a:schemeClr val="bg1">
                    <a:lumMod val="50000"/>
                  </a:schemeClr>
                </a:solidFill>
                <a:sym typeface="宋体" pitchFamily="2" charset="-122"/>
              </a:rPr>
              <a:t>Education programs focus on specific techniques without addressing concurrent transformation</a:t>
            </a:r>
            <a:r>
              <a:rPr lang="en-US" altLang="zh-CN" sz="2000" dirty="0" smtClean="0">
                <a:solidFill>
                  <a:schemeClr val="bg1">
                    <a:lumMod val="50000"/>
                  </a:schemeClr>
                </a:solidFill>
                <a:sym typeface="+mn-ea"/>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6" name="矩形 5"/>
          <p:cNvSpPr/>
          <p:nvPr/>
        </p:nvSpPr>
        <p:spPr>
          <a:xfrm>
            <a:off x="312738"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7" name="矩形 6"/>
          <p:cNvSpPr/>
          <p:nvPr/>
        </p:nvSpPr>
        <p:spPr>
          <a:xfrm>
            <a:off x="1527175"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矩形 7"/>
          <p:cNvSpPr/>
          <p:nvPr/>
        </p:nvSpPr>
        <p:spPr>
          <a:xfrm>
            <a:off x="2741613"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 name="矩形 8"/>
          <p:cNvSpPr/>
          <p:nvPr/>
        </p:nvSpPr>
        <p:spPr>
          <a:xfrm>
            <a:off x="3956050"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0" name="矩形 9"/>
          <p:cNvSpPr/>
          <p:nvPr/>
        </p:nvSpPr>
        <p:spPr>
          <a:xfrm>
            <a:off x="5170488"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1" name="矩形 10"/>
          <p:cNvSpPr/>
          <p:nvPr/>
        </p:nvSpPr>
        <p:spPr>
          <a:xfrm>
            <a:off x="6384925"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 name="矩形 11"/>
          <p:cNvSpPr/>
          <p:nvPr/>
        </p:nvSpPr>
        <p:spPr>
          <a:xfrm>
            <a:off x="7599363"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299" name="矩形 12"/>
          <p:cNvSpPr>
            <a:spLocks noChangeArrowheads="1"/>
          </p:cNvSpPr>
          <p:nvPr/>
        </p:nvSpPr>
        <p:spPr bwMode="auto">
          <a:xfrm>
            <a:off x="392113" y="1429385"/>
            <a:ext cx="1135062"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Research</a:t>
            </a:r>
          </a:p>
        </p:txBody>
      </p:sp>
      <p:sp>
        <p:nvSpPr>
          <p:cNvPr id="12300" name="矩形 13"/>
          <p:cNvSpPr>
            <a:spLocks noChangeArrowheads="1"/>
          </p:cNvSpPr>
          <p:nvPr/>
        </p:nvSpPr>
        <p:spPr bwMode="auto">
          <a:xfrm>
            <a:off x="1610995" y="1429385"/>
            <a:ext cx="1058863"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Concept</a:t>
            </a:r>
          </a:p>
        </p:txBody>
      </p:sp>
      <p:sp>
        <p:nvSpPr>
          <p:cNvPr id="12301" name="矩形 15"/>
          <p:cNvSpPr>
            <a:spLocks noChangeArrowheads="1"/>
          </p:cNvSpPr>
          <p:nvPr/>
        </p:nvSpPr>
        <p:spPr bwMode="auto">
          <a:xfrm>
            <a:off x="2904808" y="1429385"/>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Design</a:t>
            </a:r>
          </a:p>
        </p:txBody>
      </p:sp>
      <p:sp>
        <p:nvSpPr>
          <p:cNvPr id="12302" name="矩形 16"/>
          <p:cNvSpPr>
            <a:spLocks noChangeArrowheads="1"/>
          </p:cNvSpPr>
          <p:nvPr/>
        </p:nvSpPr>
        <p:spPr bwMode="auto">
          <a:xfrm>
            <a:off x="4119245" y="1429385"/>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Model</a:t>
            </a:r>
          </a:p>
        </p:txBody>
      </p:sp>
      <p:sp>
        <p:nvSpPr>
          <p:cNvPr id="12303" name="矩形 17"/>
          <p:cNvSpPr>
            <a:spLocks noChangeArrowheads="1"/>
          </p:cNvSpPr>
          <p:nvPr/>
        </p:nvSpPr>
        <p:spPr bwMode="auto">
          <a:xfrm>
            <a:off x="5409883" y="1429385"/>
            <a:ext cx="8318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Test</a:t>
            </a:r>
          </a:p>
        </p:txBody>
      </p:sp>
      <p:sp>
        <p:nvSpPr>
          <p:cNvPr id="12304" name="矩形 18"/>
          <p:cNvSpPr>
            <a:spLocks noChangeArrowheads="1"/>
          </p:cNvSpPr>
          <p:nvPr/>
        </p:nvSpPr>
        <p:spPr bwMode="auto">
          <a:xfrm>
            <a:off x="6241415" y="1429385"/>
            <a:ext cx="143319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Engineering</a:t>
            </a:r>
          </a:p>
        </p:txBody>
      </p:sp>
      <p:sp>
        <p:nvSpPr>
          <p:cNvPr id="21" name="矩形 20"/>
          <p:cNvSpPr/>
          <p:nvPr/>
        </p:nvSpPr>
        <p:spPr>
          <a:xfrm>
            <a:off x="1143000" y="2286635"/>
            <a:ext cx="792163" cy="1428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2" name="矩形 21">
            <a:hlinkClick r:id="rId3" action="ppaction://hlinksldjump"/>
          </p:cNvPr>
          <p:cNvSpPr/>
          <p:nvPr/>
        </p:nvSpPr>
        <p:spPr>
          <a:xfrm>
            <a:off x="1214438" y="2500948"/>
            <a:ext cx="2184400" cy="398780"/>
          </a:xfrm>
          <a:prstGeom prst="rect">
            <a:avLst/>
          </a:prstGeom>
        </p:spPr>
        <p:txBody>
          <a:bodyPr wrap="none">
            <a:spAutoFit/>
          </a:bodyPr>
          <a:lstStyle/>
          <a:p>
            <a:pPr>
              <a:defRPr/>
            </a:pPr>
            <a:r>
              <a:rPr lang="en-US" altLang="zh-CN" sz="2000" noProof="1">
                <a:solidFill>
                  <a:schemeClr val="tx1">
                    <a:tint val="75000"/>
                  </a:schemeClr>
                </a:solidFill>
                <a:latin typeface="+mn-lt"/>
                <a:ea typeface="宋体" charset="-122"/>
                <a:cs typeface="+mn-ea"/>
              </a:rPr>
              <a:t>Design Implications</a:t>
            </a:r>
          </a:p>
        </p:txBody>
      </p:sp>
      <p:cxnSp>
        <p:nvCxnSpPr>
          <p:cNvPr id="24" name="直接连接符 23"/>
          <p:cNvCxnSpPr/>
          <p:nvPr/>
        </p:nvCxnSpPr>
        <p:spPr>
          <a:xfrm rot="5400000">
            <a:off x="1640682" y="2217579"/>
            <a:ext cx="57626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30960" y="3427095"/>
            <a:ext cx="7624445" cy="2532380"/>
          </a:xfrm>
          <a:prstGeom prst="rect">
            <a:avLst/>
          </a:prstGeom>
        </p:spPr>
        <p:txBody>
          <a:bodyPr wrap="square">
            <a:spAutoFit/>
          </a:bodyPr>
          <a:lstStyle/>
          <a:p>
            <a:pPr marL="342900" indent="-342900">
              <a:buClr>
                <a:srgbClr val="F79646"/>
              </a:buClr>
            </a:pPr>
            <a:endParaRPr lang="en-US" altLang="zh-CN" sz="2000" noProof="1">
              <a:solidFill>
                <a:schemeClr val="bg1">
                  <a:lumMod val="50000"/>
                </a:schemeClr>
              </a:solidFill>
            </a:endParaRPr>
          </a:p>
          <a:p>
            <a:pPr marL="342900" indent="-342900">
              <a:buClr>
                <a:srgbClr val="F79646"/>
              </a:buClr>
              <a:buFont typeface="Wingdings" pitchFamily="2" charset="2"/>
              <a:buChar char="l"/>
            </a:pPr>
            <a:r>
              <a:rPr lang="en-US" altLang="zh-CN" sz="2000" smtClean="0">
                <a:solidFill>
                  <a:schemeClr val="bg1">
                    <a:lumMod val="50000"/>
                  </a:schemeClr>
                </a:solidFill>
                <a:sym typeface="宋体" pitchFamily="2" charset="-122"/>
              </a:rPr>
              <a:t>Understand how designers select and utilize different (visual) stimuli helping to generate design ideas from empirical findings</a:t>
            </a:r>
            <a:endParaRPr lang="en-US" altLang="zh-CN" sz="2000">
              <a:solidFill>
                <a:schemeClr val="bg1">
                  <a:lumMod val="50000"/>
                </a:schemeClr>
              </a:solidFill>
              <a:sym typeface="+mn-ea"/>
            </a:endParaRPr>
          </a:p>
          <a:p>
            <a:pPr marL="342900" indent="-342900">
              <a:buClr>
                <a:srgbClr val="F79646"/>
              </a:buClr>
              <a:buFont typeface="Wingdings" pitchFamily="2" charset="2"/>
              <a:buChar char="l"/>
            </a:pPr>
            <a:endParaRPr lang="en-US" altLang="zh-CN" sz="2000" noProof="1">
              <a:solidFill>
                <a:schemeClr val="bg1">
                  <a:lumMod val="50000"/>
                </a:schemeClr>
              </a:solidFill>
              <a:sym typeface="+mn-ea"/>
            </a:endParaRPr>
          </a:p>
          <a:p>
            <a:pPr marL="342900" indent="-342900">
              <a:buClr>
                <a:srgbClr val="F79646"/>
              </a:buClr>
              <a:buFont typeface="Wingdings" pitchFamily="2" charset="2"/>
              <a:buChar char="l"/>
            </a:pPr>
            <a:r>
              <a:rPr lang="en-US" altLang="zh-CN" sz="2000">
                <a:solidFill>
                  <a:schemeClr val="bg1">
                    <a:lumMod val="50000"/>
                  </a:schemeClr>
                </a:solidFill>
                <a:sym typeface="+mn-ea"/>
              </a:rPr>
              <a:t>Compare the situation between student and professional desigers</a:t>
            </a:r>
            <a:endParaRPr lang="en-US" altLang="zh-CN" sz="2000" noProof="1">
              <a:solidFill>
                <a:schemeClr val="bg1">
                  <a:lumMod val="50000"/>
                </a:schemeClr>
              </a:solidFill>
              <a:sym typeface="+mn-ea"/>
            </a:endParaRPr>
          </a:p>
          <a:p>
            <a:pPr marL="342900" indent="-342900">
              <a:buClr>
                <a:srgbClr val="F79646"/>
              </a:buClr>
              <a:buFont typeface="Wingdings" pitchFamily="2" charset="2"/>
              <a:buChar char="l"/>
            </a:pPr>
            <a:endParaRPr lang="en-US" altLang="zh-CN" sz="2000" noProof="1">
              <a:solidFill>
                <a:schemeClr val="bg1">
                  <a:lumMod val="50000"/>
                </a:schemeClr>
              </a:solidFill>
            </a:endParaRPr>
          </a:p>
          <a:p>
            <a:pPr marL="342900" indent="-342900">
              <a:buClr>
                <a:srgbClr val="F79646"/>
              </a:buClr>
              <a:buFont typeface="Wingdings" pitchFamily="2" charset="2"/>
              <a:buChar char="l"/>
            </a:pPr>
            <a:r>
              <a:rPr lang="en-US" altLang="zh-CN" sz="2000" smtClean="0">
                <a:solidFill>
                  <a:schemeClr val="bg1">
                    <a:lumMod val="50000"/>
                  </a:schemeClr>
                </a:solidFill>
                <a:sym typeface="宋体" pitchFamily="2" charset="-122"/>
              </a:rPr>
              <a:t>Help different designer reflect upon their own design idea generation process, explore designer's mindset involved </a:t>
            </a:r>
            <a:endParaRPr lang="en-US" altLang="zh-CN" sz="2000" noProof="1">
              <a:solidFill>
                <a:schemeClr val="bg1">
                  <a:lumMod val="50000"/>
                </a:schemeClr>
              </a:solidFill>
              <a:sym typeface="+mn-ea"/>
            </a:endParaRPr>
          </a:p>
        </p:txBody>
      </p:sp>
      <p:sp>
        <p:nvSpPr>
          <p:cNvPr id="12309" name="矩形 35"/>
          <p:cNvSpPr>
            <a:spLocks noChangeArrowheads="1"/>
          </p:cNvSpPr>
          <p:nvPr/>
        </p:nvSpPr>
        <p:spPr bwMode="auto">
          <a:xfrm>
            <a:off x="7572375" y="1429385"/>
            <a:ext cx="136588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Production</a:t>
            </a:r>
          </a:p>
        </p:txBody>
      </p:sp>
      <p:cxnSp>
        <p:nvCxnSpPr>
          <p:cNvPr id="38" name="直接连接符 37"/>
          <p:cNvCxnSpPr/>
          <p:nvPr/>
        </p:nvCxnSpPr>
        <p:spPr>
          <a:xfrm rot="5400000">
            <a:off x="-800894" y="4444842"/>
            <a:ext cx="3887787"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836612" y="2235836"/>
            <a:ext cx="6127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标题 1"/>
          <p:cNvSpPr>
            <a:spLocks noGrp="1" noChangeArrowheads="1"/>
          </p:cNvSpPr>
          <p:nvPr/>
        </p:nvSpPr>
        <p:spPr>
          <a:xfrm>
            <a:off x="500063" y="71438"/>
            <a:ext cx="7858125" cy="785812"/>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2600" b="1" smtClean="0">
                <a:solidFill>
                  <a:schemeClr val="bg1"/>
                </a:solidFill>
              </a:rPr>
              <a:t>Objectives – purpose to perform the work </a:t>
            </a:r>
            <a:endParaRPr lang="zh-CN" altLang="en-US" sz="2600" b="1" smtClean="0">
              <a:solidFill>
                <a:schemeClr val="bg1"/>
              </a:solidFill>
            </a:endParaRPr>
          </a:p>
        </p:txBody>
      </p:sp>
    </p:spTree>
  </p:cSld>
  <p:clrMapOvr>
    <a:masterClrMapping/>
  </p:clrMapOvr>
  <p:timing>
    <p:tnLst>
      <p:par>
        <p:cTn id="1" dur="indefinite" restart="never" nodeType="tmRoot"/>
      </p:par>
    </p:tnLst>
    <p:bldLst>
      <p:bldP spid="2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41987"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Research questions</a:t>
            </a:r>
          </a:p>
        </p:txBody>
      </p:sp>
      <p:sp>
        <p:nvSpPr>
          <p:cNvPr id="41988" name="矩形 4"/>
          <p:cNvSpPr>
            <a:spLocks noChangeArrowheads="1"/>
          </p:cNvSpPr>
          <p:nvPr/>
        </p:nvSpPr>
        <p:spPr bwMode="auto">
          <a:xfrm>
            <a:off x="636619" y="1678936"/>
            <a:ext cx="8007347" cy="4581525"/>
          </a:xfrm>
          <a:prstGeom prst="rect">
            <a:avLst/>
          </a:prstGeom>
          <a:noFill/>
          <a:ln w="9525">
            <a:noFill/>
            <a:miter lim="800000"/>
          </a:ln>
        </p:spPr>
        <p:txBody>
          <a:bodyPr wrap="square">
            <a:spAutoFit/>
          </a:bodyPr>
          <a:lstStyle/>
          <a:p>
            <a:pPr>
              <a:lnSpc>
                <a:spcPct val="140000"/>
              </a:lnSpc>
              <a:spcBef>
                <a:spcPct val="20000"/>
              </a:spcBef>
            </a:pPr>
            <a:r>
              <a:rPr lang="en-US" altLang="zh-CN" sz="2200" dirty="0" smtClean="0">
                <a:solidFill>
                  <a:schemeClr val="bg1">
                    <a:lumMod val="50000"/>
                  </a:schemeClr>
                </a:solidFill>
                <a:sym typeface="宋体" pitchFamily="2" charset="-122"/>
              </a:rPr>
              <a:t>1. How do designers conduct a selection of stimuli, amongst the overwhelming diversity of available (visual) sources?</a:t>
            </a:r>
          </a:p>
          <a:p>
            <a:pPr>
              <a:lnSpc>
                <a:spcPct val="140000"/>
              </a:lnSpc>
              <a:spcBef>
                <a:spcPct val="20000"/>
              </a:spcBef>
            </a:pPr>
            <a:endParaRPr lang="en-US" altLang="zh-CN" sz="2200" dirty="0" smtClean="0">
              <a:solidFill>
                <a:schemeClr val="bg1">
                  <a:lumMod val="50000"/>
                </a:schemeClr>
              </a:solidFill>
              <a:sym typeface="宋体" pitchFamily="2" charset="-122"/>
            </a:endParaRPr>
          </a:p>
          <a:p>
            <a:pPr>
              <a:lnSpc>
                <a:spcPct val="140000"/>
              </a:lnSpc>
              <a:spcBef>
                <a:spcPct val="20000"/>
              </a:spcBef>
            </a:pPr>
            <a:r>
              <a:rPr lang="en-US" altLang="zh-CN" sz="2200" dirty="0" smtClean="0">
                <a:solidFill>
                  <a:schemeClr val="bg1">
                    <a:lumMod val="50000"/>
                  </a:schemeClr>
                </a:solidFill>
                <a:sym typeface="宋体" pitchFamily="2" charset="-122"/>
              </a:rPr>
              <a:t>2. How different types of stimuli are used helping to transform empirical findings into design ideas?</a:t>
            </a:r>
          </a:p>
          <a:p>
            <a:pPr>
              <a:lnSpc>
                <a:spcPct val="140000"/>
              </a:lnSpc>
              <a:spcBef>
                <a:spcPct val="20000"/>
              </a:spcBef>
            </a:pPr>
            <a:endParaRPr lang="en-US" altLang="zh-CN" sz="2200" dirty="0" smtClean="0">
              <a:solidFill>
                <a:schemeClr val="bg1">
                  <a:lumMod val="50000"/>
                </a:schemeClr>
              </a:solidFill>
              <a:sym typeface="宋体" pitchFamily="2" charset="-122"/>
            </a:endParaRPr>
          </a:p>
          <a:p>
            <a:pPr>
              <a:lnSpc>
                <a:spcPct val="140000"/>
              </a:lnSpc>
              <a:spcBef>
                <a:spcPct val="20000"/>
              </a:spcBef>
            </a:pPr>
            <a:r>
              <a:rPr lang="en-US" altLang="zh-CN" sz="2200" dirty="0" smtClean="0">
                <a:solidFill>
                  <a:schemeClr val="bg1">
                    <a:lumMod val="50000"/>
                  </a:schemeClr>
                </a:solidFill>
                <a:sym typeface="宋体" pitchFamily="2" charset="-122"/>
              </a:rPr>
              <a:t>3. What might be the difference between student and professional designers on the way to utilize (visual) stimuli during ideation? </a:t>
            </a:r>
            <a:r>
              <a:rPr lang="en-US" altLang="zh-CN" sz="2200" dirty="0" smtClean="0">
                <a:solidFill>
                  <a:schemeClr val="bg1">
                    <a:lumMod val="50000"/>
                  </a:schemeClr>
                </a:solidFill>
                <a:sym typeface="+mn-ea"/>
              </a:rPr>
              <a:t>What is the difference about their mindset?</a:t>
            </a:r>
            <a:endParaRPr lang="en-US" altLang="zh-CN" sz="1100" dirty="0" smtClean="0">
              <a:solidFill>
                <a:schemeClr val="bg1">
                  <a:lumMod val="50000"/>
                </a:schemeClr>
              </a:solidFill>
              <a:sym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7651" name="标题 1"/>
          <p:cNvSpPr>
            <a:spLocks noGrp="1" noChangeArrowheads="1"/>
          </p:cNvSpPr>
          <p:nvPr>
            <p:ph type="ctrTitle"/>
          </p:nvPr>
        </p:nvSpPr>
        <p:spPr>
          <a:xfrm>
            <a:off x="467995" y="-24"/>
            <a:ext cx="8545830" cy="785495"/>
          </a:xfrm>
        </p:spPr>
        <p:txBody>
          <a:bodyPr/>
          <a:lstStyle/>
          <a:p>
            <a:pPr algn="l" eaLnBrk="1" hangingPunct="1"/>
            <a:r>
              <a:rPr lang="en-US" altLang="en-US" sz="2600" b="1" dirty="0" smtClean="0">
                <a:solidFill>
                  <a:schemeClr val="bg1"/>
                </a:solidFill>
                <a:ea typeface="宋体" pitchFamily="2" charset="-122"/>
                <a:sym typeface="+mn-ea"/>
              </a:rPr>
              <a:t>Problems </a:t>
            </a:r>
            <a:r>
              <a:rPr lang="en-US" altLang="en-US" sz="2600" b="1" dirty="0">
                <a:solidFill>
                  <a:schemeClr val="bg1"/>
                </a:solidFill>
                <a:ea typeface="宋体" pitchFamily="2" charset="-122"/>
                <a:sym typeface="+mn-ea"/>
              </a:rPr>
              <a:t>for </a:t>
            </a:r>
            <a:r>
              <a:rPr lang="en-US" altLang="en-US" sz="2600" b="1" dirty="0" smtClean="0">
                <a:solidFill>
                  <a:schemeClr val="bg1"/>
                </a:solidFill>
                <a:ea typeface="宋体" pitchFamily="2" charset="-122"/>
                <a:sym typeface="+mn-ea"/>
              </a:rPr>
              <a:t>designers</a:t>
            </a:r>
            <a:endParaRPr lang="en-US" altLang="en-US" sz="2600" b="1" dirty="0" smtClean="0">
              <a:solidFill>
                <a:schemeClr val="bg1"/>
              </a:solidFill>
              <a:ea typeface="宋体" pitchFamily="2" charset="-122"/>
            </a:endParaRPr>
          </a:p>
        </p:txBody>
      </p:sp>
      <p:sp>
        <p:nvSpPr>
          <p:cNvPr id="34" name="副标题 2"/>
          <p:cNvSpPr>
            <a:spLocks noGrp="1"/>
          </p:cNvSpPr>
          <p:nvPr>
            <p:ph type="subTitle" idx="1"/>
          </p:nvPr>
        </p:nvSpPr>
        <p:spPr>
          <a:xfrm>
            <a:off x="4211955" y="1700530"/>
            <a:ext cx="4655820" cy="2250440"/>
          </a:xfrm>
          <a:ln w="9525">
            <a:solidFill>
              <a:schemeClr val="bg1"/>
            </a:solidFill>
            <a:miter lim="800000"/>
          </a:ln>
        </p:spPr>
        <p:txBody>
          <a:bodyPr rtlCol="0">
            <a:noAutofit/>
          </a:bodyPr>
          <a:lstStyle/>
          <a:p>
            <a:pPr algn="l" eaLnBrk="1" hangingPunct="1">
              <a:lnSpc>
                <a:spcPct val="140000"/>
              </a:lnSpc>
              <a:spcAft>
                <a:spcPts val="0"/>
              </a:spcAft>
              <a:buFont typeface="Wingdings" pitchFamily="2" charset="2"/>
              <a:buChar char="l"/>
              <a:defRPr/>
            </a:pPr>
            <a:r>
              <a:rPr lang="en-US" altLang="zh-CN" sz="2000" noProof="1" smtClean="0"/>
              <a:t> </a:t>
            </a:r>
            <a:r>
              <a:rPr lang="en-US" altLang="zh-CN" sz="2000" noProof="1" smtClean="0">
                <a:solidFill>
                  <a:schemeClr val="bg1">
                    <a:lumMod val="50000"/>
                  </a:schemeClr>
                </a:solidFill>
              </a:rPr>
              <a:t> Study and work</a:t>
            </a:r>
            <a:r>
              <a:rPr lang="en-US" altLang="zh-CN" sz="2000" noProof="1" smtClean="0"/>
              <a:t> experience</a:t>
            </a:r>
          </a:p>
          <a:p>
            <a:pPr algn="l" eaLnBrk="1" hangingPunct="1">
              <a:lnSpc>
                <a:spcPct val="140000"/>
              </a:lnSpc>
              <a:spcAft>
                <a:spcPts val="0"/>
              </a:spcAft>
              <a:defRPr/>
            </a:pPr>
            <a:r>
              <a:rPr lang="en-US" sz="2000" noProof="1" smtClean="0">
                <a:cs typeface="+mn-ea"/>
                <a:sym typeface="+mn-ea"/>
              </a:rPr>
              <a:t>1) design survey result </a:t>
            </a:r>
            <a:r>
              <a:rPr lang="en-US" sz="2000" noProof="1" smtClean="0">
                <a:cs typeface="+mn-ea"/>
                <a:sym typeface="+mn-ea"/>
              </a:rPr>
              <a:t>not fully utilized</a:t>
            </a:r>
            <a:endParaRPr lang="en-US" sz="2000" noProof="1" smtClean="0">
              <a:cs typeface="+mn-ea"/>
              <a:sym typeface="+mn-ea"/>
            </a:endParaRPr>
          </a:p>
          <a:p>
            <a:pPr algn="l" eaLnBrk="1" hangingPunct="1">
              <a:lnSpc>
                <a:spcPct val="140000"/>
              </a:lnSpc>
              <a:spcAft>
                <a:spcPts val="0"/>
              </a:spcAft>
              <a:defRPr/>
            </a:pPr>
            <a:r>
              <a:rPr lang="en-US" sz="2000" noProof="1">
                <a:cs typeface="+mn-ea"/>
                <a:sym typeface="+mn-ea"/>
              </a:rPr>
              <a:t>2</a:t>
            </a:r>
            <a:r>
              <a:rPr lang="en-US" sz="2000" noProof="1" smtClean="0">
                <a:cs typeface="+mn-ea"/>
                <a:sym typeface="+mn-ea"/>
              </a:rPr>
              <a:t>) </a:t>
            </a:r>
            <a:r>
              <a:rPr lang="en-US" sz="2000" noProof="1" smtClean="0">
                <a:cs typeface="+mn-ea"/>
                <a:sym typeface="+mn-ea"/>
              </a:rPr>
              <a:t>limited design ideas generation </a:t>
            </a:r>
            <a:r>
              <a:rPr lang="en-US" sz="2000" noProof="1" smtClean="0">
                <a:solidFill>
                  <a:schemeClr val="bg1">
                    <a:lumMod val="50000"/>
                  </a:schemeClr>
                </a:solidFill>
                <a:cs typeface="+mn-ea"/>
                <a:sym typeface="+mn-ea"/>
              </a:rPr>
              <a:t>methods</a:t>
            </a:r>
            <a:endParaRPr lang="en-US" altLang="zh-CN" sz="2000" noProof="1" smtClean="0">
              <a:solidFill>
                <a:schemeClr val="bg1">
                  <a:lumMod val="50000"/>
                </a:schemeClr>
              </a:solidFill>
              <a:cs typeface="+mn-ea"/>
              <a:sym typeface="+mn-ea"/>
            </a:endParaRPr>
          </a:p>
        </p:txBody>
      </p:sp>
      <p:pic>
        <p:nvPicPr>
          <p:cNvPr id="5" name="图片 16" descr="93012432.jpg"/>
          <p:cNvPicPr>
            <a:picLocks noChangeAspect="1" noChangeArrowheads="1"/>
          </p:cNvPicPr>
          <p:nvPr/>
        </p:nvPicPr>
        <p:blipFill>
          <a:blip r:embed="rId3" cstate="print"/>
          <a:srcRect/>
          <a:stretch>
            <a:fillRect/>
          </a:stretch>
        </p:blipFill>
        <p:spPr bwMode="auto">
          <a:xfrm>
            <a:off x="714693" y="1643380"/>
            <a:ext cx="3143250" cy="4719638"/>
          </a:xfrm>
          <a:prstGeom prst="rect">
            <a:avLst/>
          </a:prstGeom>
          <a:noFill/>
          <a:ln w="9525">
            <a:noFill/>
            <a:miter lim="800000"/>
            <a:headEnd/>
            <a:tailEnd/>
          </a:ln>
        </p:spPr>
      </p:pic>
      <p:sp>
        <p:nvSpPr>
          <p:cNvPr id="2" name="文本框 1"/>
          <p:cNvSpPr txBox="1"/>
          <p:nvPr/>
        </p:nvSpPr>
        <p:spPr>
          <a:xfrm>
            <a:off x="4427855" y="4575175"/>
            <a:ext cx="4189730" cy="1798320"/>
          </a:xfrm>
          <a:prstGeom prst="rect">
            <a:avLst/>
          </a:prstGeom>
          <a:noFill/>
        </p:spPr>
        <p:txBody>
          <a:bodyPr wrap="square" rtlCol="0" anchor="t">
            <a:spAutoFit/>
          </a:bodyPr>
          <a:lstStyle/>
          <a:p>
            <a:pPr algn="l" eaLnBrk="1" hangingPunct="1">
              <a:lnSpc>
                <a:spcPct val="140000"/>
              </a:lnSpc>
              <a:spcAft>
                <a:spcPts val="0"/>
              </a:spcAft>
              <a:defRPr/>
            </a:pPr>
            <a:r>
              <a:rPr lang="en-US" sz="2000" smtClean="0">
                <a:solidFill>
                  <a:schemeClr val="bg1">
                    <a:lumMod val="50000"/>
                  </a:schemeClr>
                </a:solidFill>
                <a:cs typeface="+mn-ea"/>
                <a:sym typeface="+mn-ea"/>
              </a:rPr>
              <a:t>What are good sources for design inspiration?</a:t>
            </a:r>
            <a:endParaRPr lang="en-US" altLang="en-US" sz="2000" smtClean="0">
              <a:solidFill>
                <a:schemeClr val="bg1">
                  <a:lumMod val="50000"/>
                </a:schemeClr>
              </a:solidFill>
              <a:cs typeface="+mn-ea"/>
              <a:sym typeface="+mn-ea"/>
            </a:endParaRPr>
          </a:p>
          <a:p>
            <a:pPr algn="l" eaLnBrk="1" hangingPunct="1">
              <a:lnSpc>
                <a:spcPct val="140000"/>
              </a:lnSpc>
              <a:spcAft>
                <a:spcPts val="0"/>
              </a:spcAft>
              <a:defRPr/>
            </a:pPr>
            <a:r>
              <a:rPr lang="en-US" sz="2000" smtClean="0">
                <a:solidFill>
                  <a:schemeClr val="bg1">
                    <a:lumMod val="50000"/>
                  </a:schemeClr>
                </a:solidFill>
                <a:cs typeface="+mn-ea"/>
                <a:sym typeface="+mn-ea"/>
              </a:rPr>
              <a:t>How to translate empirical findings to creative design ideas?</a:t>
            </a:r>
            <a:endParaRPr lang="en-US" altLang="en-US" sz="2000" smtClean="0">
              <a:solidFill>
                <a:schemeClr val="bg1">
                  <a:lumMod val="50000"/>
                </a:schemeClr>
              </a:solidFill>
              <a:cs typeface="+mn-ea"/>
              <a:sym typeface="+mn-ea"/>
            </a:endParaRPr>
          </a:p>
        </p:txBody>
      </p:sp>
      <p:sp>
        <p:nvSpPr>
          <p:cNvPr id="4" name="下箭头 3"/>
          <p:cNvSpPr/>
          <p:nvPr/>
        </p:nvSpPr>
        <p:spPr>
          <a:xfrm>
            <a:off x="6155690" y="4107815"/>
            <a:ext cx="287655" cy="47244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4819"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sym typeface="Arial" pitchFamily="34" charset="0"/>
              </a:rPr>
              <a:t>Contributions of proposed research</a:t>
            </a:r>
            <a:endParaRPr lang="zh-CN" altLang="en-US" sz="2600" b="1" dirty="0" smtClean="0">
              <a:solidFill>
                <a:schemeClr val="bg1"/>
              </a:solidFill>
            </a:endParaRPr>
          </a:p>
        </p:txBody>
      </p:sp>
      <p:sp>
        <p:nvSpPr>
          <p:cNvPr id="5" name="矩形 4"/>
          <p:cNvSpPr/>
          <p:nvPr/>
        </p:nvSpPr>
        <p:spPr>
          <a:xfrm>
            <a:off x="396240" y="1772285"/>
            <a:ext cx="8555990" cy="4166235"/>
          </a:xfrm>
          <a:prstGeom prst="rect">
            <a:avLst/>
          </a:prstGeom>
        </p:spPr>
        <p:txBody>
          <a:bodyPr wrap="square">
            <a:spAutoFit/>
          </a:bodyPr>
          <a:lstStyle/>
          <a:p>
            <a:pPr marL="342900" indent="-342900" eaLnBrk="1" latinLnBrk="0" hangingPunct="1">
              <a:lnSpc>
                <a:spcPct val="120000"/>
              </a:lnSpc>
              <a:spcBef>
                <a:spcPts val="600"/>
              </a:spcBef>
              <a:spcAft>
                <a:spcPts val="1200"/>
              </a:spcAft>
              <a:buFont typeface="Wingdings" charset="0"/>
              <a:buChar char="l"/>
              <a:defRPr/>
            </a:pPr>
            <a:r>
              <a:rPr lang="en-US" altLang="zh-CN" sz="2200" dirty="0">
                <a:solidFill>
                  <a:schemeClr val="bg1">
                    <a:lumMod val="50000"/>
                  </a:schemeClr>
                </a:solidFill>
                <a:sym typeface="+mn-ea"/>
              </a:rPr>
              <a:t>K</a:t>
            </a:r>
            <a:r>
              <a:rPr lang="en-US" altLang="zh-CN" sz="2200" dirty="0" smtClean="0">
                <a:solidFill>
                  <a:schemeClr val="bg1">
                    <a:lumMod val="50000"/>
                  </a:schemeClr>
                </a:solidFill>
                <a:sym typeface="+mn-ea"/>
              </a:rPr>
              <a:t>nowing the influence of various visual stimuli during idea generation.</a:t>
            </a:r>
          </a:p>
          <a:p>
            <a:pPr marL="342900" indent="-342900" eaLnBrk="1" latinLnBrk="0" hangingPunct="1">
              <a:lnSpc>
                <a:spcPct val="120000"/>
              </a:lnSpc>
              <a:spcBef>
                <a:spcPts val="600"/>
              </a:spcBef>
              <a:spcAft>
                <a:spcPts val="1200"/>
              </a:spcAft>
              <a:buFont typeface="Wingdings" charset="0"/>
              <a:buChar char="l"/>
              <a:defRPr/>
            </a:pPr>
            <a:r>
              <a:rPr lang="en-US" altLang="zh-CN" sz="2200" dirty="0" smtClean="0">
                <a:solidFill>
                  <a:schemeClr val="bg1">
                    <a:lumMod val="50000"/>
                  </a:schemeClr>
                </a:solidFill>
                <a:sym typeface="宋体" pitchFamily="2" charset="-122"/>
              </a:rPr>
              <a:t>Help designer have a better identity by reflecting on ideation process, offer student designers a deep understanding of professional designers' expertise in particular field, and which type of mindset they use to transfer design research to design ideas effectively</a:t>
            </a:r>
          </a:p>
          <a:p>
            <a:pPr marL="342900" indent="-342900" eaLnBrk="1" latinLnBrk="0" hangingPunct="1">
              <a:lnSpc>
                <a:spcPct val="120000"/>
              </a:lnSpc>
              <a:spcBef>
                <a:spcPts val="600"/>
              </a:spcBef>
              <a:spcAft>
                <a:spcPts val="1200"/>
              </a:spcAft>
              <a:buFont typeface="Wingdings" charset="0"/>
              <a:buChar char="l"/>
              <a:defRPr/>
            </a:pPr>
            <a:r>
              <a:rPr lang="en-US" altLang="zh-CN" sz="2200" dirty="0">
                <a:solidFill>
                  <a:schemeClr val="bg1">
                    <a:lumMod val="50000"/>
                  </a:schemeClr>
                </a:solidFill>
                <a:sym typeface="+mn-ea"/>
              </a:rPr>
              <a:t>Build a</a:t>
            </a:r>
            <a:r>
              <a:rPr lang="zh-CN" altLang="en-US" sz="2200" dirty="0">
                <a:solidFill>
                  <a:schemeClr val="bg1">
                    <a:lumMod val="50000"/>
                  </a:schemeClr>
                </a:solidFill>
                <a:sym typeface="+mn-ea"/>
              </a:rPr>
              <a:t> guidance for designers to conduct an appropriate selection of  stimuli, amongst the overwhelming diversity of available stimuli, to transfer empirical findings (one kind of knowledge) to design implications (another knowledge)</a:t>
            </a:r>
            <a:r>
              <a:rPr lang="en-US" altLang="zh-CN" sz="2200" dirty="0">
                <a:solidFill>
                  <a:schemeClr val="bg1">
                    <a:lumMod val="50000"/>
                  </a:schemeClr>
                </a:solidFill>
                <a:sym typeface="+mn-ea"/>
              </a:rPr>
              <a:t>.</a:t>
            </a:r>
            <a:endParaRPr lang="en-US" altLang="zh-CN" sz="2200" noProof="1"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499745" y="71120"/>
            <a:ext cx="7286625" cy="571500"/>
          </a:xfrm>
          <a:prstGeom prst="rect">
            <a:avLst/>
          </a:prstGeom>
          <a:noFill/>
          <a:ln w="9525">
            <a:noFill/>
            <a:miter lim="800000"/>
          </a:ln>
        </p:spPr>
        <p:txBody>
          <a:bodyPr anchor="ctr"/>
          <a:lstStyle/>
          <a:p>
            <a:r>
              <a:rPr lang="en-US" altLang="zh-CN" sz="2600" b="1">
                <a:solidFill>
                  <a:schemeClr val="bg1"/>
                </a:solidFill>
              </a:rPr>
              <a:t>Methodology </a:t>
            </a:r>
            <a:r>
              <a:rPr lang="en-US" altLang="zh-CN" sz="2600" b="1" smtClean="0">
                <a:solidFill>
                  <a:schemeClr val="bg1"/>
                </a:solidFill>
                <a:sym typeface="+mn-ea"/>
              </a:rPr>
              <a:t>– </a:t>
            </a:r>
            <a:r>
              <a:rPr lang="en-US" altLang="zh-CN" sz="2600" b="1">
                <a:solidFill>
                  <a:schemeClr val="bg1"/>
                </a:solidFill>
              </a:rPr>
              <a:t>flow chart </a:t>
            </a:r>
            <a:endParaRPr lang="zh-CN" altLang="en-US" sz="2600" b="1">
              <a:solidFill>
                <a:schemeClr val="bg1"/>
              </a:solidFill>
            </a:endParaRPr>
          </a:p>
        </p:txBody>
      </p:sp>
      <p:sp>
        <p:nvSpPr>
          <p:cNvPr id="4" name="矩形 3">
            <a:hlinkClick r:id="rId3" action="ppaction://hlinksldjump"/>
          </p:cNvPr>
          <p:cNvSpPr/>
          <p:nvPr/>
        </p:nvSpPr>
        <p:spPr>
          <a:xfrm>
            <a:off x="2980373" y="1000125"/>
            <a:ext cx="1150937"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Literature review</a:t>
            </a:r>
          </a:p>
        </p:txBody>
      </p:sp>
      <p:sp>
        <p:nvSpPr>
          <p:cNvPr id="5" name="矩形 4">
            <a:hlinkClick r:id="rId3" action="ppaction://hlinksldjump"/>
          </p:cNvPr>
          <p:cNvSpPr/>
          <p:nvPr/>
        </p:nvSpPr>
        <p:spPr>
          <a:xfrm>
            <a:off x="2980373" y="1508125"/>
            <a:ext cx="1152525" cy="3730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Object of study, research scope</a:t>
            </a:r>
          </a:p>
        </p:txBody>
      </p:sp>
      <p:sp>
        <p:nvSpPr>
          <p:cNvPr id="8" name="矩形 7">
            <a:hlinkClick r:id="rId3" action="ppaction://hlinksldjump"/>
          </p:cNvPr>
          <p:cNvSpPr/>
          <p:nvPr/>
        </p:nvSpPr>
        <p:spPr>
          <a:xfrm>
            <a:off x="2980373" y="2081213"/>
            <a:ext cx="1152525"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Research question</a:t>
            </a:r>
          </a:p>
        </p:txBody>
      </p:sp>
      <p:sp>
        <p:nvSpPr>
          <p:cNvPr id="16" name="矩形 15"/>
          <p:cNvSpPr/>
          <p:nvPr/>
        </p:nvSpPr>
        <p:spPr>
          <a:xfrm>
            <a:off x="2980373" y="2566988"/>
            <a:ext cx="1150937"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Methodology</a:t>
            </a:r>
          </a:p>
        </p:txBody>
      </p:sp>
      <p:cxnSp>
        <p:nvCxnSpPr>
          <p:cNvPr id="17" name="肘形连接符 16"/>
          <p:cNvCxnSpPr/>
          <p:nvPr/>
        </p:nvCxnSpPr>
        <p:spPr>
          <a:xfrm rot="5400000" flipV="1">
            <a:off x="3454248" y="2462400"/>
            <a:ext cx="201600" cy="0"/>
          </a:xfrm>
          <a:prstGeom prst="bentConnector3">
            <a:avLst>
              <a:gd name="adj1" fmla="val 499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圆角矩形 18">
            <a:hlinkClick r:id="rId3" action="ppaction://hlinksldjump"/>
          </p:cNvPr>
          <p:cNvSpPr/>
          <p:nvPr/>
        </p:nvSpPr>
        <p:spPr>
          <a:xfrm>
            <a:off x="2265998" y="3284538"/>
            <a:ext cx="1008062"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Sampling</a:t>
            </a:r>
          </a:p>
        </p:txBody>
      </p:sp>
      <p:sp>
        <p:nvSpPr>
          <p:cNvPr id="21" name="圆角矩形 20"/>
          <p:cNvSpPr/>
          <p:nvPr/>
        </p:nvSpPr>
        <p:spPr>
          <a:xfrm>
            <a:off x="4612323" y="3286125"/>
            <a:ext cx="97948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Instrument</a:t>
            </a:r>
          </a:p>
        </p:txBody>
      </p:sp>
      <p:sp>
        <p:nvSpPr>
          <p:cNvPr id="23" name="圆角矩形 22"/>
          <p:cNvSpPr/>
          <p:nvPr/>
        </p:nvSpPr>
        <p:spPr>
          <a:xfrm>
            <a:off x="2265998" y="3790950"/>
            <a:ext cx="1008062" cy="360363"/>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Convenience sampling</a:t>
            </a:r>
          </a:p>
        </p:txBody>
      </p:sp>
      <p:sp>
        <p:nvSpPr>
          <p:cNvPr id="24" name="圆角矩形 23">
            <a:hlinkClick r:id="rId3" action="ppaction://hlinksldjump"/>
          </p:cNvPr>
          <p:cNvSpPr/>
          <p:nvPr/>
        </p:nvSpPr>
        <p:spPr>
          <a:xfrm>
            <a:off x="4663123" y="3789045"/>
            <a:ext cx="877887" cy="6937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Semi-structured qualitative interview</a:t>
            </a:r>
          </a:p>
        </p:txBody>
      </p:sp>
      <p:sp>
        <p:nvSpPr>
          <p:cNvPr id="25" name="椭圆 24"/>
          <p:cNvSpPr/>
          <p:nvPr/>
        </p:nvSpPr>
        <p:spPr>
          <a:xfrm>
            <a:off x="1027748" y="4594225"/>
            <a:ext cx="1668462" cy="4032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research questions</a:t>
            </a:r>
          </a:p>
        </p:txBody>
      </p:sp>
      <p:sp>
        <p:nvSpPr>
          <p:cNvPr id="27" name="椭圆 26"/>
          <p:cNvSpPr/>
          <p:nvPr/>
        </p:nvSpPr>
        <p:spPr>
          <a:xfrm>
            <a:off x="2913698" y="4581525"/>
            <a:ext cx="1727200" cy="4159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interview questions</a:t>
            </a:r>
          </a:p>
        </p:txBody>
      </p:sp>
      <p:sp>
        <p:nvSpPr>
          <p:cNvPr id="28" name="圆角矩形 27">
            <a:hlinkClick r:id="rId3" action="ppaction://hlinksldjump"/>
          </p:cNvPr>
          <p:cNvSpPr/>
          <p:nvPr/>
        </p:nvSpPr>
        <p:spPr>
          <a:xfrm>
            <a:off x="2265998" y="5157788"/>
            <a:ext cx="1008062" cy="3619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Purposeful sampling</a:t>
            </a:r>
          </a:p>
        </p:txBody>
      </p:sp>
      <p:sp>
        <p:nvSpPr>
          <p:cNvPr id="34" name="圆角矩形 33"/>
          <p:cNvSpPr/>
          <p:nvPr/>
        </p:nvSpPr>
        <p:spPr>
          <a:xfrm>
            <a:off x="6155373" y="3717925"/>
            <a:ext cx="1036637" cy="2857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Transcribe</a:t>
            </a:r>
          </a:p>
        </p:txBody>
      </p:sp>
      <p:sp>
        <p:nvSpPr>
          <p:cNvPr id="36" name="圆角矩形 35">
            <a:hlinkClick r:id="rId3" action="ppaction://hlinksldjump"/>
          </p:cNvPr>
          <p:cNvSpPr/>
          <p:nvPr/>
        </p:nvSpPr>
        <p:spPr>
          <a:xfrm>
            <a:off x="6153785" y="4581525"/>
            <a:ext cx="1036638"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Matrix Structure</a:t>
            </a:r>
          </a:p>
        </p:txBody>
      </p:sp>
      <p:sp>
        <p:nvSpPr>
          <p:cNvPr id="44" name="圆角矩形 43"/>
          <p:cNvSpPr/>
          <p:nvPr/>
        </p:nvSpPr>
        <p:spPr>
          <a:xfrm>
            <a:off x="6155373" y="41481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coding by specific stimuli</a:t>
            </a:r>
          </a:p>
        </p:txBody>
      </p:sp>
      <p:cxnSp>
        <p:nvCxnSpPr>
          <p:cNvPr id="51" name="肘形连接符 50"/>
          <p:cNvCxnSpPr/>
          <p:nvPr/>
        </p:nvCxnSpPr>
        <p:spPr>
          <a:xfrm rot="10800000" flipV="1">
            <a:off x="1861185" y="4360225"/>
            <a:ext cx="906463" cy="2340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10800000" flipH="1">
            <a:off x="1029335" y="2241550"/>
            <a:ext cx="1951038" cy="2570163"/>
          </a:xfrm>
          <a:prstGeom prst="bentConnector3">
            <a:avLst>
              <a:gd name="adj1" fmla="val -12199"/>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715510" y="5083175"/>
            <a:ext cx="771525" cy="47688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other material</a:t>
            </a:r>
          </a:p>
        </p:txBody>
      </p:sp>
      <p:cxnSp>
        <p:nvCxnSpPr>
          <p:cNvPr id="2" name="肘形连接符 1"/>
          <p:cNvCxnSpPr/>
          <p:nvPr/>
        </p:nvCxnSpPr>
        <p:spPr>
          <a:xfrm rot="10800000">
            <a:off x="1862773" y="5013325"/>
            <a:ext cx="4032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3274060" y="5013325"/>
            <a:ext cx="5048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1677035" y="5856288"/>
            <a:ext cx="1023938" cy="4556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Return visit</a:t>
            </a:r>
          </a:p>
          <a:p>
            <a:pPr algn="ctr">
              <a:defRPr/>
            </a:pPr>
            <a:r>
              <a:rPr lang="en-US" altLang="zh-CN" sz="1000" noProof="1">
                <a:solidFill>
                  <a:schemeClr val="tx1"/>
                </a:solidFill>
              </a:rPr>
              <a:t>Dolphi method</a:t>
            </a:r>
          </a:p>
        </p:txBody>
      </p:sp>
      <p:cxnSp>
        <p:nvCxnSpPr>
          <p:cNvPr id="33" name="直接箭头连接符 32"/>
          <p:cNvCxnSpPr/>
          <p:nvPr/>
        </p:nvCxnSpPr>
        <p:spPr>
          <a:xfrm>
            <a:off x="3556635" y="1309688"/>
            <a:ext cx="0" cy="19843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 5">
            <a:hlinkClick r:id="rId3" action="ppaction://hlinksldjump"/>
          </p:cNvPr>
          <p:cNvSpPr/>
          <p:nvPr/>
        </p:nvSpPr>
        <p:spPr>
          <a:xfrm>
            <a:off x="6155373" y="32845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analysis</a:t>
            </a:r>
          </a:p>
        </p:txBody>
      </p:sp>
      <p:sp>
        <p:nvSpPr>
          <p:cNvPr id="10" name="圆角矩形 9">
            <a:hlinkClick r:id="rId3" action="ppaction://hlinksldjump"/>
          </p:cNvPr>
          <p:cNvSpPr/>
          <p:nvPr/>
        </p:nvSpPr>
        <p:spPr>
          <a:xfrm>
            <a:off x="7379335" y="3287713"/>
            <a:ext cx="900113"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Ethical issues</a:t>
            </a:r>
          </a:p>
        </p:txBody>
      </p:sp>
      <p:sp>
        <p:nvSpPr>
          <p:cNvPr id="14" name="圆角矩形 13"/>
          <p:cNvSpPr/>
          <p:nvPr/>
        </p:nvSpPr>
        <p:spPr>
          <a:xfrm>
            <a:off x="6118860" y="2522538"/>
            <a:ext cx="1108075" cy="3032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Memos</a:t>
            </a:r>
          </a:p>
        </p:txBody>
      </p:sp>
      <p:cxnSp>
        <p:nvCxnSpPr>
          <p:cNvPr id="61" name="肘形连接符 60"/>
          <p:cNvCxnSpPr/>
          <p:nvPr/>
        </p:nvCxnSpPr>
        <p:spPr>
          <a:xfrm rot="5400000">
            <a:off x="2948623" y="2674938"/>
            <a:ext cx="430212" cy="785812"/>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flipV="1">
            <a:off x="4113213" y="2297113"/>
            <a:ext cx="431800" cy="1546225"/>
          </a:xfrm>
          <a:prstGeom prst="bentConnector3">
            <a:avLst>
              <a:gd name="adj1" fmla="val 49926"/>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rot="5400000" flipV="1">
            <a:off x="4899660" y="1510665"/>
            <a:ext cx="430530" cy="31178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nvCxnSpPr>
        <p:spPr>
          <a:xfrm rot="5400000" flipV="1">
            <a:off x="5476716" y="934244"/>
            <a:ext cx="433388" cy="42735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970915" y="2919730"/>
            <a:ext cx="4681220" cy="3535045"/>
          </a:xfrm>
          <a:prstGeom prst="rect">
            <a:avLst/>
          </a:prstGeom>
          <a:noFill/>
          <a:ln w="9525" cmpd="sng">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69" name="直接箭头连接符 68"/>
          <p:cNvCxnSpPr/>
          <p:nvPr/>
        </p:nvCxnSpPr>
        <p:spPr>
          <a:xfrm>
            <a:off x="4715510" y="2636838"/>
            <a:ext cx="0" cy="396875"/>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5101590" y="3556800"/>
            <a:ext cx="635" cy="216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28" idx="2"/>
            <a:endCxn id="32" idx="0"/>
          </p:cNvCxnSpPr>
          <p:nvPr/>
        </p:nvCxnSpPr>
        <p:spPr>
          <a:xfrm rot="5400000" flipV="1">
            <a:off x="2987993" y="5373688"/>
            <a:ext cx="500062" cy="792162"/>
          </a:xfrm>
          <a:prstGeom prst="bentConnector3">
            <a:avLst>
              <a:gd name="adj1" fmla="val 521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770188" y="3573463"/>
            <a:ext cx="0" cy="21717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2767648" y="4381200"/>
            <a:ext cx="0" cy="756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4699635" y="2622550"/>
            <a:ext cx="1425575" cy="0"/>
          </a:xfrm>
          <a:prstGeom prst="line">
            <a:avLst/>
          </a:prstGeom>
          <a:ln w="9525">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6165215" y="5015230"/>
            <a:ext cx="1790065" cy="77279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000" noProof="1">
              <a:solidFill>
                <a:schemeClr val="tx1"/>
              </a:solidFill>
              <a:sym typeface="+mn-ea"/>
            </a:endParaRPr>
          </a:p>
          <a:p>
            <a:pPr>
              <a:defRPr/>
            </a:pPr>
            <a:r>
              <a:rPr lang="en-US" altLang="zh-CN" sz="1000" noProof="1">
                <a:solidFill>
                  <a:schemeClr val="tx1"/>
                </a:solidFill>
                <a:sym typeface="+mn-ea"/>
              </a:rPr>
              <a:t>Compare the perspectives:</a:t>
            </a:r>
            <a:endParaRPr lang="en-US" altLang="zh-CN" sz="1000" noProof="1">
              <a:solidFill>
                <a:schemeClr val="tx1"/>
              </a:solidFill>
            </a:endParaRPr>
          </a:p>
          <a:p>
            <a:pPr>
              <a:defRPr/>
            </a:pPr>
            <a:r>
              <a:rPr lang="en-US" altLang="zh-CN" sz="1000" noProof="1">
                <a:solidFill>
                  <a:schemeClr val="tx1"/>
                </a:solidFill>
                <a:sym typeface="+mn-ea"/>
              </a:rPr>
              <a:t>1) selection of various stimuli</a:t>
            </a:r>
          </a:p>
          <a:p>
            <a:pPr>
              <a:defRPr/>
            </a:pPr>
            <a:r>
              <a:rPr lang="en-US" altLang="zh-CN" sz="1000" noProof="1">
                <a:solidFill>
                  <a:schemeClr val="tx1"/>
                </a:solidFill>
                <a:sym typeface="+mn-ea"/>
              </a:rPr>
              <a:t>2) transformation of empirical findings</a:t>
            </a:r>
          </a:p>
          <a:p>
            <a:pPr>
              <a:defRPr/>
            </a:pPr>
            <a:r>
              <a:rPr lang="en-US" altLang="zh-CN" sz="1000" noProof="1">
                <a:solidFill>
                  <a:schemeClr val="tx1"/>
                </a:solidFill>
                <a:sym typeface="+mn-ea"/>
              </a:rPr>
              <a:t>3) student and professional</a:t>
            </a:r>
            <a:endParaRPr lang="en-US" altLang="zh-CN" sz="1000" noProof="1">
              <a:solidFill>
                <a:schemeClr val="tx1"/>
              </a:solidFill>
            </a:endParaRPr>
          </a:p>
          <a:p>
            <a:pPr>
              <a:defRPr/>
            </a:pPr>
            <a:endParaRPr lang="en-US" altLang="zh-CN" sz="1000" noProof="1">
              <a:solidFill>
                <a:schemeClr val="tx1"/>
              </a:solidFill>
            </a:endParaRPr>
          </a:p>
        </p:txBody>
      </p:sp>
      <p:sp>
        <p:nvSpPr>
          <p:cNvPr id="80" name="圆角矩形 79">
            <a:hlinkClick r:id="rId3" action="ppaction://hlinksldjump"/>
          </p:cNvPr>
          <p:cNvSpPr/>
          <p:nvPr/>
        </p:nvSpPr>
        <p:spPr>
          <a:xfrm>
            <a:off x="3026728" y="6022975"/>
            <a:ext cx="1184275" cy="288925"/>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collection</a:t>
            </a:r>
          </a:p>
        </p:txBody>
      </p:sp>
      <p:sp>
        <p:nvSpPr>
          <p:cNvPr id="82" name="圆角矩形 81"/>
          <p:cNvSpPr/>
          <p:nvPr/>
        </p:nvSpPr>
        <p:spPr>
          <a:xfrm>
            <a:off x="6070600" y="6308725"/>
            <a:ext cx="2200275" cy="347980"/>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sym typeface="+mn-ea"/>
              </a:rPr>
              <a:t>guidance for designers to conduct an appropriate selection of stimuli</a:t>
            </a:r>
          </a:p>
        </p:txBody>
      </p:sp>
      <p:cxnSp>
        <p:nvCxnSpPr>
          <p:cNvPr id="85" name="直接箭头连接符 84"/>
          <p:cNvCxnSpPr/>
          <p:nvPr/>
        </p:nvCxnSpPr>
        <p:spPr>
          <a:xfrm>
            <a:off x="6673533" y="3573463"/>
            <a:ext cx="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673533" y="4003675"/>
            <a:ext cx="0" cy="14478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6672580" y="4437063"/>
            <a:ext cx="127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59880" y="4868863"/>
            <a:ext cx="0" cy="18097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80" idx="3"/>
            <a:endCxn id="6" idx="1"/>
          </p:cNvCxnSpPr>
          <p:nvPr/>
        </p:nvCxnSpPr>
        <p:spPr>
          <a:xfrm flipV="1">
            <a:off x="4211320" y="3429635"/>
            <a:ext cx="1944370" cy="2738120"/>
          </a:xfrm>
          <a:prstGeom prst="bentConnector3">
            <a:avLst>
              <a:gd name="adj1" fmla="val 8435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肘形连接符 100"/>
          <p:cNvCxnSpPr/>
          <p:nvPr/>
        </p:nvCxnSpPr>
        <p:spPr>
          <a:xfrm rot="16200000">
            <a:off x="4033838" y="3951923"/>
            <a:ext cx="373380" cy="885825"/>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肘形连接符 102"/>
          <p:cNvCxnSpPr/>
          <p:nvPr/>
        </p:nvCxnSpPr>
        <p:spPr>
          <a:xfrm rot="5400000" flipV="1">
            <a:off x="2711292" y="4185444"/>
            <a:ext cx="512762" cy="400050"/>
          </a:xfrm>
          <a:prstGeom prst="bentConnector3">
            <a:avLst>
              <a:gd name="adj1" fmla="val 4452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文本框 104"/>
          <p:cNvSpPr txBox="1">
            <a:spLocks noChangeArrowheads="1"/>
          </p:cNvSpPr>
          <p:nvPr/>
        </p:nvSpPr>
        <p:spPr bwMode="auto">
          <a:xfrm>
            <a:off x="3272790" y="5445125"/>
            <a:ext cx="1529715" cy="245110"/>
          </a:xfrm>
          <a:prstGeom prst="rect">
            <a:avLst/>
          </a:prstGeom>
          <a:noFill/>
          <a:ln w="9525">
            <a:noFill/>
            <a:miter lim="800000"/>
          </a:ln>
        </p:spPr>
        <p:txBody>
          <a:bodyPr wrap="square">
            <a:spAutoFit/>
          </a:bodyPr>
          <a:lstStyle/>
          <a:p>
            <a:r>
              <a:rPr lang="en-US" altLang="zh-CN" sz="1000"/>
              <a:t>Audio record, pictures</a:t>
            </a:r>
          </a:p>
        </p:txBody>
      </p:sp>
      <p:cxnSp>
        <p:nvCxnSpPr>
          <p:cNvPr id="108" name="直接连接符 107"/>
          <p:cNvCxnSpPr/>
          <p:nvPr/>
        </p:nvCxnSpPr>
        <p:spPr>
          <a:xfrm>
            <a:off x="6672898" y="2824163"/>
            <a:ext cx="0" cy="4603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6369685" y="5876925"/>
            <a:ext cx="590550" cy="2730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Nvivo</a:t>
            </a:r>
          </a:p>
        </p:txBody>
      </p:sp>
      <p:sp>
        <p:nvSpPr>
          <p:cNvPr id="7" name="圆角矩形 6"/>
          <p:cNvSpPr/>
          <p:nvPr/>
        </p:nvSpPr>
        <p:spPr>
          <a:xfrm>
            <a:off x="7399020" y="4502150"/>
            <a:ext cx="1017588" cy="4270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Qualitative interpretation</a:t>
            </a:r>
          </a:p>
        </p:txBody>
      </p:sp>
      <p:cxnSp>
        <p:nvCxnSpPr>
          <p:cNvPr id="13" name="直接箭头连接符 12"/>
          <p:cNvCxnSpPr/>
          <p:nvPr/>
        </p:nvCxnSpPr>
        <p:spPr>
          <a:xfrm>
            <a:off x="7054285" y="5804535"/>
            <a:ext cx="0" cy="540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4671060" y="4653280"/>
            <a:ext cx="852170" cy="28321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observation</a:t>
            </a:r>
          </a:p>
        </p:txBody>
      </p:sp>
      <p:cxnSp>
        <p:nvCxnSpPr>
          <p:cNvPr id="11" name="直接连接符 10"/>
          <p:cNvCxnSpPr/>
          <p:nvPr/>
        </p:nvCxnSpPr>
        <p:spPr>
          <a:xfrm flipH="1">
            <a:off x="5075555" y="4492800"/>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59045" y="4922838"/>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7" idx="2"/>
            <a:endCxn id="80" idx="0"/>
          </p:cNvCxnSpPr>
          <p:nvPr/>
        </p:nvCxnSpPr>
        <p:spPr>
          <a:xfrm rot="5400000">
            <a:off x="4129405" y="5050155"/>
            <a:ext cx="462915" cy="1482090"/>
          </a:xfrm>
          <a:prstGeom prst="bentConnector3">
            <a:avLst>
              <a:gd name="adj1" fmla="val 50000"/>
            </a:avLst>
          </a:prstGeom>
          <a:ln w="9525"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8" idx="0"/>
          </p:cNvCxnSpPr>
          <p:nvPr/>
        </p:nvCxnSpPr>
        <p:spPr>
          <a:xfrm>
            <a:off x="3557270" y="1881505"/>
            <a:ext cx="0" cy="20002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blinds(horizontal)">
                                      <p:cBhvr>
                                        <p:cTn id="45" dur="500"/>
                                        <p:tgtEl>
                                          <p:spTgt spid="61"/>
                                        </p:tgtEl>
                                      </p:cBhvr>
                                    </p:animEffect>
                                  </p:childTnLst>
                                </p:cTn>
                              </p:par>
                              <p:par>
                                <p:cTn id="46" presetID="3" presetClass="entr" presetSubtype="1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linds(horizontal)">
                                      <p:cBhvr>
                                        <p:cTn id="48" dur="500"/>
                                        <p:tgtEl>
                                          <p:spTgt spid="62"/>
                                        </p:tgtEl>
                                      </p:cBhvr>
                                    </p:animEffect>
                                  </p:childTnLst>
                                </p:cTn>
                              </p:par>
                              <p:par>
                                <p:cTn id="49" presetID="3" presetClass="entr" presetSubtype="1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linds(horizontal)">
                                      <p:cBhvr>
                                        <p:cTn id="51" dur="500"/>
                                        <p:tgtEl>
                                          <p:spTgt spid="63"/>
                                        </p:tgtEl>
                                      </p:cBhvr>
                                    </p:animEffect>
                                  </p:childTnLst>
                                </p:cTn>
                              </p:par>
                              <p:par>
                                <p:cTn id="52" presetID="3" presetClass="entr" presetSubtype="1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linds(horizontal)">
                                      <p:cBhvr>
                                        <p:cTn id="54" dur="500"/>
                                        <p:tgtEl>
                                          <p:spTgt spid="6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linds(horizontal)">
                                      <p:cBhvr>
                                        <p:cTn id="70" dur="500"/>
                                        <p:tgtEl>
                                          <p:spTgt spid="2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blinds(horizontal)">
                                      <p:cBhvr>
                                        <p:cTn id="79" dur="500"/>
                                        <p:tgtEl>
                                          <p:spTgt spid="10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blinds(horizontal)">
                                      <p:cBhvr>
                                        <p:cTn id="84" dur="500"/>
                                        <p:tgtEl>
                                          <p:spTgt spid="72"/>
                                        </p:tgtEl>
                                      </p:cBhvr>
                                    </p:animEffect>
                                  </p:childTnLst>
                                </p:cTn>
                              </p:par>
                              <p:par>
                                <p:cTn id="85" presetID="3" presetClass="entr" presetSubtype="10" fill="hold" grpId="1"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blinds(horizontal)">
                                      <p:cBhvr>
                                        <p:cTn id="87" dur="500"/>
                                        <p:tgtEl>
                                          <p:spTgt spid="24"/>
                                        </p:tgtEl>
                                      </p:cBhvr>
                                    </p:animEffect>
                                  </p:childTnLst>
                                </p:cTn>
                              </p:par>
                              <p:par>
                                <p:cTn id="88" presetID="3" presetClass="entr" presetSubtype="10"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blinds(horizontal)">
                                      <p:cBhvr>
                                        <p:cTn id="90" dur="500"/>
                                        <p:tgtEl>
                                          <p:spTgt spid="101"/>
                                        </p:tgtEl>
                                      </p:cBhvr>
                                    </p:animEffect>
                                  </p:childTnLst>
                                </p:cTn>
                              </p:par>
                              <p:par>
                                <p:cTn id="91" presetID="3" presetClass="entr" presetSubtype="1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blinds(horizontal)">
                                      <p:cBhvr>
                                        <p:cTn id="98" dur="500"/>
                                        <p:tgtEl>
                                          <p:spTgt spid="7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linds(horizontal)">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blinds(horizontal)">
                                      <p:cBhvr>
                                        <p:cTn id="106" dur="500"/>
                                        <p:tgtEl>
                                          <p:spTgt spid="2"/>
                                        </p:tgtEl>
                                      </p:cBhvr>
                                    </p:animEffect>
                                  </p:childTnLst>
                                </p:cTn>
                              </p:par>
                              <p:par>
                                <p:cTn id="107" presetID="3" presetClass="entr" presetSubtype="10" fill="hold" nodeType="with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blinds(horizontal)">
                                      <p:cBhvr>
                                        <p:cTn id="109" dur="500"/>
                                        <p:tgtEl>
                                          <p:spTgt spid="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blinds(horizontal)">
                                      <p:cBhvr>
                                        <p:cTn id="114" dur="500"/>
                                        <p:tgtEl>
                                          <p:spTgt spid="11"/>
                                        </p:tgtEl>
                                      </p:cBhvr>
                                    </p:animEffect>
                                  </p:childTnLst>
                                </p:cTn>
                              </p:par>
                              <p:par>
                                <p:cTn id="115" presetID="3" presetClass="entr" presetSubtype="10" fill="hold"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blinds(horizontal)">
                                      <p:cBhvr>
                                        <p:cTn id="117" dur="500"/>
                                        <p:tgtEl>
                                          <p:spTgt spid="12"/>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
                                        </p:tgtEl>
                                        <p:attrNameLst>
                                          <p:attrName>style.visibility</p:attrName>
                                        </p:attrNameLst>
                                      </p:cBhvr>
                                      <p:to>
                                        <p:strVal val="visible"/>
                                      </p:to>
                                    </p:set>
                                    <p:animEffect transition="in" filter="blinds(horizontal)">
                                      <p:cBhvr>
                                        <p:cTn id="120" dur="500"/>
                                        <p:tgtEl>
                                          <p:spTgt spid="9"/>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blinds(horizontal)">
                                      <p:cBhvr>
                                        <p:cTn id="123" dur="500"/>
                                        <p:tgtEl>
                                          <p:spTgt spid="57"/>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blinds(horizontal)">
                                      <p:cBhvr>
                                        <p:cTn id="128" dur="500"/>
                                        <p:tgtEl>
                                          <p:spTgt spid="75"/>
                                        </p:tgtEl>
                                      </p:cBhvr>
                                    </p:animEffect>
                                  </p:childTnLst>
                                </p:cTn>
                              </p:par>
                              <p:par>
                                <p:cTn id="129" presetID="3" presetClass="entr" presetSubtype="10" fill="hold" grpId="1" nodeType="withEffect">
                                  <p:stCondLst>
                                    <p:cond delay="0"/>
                                  </p:stCondLst>
                                  <p:childTnLst>
                                    <p:set>
                                      <p:cBhvr>
                                        <p:cTn id="130" dur="1" fill="hold">
                                          <p:stCondLst>
                                            <p:cond delay="0"/>
                                          </p:stCondLst>
                                        </p:cTn>
                                        <p:tgtEl>
                                          <p:spTgt spid="105"/>
                                        </p:tgtEl>
                                        <p:attrNameLst>
                                          <p:attrName>style.visibility</p:attrName>
                                        </p:attrNameLst>
                                      </p:cBhvr>
                                      <p:to>
                                        <p:strVal val="visible"/>
                                      </p:to>
                                    </p:set>
                                    <p:animEffect transition="in" filter="blinds(horizontal)">
                                      <p:cBhvr>
                                        <p:cTn id="131" dur="500"/>
                                        <p:tgtEl>
                                          <p:spTgt spid="105"/>
                                        </p:tgtEl>
                                      </p:cBhvr>
                                    </p:animEffect>
                                  </p:childTnLst>
                                </p:cTn>
                              </p:par>
                              <p:par>
                                <p:cTn id="132" presetID="3" presetClass="entr" presetSubtype="10" fill="hold" grpId="1" nodeType="withEffect">
                                  <p:stCondLst>
                                    <p:cond delay="0"/>
                                  </p:stCondLst>
                                  <p:childTnLst>
                                    <p:set>
                                      <p:cBhvr>
                                        <p:cTn id="133" dur="1" fill="hold">
                                          <p:stCondLst>
                                            <p:cond delay="0"/>
                                          </p:stCondLst>
                                        </p:cTn>
                                        <p:tgtEl>
                                          <p:spTgt spid="80"/>
                                        </p:tgtEl>
                                        <p:attrNameLst>
                                          <p:attrName>style.visibility</p:attrName>
                                        </p:attrNameLst>
                                      </p:cBhvr>
                                      <p:to>
                                        <p:strVal val="visible"/>
                                      </p:to>
                                    </p:set>
                                    <p:animEffect transition="in" filter="blinds(horizontal)">
                                      <p:cBhvr>
                                        <p:cTn id="134" dur="500"/>
                                        <p:tgtEl>
                                          <p:spTgt spid="80"/>
                                        </p:tgtEl>
                                      </p:cBhvr>
                                    </p:animEffect>
                                  </p:childTnLst>
                                </p:cTn>
                              </p:par>
                              <p:par>
                                <p:cTn id="135" presetID="3" presetClass="entr" presetSubtype="10" fill="hold" nodeType="with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blinds(horizontal)">
                                      <p:cBhvr>
                                        <p:cTn id="137" dur="500"/>
                                        <p:tgtEl>
                                          <p:spTgt spid="15"/>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linds(horizontal)">
                                      <p:cBhvr>
                                        <p:cTn id="142" dur="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00"/>
                                        </p:tgtEl>
                                        <p:attrNameLst>
                                          <p:attrName>style.visibility</p:attrName>
                                        </p:attrNameLst>
                                      </p:cBhvr>
                                      <p:to>
                                        <p:strVal val="visible"/>
                                      </p:to>
                                    </p:set>
                                    <p:animEffect transition="in" filter="blinds(horizontal)">
                                      <p:cBhvr>
                                        <p:cTn id="147" dur="500"/>
                                        <p:tgtEl>
                                          <p:spTgt spid="10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blinds(horizontal)">
                                      <p:cBhvr>
                                        <p:cTn id="152" dur="500"/>
                                        <p:tgtEl>
                                          <p:spTgt spid="108"/>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4"/>
                                        </p:tgtEl>
                                        <p:attrNameLst>
                                          <p:attrName>style.visibility</p:attrName>
                                        </p:attrNameLst>
                                      </p:cBhvr>
                                      <p:to>
                                        <p:strVal val="visible"/>
                                      </p:to>
                                    </p:set>
                                    <p:animEffect transition="in" filter="blinds(horizontal)">
                                      <p:cBhvr>
                                        <p:cTn id="155" dur="500"/>
                                        <p:tgtEl>
                                          <p:spTgt spid="14"/>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nodeType="click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blinds(horizontal)">
                                      <p:cBhvr>
                                        <p:cTn id="160" dur="500"/>
                                        <p:tgtEl>
                                          <p:spTgt spid="78"/>
                                        </p:tgtEl>
                                      </p:cBhvr>
                                    </p:animEffect>
                                  </p:childTnLst>
                                </p:cTn>
                              </p:par>
                              <p:par>
                                <p:cTn id="161" presetID="3" presetClass="entr" presetSubtype="10" fill="hold" nodeType="with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blinds(horizontal)">
                                      <p:cBhvr>
                                        <p:cTn id="163" dur="500"/>
                                        <p:tgtEl>
                                          <p:spTgt spid="6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blinds(horizontal)">
                                      <p:cBhvr>
                                        <p:cTn id="166" dur="500"/>
                                        <p:tgtEl>
                                          <p:spTgt spid="6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blinds(horizontal)">
                                      <p:cBhvr>
                                        <p:cTn id="171" dur="500"/>
                                        <p:tgtEl>
                                          <p:spTgt spid="85"/>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34"/>
                                        </p:tgtEl>
                                        <p:attrNameLst>
                                          <p:attrName>style.visibility</p:attrName>
                                        </p:attrNameLst>
                                      </p:cBhvr>
                                      <p:to>
                                        <p:strVal val="visible"/>
                                      </p:to>
                                    </p:set>
                                    <p:animEffect transition="in" filter="blinds(horizontal)">
                                      <p:cBhvr>
                                        <p:cTn id="174" dur="500"/>
                                        <p:tgtEl>
                                          <p:spTgt spid="34"/>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nodeType="clickEffect">
                                  <p:stCondLst>
                                    <p:cond delay="0"/>
                                  </p:stCondLst>
                                  <p:childTnLst>
                                    <p:set>
                                      <p:cBhvr>
                                        <p:cTn id="178" dur="1" fill="hold">
                                          <p:stCondLst>
                                            <p:cond delay="0"/>
                                          </p:stCondLst>
                                        </p:cTn>
                                        <p:tgtEl>
                                          <p:spTgt spid="86"/>
                                        </p:tgtEl>
                                        <p:attrNameLst>
                                          <p:attrName>style.visibility</p:attrName>
                                        </p:attrNameLst>
                                      </p:cBhvr>
                                      <p:to>
                                        <p:strVal val="visible"/>
                                      </p:to>
                                    </p:set>
                                    <p:animEffect transition="in" filter="blinds(horizontal)">
                                      <p:cBhvr>
                                        <p:cTn id="179" dur="500"/>
                                        <p:tgtEl>
                                          <p:spTgt spid="86"/>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blinds(horizontal)">
                                      <p:cBhvr>
                                        <p:cTn id="182" dur="500"/>
                                        <p:tgtEl>
                                          <p:spTgt spid="44"/>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blinds(horizontal)">
                                      <p:cBhvr>
                                        <p:cTn id="187" dur="500"/>
                                        <p:tgtEl>
                                          <p:spTgt spid="87"/>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36"/>
                                        </p:tgtEl>
                                        <p:attrNameLst>
                                          <p:attrName>style.visibility</p:attrName>
                                        </p:attrNameLst>
                                      </p:cBhvr>
                                      <p:to>
                                        <p:strVal val="visible"/>
                                      </p:to>
                                    </p:set>
                                    <p:animEffect transition="in" filter="blinds(horizontal)">
                                      <p:cBhvr>
                                        <p:cTn id="190" dur="500"/>
                                        <p:tgtEl>
                                          <p:spTgt spid="36"/>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nodeType="clickEffect">
                                  <p:stCondLst>
                                    <p:cond delay="0"/>
                                  </p:stCondLst>
                                  <p:childTnLst>
                                    <p:set>
                                      <p:cBhvr>
                                        <p:cTn id="194" dur="1" fill="hold">
                                          <p:stCondLst>
                                            <p:cond delay="0"/>
                                          </p:stCondLst>
                                        </p:cTn>
                                        <p:tgtEl>
                                          <p:spTgt spid="88"/>
                                        </p:tgtEl>
                                        <p:attrNameLst>
                                          <p:attrName>style.visibility</p:attrName>
                                        </p:attrNameLst>
                                      </p:cBhvr>
                                      <p:to>
                                        <p:strVal val="visible"/>
                                      </p:to>
                                    </p:set>
                                    <p:animEffect transition="in" filter="blinds(horizontal)">
                                      <p:cBhvr>
                                        <p:cTn id="195" dur="500"/>
                                        <p:tgtEl>
                                          <p:spTgt spid="88"/>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blinds(horizontal)">
                                      <p:cBhvr>
                                        <p:cTn id="198" dur="500"/>
                                        <p:tgtEl>
                                          <p:spTgt spid="79"/>
                                        </p:tgtEl>
                                      </p:cBhvr>
                                    </p:animEffect>
                                  </p:child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7"/>
                                        </p:tgtEl>
                                        <p:attrNameLst>
                                          <p:attrName>style.visibility</p:attrName>
                                        </p:attrNameLst>
                                      </p:cBhvr>
                                      <p:to>
                                        <p:strVal val="visible"/>
                                      </p:to>
                                    </p:set>
                                    <p:animEffect transition="in" filter="blinds(horizontal)">
                                      <p:cBhvr>
                                        <p:cTn id="203" dur="500"/>
                                        <p:tgtEl>
                                          <p:spTgt spid="7"/>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109"/>
                                        </p:tgtEl>
                                        <p:attrNameLst>
                                          <p:attrName>style.visibility</p:attrName>
                                        </p:attrNameLst>
                                      </p:cBhvr>
                                      <p:to>
                                        <p:strVal val="visible"/>
                                      </p:to>
                                    </p:set>
                                    <p:animEffect transition="in" filter="blinds(horizontal)">
                                      <p:cBhvr>
                                        <p:cTn id="206" dur="500"/>
                                        <p:tgtEl>
                                          <p:spTgt spid="109"/>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nodeType="clickEffect">
                                  <p:stCondLst>
                                    <p:cond delay="0"/>
                                  </p:stCondLst>
                                  <p:childTnLst>
                                    <p:set>
                                      <p:cBhvr>
                                        <p:cTn id="210" dur="1" fill="hold">
                                          <p:stCondLst>
                                            <p:cond delay="0"/>
                                          </p:stCondLst>
                                        </p:cTn>
                                        <p:tgtEl>
                                          <p:spTgt spid="13"/>
                                        </p:tgtEl>
                                        <p:attrNameLst>
                                          <p:attrName>style.visibility</p:attrName>
                                        </p:attrNameLst>
                                      </p:cBhvr>
                                      <p:to>
                                        <p:strVal val="visible"/>
                                      </p:to>
                                    </p:set>
                                    <p:animEffect transition="in" filter="blinds(horizontal)">
                                      <p:cBhvr>
                                        <p:cTn id="211" dur="500"/>
                                        <p:tgtEl>
                                          <p:spTgt spid="13"/>
                                        </p:tgtEl>
                                      </p:cBhvr>
                                    </p:animEffect>
                                  </p:childTnLst>
                                </p:cTn>
                              </p:par>
                              <p:par>
                                <p:cTn id="212" presetID="3" presetClass="entr" presetSubtype="10" fill="hold" grpId="1" nodeType="withEffect">
                                  <p:stCondLst>
                                    <p:cond delay="0"/>
                                  </p:stCondLst>
                                  <p:childTnLst>
                                    <p:set>
                                      <p:cBhvr>
                                        <p:cTn id="213" dur="1" fill="hold">
                                          <p:stCondLst>
                                            <p:cond delay="0"/>
                                          </p:stCondLst>
                                        </p:cTn>
                                        <p:tgtEl>
                                          <p:spTgt spid="82"/>
                                        </p:tgtEl>
                                        <p:attrNameLst>
                                          <p:attrName>style.visibility</p:attrName>
                                        </p:attrNameLst>
                                      </p:cBhvr>
                                      <p:to>
                                        <p:strVal val="visible"/>
                                      </p:to>
                                    </p:set>
                                    <p:animEffect transition="in" filter="blinds(horizontal)">
                                      <p:cBhvr>
                                        <p:cTn id="2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animBg="1"/>
      <p:bldP spid="16" grpId="0" bldLvl="0" animBg="1"/>
      <p:bldP spid="19" grpId="0" bldLvl="0" animBg="1"/>
      <p:bldP spid="21" grpId="0" bldLvl="0" animBg="1"/>
      <p:bldP spid="23" grpId="0" bldLvl="0" animBg="1"/>
      <p:bldP spid="24" grpId="1" animBg="1"/>
      <p:bldP spid="25" grpId="0" bldLvl="0" animBg="1"/>
      <p:bldP spid="27" grpId="0" bldLvl="0" animBg="1"/>
      <p:bldP spid="28" grpId="0" animBg="1"/>
      <p:bldP spid="34" grpId="0" bldLvl="0" animBg="1"/>
      <p:bldP spid="36" grpId="0" bldLvl="0" animBg="1"/>
      <p:bldP spid="44" grpId="0" bldLvl="0" animBg="1"/>
      <p:bldP spid="57" grpId="0" animBg="1"/>
      <p:bldP spid="30" grpId="0" bldLvl="0" animBg="1"/>
      <p:bldP spid="6" grpId="0" bldLvl="0" animBg="1"/>
      <p:bldP spid="10" grpId="0" bldLvl="0" animBg="1"/>
      <p:bldP spid="14" grpId="0" bldLvl="0" animBg="1"/>
      <p:bldP spid="66" grpId="0" bldLvl="0" animBg="1"/>
      <p:bldP spid="79" grpId="0" bldLvl="0" animBg="1"/>
      <p:bldP spid="80" grpId="1" animBg="1"/>
      <p:bldP spid="82" grpId="1" animBg="1"/>
      <p:bldP spid="105" grpId="1"/>
      <p:bldP spid="109" grpId="0" bldLvl="0" animBg="1"/>
      <p:bldP spid="7" grpId="0" bldLvl="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0243" name="标题 1"/>
          <p:cNvSpPr>
            <a:spLocks noGrp="1" noChangeArrowheads="1"/>
          </p:cNvSpPr>
          <p:nvPr>
            <p:ph type="ctrTitle"/>
          </p:nvPr>
        </p:nvSpPr>
        <p:spPr>
          <a:xfrm>
            <a:off x="500063" y="71438"/>
            <a:ext cx="7858125" cy="785812"/>
          </a:xfrm>
        </p:spPr>
        <p:txBody>
          <a:bodyPr/>
          <a:lstStyle/>
          <a:p>
            <a:pPr algn="l" eaLnBrk="1" hangingPunct="1"/>
            <a:r>
              <a:rPr lang="en-US" altLang="zh-CN" sz="2600" b="1" smtClean="0">
                <a:solidFill>
                  <a:schemeClr val="bg1"/>
                </a:solidFill>
              </a:rPr>
              <a:t>State-of-art technology</a:t>
            </a:r>
          </a:p>
        </p:txBody>
      </p:sp>
      <p:sp>
        <p:nvSpPr>
          <p:cNvPr id="6" name="矩形 5"/>
          <p:cNvSpPr/>
          <p:nvPr/>
        </p:nvSpPr>
        <p:spPr>
          <a:xfrm>
            <a:off x="5147945" y="1844040"/>
            <a:ext cx="3531235" cy="1771015"/>
          </a:xfrm>
          <a:prstGeom prst="rect">
            <a:avLst/>
          </a:prstGeom>
        </p:spPr>
        <p:txBody>
          <a:bodyPr wrap="square">
            <a:spAutoFit/>
          </a:bodyPr>
          <a:lstStyle/>
          <a:p>
            <a:r>
              <a:rPr lang="en-US" altLang="zh-CN" sz="2200" noProof="1">
                <a:solidFill>
                  <a:srgbClr val="898989"/>
                </a:solidFill>
              </a:rPr>
              <a:t>New media &amp; technologies: expand design area, enrich way of design methods, &amp; give more requirement to designer &amp; design education</a:t>
            </a:r>
          </a:p>
        </p:txBody>
      </p:sp>
      <p:pic>
        <p:nvPicPr>
          <p:cNvPr id="10245" name="图片 7" descr="printer-1.jpg"/>
          <p:cNvPicPr>
            <a:picLocks noChangeAspect="1" noChangeArrowheads="1"/>
          </p:cNvPicPr>
          <p:nvPr/>
        </p:nvPicPr>
        <p:blipFill>
          <a:blip r:embed="rId3" cstate="print"/>
          <a:srcRect l="18167" r="19762"/>
          <a:stretch>
            <a:fillRect/>
          </a:stretch>
        </p:blipFill>
        <p:spPr bwMode="auto">
          <a:xfrm>
            <a:off x="5744210" y="4118610"/>
            <a:ext cx="2220595" cy="2382520"/>
          </a:xfrm>
          <a:prstGeom prst="rect">
            <a:avLst/>
          </a:prstGeom>
          <a:noFill/>
          <a:ln w="9525">
            <a:noFill/>
            <a:miter lim="800000"/>
            <a:headEnd/>
            <a:tailEnd/>
          </a:ln>
        </p:spPr>
      </p:pic>
      <p:pic>
        <p:nvPicPr>
          <p:cNvPr id="10246" name="图片 6" descr="0caf9e09212e6252_458226244.jpg"/>
          <p:cNvPicPr>
            <a:picLocks noChangeAspect="1" noChangeArrowheads="1"/>
          </p:cNvPicPr>
          <p:nvPr/>
        </p:nvPicPr>
        <p:blipFill>
          <a:blip r:embed="rId4" cstate="print"/>
          <a:srcRect b="13861"/>
          <a:stretch>
            <a:fillRect/>
          </a:stretch>
        </p:blipFill>
        <p:spPr bwMode="auto">
          <a:xfrm>
            <a:off x="828040" y="4221480"/>
            <a:ext cx="3732213" cy="2143125"/>
          </a:xfrm>
          <a:prstGeom prst="rect">
            <a:avLst/>
          </a:prstGeom>
          <a:noFill/>
          <a:ln w="9525">
            <a:noFill/>
            <a:miter lim="800000"/>
            <a:headEnd/>
            <a:tailEnd/>
          </a:ln>
        </p:spPr>
      </p:pic>
      <p:pic>
        <p:nvPicPr>
          <p:cNvPr id="10247" name="图片 9" descr="control tech.png"/>
          <p:cNvPicPr>
            <a:picLocks noChangeAspect="1" noChangeArrowheads="1"/>
          </p:cNvPicPr>
          <p:nvPr/>
        </p:nvPicPr>
        <p:blipFill>
          <a:blip r:embed="rId5" cstate="print"/>
          <a:srcRect l="6667" r="6654"/>
          <a:stretch>
            <a:fillRect/>
          </a:stretch>
        </p:blipFill>
        <p:spPr bwMode="auto">
          <a:xfrm>
            <a:off x="828040" y="1845310"/>
            <a:ext cx="3714750" cy="218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5363" name="标题 1"/>
          <p:cNvSpPr>
            <a:spLocks noGrp="1" noChangeArrowheads="1"/>
          </p:cNvSpPr>
          <p:nvPr>
            <p:ph type="ctrTitle"/>
          </p:nvPr>
        </p:nvSpPr>
        <p:spPr>
          <a:xfrm>
            <a:off x="500063" y="71438"/>
            <a:ext cx="7858125" cy="785812"/>
          </a:xfrm>
        </p:spPr>
        <p:txBody>
          <a:bodyPr/>
          <a:lstStyle/>
          <a:p>
            <a:pPr algn="l" eaLnBrk="1" hangingPunct="1"/>
            <a:r>
              <a:rPr lang="en-US" altLang="en-US" sz="2600" b="1" smtClean="0">
                <a:solidFill>
                  <a:schemeClr val="bg1"/>
                </a:solidFill>
                <a:ea typeface="宋体" pitchFamily="2" charset="-122"/>
              </a:rPr>
              <a:t>Methodology</a:t>
            </a:r>
            <a:r>
              <a:rPr lang="en-US" altLang="zh-CN" sz="2600" b="1" smtClean="0">
                <a:solidFill>
                  <a:schemeClr val="bg1"/>
                </a:solidFill>
                <a:sym typeface="Arial" pitchFamily="34" charset="0"/>
              </a:rPr>
              <a:t>--</a:t>
            </a:r>
            <a:r>
              <a:rPr lang="en-US" altLang="en-US" sz="2600" b="1" smtClean="0">
                <a:solidFill>
                  <a:schemeClr val="bg1"/>
                </a:solidFill>
                <a:ea typeface="宋体" pitchFamily="2" charset="-122"/>
              </a:rPr>
              <a:t>Sampling</a:t>
            </a:r>
          </a:p>
        </p:txBody>
      </p:sp>
      <p:sp>
        <p:nvSpPr>
          <p:cNvPr id="2" name="矩形 1"/>
          <p:cNvSpPr/>
          <p:nvPr/>
        </p:nvSpPr>
        <p:spPr>
          <a:xfrm>
            <a:off x="404813" y="1040765"/>
            <a:ext cx="8432800" cy="1096645"/>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rPr>
              <a:t>1. Participants: outstanding industrial designers</a:t>
            </a:r>
          </a:p>
          <a:p>
            <a:pPr>
              <a:lnSpc>
                <a:spcPct val="140000"/>
              </a:lnSpc>
              <a:spcBef>
                <a:spcPct val="20000"/>
              </a:spcBef>
              <a:spcAft>
                <a:spcPts val="0"/>
              </a:spcAft>
              <a:defRPr/>
            </a:pPr>
            <a:r>
              <a:rPr lang="en-US" altLang="zh-CN" sz="2200" noProof="1">
                <a:solidFill>
                  <a:schemeClr val="tx1">
                    <a:tint val="75000"/>
                  </a:schemeClr>
                </a:solidFill>
                <a:latin typeface="+mn-lt"/>
                <a:ea typeface="+mn-ea"/>
              </a:rPr>
              <a:t> including </a:t>
            </a:r>
            <a:r>
              <a:rPr lang="en-US" altLang="zh-CN" sz="2200">
                <a:solidFill>
                  <a:schemeClr val="tx1">
                    <a:tint val="75000"/>
                  </a:schemeClr>
                </a:solidFill>
                <a:latin typeface="+mn-lt"/>
                <a:ea typeface="+mn-ea"/>
                <a:sym typeface="+mn-ea"/>
              </a:rPr>
              <a:t>student and practitioner designers and </a:t>
            </a:r>
            <a:r>
              <a:rPr lang="en-US" altLang="zh-CN" sz="2200" noProof="1">
                <a:solidFill>
                  <a:schemeClr val="tx1">
                    <a:tint val="75000"/>
                  </a:schemeClr>
                </a:solidFill>
                <a:latin typeface="+mn-lt"/>
                <a:ea typeface="+mn-ea"/>
              </a:rPr>
              <a:t>design </a:t>
            </a:r>
            <a:r>
              <a:rPr lang="en-US" altLang="zh-CN" sz="2200" noProof="1">
                <a:solidFill>
                  <a:schemeClr val="tx1">
                    <a:tint val="75000"/>
                  </a:schemeClr>
                </a:solidFill>
                <a:latin typeface="+mn-lt"/>
                <a:ea typeface="+mn-ea"/>
                <a:sym typeface="+mn-ea"/>
              </a:rPr>
              <a:t>academics</a:t>
            </a:r>
            <a:r>
              <a:rPr lang="en-US" altLang="zh-CN" sz="2200" noProof="1">
                <a:solidFill>
                  <a:schemeClr val="tx1">
                    <a:tint val="75000"/>
                  </a:schemeClr>
                </a:solidFill>
                <a:latin typeface="+mn-lt"/>
                <a:ea typeface="+mn-ea"/>
                <a:hlinkClick r:id="rId3" action="ppaction://hlinksldjump"/>
              </a:rPr>
              <a:t>.</a:t>
            </a:r>
            <a:endParaRPr lang="en-US" altLang="zh-CN" sz="2200" noProof="1">
              <a:solidFill>
                <a:schemeClr val="tx1">
                  <a:tint val="75000"/>
                </a:schemeClr>
              </a:solidFill>
              <a:latin typeface="+mn-lt"/>
              <a:ea typeface="+mn-ea"/>
            </a:endParaRPr>
          </a:p>
        </p:txBody>
      </p:sp>
      <p:graphicFrame>
        <p:nvGraphicFramePr>
          <p:cNvPr id="9" name="表格 8"/>
          <p:cNvGraphicFramePr>
            <a:graphicFrameLocks noGrp="1"/>
          </p:cNvGraphicFramePr>
          <p:nvPr/>
        </p:nvGraphicFramePr>
        <p:xfrm>
          <a:off x="588010" y="2203450"/>
          <a:ext cx="7920990" cy="2500313"/>
        </p:xfrm>
        <a:graphic>
          <a:graphicData uri="http://schemas.openxmlformats.org/drawingml/2006/table">
            <a:tbl>
              <a:tblPr firstRow="1" bandRow="1">
                <a:tableStyleId>{5C22544A-7EE6-4342-B048-85BDC9FD1C3A}</a:tableStyleId>
              </a:tblPr>
              <a:tblGrid>
                <a:gridCol w="1727835"/>
                <a:gridCol w="2307590"/>
                <a:gridCol w="2066925"/>
                <a:gridCol w="1818640"/>
              </a:tblGrid>
              <a:tr h="471170">
                <a:tc>
                  <a:txBody>
                    <a:bodyPr/>
                    <a:lstStyle/>
                    <a:p>
                      <a:endParaRPr lang="zh-CN" altLang="en-US" sz="2000" dirty="0"/>
                    </a:p>
                  </a:txBody>
                  <a:tcPr>
                    <a:solidFill>
                      <a:schemeClr val="bg1">
                        <a:lumMod val="65000"/>
                      </a:schemeClr>
                    </a:solidFill>
                  </a:tcPr>
                </a:tc>
                <a:tc>
                  <a:txBody>
                    <a:bodyPr/>
                    <a:lstStyle/>
                    <a:p>
                      <a:pPr algn="ctr"/>
                      <a:r>
                        <a:rPr lang="en-US" altLang="zh-CN" sz="2000" b="1" dirty="0" smtClean="0"/>
                        <a:t>Academics</a:t>
                      </a:r>
                    </a:p>
                  </a:txBody>
                  <a:tcPr>
                    <a:solidFill>
                      <a:schemeClr val="bg1">
                        <a:lumMod val="65000"/>
                      </a:schemeClr>
                    </a:solidFill>
                  </a:tcPr>
                </a:tc>
                <a:tc>
                  <a:txBody>
                    <a:bodyPr/>
                    <a:lstStyle/>
                    <a:p>
                      <a:pPr algn="ctr"/>
                      <a:r>
                        <a:rPr lang="en-US" altLang="zh-CN" sz="2000" b="1" dirty="0" smtClean="0"/>
                        <a:t>Practitioners</a:t>
                      </a:r>
                    </a:p>
                  </a:txBody>
                  <a:tcPr>
                    <a:solidFill>
                      <a:schemeClr val="bg1">
                        <a:lumMod val="65000"/>
                      </a:schemeClr>
                    </a:solidFill>
                  </a:tcPr>
                </a:tc>
                <a:tc>
                  <a:txBody>
                    <a:bodyPr/>
                    <a:lstStyle/>
                    <a:p>
                      <a:pPr algn="ctr"/>
                      <a:r>
                        <a:rPr lang="en-US" sz="2000" b="1" dirty="0"/>
                        <a:t>Students</a:t>
                      </a:r>
                    </a:p>
                  </a:txBody>
                  <a:tcPr>
                    <a:solidFill>
                      <a:schemeClr val="bg1">
                        <a:lumMod val="65000"/>
                      </a:schemeClr>
                    </a:solidFill>
                  </a:tcPr>
                </a:tc>
              </a:tr>
              <a:tr h="1056323">
                <a:tc>
                  <a:txBody>
                    <a:bodyPr/>
                    <a:lstStyle/>
                    <a:p>
                      <a:pPr algn="ctr"/>
                      <a:endParaRPr lang="en-US" sz="2000" b="1" dirty="0" smtClean="0">
                        <a:solidFill>
                          <a:schemeClr val="bg1"/>
                        </a:solidFill>
                      </a:endParaRPr>
                    </a:p>
                    <a:p>
                      <a:pPr algn="ctr"/>
                      <a:endParaRPr lang="en-US" sz="2000" b="1" dirty="0" smtClean="0">
                        <a:solidFill>
                          <a:schemeClr val="bg1"/>
                        </a:solidFill>
                      </a:endParaRPr>
                    </a:p>
                    <a:p>
                      <a:pPr algn="ctr"/>
                      <a:r>
                        <a:rPr lang="en-US" sz="2000" b="1" dirty="0" smtClean="0">
                          <a:solidFill>
                            <a:schemeClr val="bg1"/>
                          </a:solidFill>
                        </a:rPr>
                        <a:t>Classification</a:t>
                      </a:r>
                    </a:p>
                  </a:txBody>
                  <a:tcPr>
                    <a:solidFill>
                      <a:schemeClr val="bg1">
                        <a:lumMod val="75000"/>
                      </a:schemeClr>
                    </a:solidFill>
                  </a:tcPr>
                </a:tc>
                <a:tc>
                  <a:txBody>
                    <a:bodyPr/>
                    <a:lstStyle/>
                    <a:p>
                      <a:pPr algn="ctr"/>
                      <a:r>
                        <a:rPr lang="en-US" altLang="zh-CN" sz="2000" dirty="0">
                          <a:solidFill>
                            <a:schemeClr val="bg1"/>
                          </a:solidFill>
                        </a:rPr>
                        <a:t>Professors,</a:t>
                      </a:r>
                    </a:p>
                    <a:p>
                      <a:pPr algn="ctr"/>
                      <a:r>
                        <a:rPr lang="en-US" altLang="zh-CN" sz="2000" dirty="0">
                          <a:solidFill>
                            <a:schemeClr val="bg1"/>
                          </a:solidFill>
                        </a:rPr>
                        <a:t>Teachers</a:t>
                      </a:r>
                    </a:p>
                    <a:p>
                      <a:pPr algn="ctr"/>
                      <a:r>
                        <a:rPr lang="en-US" altLang="zh-CN" sz="2000" dirty="0" smtClean="0">
                          <a:solidFill>
                            <a:schemeClr val="bg1"/>
                          </a:solidFill>
                          <a:sym typeface="+mn-ea"/>
                        </a:rPr>
                        <a:t>……</a:t>
                      </a:r>
                    </a:p>
                  </a:txBody>
                  <a:tcPr>
                    <a:solidFill>
                      <a:schemeClr val="bg1">
                        <a:lumMod val="75000"/>
                      </a:schemeClr>
                    </a:solidFill>
                  </a:tcPr>
                </a:tc>
                <a:tc>
                  <a:txBody>
                    <a:bodyPr/>
                    <a:lstStyle/>
                    <a:p>
                      <a:pPr algn="ctr"/>
                      <a:r>
                        <a:rPr lang="en-US" altLang="zh-CN" sz="2000" dirty="0">
                          <a:solidFill>
                            <a:schemeClr val="bg1"/>
                          </a:solidFill>
                          <a:uFillTx/>
                        </a:rPr>
                        <a:t>Employee in Big and Small business,</a:t>
                      </a:r>
                    </a:p>
                    <a:p>
                      <a:pPr algn="ctr"/>
                      <a:r>
                        <a:rPr lang="en-US" altLang="zh-CN" sz="2000" dirty="0">
                          <a:solidFill>
                            <a:schemeClr val="bg1"/>
                          </a:solidFill>
                        </a:rPr>
                        <a:t>Freelancer</a:t>
                      </a:r>
                    </a:p>
                    <a:p>
                      <a:pPr algn="ctr"/>
                      <a:r>
                        <a:rPr lang="en-US" altLang="zh-CN" sz="2000" dirty="0" smtClean="0">
                          <a:solidFill>
                            <a:schemeClr val="bg1"/>
                          </a:solidFill>
                          <a:uFillTx/>
                          <a:sym typeface="+mn-ea"/>
                        </a:rPr>
                        <a:t>……</a:t>
                      </a:r>
                    </a:p>
                  </a:txBody>
                  <a:tcPr>
                    <a:solidFill>
                      <a:schemeClr val="bg1">
                        <a:lumMod val="75000"/>
                      </a:schemeClr>
                    </a:solidFill>
                  </a:tcPr>
                </a:tc>
                <a:tc>
                  <a:txBody>
                    <a:bodyPr/>
                    <a:lstStyle/>
                    <a:p>
                      <a:pPr algn="ctr"/>
                      <a:r>
                        <a:rPr lang="en-US" altLang="zh-CN" sz="2000" dirty="0">
                          <a:solidFill>
                            <a:schemeClr val="bg1"/>
                          </a:solidFill>
                          <a:uFillTx/>
                        </a:rPr>
                        <a:t>First semester</a:t>
                      </a:r>
                    </a:p>
                    <a:p>
                      <a:pPr algn="ctr"/>
                      <a:r>
                        <a:rPr lang="en-US" altLang="zh-CN" sz="2000" dirty="0">
                          <a:solidFill>
                            <a:schemeClr val="bg1"/>
                          </a:solidFill>
                        </a:rPr>
                        <a:t>student</a:t>
                      </a:r>
                      <a:endParaRPr lang="en-US" altLang="zh-CN" sz="2000" dirty="0">
                        <a:solidFill>
                          <a:schemeClr val="bg1"/>
                        </a:solidFill>
                        <a:uFillTx/>
                      </a:endParaRPr>
                    </a:p>
                  </a:txBody>
                  <a:tcPr>
                    <a:solidFill>
                      <a:schemeClr val="bg1">
                        <a:lumMod val="75000"/>
                      </a:schemeClr>
                    </a:solidFill>
                  </a:tcPr>
                </a:tc>
              </a:tr>
              <a:tr h="413703">
                <a:tc>
                  <a:txBody>
                    <a:bodyPr/>
                    <a:lstStyle/>
                    <a:p>
                      <a:pPr algn="ctr"/>
                      <a:r>
                        <a:rPr lang="en-US" sz="2000" b="1" kern="1200" dirty="0" smtClean="0">
                          <a:solidFill>
                            <a:schemeClr val="bg1"/>
                          </a:solidFill>
                          <a:ea typeface="+mn-ea"/>
                          <a:cs typeface="+mn-cs"/>
                        </a:rPr>
                        <a:t>Number</a:t>
                      </a:r>
                    </a:p>
                  </a:txBody>
                  <a:tcPr>
                    <a:solidFill>
                      <a:schemeClr val="bg1">
                        <a:lumMod val="75000"/>
                      </a:schemeClr>
                    </a:solidFill>
                  </a:tcPr>
                </a:tc>
                <a:tc>
                  <a:txBody>
                    <a:bodyPr/>
                    <a:lstStyle/>
                    <a:p>
                      <a:pPr algn="ctr"/>
                      <a:r>
                        <a:rPr lang="en-US" altLang="zh-CN" sz="2000" dirty="0">
                          <a:solidFill>
                            <a:schemeClr val="bg1"/>
                          </a:solidFill>
                          <a:uFillTx/>
                        </a:rPr>
                        <a:t>6</a:t>
                      </a:r>
                    </a:p>
                  </a:txBody>
                  <a:tcPr>
                    <a:solidFill>
                      <a:schemeClr val="bg1">
                        <a:lumMod val="75000"/>
                      </a:schemeClr>
                    </a:solidFill>
                  </a:tcPr>
                </a:tc>
                <a:tc>
                  <a:txBody>
                    <a:bodyPr/>
                    <a:lstStyle/>
                    <a:p>
                      <a:pPr algn="ctr"/>
                      <a:r>
                        <a:rPr lang="en-US" altLang="zh-CN" sz="2000">
                          <a:solidFill>
                            <a:schemeClr val="bg1"/>
                          </a:solidFill>
                          <a:uFillTx/>
                        </a:rPr>
                        <a:t>6</a:t>
                      </a:r>
                    </a:p>
                  </a:txBody>
                  <a:tcPr>
                    <a:solidFill>
                      <a:schemeClr val="bg1">
                        <a:lumMod val="75000"/>
                      </a:schemeClr>
                    </a:solidFill>
                  </a:tcPr>
                </a:tc>
                <a:tc>
                  <a:txBody>
                    <a:bodyPr/>
                    <a:lstStyle/>
                    <a:p>
                      <a:pPr algn="ctr"/>
                      <a:r>
                        <a:rPr lang="en-US" altLang="zh-CN" sz="2000" dirty="0">
                          <a:solidFill>
                            <a:schemeClr val="bg1"/>
                          </a:solidFill>
                          <a:uFillTx/>
                        </a:rPr>
                        <a:t>6</a:t>
                      </a:r>
                    </a:p>
                  </a:txBody>
                  <a:tcPr>
                    <a:solidFill>
                      <a:schemeClr val="bg1">
                        <a:lumMod val="75000"/>
                      </a:schemeClr>
                    </a:solidFill>
                  </a:tcPr>
                </a:tc>
              </a:tr>
            </a:tbl>
          </a:graphicData>
        </a:graphic>
      </p:graphicFrame>
      <p:sp>
        <p:nvSpPr>
          <p:cNvPr id="3" name="矩形 2"/>
          <p:cNvSpPr/>
          <p:nvPr/>
        </p:nvSpPr>
        <p:spPr>
          <a:xfrm>
            <a:off x="404813" y="4913948"/>
            <a:ext cx="8432800" cy="1632585"/>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rPr>
              <a:t>2. Number of respondents: initially set to 18</a:t>
            </a:r>
          </a:p>
          <a:p>
            <a:pPr>
              <a:lnSpc>
                <a:spcPct val="140000"/>
              </a:lnSpc>
              <a:spcBef>
                <a:spcPct val="20000"/>
              </a:spcBef>
              <a:spcAft>
                <a:spcPts val="0"/>
              </a:spcAft>
              <a:defRPr/>
            </a:pPr>
            <a:r>
              <a:rPr lang="en-US" altLang="zh-CN" sz="2200" noProof="1">
                <a:solidFill>
                  <a:schemeClr val="tx1">
                    <a:tint val="75000"/>
                  </a:schemeClr>
                </a:solidFill>
                <a:latin typeface="+mn-lt"/>
                <a:ea typeface="+mn-ea"/>
              </a:rPr>
              <a:t>Beginning: ‘convenience sampling’</a:t>
            </a:r>
          </a:p>
          <a:p>
            <a:pPr>
              <a:lnSpc>
                <a:spcPct val="140000"/>
              </a:lnSpc>
              <a:spcBef>
                <a:spcPct val="20000"/>
              </a:spcBef>
              <a:spcAft>
                <a:spcPts val="0"/>
              </a:spcAft>
              <a:defRPr/>
            </a:pPr>
            <a:r>
              <a:rPr lang="en-US" altLang="zh-CN" sz="2200" noProof="1">
                <a:solidFill>
                  <a:schemeClr val="tx1">
                    <a:tint val="75000"/>
                  </a:schemeClr>
                </a:solidFill>
                <a:latin typeface="+mn-lt"/>
                <a:ea typeface="+mn-ea"/>
              </a:rPr>
              <a:t>During: ‘purposeful sampling’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7411" name="标题 1"/>
          <p:cNvSpPr>
            <a:spLocks noGrp="1" noChangeArrowheads="1"/>
          </p:cNvSpPr>
          <p:nvPr>
            <p:ph type="ctrTitle"/>
          </p:nvPr>
        </p:nvSpPr>
        <p:spPr>
          <a:xfrm>
            <a:off x="500063" y="71438"/>
            <a:ext cx="7858125" cy="785812"/>
          </a:xfrm>
        </p:spPr>
        <p:txBody>
          <a:bodyPr/>
          <a:lstStyle/>
          <a:p>
            <a:pPr algn="l" eaLnBrk="1" hangingPunct="1"/>
            <a:r>
              <a:rPr lang="en-US" altLang="en-US" sz="2600" b="1" smtClean="0">
                <a:solidFill>
                  <a:schemeClr val="bg1"/>
                </a:solidFill>
                <a:ea typeface="宋体" pitchFamily="2" charset="-122"/>
              </a:rPr>
              <a:t>Methodology</a:t>
            </a:r>
            <a:r>
              <a:rPr lang="en-US" altLang="zh-CN" sz="2600" b="1" smtClean="0">
                <a:solidFill>
                  <a:schemeClr val="bg1"/>
                </a:solidFill>
                <a:sym typeface="Arial" pitchFamily="34" charset="0"/>
              </a:rPr>
              <a:t>--Data collection</a:t>
            </a:r>
            <a:endParaRPr lang="en-US" altLang="en-US" sz="2600" b="1" smtClean="0">
              <a:solidFill>
                <a:schemeClr val="bg1"/>
              </a:solidFill>
              <a:ea typeface="宋体" pitchFamily="2" charset="-122"/>
            </a:endParaRPr>
          </a:p>
        </p:txBody>
      </p:sp>
      <p:sp>
        <p:nvSpPr>
          <p:cNvPr id="5" name="矩形 4"/>
          <p:cNvSpPr/>
          <p:nvPr/>
        </p:nvSpPr>
        <p:spPr>
          <a:xfrm>
            <a:off x="619760" y="2330768"/>
            <a:ext cx="7962900" cy="2571115"/>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sym typeface="+mn-ea"/>
              </a:rPr>
              <a:t>1. One-on-one face to face/online interview depends on the availability and accessibility of interview respondents</a:t>
            </a:r>
          </a:p>
          <a:p>
            <a:pPr>
              <a:lnSpc>
                <a:spcPct val="140000"/>
              </a:lnSpc>
              <a:spcBef>
                <a:spcPct val="20000"/>
              </a:spcBef>
              <a:spcAft>
                <a:spcPts val="0"/>
              </a:spcAft>
              <a:defRPr/>
            </a:pPr>
            <a:endParaRPr lang="en-US" altLang="zh-CN" sz="2200" noProof="1">
              <a:solidFill>
                <a:schemeClr val="tx1">
                  <a:tint val="75000"/>
                </a:schemeClr>
              </a:solidFill>
              <a:latin typeface="+mn-lt"/>
              <a:ea typeface="+mn-ea"/>
              <a:sym typeface="+mn-ea"/>
            </a:endParaRPr>
          </a:p>
          <a:p>
            <a:pPr>
              <a:lnSpc>
                <a:spcPct val="140000"/>
              </a:lnSpc>
              <a:spcBef>
                <a:spcPct val="20000"/>
              </a:spcBef>
              <a:spcAft>
                <a:spcPts val="0"/>
              </a:spcAft>
              <a:defRPr/>
            </a:pPr>
            <a:r>
              <a:rPr lang="en-US" altLang="zh-CN" sz="2200" noProof="1">
                <a:solidFill>
                  <a:schemeClr val="tx1">
                    <a:tint val="75000"/>
                  </a:schemeClr>
                </a:solidFill>
                <a:latin typeface="+mn-lt"/>
                <a:ea typeface="+mn-ea"/>
                <a:sym typeface="+mn-ea"/>
              </a:rPr>
              <a:t>2. Audio recording allow researcher presere raw data for review at a later date, but also to focus on the question/answer process at hand</a:t>
            </a:r>
            <a:endParaRPr lang="en-US" altLang="zh-CN" sz="2200" noProof="1">
              <a:solidFill>
                <a:schemeClr val="tx1">
                  <a:tint val="75000"/>
                </a:schemeClr>
              </a:solidFill>
              <a:latin typeface="+mn-lt"/>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8435" name="标题 1"/>
          <p:cNvSpPr>
            <a:spLocks noGrp="1" noChangeArrowheads="1"/>
          </p:cNvSpPr>
          <p:nvPr>
            <p:ph type="ctrTitle"/>
          </p:nvPr>
        </p:nvSpPr>
        <p:spPr>
          <a:xfrm>
            <a:off x="500063" y="71438"/>
            <a:ext cx="7858125" cy="785812"/>
          </a:xfrm>
        </p:spPr>
        <p:txBody>
          <a:bodyPr/>
          <a:lstStyle/>
          <a:p>
            <a:pPr algn="l" eaLnBrk="1" hangingPunct="1"/>
            <a:r>
              <a:rPr lang="en-US" altLang="en-US" sz="2600" b="1" smtClean="0">
                <a:solidFill>
                  <a:schemeClr val="bg1"/>
                </a:solidFill>
                <a:ea typeface="宋体" pitchFamily="2" charset="-122"/>
              </a:rPr>
              <a:t>Methodology</a:t>
            </a:r>
            <a:r>
              <a:rPr lang="en-US" altLang="zh-CN" sz="2600" b="1" smtClean="0">
                <a:solidFill>
                  <a:schemeClr val="bg1"/>
                </a:solidFill>
                <a:sym typeface="Arial" pitchFamily="34" charset="0"/>
              </a:rPr>
              <a:t>--Data analysis</a:t>
            </a:r>
            <a:endParaRPr lang="en-US" altLang="en-US" sz="2600" b="1" smtClean="0">
              <a:solidFill>
                <a:schemeClr val="bg1"/>
              </a:solidFill>
              <a:ea typeface="宋体" pitchFamily="2" charset="-122"/>
            </a:endParaRPr>
          </a:p>
        </p:txBody>
      </p:sp>
      <p:sp>
        <p:nvSpPr>
          <p:cNvPr id="5" name="矩形 4"/>
          <p:cNvSpPr/>
          <p:nvPr/>
        </p:nvSpPr>
        <p:spPr>
          <a:xfrm>
            <a:off x="618173" y="2403793"/>
            <a:ext cx="8240712" cy="3173730"/>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rPr>
              <a:t>The data from interviews and visual dialog would be completely transcribed, thematically coded and analyzed. </a:t>
            </a:r>
          </a:p>
          <a:p>
            <a:pPr>
              <a:lnSpc>
                <a:spcPct val="140000"/>
              </a:lnSpc>
              <a:spcBef>
                <a:spcPct val="20000"/>
              </a:spcBef>
              <a:spcAft>
                <a:spcPts val="0"/>
              </a:spcAft>
              <a:defRPr/>
            </a:pPr>
            <a:endParaRPr lang="en-US" altLang="zh-CN" sz="2200" noProof="1">
              <a:solidFill>
                <a:schemeClr val="tx1">
                  <a:tint val="75000"/>
                </a:schemeClr>
              </a:solidFill>
              <a:latin typeface="+mn-lt"/>
              <a:ea typeface="+mn-ea"/>
            </a:endParaRPr>
          </a:p>
          <a:p>
            <a:pPr marL="342900" indent="-342900">
              <a:lnSpc>
                <a:spcPct val="140000"/>
              </a:lnSpc>
              <a:spcBef>
                <a:spcPct val="20000"/>
              </a:spcBef>
              <a:spcAft>
                <a:spcPts val="0"/>
              </a:spcAft>
              <a:buFont typeface="Wingdings" charset="0"/>
              <a:buChar char="l"/>
              <a:defRPr/>
            </a:pPr>
            <a:r>
              <a:rPr lang="en-US" altLang="zh-CN" sz="2200" noProof="1">
                <a:solidFill>
                  <a:schemeClr val="tx1">
                    <a:tint val="75000"/>
                  </a:schemeClr>
                </a:solidFill>
                <a:latin typeface="+mn-lt"/>
                <a:ea typeface="+mn-ea"/>
              </a:rPr>
              <a:t>Transcribed audio-recorded interview.</a:t>
            </a:r>
          </a:p>
          <a:p>
            <a:pPr marL="342900" indent="-342900">
              <a:lnSpc>
                <a:spcPct val="140000"/>
              </a:lnSpc>
              <a:spcBef>
                <a:spcPct val="20000"/>
              </a:spcBef>
              <a:spcAft>
                <a:spcPts val="0"/>
              </a:spcAft>
              <a:buFont typeface="Wingdings" charset="0"/>
              <a:buChar char="l"/>
              <a:defRPr/>
            </a:pPr>
            <a:r>
              <a:rPr lang="en-US" altLang="zh-CN" sz="2200" noProof="1">
                <a:solidFill>
                  <a:schemeClr val="tx1">
                    <a:tint val="75000"/>
                  </a:schemeClr>
                </a:solidFill>
                <a:latin typeface="+mn-lt"/>
                <a:ea typeface="+mn-ea"/>
                <a:sym typeface="+mn-ea"/>
              </a:rPr>
              <a:t>Thematically code according to the collected data.</a:t>
            </a:r>
          </a:p>
          <a:p>
            <a:pPr marL="342900" indent="-342900">
              <a:lnSpc>
                <a:spcPct val="140000"/>
              </a:lnSpc>
              <a:spcBef>
                <a:spcPct val="20000"/>
              </a:spcBef>
              <a:spcAft>
                <a:spcPts val="0"/>
              </a:spcAft>
              <a:buFont typeface="Wingdings" charset="0"/>
              <a:buChar char="l"/>
              <a:defRPr/>
            </a:pPr>
            <a:r>
              <a:rPr lang="en-US" altLang="zh-CN" sz="2200" noProof="1">
                <a:solidFill>
                  <a:schemeClr val="tx1">
                    <a:tint val="75000"/>
                  </a:schemeClr>
                </a:solidFill>
                <a:latin typeface="+mn-lt"/>
                <a:ea typeface="+mn-ea"/>
                <a:sym typeface="+mn-ea"/>
              </a:rPr>
              <a:t>Arrange data into matrix structure to analyze</a:t>
            </a:r>
            <a:r>
              <a:rPr lang="en-US" altLang="zh-CN" sz="2200" noProof="1">
                <a:solidFill>
                  <a:schemeClr val="tx1">
                    <a:tint val="75000"/>
                  </a:schemeClr>
                </a:solidFill>
                <a:latin typeface="+mn-lt"/>
                <a:ea typeface="+mn-ea"/>
                <a:sym typeface="+mn-ea"/>
                <a:hlinkClick r:id="rId3" action="ppaction://hlinksldjump"/>
              </a:rPr>
              <a:t>.</a:t>
            </a:r>
            <a:r>
              <a:rPr lang="en-US" altLang="zh-CN" sz="2200" noProof="1">
                <a:solidFill>
                  <a:schemeClr val="tx1">
                    <a:tint val="75000"/>
                  </a:schemeClr>
                </a:solidFill>
                <a:latin typeface="+mn-lt"/>
                <a:ea typeface="+mn-ea"/>
                <a:sym typeface="+mn-ea"/>
              </a:rPr>
              <a:t> </a:t>
            </a:r>
            <a:endParaRPr lang="en-US" altLang="zh-CN" sz="2200" noProof="1">
              <a:solidFill>
                <a:schemeClr val="tx1">
                  <a:tint val="75000"/>
                </a:schemeClr>
              </a:solidFill>
              <a:latin typeface="+mn-lt"/>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9459" name="标题 1"/>
          <p:cNvSpPr>
            <a:spLocks noGrp="1" noChangeArrowheads="1"/>
          </p:cNvSpPr>
          <p:nvPr>
            <p:ph type="ctrTitle"/>
          </p:nvPr>
        </p:nvSpPr>
        <p:spPr>
          <a:xfrm>
            <a:off x="500063" y="142875"/>
            <a:ext cx="7286625" cy="571500"/>
          </a:xfrm>
        </p:spPr>
        <p:txBody>
          <a:bodyPr/>
          <a:lstStyle/>
          <a:p>
            <a:pPr algn="l" eaLnBrk="1" hangingPunct="1"/>
            <a:r>
              <a:rPr lang="en-US" altLang="zh-CN" sz="2600" b="1" smtClean="0">
                <a:solidFill>
                  <a:schemeClr val="bg1"/>
                </a:solidFill>
              </a:rPr>
              <a:t>Methodology – approaches lead to a solution </a:t>
            </a:r>
            <a:endParaRPr lang="zh-CN" altLang="en-US" sz="2600" b="1" smtClean="0">
              <a:solidFill>
                <a:schemeClr val="bg1"/>
              </a:solidFill>
            </a:endParaRPr>
          </a:p>
        </p:txBody>
      </p:sp>
      <p:sp>
        <p:nvSpPr>
          <p:cNvPr id="7" name="标题 1"/>
          <p:cNvSpPr txBox="1"/>
          <p:nvPr/>
        </p:nvSpPr>
        <p:spPr bwMode="auto">
          <a:xfrm>
            <a:off x="1285875" y="142875"/>
            <a:ext cx="7286625" cy="571500"/>
          </a:xfrm>
          <a:prstGeom prst="rect">
            <a:avLst/>
          </a:prstGeom>
          <a:noFill/>
          <a:ln w="9525">
            <a:noFill/>
            <a:miter lim="800000"/>
          </a:ln>
        </p:spPr>
        <p:txBody>
          <a:bodyPr anchor="ctr"/>
          <a:lstStyle/>
          <a:p>
            <a:pPr>
              <a:buFontTx/>
              <a:buNone/>
              <a:defRPr/>
            </a:pPr>
            <a:endParaRPr lang="zh-CN" altLang="en-US" sz="2600" b="1" dirty="0">
              <a:solidFill>
                <a:schemeClr val="bg1"/>
              </a:solidFill>
              <a:latin typeface="+mj-lt"/>
              <a:ea typeface="+mj-ea"/>
              <a:cs typeface="+mj-cs"/>
            </a:endParaRPr>
          </a:p>
        </p:txBody>
      </p:sp>
      <p:graphicFrame>
        <p:nvGraphicFramePr>
          <p:cNvPr id="9" name="表格 8"/>
          <p:cNvGraphicFramePr>
            <a:graphicFrameLocks noGrp="1"/>
          </p:cNvGraphicFramePr>
          <p:nvPr/>
        </p:nvGraphicFramePr>
        <p:xfrm>
          <a:off x="454025" y="2422525"/>
          <a:ext cx="8272145" cy="3770949"/>
        </p:xfrm>
        <a:graphic>
          <a:graphicData uri="http://schemas.openxmlformats.org/drawingml/2006/table">
            <a:tbl>
              <a:tblPr firstRow="1" bandRow="1">
                <a:tableStyleId>{5C22544A-7EE6-4342-B048-85BDC9FD1C3A}</a:tableStyleId>
              </a:tblPr>
              <a:tblGrid>
                <a:gridCol w="1287145"/>
                <a:gridCol w="1405255"/>
                <a:gridCol w="1327785"/>
                <a:gridCol w="1251585"/>
                <a:gridCol w="1183640"/>
                <a:gridCol w="1816735"/>
              </a:tblGrid>
              <a:tr h="471170">
                <a:tc>
                  <a:txBody>
                    <a:bodyPr/>
                    <a:lstStyle/>
                    <a:p>
                      <a:endParaRPr lang="zh-CN" altLang="en-US" dirty="0"/>
                    </a:p>
                  </a:txBody>
                  <a:tcPr>
                    <a:solidFill>
                      <a:schemeClr val="bg1">
                        <a:lumMod val="65000"/>
                      </a:schemeClr>
                    </a:solidFill>
                  </a:tcPr>
                </a:tc>
                <a:tc>
                  <a:txBody>
                    <a:bodyPr/>
                    <a:lstStyle/>
                    <a:p>
                      <a:pPr algn="ctr"/>
                      <a:r>
                        <a:rPr lang="en-US" altLang="zh-CN" sz="1600" b="1" dirty="0" smtClean="0"/>
                        <a:t>Question</a:t>
                      </a:r>
                      <a:r>
                        <a:rPr lang="en-US" altLang="zh-CN" sz="1600" b="1" baseline="0" dirty="0" smtClean="0"/>
                        <a:t> 1 sources</a:t>
                      </a:r>
                      <a:endParaRPr lang="en-US" altLang="zh-CN" sz="1600" b="1" dirty="0" smtClean="0"/>
                    </a:p>
                  </a:txBody>
                  <a:tcPr>
                    <a:solidFill>
                      <a:schemeClr val="bg1">
                        <a:lumMod val="65000"/>
                      </a:schemeClr>
                    </a:solidFill>
                  </a:tcPr>
                </a:tc>
                <a:tc>
                  <a:txBody>
                    <a:bodyPr/>
                    <a:lstStyle/>
                    <a:p>
                      <a:pPr algn="ctr"/>
                      <a:r>
                        <a:rPr lang="en-US" altLang="zh-CN" sz="1600" b="1" dirty="0" smtClean="0"/>
                        <a:t>Question 2</a:t>
                      </a:r>
                    </a:p>
                    <a:p>
                      <a:pPr algn="ctr"/>
                      <a:r>
                        <a:rPr lang="en-US" altLang="zh-CN" sz="1600" b="1" dirty="0"/>
                        <a:t>types</a:t>
                      </a:r>
                    </a:p>
                  </a:txBody>
                  <a:tcPr>
                    <a:solidFill>
                      <a:schemeClr val="bg1">
                        <a:lumMod val="65000"/>
                      </a:schemeClr>
                    </a:solidFill>
                  </a:tcPr>
                </a:tc>
                <a:tc>
                  <a:txBody>
                    <a:bodyPr/>
                    <a:lstStyle/>
                    <a:p>
                      <a:pPr algn="ctr"/>
                      <a:r>
                        <a:rPr lang="en-US" altLang="zh-CN" sz="1600" b="1" dirty="0" smtClean="0"/>
                        <a:t>Question 3</a:t>
                      </a:r>
                    </a:p>
                  </a:txBody>
                  <a:tcPr>
                    <a:solidFill>
                      <a:schemeClr val="bg1">
                        <a:lumMod val="65000"/>
                      </a:schemeClr>
                    </a:solidFill>
                  </a:tcPr>
                </a:tc>
                <a:tc>
                  <a:txBody>
                    <a:bodyPr/>
                    <a:lstStyle/>
                    <a:p>
                      <a:pPr algn="ctr"/>
                      <a:r>
                        <a:rPr lang="zh-CN" altLang="zh-CN" sz="1600" b="1" kern="1200" dirty="0" smtClean="0">
                          <a:solidFill>
                            <a:schemeClr val="lt1"/>
                          </a:solidFill>
                          <a:ea typeface="+mn-ea"/>
                          <a:cs typeface="+mn-cs"/>
                        </a:rPr>
                        <a:t>……</a:t>
                      </a:r>
                    </a:p>
                  </a:txBody>
                  <a:tcPr>
                    <a:solidFill>
                      <a:schemeClr val="bg1">
                        <a:lumMod val="65000"/>
                      </a:schemeClr>
                    </a:solidFill>
                  </a:tcPr>
                </a:tc>
                <a:tc>
                  <a:txBody>
                    <a:bodyPr/>
                    <a:lstStyle/>
                    <a:p>
                      <a:pPr algn="ctr">
                        <a:buNone/>
                      </a:pPr>
                      <a:r>
                        <a:rPr lang="en-US" altLang="zh-CN" sz="1600" dirty="0" smtClean="0">
                          <a:solidFill>
                            <a:schemeClr val="bg1"/>
                          </a:solidFill>
                          <a:sym typeface="+mn-ea"/>
                        </a:rPr>
                        <a:t>Conclusion</a:t>
                      </a:r>
                      <a:endParaRPr lang="en-US" altLang="zh-CN" sz="1600" b="1" dirty="0" smtClean="0">
                        <a:solidFill>
                          <a:schemeClr val="bg1"/>
                        </a:solidFill>
                        <a:sym typeface="+mn-ea"/>
                      </a:endParaRPr>
                    </a:p>
                    <a:p>
                      <a:pPr algn="ctr">
                        <a:buNone/>
                      </a:pPr>
                      <a:endParaRPr lang="en-US" altLang="zh-CN" sz="1600" dirty="0" smtClean="0">
                        <a:solidFill>
                          <a:schemeClr val="bg1"/>
                        </a:solidFill>
                        <a:sym typeface="+mn-ea"/>
                      </a:endParaRPr>
                    </a:p>
                  </a:txBody>
                  <a:tcPr>
                    <a:solidFill>
                      <a:schemeClr val="bg1">
                        <a:lumMod val="65000"/>
                      </a:schemeClr>
                    </a:solidFill>
                  </a:tcPr>
                </a:tc>
              </a:tr>
              <a:tr h="413385">
                <a:tc>
                  <a:txBody>
                    <a:bodyPr/>
                    <a:lstStyle/>
                    <a:p>
                      <a:pPr algn="ctr"/>
                      <a:r>
                        <a:rPr lang="en-US" altLang="zh-CN" sz="1600" b="1" dirty="0" smtClean="0">
                          <a:solidFill>
                            <a:schemeClr val="bg1"/>
                          </a:solidFill>
                        </a:rPr>
                        <a:t>Participant 1</a:t>
                      </a:r>
                    </a:p>
                  </a:txBody>
                  <a:tcPr>
                    <a:solidFill>
                      <a:schemeClr val="bg1">
                        <a:lumMod val="75000"/>
                      </a:schemeClr>
                    </a:solidFill>
                  </a:tcPr>
                </a:tc>
                <a:tc>
                  <a:txBody>
                    <a:bodyPr/>
                    <a:lstStyle/>
                    <a:p>
                      <a:r>
                        <a:rPr lang="en-US" altLang="zh-CN" sz="1200" dirty="0">
                          <a:solidFill>
                            <a:schemeClr val="bg1"/>
                          </a:solidFill>
                        </a:rPr>
                        <a:t>field work (quites, reason)</a:t>
                      </a:r>
                    </a:p>
                  </a:txBody>
                  <a:tcPr>
                    <a:solidFill>
                      <a:schemeClr val="bg1">
                        <a:lumMod val="75000"/>
                      </a:schemeClr>
                    </a:solidFill>
                  </a:tcPr>
                </a:tc>
                <a:tc>
                  <a:txBody>
                    <a:bodyPr/>
                    <a:lstStyle/>
                    <a:p>
                      <a:endParaRPr lang="zh-CN" altLang="en-US" dirty="0"/>
                    </a:p>
                  </a:txBody>
                  <a:tcPr>
                    <a:solidFill>
                      <a:schemeClr val="bg1">
                        <a:lumMod val="75000"/>
                      </a:schemeClr>
                    </a:solidFill>
                  </a:tcPr>
                </a:tc>
                <a:tc>
                  <a:txBody>
                    <a:bodyPr/>
                    <a:lstStyle/>
                    <a:p>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buNone/>
                      </a:pPr>
                      <a:r>
                        <a:rPr lang="en-US" altLang="zh-CN" sz="1400" dirty="0">
                          <a:solidFill>
                            <a:schemeClr val="bg1"/>
                          </a:solidFill>
                          <a:sym typeface="+mn-ea"/>
                        </a:rPr>
                        <a:t>Analysis</a:t>
                      </a:r>
                    </a:p>
                  </a:txBody>
                  <a:tcPr>
                    <a:solidFill>
                      <a:schemeClr val="bg1">
                        <a:lumMod val="75000"/>
                      </a:schemeClr>
                    </a:solidFill>
                  </a:tcPr>
                </a:tc>
              </a:tr>
              <a:tr h="413703">
                <a:tc>
                  <a:txBody>
                    <a:bodyPr/>
                    <a:lstStyle/>
                    <a:p>
                      <a:pPr marL="0" marR="0" indent="0" algn="ctr" defTabSz="914400" rtl="0" eaLnBrk="1" latinLnBrk="0" hangingPunct="1">
                        <a:spcBef>
                          <a:spcPts val="0"/>
                        </a:spcBef>
                        <a:spcAft>
                          <a:spcPts val="0"/>
                        </a:spcAft>
                        <a:buClrTx/>
                        <a:buSzTx/>
                        <a:buFontTx/>
                        <a:buNone/>
                        <a:defRPr/>
                      </a:pPr>
                      <a:r>
                        <a:rPr lang="en-US" altLang="zh-CN" sz="1600" b="1" dirty="0" smtClean="0">
                          <a:solidFill>
                            <a:schemeClr val="bg1"/>
                          </a:solidFill>
                          <a:sym typeface="+mn-ea"/>
                        </a:rPr>
                        <a:t>Participant</a:t>
                      </a:r>
                      <a:r>
                        <a:rPr lang="en-US" altLang="zh-CN" sz="1600" b="1" dirty="0" smtClean="0">
                          <a:solidFill>
                            <a:schemeClr val="bg1"/>
                          </a:solidFill>
                        </a:rPr>
                        <a:t> 2</a:t>
                      </a:r>
                    </a:p>
                  </a:txBody>
                  <a:tcPr>
                    <a:solidFill>
                      <a:schemeClr val="bg1">
                        <a:lumMod val="85000"/>
                      </a:schemeClr>
                    </a:solidFill>
                  </a:tcPr>
                </a:tc>
                <a:tc>
                  <a:txBody>
                    <a:bodyPr/>
                    <a:lstStyle/>
                    <a:p>
                      <a:r>
                        <a:rPr lang="en-US" altLang="zh-CN" sz="1200" dirty="0">
                          <a:solidFill>
                            <a:schemeClr val="bg1"/>
                          </a:solidFill>
                        </a:rPr>
                        <a:t>human science (quotes, reason)</a:t>
                      </a:r>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zh-CN" altLang="en-US" sz="1400" dirty="0"/>
                    </a:p>
                    <a:p>
                      <a:pPr algn="ctr">
                        <a:buNone/>
                      </a:pPr>
                      <a:endParaRPr lang="zh-CN" altLang="en-US" sz="1400" dirty="0"/>
                    </a:p>
                  </a:txBody>
                  <a:tcPr>
                    <a:solidFill>
                      <a:schemeClr val="bg1">
                        <a:lumMod val="85000"/>
                      </a:schemeClr>
                    </a:solidFill>
                  </a:tcPr>
                </a:tc>
              </a:tr>
              <a:tr h="413703">
                <a:tc>
                  <a:txBody>
                    <a:bodyPr/>
                    <a:lstStyle/>
                    <a:p>
                      <a:pPr marL="0" marR="0" indent="0" algn="l" defTabSz="914400" rtl="0" eaLnBrk="1" latinLnBrk="0" hangingPunct="1">
                        <a:spcBef>
                          <a:spcPts val="0"/>
                        </a:spcBef>
                        <a:spcAft>
                          <a:spcPts val="0"/>
                        </a:spcAft>
                        <a:buClrTx/>
                        <a:buSzTx/>
                        <a:buFontTx/>
                        <a:buNone/>
                        <a:defRPr/>
                      </a:pPr>
                      <a:r>
                        <a:rPr lang="en-US" altLang="zh-CN" sz="1600" b="1" dirty="0" smtClean="0">
                          <a:solidFill>
                            <a:schemeClr val="bg1"/>
                          </a:solidFill>
                          <a:sym typeface="+mn-ea"/>
                        </a:rPr>
                        <a:t>Participant</a:t>
                      </a:r>
                      <a:r>
                        <a:rPr lang="en-US" altLang="zh-CN" sz="1600" b="1" kern="1200" dirty="0" smtClean="0">
                          <a:solidFill>
                            <a:schemeClr val="bg1"/>
                          </a:solidFill>
                          <a:ea typeface="+mn-ea"/>
                          <a:cs typeface="+mn-cs"/>
                        </a:rPr>
                        <a:t> 3</a:t>
                      </a:r>
                    </a:p>
                  </a:txBody>
                  <a:tcPr>
                    <a:solidFill>
                      <a:schemeClr val="bg1">
                        <a:lumMod val="75000"/>
                      </a:schemeClr>
                    </a:solidFill>
                  </a:tcPr>
                </a:tc>
                <a:tc>
                  <a:txBody>
                    <a:bodyPr/>
                    <a:lstStyle/>
                    <a:p>
                      <a:pPr algn="ctr"/>
                      <a:r>
                        <a:rPr lang="en-US" altLang="zh-CN" sz="1200" dirty="0">
                          <a:solidFill>
                            <a:schemeClr val="bg1"/>
                          </a:solidFill>
                          <a:sym typeface="+mn-ea"/>
                        </a:rPr>
                        <a:t>design practice (quotes, reason)</a:t>
                      </a:r>
                      <a:endParaRPr lang="en-US" altLang="zh-CN" sz="1200" kern="1200" dirty="0">
                        <a:solidFill>
                          <a:schemeClr val="dk1"/>
                        </a:solidFill>
                        <a:latin typeface="+mn-lt"/>
                        <a:ea typeface="+mn-ea"/>
                        <a:cs typeface="+mn-cs"/>
                        <a:sym typeface="+mn-ea"/>
                      </a:endParaRPr>
                    </a:p>
                  </a:txBody>
                  <a:tcPr>
                    <a:solidFill>
                      <a:schemeClr val="bg1">
                        <a:lumMod val="75000"/>
                      </a:schemeClr>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solidFill>
                      <a:schemeClr val="bg1">
                        <a:lumMod val="75000"/>
                      </a:schemeClr>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solidFill>
                      <a:schemeClr val="bg1">
                        <a:lumMod val="75000"/>
                      </a:schemeClr>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solidFill>
                      <a:schemeClr val="bg1">
                        <a:lumMod val="75000"/>
                      </a:schemeClr>
                    </a:solidFill>
                  </a:tcPr>
                </a:tc>
                <a:tc>
                  <a:txBody>
                    <a:bodyPr/>
                    <a:lstStyle/>
                    <a:p>
                      <a:pPr algn="ctr">
                        <a:buNone/>
                      </a:pPr>
                      <a:r>
                        <a:rPr lang="en-US" altLang="zh-CN" sz="1400" dirty="0">
                          <a:solidFill>
                            <a:schemeClr val="bg1"/>
                          </a:solidFill>
                          <a:sym typeface="+mn-ea"/>
                        </a:rPr>
                        <a:t>Analysis</a:t>
                      </a:r>
                      <a:endParaRPr lang="en-US" altLang="zh-CN" sz="1400" kern="1200" dirty="0">
                        <a:solidFill>
                          <a:schemeClr val="bg1"/>
                        </a:solidFill>
                        <a:ea typeface="+mn-ea"/>
                        <a:cs typeface="+mn-cs"/>
                        <a:sym typeface="+mn-ea"/>
                      </a:endParaRPr>
                    </a:p>
                  </a:txBody>
                  <a:tcPr>
                    <a:solidFill>
                      <a:schemeClr val="bg1">
                        <a:lumMod val="75000"/>
                      </a:schemeClr>
                    </a:solidFill>
                  </a:tcPr>
                </a:tc>
              </a:tr>
              <a:tr h="413703">
                <a:tc>
                  <a:txBody>
                    <a:bodyPr/>
                    <a:lstStyle/>
                    <a:p>
                      <a:pPr algn="ctr"/>
                      <a:r>
                        <a:rPr lang="en-US" altLang="zh-CN" sz="1600" b="1" dirty="0" smtClean="0">
                          <a:solidFill>
                            <a:schemeClr val="bg1"/>
                          </a:solidFill>
                          <a:sym typeface="+mn-ea"/>
                        </a:rPr>
                        <a:t>Participant</a:t>
                      </a:r>
                      <a:r>
                        <a:rPr lang="en-US" altLang="zh-CN" sz="1600" b="1" kern="1200" dirty="0" smtClean="0">
                          <a:solidFill>
                            <a:schemeClr val="bg1"/>
                          </a:solidFill>
                          <a:ea typeface="+mn-ea"/>
                          <a:cs typeface="+mn-cs"/>
                        </a:rPr>
                        <a:t> 4</a:t>
                      </a:r>
                    </a:p>
                  </a:txBody>
                  <a:tcPr>
                    <a:solidFill>
                      <a:schemeClr val="bg1">
                        <a:lumMod val="85000"/>
                      </a:schemeClr>
                    </a:solidFill>
                  </a:tcPr>
                </a:tc>
                <a:tc>
                  <a:txBody>
                    <a:bodyPr/>
                    <a:lstStyle/>
                    <a:p>
                      <a:pPr algn="ctr"/>
                      <a:r>
                        <a:rPr lang="zh-CN" altLang="zh-CN" sz="1200" b="1" dirty="0" smtClean="0">
                          <a:solidFill>
                            <a:schemeClr val="lt1"/>
                          </a:solidFill>
                          <a:sym typeface="+mn-ea"/>
                        </a:rPr>
                        <a:t>……</a:t>
                      </a:r>
                      <a:endParaRPr lang="zh-CN" altLang="en-US" dirty="0"/>
                    </a:p>
                  </a:txBody>
                  <a:tcPr>
                    <a:solidFill>
                      <a:schemeClr val="bg1">
                        <a:lumMod val="85000"/>
                      </a:schemeClr>
                    </a:solidFill>
                  </a:tcPr>
                </a:tc>
                <a:tc>
                  <a:txBody>
                    <a:bodyPr/>
                    <a:lstStyle/>
                    <a:p>
                      <a:endParaRPr lang="zh-CN" altLang="en-US"/>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en-US" altLang="zh-CN" dirty="0" smtClean="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en-US" altLang="zh-CN" sz="1400" dirty="0" smtClean="0">
                        <a:solidFill>
                          <a:schemeClr val="bg1"/>
                        </a:solidFill>
                        <a:sym typeface="+mn-ea"/>
                      </a:endParaRPr>
                    </a:p>
                  </a:txBody>
                  <a:tcPr>
                    <a:solidFill>
                      <a:schemeClr val="bg1">
                        <a:lumMod val="85000"/>
                      </a:schemeClr>
                    </a:solidFill>
                  </a:tcPr>
                </a:tc>
              </a:tr>
              <a:tr h="413703">
                <a:tc>
                  <a:txBody>
                    <a:bodyPr/>
                    <a:lstStyle/>
                    <a:p>
                      <a:pPr algn="ctr"/>
                      <a:r>
                        <a:rPr lang="en-US" altLang="zh-CN" sz="1600" b="1" dirty="0" smtClean="0">
                          <a:solidFill>
                            <a:schemeClr val="bg1"/>
                          </a:solidFill>
                          <a:sym typeface="+mn-ea"/>
                        </a:rPr>
                        <a:t>Participant</a:t>
                      </a:r>
                      <a:r>
                        <a:rPr lang="en-US" altLang="zh-CN" sz="1600" b="1" kern="1200" dirty="0" smtClean="0">
                          <a:solidFill>
                            <a:schemeClr val="bg1"/>
                          </a:solidFill>
                          <a:ea typeface="+mn-ea"/>
                          <a:cs typeface="+mn-cs"/>
                        </a:rPr>
                        <a:t> 5</a:t>
                      </a:r>
                    </a:p>
                  </a:txBody>
                  <a:tcPr>
                    <a:solidFill>
                      <a:schemeClr val="bg1">
                        <a:lumMod val="75000"/>
                      </a:schemeClr>
                    </a:solidFill>
                  </a:tcPr>
                </a:tc>
                <a:tc>
                  <a:txBody>
                    <a:bodyPr/>
                    <a:lstStyle/>
                    <a:p>
                      <a:r>
                        <a:rPr lang="en-US" altLang="zh-CN" sz="1200" dirty="0">
                          <a:solidFill>
                            <a:schemeClr val="bg1"/>
                          </a:solidFill>
                        </a:rPr>
                        <a:t>individual creativity (quotes, reason)</a:t>
                      </a:r>
                    </a:p>
                  </a:txBody>
                  <a:tcPr>
                    <a:solidFill>
                      <a:schemeClr val="bg1">
                        <a:lumMod val="75000"/>
                      </a:schemeClr>
                    </a:solidFill>
                  </a:tcPr>
                </a:tc>
                <a:tc>
                  <a:txBody>
                    <a:bodyPr/>
                    <a:lstStyle/>
                    <a:p>
                      <a:r>
                        <a:rPr lang="en-US" altLang="zh-CN" dirty="0" smtClean="0"/>
                        <a:t> </a:t>
                      </a:r>
                      <a:endParaRPr lang="zh-CN" altLang="en-US" dirty="0"/>
                    </a:p>
                  </a:txBody>
                  <a:tcPr>
                    <a:solidFill>
                      <a:schemeClr val="bg1">
                        <a:lumMod val="75000"/>
                      </a:schemeClr>
                    </a:solidFill>
                  </a:tcPr>
                </a:tc>
                <a:tc>
                  <a:txBody>
                    <a:bodyPr/>
                    <a:lstStyle/>
                    <a:p>
                      <a:endParaRPr lang="zh-CN" altLang="en-US" dirty="0"/>
                    </a:p>
                  </a:txBody>
                  <a:tcPr>
                    <a:solidFill>
                      <a:schemeClr val="bg1">
                        <a:lumMod val="75000"/>
                      </a:schemeClr>
                    </a:solidFill>
                  </a:tcPr>
                </a:tc>
                <a:tc>
                  <a:txBody>
                    <a:bodyPr/>
                    <a:lstStyle/>
                    <a:p>
                      <a:endParaRPr lang="en-US" altLang="zh-CN" dirty="0" smtClean="0"/>
                    </a:p>
                  </a:txBody>
                  <a:tcPr>
                    <a:solidFill>
                      <a:schemeClr val="bg1">
                        <a:lumMod val="75000"/>
                      </a:schemeClr>
                    </a:solidFill>
                  </a:tcPr>
                </a:tc>
                <a:tc>
                  <a:txBody>
                    <a:bodyPr/>
                    <a:lstStyle/>
                    <a:p>
                      <a:pPr algn="ctr">
                        <a:buNone/>
                      </a:pPr>
                      <a:r>
                        <a:rPr lang="en-US" altLang="zh-CN" sz="1400" dirty="0">
                          <a:solidFill>
                            <a:schemeClr val="bg1"/>
                          </a:solidFill>
                          <a:sym typeface="+mn-ea"/>
                        </a:rPr>
                        <a:t>Analysis</a:t>
                      </a:r>
                      <a:endParaRPr lang="zh-CN" altLang="en-US" sz="1400" dirty="0"/>
                    </a:p>
                    <a:p>
                      <a:pPr algn="ctr">
                        <a:buNone/>
                      </a:pPr>
                      <a:endParaRPr lang="en-US" altLang="zh-CN" sz="1400" dirty="0" smtClean="0"/>
                    </a:p>
                  </a:txBody>
                  <a:tcPr>
                    <a:solidFill>
                      <a:schemeClr val="bg1">
                        <a:lumMod val="75000"/>
                      </a:schemeClr>
                    </a:solidFill>
                  </a:tcPr>
                </a:tc>
              </a:tr>
              <a:tr h="413703">
                <a:tc>
                  <a:txBody>
                    <a:bodyPr/>
                    <a:lstStyle/>
                    <a:p>
                      <a:pPr marL="0" marR="0" indent="0" algn="ctr" defTabSz="914400" rtl="0" eaLnBrk="1" latinLnBrk="0" hangingPunct="1">
                        <a:spcBef>
                          <a:spcPts val="0"/>
                        </a:spcBef>
                        <a:spcAft>
                          <a:spcPts val="0"/>
                        </a:spcAft>
                        <a:buClrTx/>
                        <a:buSzTx/>
                        <a:buFontTx/>
                        <a:buNone/>
                        <a:defRPr/>
                      </a:pPr>
                      <a:r>
                        <a:rPr lang="zh-CN" altLang="zh-CN" sz="1600" b="1" kern="1200" dirty="0" smtClean="0">
                          <a:solidFill>
                            <a:schemeClr val="bg1"/>
                          </a:solidFill>
                          <a:ea typeface="+mn-ea"/>
                          <a:cs typeface="+mn-cs"/>
                        </a:rPr>
                        <a:t>……</a:t>
                      </a:r>
                    </a:p>
                  </a:txBody>
                  <a:tcPr>
                    <a:solidFill>
                      <a:schemeClr val="bg1">
                        <a:lumMod val="85000"/>
                      </a:schemeClr>
                    </a:solidFill>
                  </a:tcPr>
                </a:tc>
                <a:tc>
                  <a:txBody>
                    <a:bodyPr/>
                    <a:lstStyle/>
                    <a:p>
                      <a:pPr algn="ctr"/>
                      <a:r>
                        <a:rPr lang="zh-CN" altLang="zh-CN" sz="1200" b="1" dirty="0" smtClean="0">
                          <a:solidFill>
                            <a:schemeClr val="lt1"/>
                          </a:solidFill>
                          <a:sym typeface="+mn-ea"/>
                        </a:rPr>
                        <a:t>……</a:t>
                      </a:r>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en-US" altLang="zh-CN" dirty="0" smtClean="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en-US" altLang="zh-CN" sz="1400" dirty="0" smtClean="0">
                        <a:solidFill>
                          <a:schemeClr val="bg1"/>
                        </a:solidFill>
                        <a:sym typeface="+mn-ea"/>
                      </a:endParaRPr>
                    </a:p>
                  </a:txBody>
                  <a:tcPr>
                    <a:solidFill>
                      <a:schemeClr val="bg1">
                        <a:lumMod val="85000"/>
                      </a:schemeClr>
                    </a:solidFill>
                  </a:tcPr>
                </a:tc>
              </a:tr>
              <a:tr h="413703">
                <a:tc>
                  <a:txBody>
                    <a:bodyPr/>
                    <a:lstStyle/>
                    <a:p>
                      <a:pPr marL="0" marR="0" indent="0" algn="ctr" defTabSz="914400" rtl="0" eaLnBrk="1" latinLnBrk="0" hangingPunct="1">
                        <a:spcBef>
                          <a:spcPts val="0"/>
                        </a:spcBef>
                        <a:spcAft>
                          <a:spcPts val="0"/>
                        </a:spcAft>
                        <a:buClrTx/>
                        <a:buSzTx/>
                        <a:buFontTx/>
                        <a:buNone/>
                        <a:defRPr/>
                      </a:pPr>
                      <a:r>
                        <a:rPr lang="en-US" altLang="zh-CN" sz="1600" b="1" dirty="0" smtClean="0">
                          <a:solidFill>
                            <a:schemeClr val="bg1"/>
                          </a:solidFill>
                        </a:rPr>
                        <a:t>Conclusion</a:t>
                      </a:r>
                    </a:p>
                  </a:txBody>
                  <a:tcPr>
                    <a:solidFill>
                      <a:schemeClr val="bg1">
                        <a:lumMod val="85000"/>
                      </a:schemeClr>
                    </a:solidFill>
                  </a:tcPr>
                </a:tc>
                <a:tc>
                  <a:txBody>
                    <a:bodyPr/>
                    <a:lstStyle/>
                    <a:p>
                      <a:pPr algn="ctr">
                        <a:buNone/>
                      </a:pPr>
                      <a:r>
                        <a:rPr lang="en-US" altLang="zh-CN" sz="1200" dirty="0">
                          <a:solidFill>
                            <a:schemeClr val="bg1"/>
                          </a:solidFill>
                        </a:rPr>
                        <a:t>Analysis</a:t>
                      </a:r>
                    </a:p>
                  </a:txBody>
                  <a:tcPr>
                    <a:solidFill>
                      <a:schemeClr val="bg1">
                        <a:lumMod val="85000"/>
                      </a:schemeClr>
                    </a:solidFill>
                  </a:tcPr>
                </a:tc>
                <a:tc>
                  <a:txBody>
                    <a:bodyPr/>
                    <a:lstStyle/>
                    <a:p>
                      <a:pPr>
                        <a:buNone/>
                      </a:pPr>
                      <a:endParaRPr lang="zh-CN" altLang="en-US" dirty="0"/>
                    </a:p>
                  </a:txBody>
                  <a:tcPr>
                    <a:solidFill>
                      <a:schemeClr val="bg1">
                        <a:lumMod val="85000"/>
                      </a:schemeClr>
                    </a:solidFill>
                  </a:tcPr>
                </a:tc>
                <a:tc>
                  <a:txBody>
                    <a:bodyPr/>
                    <a:lstStyle/>
                    <a:p>
                      <a:pPr>
                        <a:buNone/>
                      </a:pPr>
                      <a:endParaRPr lang="zh-CN" altLang="en-US" dirty="0"/>
                    </a:p>
                  </a:txBody>
                  <a:tcPr>
                    <a:solidFill>
                      <a:schemeClr val="bg1">
                        <a:lumMod val="85000"/>
                      </a:schemeClr>
                    </a:solidFill>
                  </a:tcPr>
                </a:tc>
                <a:tc>
                  <a:txBody>
                    <a:bodyPr/>
                    <a:lstStyle/>
                    <a:p>
                      <a:pPr>
                        <a:buNone/>
                      </a:pPr>
                      <a:endParaRPr lang="en-US" altLang="zh-CN" dirty="0" smtClean="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en-US" altLang="zh-CN" sz="1400" dirty="0" smtClean="0"/>
                    </a:p>
                  </a:txBody>
                  <a:tcPr>
                    <a:solidFill>
                      <a:schemeClr val="bg1">
                        <a:lumMod val="85000"/>
                      </a:schemeClr>
                    </a:solidFill>
                  </a:tcPr>
                </a:tc>
              </a:tr>
            </a:tbl>
          </a:graphicData>
        </a:graphic>
      </p:graphicFrame>
      <p:sp>
        <p:nvSpPr>
          <p:cNvPr id="10" name="副标题 2"/>
          <p:cNvSpPr txBox="1"/>
          <p:nvPr/>
        </p:nvSpPr>
        <p:spPr bwMode="auto">
          <a:xfrm>
            <a:off x="427673" y="1283653"/>
            <a:ext cx="8143875" cy="642937"/>
          </a:xfrm>
          <a:prstGeom prst="rect">
            <a:avLst/>
          </a:prstGeom>
          <a:noFill/>
          <a:ln w="9525">
            <a:noFill/>
            <a:miter lim="800000"/>
          </a:ln>
        </p:spPr>
        <p:txBody>
          <a:bodyPr/>
          <a:lstStyle/>
          <a:p>
            <a:pPr marL="342900" indent="-342900">
              <a:spcBef>
                <a:spcPts val="600"/>
              </a:spcBef>
              <a:spcAft>
                <a:spcPts val="600"/>
              </a:spcAft>
              <a:defRPr/>
            </a:pPr>
            <a:r>
              <a:rPr lang="en-US" altLang="zh-CN" sz="2200" dirty="0">
                <a:solidFill>
                  <a:schemeClr val="tx1">
                    <a:tint val="75000"/>
                  </a:schemeClr>
                </a:solidFill>
                <a:latin typeface="+mn-lt"/>
                <a:ea typeface="+mn-ea"/>
              </a:rPr>
              <a:t> Transcribe, thematically code and analysis (qualitative interpretation) the data using matrix structure</a:t>
            </a:r>
            <a:r>
              <a:rPr lang="en-US" altLang="zh-CN" sz="2200" dirty="0">
                <a:solidFill>
                  <a:schemeClr val="tx1">
                    <a:tint val="75000"/>
                  </a:schemeClr>
                </a:solidFill>
                <a:latin typeface="+mn-lt"/>
                <a:ea typeface="+mn-ea"/>
                <a:hlinkClick r:id="rId3" action="ppaction://hlinksldjump"/>
              </a:rPr>
              <a:t>.</a:t>
            </a:r>
            <a:endParaRPr lang="en-US" altLang="zh-CN" sz="2200" dirty="0">
              <a:solidFill>
                <a:schemeClr val="tx1">
                  <a:tint val="75000"/>
                </a:schemeClr>
              </a:solidFill>
              <a:latin typeface="+mn-lt"/>
              <a:ea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3795" name="标题 1"/>
          <p:cNvSpPr>
            <a:spLocks noGrp="1" noChangeArrowheads="1"/>
          </p:cNvSpPr>
          <p:nvPr>
            <p:ph type="ctrTitle"/>
          </p:nvPr>
        </p:nvSpPr>
        <p:spPr>
          <a:xfrm>
            <a:off x="358140" y="0"/>
            <a:ext cx="8230870" cy="785495"/>
          </a:xfrm>
        </p:spPr>
        <p:txBody>
          <a:bodyPr/>
          <a:lstStyle/>
          <a:p>
            <a:pPr algn="l" eaLnBrk="1" hangingPunct="1"/>
            <a:r>
              <a:rPr lang="en-US" altLang="en-US" sz="2600" b="1" dirty="0" smtClean="0">
                <a:solidFill>
                  <a:schemeClr val="bg1"/>
                </a:solidFill>
                <a:ea typeface="宋体" pitchFamily="2" charset="-122"/>
                <a:sym typeface="宋体" pitchFamily="2" charset="-122"/>
              </a:rPr>
              <a:t>State of research about stimuli in design ideas generation</a:t>
            </a:r>
          </a:p>
        </p:txBody>
      </p:sp>
      <p:sp>
        <p:nvSpPr>
          <p:cNvPr id="3" name="文本框 2"/>
          <p:cNvSpPr txBox="1"/>
          <p:nvPr/>
        </p:nvSpPr>
        <p:spPr>
          <a:xfrm>
            <a:off x="515620" y="2141220"/>
            <a:ext cx="8267700" cy="3709035"/>
          </a:xfrm>
          <a:prstGeom prst="rect">
            <a:avLst/>
          </a:prstGeom>
          <a:noFill/>
        </p:spPr>
        <p:txBody>
          <a:bodyPr wrap="square" rtlCol="0" anchor="t">
            <a:spAutoFit/>
          </a:bodyPr>
          <a:lstStyle/>
          <a:p>
            <a:pPr eaLnBrk="1" latinLnBrk="0" hangingPunct="1">
              <a:lnSpc>
                <a:spcPct val="120000"/>
              </a:lnSpc>
            </a:pPr>
            <a:r>
              <a:rPr lang="en-US" altLang="zh-CN" sz="2200" smtClean="0">
                <a:solidFill>
                  <a:schemeClr val="bg1">
                    <a:lumMod val="50000"/>
                  </a:schemeClr>
                </a:solidFill>
              </a:rPr>
              <a:t>What stimuli designers look for when they are searching for inspiration such as visual stimuli, text stimuli, object stimuli, subliminal stimuli, verbal or conversational stimuli.</a:t>
            </a:r>
          </a:p>
          <a:p>
            <a:pPr eaLnBrk="1" latinLnBrk="0" hangingPunct="1">
              <a:lnSpc>
                <a:spcPct val="120000"/>
              </a:lnSpc>
            </a:pPr>
            <a:endParaRPr lang="en-US" altLang="zh-CN" sz="2200" smtClean="0">
              <a:solidFill>
                <a:schemeClr val="bg1">
                  <a:lumMod val="50000"/>
                </a:schemeClr>
              </a:solidFill>
            </a:endParaRPr>
          </a:p>
          <a:p>
            <a:pPr eaLnBrk="1" latinLnBrk="0" hangingPunct="1">
              <a:lnSpc>
                <a:spcPct val="120000"/>
              </a:lnSpc>
            </a:pPr>
            <a:r>
              <a:rPr lang="en-US" altLang="zh-CN" sz="2200" smtClean="0">
                <a:solidFill>
                  <a:schemeClr val="bg1">
                    <a:lumMod val="50000"/>
                  </a:schemeClr>
                </a:solidFill>
              </a:rPr>
              <a:t>Designers are typically known for having a preference for visual stimuli, such as images, sketching, collages, prototypes, storyboard, and so on.</a:t>
            </a:r>
          </a:p>
          <a:p>
            <a:pPr eaLnBrk="1" latinLnBrk="0" hangingPunct="1">
              <a:lnSpc>
                <a:spcPct val="120000"/>
              </a:lnSpc>
            </a:pPr>
            <a:endParaRPr lang="en-US" altLang="zh-CN" sz="2200" smtClean="0">
              <a:solidFill>
                <a:schemeClr val="bg1">
                  <a:lumMod val="50000"/>
                </a:schemeClr>
              </a:solidFill>
            </a:endParaRPr>
          </a:p>
          <a:p>
            <a:pPr eaLnBrk="1" latinLnBrk="0" hangingPunct="1">
              <a:lnSpc>
                <a:spcPct val="120000"/>
              </a:lnSpc>
            </a:pPr>
            <a:r>
              <a:rPr lang="en-US" altLang="zh-CN" sz="2200" smtClean="0">
                <a:solidFill>
                  <a:schemeClr val="bg1">
                    <a:lumMod val="50000"/>
                  </a:schemeClr>
                </a:solidFill>
              </a:rPr>
              <a:t>There is no distinction between what student and professional designers use as inspirational sources/idea generation methods</a:t>
            </a:r>
            <a:r>
              <a:rPr lang="zh-CN" altLang="en-US" sz="2200">
                <a:solidFill>
                  <a:schemeClr val="bg1">
                    <a:lumMod val="50000"/>
                  </a:schemeClr>
                </a:solidFill>
                <a:latin typeface="+mn-lt"/>
                <a:hlinkClick r:id="rId3" action="ppaction://hlinksldjump"/>
              </a:rPr>
              <a:t>.</a:t>
            </a:r>
            <a:endParaRPr lang="zh-CN" altLang="en-US" sz="2200">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48131" name="标题 1"/>
          <p:cNvSpPr>
            <a:spLocks noGrp="1" noChangeArrowheads="1"/>
          </p:cNvSpPr>
          <p:nvPr>
            <p:ph type="ctrTitle"/>
          </p:nvPr>
        </p:nvSpPr>
        <p:spPr>
          <a:xfrm>
            <a:off x="428308" y="71438"/>
            <a:ext cx="8358217" cy="785812"/>
          </a:xfrm>
        </p:spPr>
        <p:txBody>
          <a:bodyPr/>
          <a:lstStyle/>
          <a:p>
            <a:pPr algn="l" eaLnBrk="1" hangingPunct="1"/>
            <a:r>
              <a:rPr lang="en-US" altLang="zh-CN" sz="2600" b="1" dirty="0" smtClean="0">
                <a:solidFill>
                  <a:schemeClr val="bg1"/>
                </a:solidFill>
              </a:rPr>
              <a:t>State of research about stimuli in DIG in educational area</a:t>
            </a:r>
          </a:p>
        </p:txBody>
      </p:sp>
      <p:sp>
        <p:nvSpPr>
          <p:cNvPr id="5" name="矩形 4"/>
          <p:cNvSpPr/>
          <p:nvPr/>
        </p:nvSpPr>
        <p:spPr>
          <a:xfrm>
            <a:off x="323909" y="1196699"/>
            <a:ext cx="8608984" cy="5083810"/>
          </a:xfrm>
          <a:prstGeom prst="rect">
            <a:avLst/>
          </a:prstGeom>
        </p:spPr>
        <p:txBody>
          <a:bodyPr wrap="square">
            <a:spAutoFit/>
          </a:bodyPr>
          <a:lstStyle/>
          <a:p>
            <a:pPr>
              <a:lnSpc>
                <a:spcPct val="140000"/>
              </a:lnSpc>
              <a:spcBef>
                <a:spcPct val="20000"/>
              </a:spcBef>
              <a:defRPr/>
            </a:pPr>
            <a:r>
              <a:rPr lang="en-US" altLang="zh-CN" sz="2200" smtClean="0">
                <a:solidFill>
                  <a:schemeClr val="bg1">
                    <a:lumMod val="50000"/>
                  </a:schemeClr>
                </a:solidFill>
                <a:sym typeface="宋体" pitchFamily="2" charset="-122"/>
              </a:rPr>
              <a:t>Previous research conducted in different disciplines compared what stimuli they choose regarding ideation between student and professional designers, but so far less studies have explicitly addressed how such stimuli are used during ideation.</a:t>
            </a:r>
            <a:endParaRPr lang="en-US" altLang="zh-CN" sz="2200" noProof="1" smtClean="0">
              <a:solidFill>
                <a:schemeClr val="bg1">
                  <a:lumMod val="50000"/>
                </a:schemeClr>
              </a:solidFill>
              <a:sym typeface="宋体" pitchFamily="2" charset="-122"/>
            </a:endParaRPr>
          </a:p>
          <a:p>
            <a:pPr eaLnBrk="1" latinLnBrk="0" hangingPunct="1">
              <a:lnSpc>
                <a:spcPct val="140000"/>
              </a:lnSpc>
              <a:spcBef>
                <a:spcPts val="0"/>
              </a:spcBef>
              <a:spcAft>
                <a:spcPts val="1800"/>
              </a:spcAft>
              <a:defRPr/>
            </a:pPr>
            <a:r>
              <a:rPr lang="en-US" altLang="zh-CN" sz="1600" i="1" smtClean="0">
                <a:solidFill>
                  <a:schemeClr val="bg1">
                    <a:lumMod val="50000"/>
                  </a:schemeClr>
                </a:solidFill>
                <a:cs typeface="+mn-ea"/>
                <a:sym typeface="+mn-ea"/>
              </a:rPr>
              <a:t>---Gonḉalves, M., Cardoso, C., &amp; Badke-Schaub, P. (2014). What inspires designers? Preferences on inspirational approaches during idea generation. Design Studies, 35(1), 29–53.</a:t>
            </a:r>
          </a:p>
          <a:p>
            <a:pPr>
              <a:lnSpc>
                <a:spcPct val="140000"/>
              </a:lnSpc>
              <a:spcBef>
                <a:spcPct val="20000"/>
              </a:spcBef>
              <a:defRPr/>
            </a:pPr>
            <a:r>
              <a:rPr lang="en-US" altLang="zh-CN" sz="2200" noProof="1" smtClean="0">
                <a:solidFill>
                  <a:schemeClr val="bg1">
                    <a:lumMod val="50000"/>
                  </a:schemeClr>
                </a:solidFill>
                <a:sym typeface="宋体" pitchFamily="2" charset="-122"/>
              </a:rPr>
              <a:t>Most education programs stop short by focusing on the development of specific knowledge and skills without addressing the concurrent transformation and design thinking during the idea generation process</a:t>
            </a:r>
            <a:r>
              <a:rPr lang="en-US" altLang="zh-CN" sz="2200" noProof="1" smtClean="0">
                <a:solidFill>
                  <a:schemeClr val="bg1">
                    <a:lumMod val="50000"/>
                  </a:schemeClr>
                </a:solidFill>
                <a:sym typeface="宋体" pitchFamily="2" charset="-122"/>
                <a:hlinkClick r:id="rId3" action="ppaction://hlinksldjump"/>
              </a:rPr>
              <a:t>.</a:t>
            </a:r>
            <a:endParaRPr lang="en-US" altLang="zh-CN" sz="2200" noProof="1" smtClean="0">
              <a:solidFill>
                <a:schemeClr val="bg1">
                  <a:lumMod val="50000"/>
                </a:schemeClr>
              </a:solidFill>
              <a:sym typeface="宋体" pitchFamily="2" charset="-122"/>
            </a:endParaRPr>
          </a:p>
          <a:p>
            <a:pPr>
              <a:lnSpc>
                <a:spcPct val="140000"/>
              </a:lnSpc>
              <a:spcBef>
                <a:spcPct val="20000"/>
              </a:spcBef>
              <a:defRPr/>
            </a:pPr>
            <a:r>
              <a:rPr lang="en-US" altLang="zh-CN" sz="1600" i="1" noProof="1" smtClean="0">
                <a:solidFill>
                  <a:schemeClr val="bg1">
                    <a:lumMod val="50000"/>
                  </a:schemeClr>
                </a:solidFill>
                <a:cs typeface="+mn-ea"/>
                <a:sym typeface="宋体" pitchFamily="2" charset="-122"/>
              </a:rPr>
              <a:t>---</a:t>
            </a:r>
            <a:r>
              <a:rPr lang="en-US" altLang="zh-CN" sz="1600" i="1" noProof="1" smtClean="0">
                <a:solidFill>
                  <a:schemeClr val="bg1">
                    <a:lumMod val="50000"/>
                  </a:schemeClr>
                </a:solidFill>
                <a:cs typeface="+mn-ea"/>
                <a:sym typeface="+mn-ea"/>
              </a:rPr>
              <a:t>Dall’Alba, G. (2009). Learning professional ways of being: Ambiguities of becoming. Educational Philosophy and Theory, 41(1), 34–45. doi:10.1111/j.1469-5812.00475.x.</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5603"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sym typeface="+mn-ea"/>
              </a:rPr>
              <a:t>The focus research area</a:t>
            </a:r>
            <a:r>
              <a:rPr lang="en-US" altLang="en-US" sz="2600" b="1" dirty="0" smtClean="0">
                <a:solidFill>
                  <a:schemeClr val="bg1"/>
                </a:solidFill>
                <a:ea typeface="宋体" pitchFamily="2" charset="-122"/>
              </a:rPr>
              <a:t> </a:t>
            </a:r>
            <a:endParaRPr lang="en-US" altLang="zh-CN" sz="2600" b="1" dirty="0" smtClean="0">
              <a:solidFill>
                <a:schemeClr val="bg1"/>
              </a:solidFill>
            </a:endParaRPr>
          </a:p>
        </p:txBody>
      </p:sp>
      <p:sp>
        <p:nvSpPr>
          <p:cNvPr id="25604" name="矩形 4"/>
          <p:cNvSpPr>
            <a:spLocks noChangeArrowheads="1"/>
          </p:cNvSpPr>
          <p:nvPr/>
        </p:nvSpPr>
        <p:spPr bwMode="auto">
          <a:xfrm>
            <a:off x="2904490" y="1650365"/>
            <a:ext cx="6213475" cy="4527550"/>
          </a:xfrm>
          <a:prstGeom prst="rect">
            <a:avLst/>
          </a:prstGeom>
          <a:noFill/>
          <a:ln w="9525">
            <a:noFill/>
            <a:miter lim="800000"/>
          </a:ln>
        </p:spPr>
        <p:txBody>
          <a:bodyPr wrap="square">
            <a:spAutoFit/>
          </a:bodyPr>
          <a:lstStyle/>
          <a:p>
            <a:pPr>
              <a:lnSpc>
                <a:spcPct val="140000"/>
              </a:lnSpc>
              <a:spcBef>
                <a:spcPct val="20000"/>
              </a:spcBef>
            </a:pPr>
            <a:r>
              <a:rPr lang="en-US" altLang="zh-CN" sz="2000" dirty="0" smtClean="0">
                <a:solidFill>
                  <a:srgbClr val="A6A6A6"/>
                </a:solidFill>
                <a:sym typeface="宋体" pitchFamily="2" charset="-122"/>
              </a:rPr>
              <a:t>Design </a:t>
            </a:r>
            <a:r>
              <a:rPr lang="en-US" altLang="zh-CN" sz="2000" dirty="0">
                <a:solidFill>
                  <a:srgbClr val="A6A6A6"/>
                </a:solidFill>
                <a:sym typeface="宋体" pitchFamily="2" charset="-122"/>
              </a:rPr>
              <a:t>projects develop through three stages: </a:t>
            </a:r>
          </a:p>
          <a:p>
            <a:pPr>
              <a:lnSpc>
                <a:spcPct val="140000"/>
              </a:lnSpc>
              <a:spcBef>
                <a:spcPct val="20000"/>
              </a:spcBef>
            </a:pPr>
            <a:r>
              <a:rPr lang="en-US" altLang="zh-CN" sz="2000" dirty="0">
                <a:solidFill>
                  <a:srgbClr val="A6A6A6"/>
                </a:solidFill>
                <a:sym typeface="宋体" pitchFamily="2" charset="-122"/>
              </a:rPr>
              <a:t>1. “inspiration”: gather insights from every possible sources and identify an opportunity</a:t>
            </a:r>
          </a:p>
          <a:p>
            <a:pPr>
              <a:lnSpc>
                <a:spcPct val="140000"/>
              </a:lnSpc>
              <a:spcBef>
                <a:spcPct val="20000"/>
              </a:spcBef>
            </a:pPr>
            <a:r>
              <a:rPr lang="en-US" altLang="zh-CN" sz="2000" dirty="0">
                <a:solidFill>
                  <a:srgbClr val="A6A6A6"/>
                </a:solidFill>
                <a:sym typeface="宋体" pitchFamily="2" charset="-122"/>
              </a:rPr>
              <a:t>2. “ideation”: insights are translated into ideas and conceive general solutions</a:t>
            </a:r>
          </a:p>
          <a:p>
            <a:pPr>
              <a:lnSpc>
                <a:spcPct val="140000"/>
              </a:lnSpc>
              <a:spcBef>
                <a:spcPct val="20000"/>
              </a:spcBef>
            </a:pPr>
            <a:r>
              <a:rPr lang="en-US" altLang="zh-CN" sz="2000" dirty="0">
                <a:solidFill>
                  <a:srgbClr val="A6A6A6"/>
                </a:solidFill>
                <a:sym typeface="宋体" pitchFamily="2" charset="-122"/>
              </a:rPr>
              <a:t>3. “implementation”: best ideas are developed into a concrete, fully conceived action plan</a:t>
            </a:r>
          </a:p>
          <a:p>
            <a:pPr>
              <a:lnSpc>
                <a:spcPct val="140000"/>
              </a:lnSpc>
              <a:spcBef>
                <a:spcPct val="20000"/>
              </a:spcBef>
            </a:pPr>
            <a:endParaRPr lang="en-US" altLang="zh-CN" sz="2200" dirty="0">
              <a:solidFill>
                <a:srgbClr val="A6A6A6"/>
              </a:solidFill>
              <a:sym typeface="宋体" pitchFamily="2" charset="-122"/>
            </a:endParaRPr>
          </a:p>
          <a:p>
            <a:pPr>
              <a:lnSpc>
                <a:spcPct val="140000"/>
              </a:lnSpc>
              <a:spcBef>
                <a:spcPct val="20000"/>
              </a:spcBef>
            </a:pPr>
            <a:r>
              <a:rPr lang="en-US" altLang="zh-CN" sz="1600" i="1" dirty="0">
                <a:solidFill>
                  <a:srgbClr val="A6A6A6"/>
                </a:solidFill>
                <a:sym typeface="宋体" pitchFamily="2" charset="-122"/>
              </a:rPr>
              <a:t>------Brown, T. (2009) Change by Design: How Design Thinking Transforms Organizations and Inspires Innovation. HarperCollins, New York.</a:t>
            </a:r>
          </a:p>
        </p:txBody>
      </p:sp>
      <p:pic>
        <p:nvPicPr>
          <p:cNvPr id="45057" name="Picture 1" descr="C:\Users\apple\AppData\Roaming\Tencent\Users\80069305\QQ\WinTemp\RichOle\HLIJJ77P$IRFC%$]1~QTPGT.png"/>
          <p:cNvPicPr>
            <a:picLocks noChangeAspect="1" noChangeArrowheads="1"/>
          </p:cNvPicPr>
          <p:nvPr/>
        </p:nvPicPr>
        <p:blipFill>
          <a:blip r:embed="rId3" cstate="print"/>
          <a:srcRect l="13696"/>
          <a:stretch>
            <a:fillRect/>
          </a:stretch>
        </p:blipFill>
        <p:spPr bwMode="auto">
          <a:xfrm>
            <a:off x="565141" y="2205355"/>
            <a:ext cx="2720975" cy="35147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8675" name="标题 1"/>
          <p:cNvSpPr>
            <a:spLocks noGrp="1" noChangeArrowheads="1"/>
          </p:cNvSpPr>
          <p:nvPr>
            <p:ph type="ctrTitle"/>
          </p:nvPr>
        </p:nvSpPr>
        <p:spPr>
          <a:xfrm>
            <a:off x="500034" y="-24"/>
            <a:ext cx="7858125" cy="785812"/>
          </a:xfrm>
        </p:spPr>
        <p:txBody>
          <a:bodyPr/>
          <a:lstStyle/>
          <a:p>
            <a:pPr algn="l" eaLnBrk="1" hangingPunct="1"/>
            <a:r>
              <a:rPr lang="en-US" altLang="en-US" sz="2600" b="1" dirty="0" smtClean="0">
                <a:solidFill>
                  <a:schemeClr val="bg1"/>
                </a:solidFill>
                <a:ea typeface="宋体" pitchFamily="2" charset="-122"/>
              </a:rPr>
              <a:t>Common </a:t>
            </a:r>
            <a:r>
              <a:rPr lang="en-US" altLang="en-US" sz="2600" b="1" dirty="0" smtClean="0">
                <a:solidFill>
                  <a:schemeClr val="bg1"/>
                </a:solidFill>
                <a:ea typeface="宋体" pitchFamily="2" charset="-122"/>
              </a:rPr>
              <a:t>situation? </a:t>
            </a:r>
          </a:p>
        </p:txBody>
      </p:sp>
      <p:sp>
        <p:nvSpPr>
          <p:cNvPr id="28676" name="矩形 4"/>
          <p:cNvSpPr>
            <a:spLocks noChangeArrowheads="1"/>
          </p:cNvSpPr>
          <p:nvPr/>
        </p:nvSpPr>
        <p:spPr bwMode="auto">
          <a:xfrm>
            <a:off x="4643438" y="1785926"/>
            <a:ext cx="4357718" cy="3293209"/>
          </a:xfrm>
          <a:prstGeom prst="rect">
            <a:avLst/>
          </a:prstGeom>
          <a:noFill/>
          <a:ln w="9525">
            <a:noFill/>
            <a:miter lim="800000"/>
          </a:ln>
        </p:spPr>
        <p:txBody>
          <a:bodyPr wrap="square">
            <a:spAutoFit/>
          </a:bodyPr>
          <a:lstStyle/>
          <a:p>
            <a:pPr marL="285750" indent="-285750">
              <a:lnSpc>
                <a:spcPct val="140000"/>
              </a:lnSpc>
              <a:spcBef>
                <a:spcPct val="20000"/>
              </a:spcBef>
              <a:buFont typeface="Wingdings" pitchFamily="2" charset="2"/>
              <a:buChar char="l"/>
            </a:pPr>
            <a:r>
              <a:rPr lang="en-US" altLang="zh-CN" sz="2000" noProof="1">
                <a:solidFill>
                  <a:srgbClr val="898989"/>
                </a:solidFill>
                <a:sym typeface="+mn-ea"/>
              </a:rPr>
              <a:t>Qualitative interview to </a:t>
            </a:r>
          </a:p>
          <a:p>
            <a:pPr marL="0" indent="0">
              <a:lnSpc>
                <a:spcPct val="140000"/>
              </a:lnSpc>
              <a:spcBef>
                <a:spcPct val="20000"/>
              </a:spcBef>
              <a:buFont typeface="Wingdings" pitchFamily="2" charset="2"/>
              <a:buNone/>
            </a:pPr>
            <a:r>
              <a:rPr lang="en-US" altLang="zh-CN" sz="2000" noProof="1">
                <a:solidFill>
                  <a:srgbClr val="898989"/>
                </a:solidFill>
                <a:sym typeface="+mn-ea"/>
              </a:rPr>
              <a:t>     16 IF </a:t>
            </a:r>
            <a:r>
              <a:rPr lang="en-US" altLang="zh-CN" sz="2000" noProof="1" smtClean="0">
                <a:solidFill>
                  <a:srgbClr val="898989"/>
                </a:solidFill>
                <a:sym typeface="+mn-ea"/>
              </a:rPr>
              <a:t>awarded designers</a:t>
            </a:r>
            <a:endParaRPr lang="en-US" altLang="zh-CN" sz="2000" noProof="1">
              <a:solidFill>
                <a:srgbClr val="898989"/>
              </a:solidFill>
              <a:sym typeface="+mn-ea"/>
            </a:endParaRPr>
          </a:p>
          <a:p>
            <a:pPr marL="285750" indent="-285750">
              <a:lnSpc>
                <a:spcPct val="140000"/>
              </a:lnSpc>
              <a:spcBef>
                <a:spcPct val="20000"/>
              </a:spcBef>
            </a:pPr>
            <a:r>
              <a:rPr lang="en-US" altLang="zh-CN" sz="2000" noProof="1" smtClean="0">
                <a:solidFill>
                  <a:srgbClr val="898989"/>
                </a:solidFill>
                <a:sym typeface="+mn-ea"/>
              </a:rPr>
              <a:t>1</a:t>
            </a:r>
            <a:r>
              <a:rPr lang="en-US" altLang="zh-CN" sz="2000" noProof="1">
                <a:solidFill>
                  <a:srgbClr val="898989"/>
                </a:solidFill>
                <a:sym typeface="+mn-ea"/>
              </a:rPr>
              <a:t>)  L</a:t>
            </a:r>
            <a:r>
              <a:rPr lang="en-US" altLang="zh-CN" sz="2000" dirty="0" err="1">
                <a:solidFill>
                  <a:srgbClr val="898989"/>
                </a:solidFill>
                <a:sym typeface="+mn-ea"/>
              </a:rPr>
              <a:t>imited</a:t>
            </a:r>
            <a:r>
              <a:rPr lang="en-US" altLang="zh-CN" sz="2000" dirty="0">
                <a:solidFill>
                  <a:srgbClr val="898989"/>
                </a:solidFill>
                <a:sym typeface="+mn-ea"/>
              </a:rPr>
              <a:t> design methods to get design ideas, and n</a:t>
            </a:r>
            <a:r>
              <a:rPr lang="en-US" altLang="zh-CN" sz="2000" noProof="1">
                <a:solidFill>
                  <a:srgbClr val="898989"/>
                </a:solidFill>
                <a:sym typeface="+mn-ea"/>
              </a:rPr>
              <a:t>ot effective to translate empirical findings to </a:t>
            </a:r>
            <a:r>
              <a:rPr lang="en-US" altLang="zh-CN" sz="2000" noProof="1" smtClean="0">
                <a:solidFill>
                  <a:srgbClr val="898989"/>
                </a:solidFill>
                <a:sym typeface="+mn-ea"/>
              </a:rPr>
              <a:t>ideas </a:t>
            </a:r>
            <a:endParaRPr lang="en-US" altLang="zh-CN" sz="2000" noProof="1">
              <a:solidFill>
                <a:srgbClr val="898989"/>
              </a:solidFill>
              <a:sym typeface="+mn-ea"/>
            </a:endParaRPr>
          </a:p>
          <a:p>
            <a:pPr marL="285750" indent="-285750">
              <a:lnSpc>
                <a:spcPct val="140000"/>
              </a:lnSpc>
              <a:spcBef>
                <a:spcPct val="20000"/>
              </a:spcBef>
            </a:pPr>
            <a:r>
              <a:rPr lang="en-US" altLang="zh-CN" sz="2000" noProof="1">
                <a:solidFill>
                  <a:srgbClr val="898989"/>
                </a:solidFill>
                <a:sym typeface="+mn-ea"/>
              </a:rPr>
              <a:t>2) C</a:t>
            </a:r>
            <a:r>
              <a:rPr lang="en-US" altLang="zh-CN" sz="2000" noProof="1" smtClean="0">
                <a:solidFill>
                  <a:srgbClr val="898989"/>
                </a:solidFill>
                <a:sym typeface="+mn-ea"/>
              </a:rPr>
              <a:t>an</a:t>
            </a:r>
            <a:r>
              <a:rPr lang="en-US" altLang="zh-CN" sz="2000" noProof="1">
                <a:solidFill>
                  <a:srgbClr val="898989"/>
                </a:solidFill>
                <a:sym typeface="+mn-ea"/>
              </a:rPr>
              <a:t>not articulate clearly how to get inspiration </a:t>
            </a:r>
            <a:r>
              <a:rPr lang="en-US" altLang="zh-CN" sz="2000" noProof="1" smtClean="0">
                <a:solidFill>
                  <a:srgbClr val="898989"/>
                </a:solidFill>
                <a:sym typeface="+mn-ea"/>
              </a:rPr>
              <a:t>&amp; </a:t>
            </a:r>
            <a:r>
              <a:rPr lang="en-US" altLang="zh-CN" sz="2000" noProof="1">
                <a:solidFill>
                  <a:srgbClr val="898989"/>
                </a:solidFill>
                <a:sym typeface="+mn-ea"/>
              </a:rPr>
              <a:t>generate design ideas </a:t>
            </a:r>
          </a:p>
        </p:txBody>
      </p:sp>
      <p:pic>
        <p:nvPicPr>
          <p:cNvPr id="38914" name="Picture 2">
            <a:hlinkClick r:id="rId3" action="ppaction://hlinkfile"/>
          </p:cNvPr>
          <p:cNvPicPr>
            <a:picLocks noChangeAspect="1" noChangeArrowheads="1"/>
          </p:cNvPicPr>
          <p:nvPr/>
        </p:nvPicPr>
        <p:blipFill>
          <a:blip r:embed="rId4" cstate="print"/>
          <a:srcRect r="19230"/>
          <a:stretch>
            <a:fillRect/>
          </a:stretch>
        </p:blipFill>
        <p:spPr bwMode="auto">
          <a:xfrm>
            <a:off x="500034" y="2000240"/>
            <a:ext cx="4000528" cy="27860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Factors influence design ideas generation</a:t>
            </a:r>
          </a:p>
        </p:txBody>
      </p:sp>
      <p:sp>
        <p:nvSpPr>
          <p:cNvPr id="5" name="矩形 4"/>
          <p:cNvSpPr/>
          <p:nvPr/>
        </p:nvSpPr>
        <p:spPr>
          <a:xfrm>
            <a:off x="972820" y="1428736"/>
            <a:ext cx="7854950" cy="4663440"/>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noProof="1">
                <a:solidFill>
                  <a:schemeClr val="tx1">
                    <a:tint val="75000"/>
                  </a:schemeClr>
                </a:solidFill>
                <a:latin typeface="+mn-lt"/>
                <a:ea typeface="宋体" charset="-122"/>
                <a:cs typeface="+mn-ea"/>
              </a:rPr>
              <a:t>The factors that influence design ideas generation:</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Different types design implications (</a:t>
            </a:r>
            <a:r>
              <a:rPr lang="en-US" altLang="zh-CN" sz="2000" dirty="0" err="1">
                <a:solidFill>
                  <a:schemeClr val="tx1">
                    <a:tint val="75000"/>
                  </a:schemeClr>
                </a:solidFill>
                <a:latin typeface="+mn-lt"/>
                <a:ea typeface="宋体" charset="-122"/>
                <a:cs typeface="+mn-ea"/>
                <a:sym typeface="+mn-ea"/>
              </a:rPr>
              <a:t>Sas</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2014, </a:t>
            </a:r>
            <a:r>
              <a:rPr lang="en-US" altLang="zh-CN" sz="2000" dirty="0" err="1">
                <a:solidFill>
                  <a:schemeClr val="tx1">
                    <a:tint val="75000"/>
                  </a:schemeClr>
                </a:solidFill>
                <a:latin typeface="+mn-lt"/>
                <a:ea typeface="宋体" charset="-122"/>
                <a:cs typeface="+mn-ea"/>
                <a:sym typeface="+mn-ea"/>
              </a:rPr>
              <a:t>Meneweger</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2012; </a:t>
            </a:r>
            <a:r>
              <a:rPr lang="en-US" altLang="zh-CN" sz="2000" dirty="0" err="1">
                <a:solidFill>
                  <a:schemeClr val="tx1">
                    <a:tint val="75000"/>
                  </a:schemeClr>
                </a:solidFill>
                <a:latin typeface="+mn-lt"/>
                <a:ea typeface="宋体" charset="-122"/>
                <a:cs typeface="+mn-ea"/>
                <a:sym typeface="+mn-ea"/>
              </a:rPr>
              <a:t>Obrist</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2012)</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Different professional area (</a:t>
            </a:r>
            <a:r>
              <a:rPr lang="en-US" altLang="zh-CN" sz="2000" dirty="0" err="1">
                <a:solidFill>
                  <a:schemeClr val="tx1">
                    <a:tint val="75000"/>
                  </a:schemeClr>
                </a:solidFill>
                <a:latin typeface="+mn-lt"/>
                <a:ea typeface="宋体" charset="-122"/>
                <a:cs typeface="+mn-ea"/>
                <a:sym typeface="+mn-ea"/>
              </a:rPr>
              <a:t>Sas</a:t>
            </a:r>
            <a:r>
              <a:rPr lang="en-US" altLang="zh-CN" sz="2000" dirty="0">
                <a:solidFill>
                  <a:schemeClr val="tx1">
                    <a:tint val="75000"/>
                  </a:schemeClr>
                </a:solidFill>
                <a:latin typeface="+mn-lt"/>
                <a:ea typeface="宋体" charset="-122"/>
                <a:cs typeface="+mn-ea"/>
                <a:sym typeface="+mn-ea"/>
              </a:rPr>
              <a:t> and et.al, 2014, </a:t>
            </a:r>
            <a:r>
              <a:rPr lang="en-US" altLang="zh-CN" sz="2000" dirty="0" err="1">
                <a:solidFill>
                  <a:schemeClr val="tx1">
                    <a:tint val="75000"/>
                  </a:schemeClr>
                </a:solidFill>
                <a:latin typeface="+mn-lt"/>
                <a:ea typeface="宋体" charset="-122"/>
                <a:cs typeface="+mn-ea"/>
                <a:sym typeface="+mn-ea"/>
              </a:rPr>
              <a:t>Chandrasekera</a:t>
            </a:r>
            <a:r>
              <a:rPr lang="en-US" altLang="zh-CN" sz="2000" dirty="0">
                <a:solidFill>
                  <a:schemeClr val="tx1">
                    <a:tint val="75000"/>
                  </a:schemeClr>
                </a:solidFill>
                <a:latin typeface="+mn-lt"/>
                <a:ea typeface="宋体" charset="-122"/>
                <a:cs typeface="+mn-ea"/>
                <a:sym typeface="+mn-ea"/>
              </a:rPr>
              <a:t>. &amp; Ngoc, 2012; Hagen, and Eckert, 2012)</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Idea generation time (Cross, 2011; Smith, 2003)</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Emotion factors during ideation (Hutchinson, 2015, </a:t>
            </a:r>
            <a:r>
              <a:rPr lang="en-US" altLang="zh-CN" sz="2000" dirty="0" err="1">
                <a:solidFill>
                  <a:schemeClr val="tx1">
                    <a:tint val="75000"/>
                  </a:schemeClr>
                </a:solidFill>
                <a:latin typeface="+mn-lt"/>
                <a:ea typeface="宋体" charset="-122"/>
                <a:cs typeface="+mn-ea"/>
                <a:sym typeface="+mn-ea"/>
              </a:rPr>
              <a:t>Rapanta</a:t>
            </a:r>
            <a:r>
              <a:rPr lang="en-US" altLang="zh-CN" sz="2000" dirty="0">
                <a:solidFill>
                  <a:schemeClr val="tx1">
                    <a:tint val="75000"/>
                  </a:schemeClr>
                </a:solidFill>
                <a:latin typeface="+mn-lt"/>
                <a:ea typeface="宋体" charset="-122"/>
                <a:cs typeface="+mn-ea"/>
                <a:sym typeface="+mn-ea"/>
              </a:rPr>
              <a:t> &amp; </a:t>
            </a:r>
            <a:r>
              <a:rPr lang="en-US" altLang="zh-CN" sz="2000" dirty="0" err="1">
                <a:solidFill>
                  <a:schemeClr val="tx1">
                    <a:tint val="75000"/>
                  </a:schemeClr>
                </a:solidFill>
                <a:latin typeface="+mn-lt"/>
                <a:ea typeface="宋体" charset="-122"/>
                <a:cs typeface="+mn-ea"/>
                <a:sym typeface="+mn-ea"/>
              </a:rPr>
              <a:t>Cantoni</a:t>
            </a:r>
            <a:r>
              <a:rPr lang="en-US" altLang="zh-CN" sz="2000" dirty="0">
                <a:solidFill>
                  <a:schemeClr val="tx1">
                    <a:tint val="75000"/>
                  </a:schemeClr>
                </a:solidFill>
                <a:latin typeface="+mn-lt"/>
                <a:ea typeface="宋体" charset="-122"/>
                <a:cs typeface="+mn-ea"/>
                <a:sym typeface="+mn-ea"/>
              </a:rPr>
              <a:t>, 2014; Yang &amp; Hung, 2014)</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Stimuli perspectives (</a:t>
            </a:r>
            <a:r>
              <a:rPr lang="en-US" altLang="zh-CN" sz="2000" dirty="0" err="1">
                <a:solidFill>
                  <a:schemeClr val="tx1">
                    <a:tint val="75000"/>
                  </a:schemeClr>
                </a:solidFill>
                <a:latin typeface="+mn-lt"/>
                <a:ea typeface="宋体" charset="-122"/>
                <a:cs typeface="+mn-ea"/>
                <a:sym typeface="+mn-ea"/>
              </a:rPr>
              <a:t>Gonḉalves</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2014; Goldschmidt and </a:t>
            </a:r>
            <a:r>
              <a:rPr lang="en-US" altLang="zh-CN" sz="2000" dirty="0" err="1">
                <a:solidFill>
                  <a:schemeClr val="tx1">
                    <a:tint val="75000"/>
                  </a:schemeClr>
                </a:solidFill>
                <a:latin typeface="+mn-lt"/>
                <a:ea typeface="宋体" charset="-122"/>
                <a:cs typeface="+mn-ea"/>
                <a:sym typeface="+mn-ea"/>
              </a:rPr>
              <a:t>Smolkov</a:t>
            </a:r>
            <a:r>
              <a:rPr lang="en-US" altLang="zh-CN" sz="2000" dirty="0">
                <a:solidFill>
                  <a:schemeClr val="tx1">
                    <a:tint val="75000"/>
                  </a:schemeClr>
                </a:solidFill>
                <a:latin typeface="+mn-lt"/>
                <a:ea typeface="宋体" charset="-122"/>
                <a:cs typeface="+mn-ea"/>
                <a:sym typeface="+mn-ea"/>
              </a:rPr>
              <a:t>, 2010; Keller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2009)</a:t>
            </a:r>
            <a:endParaRPr lang="en-US" altLang="zh-CN" sz="2000" noProof="1">
              <a:solidFill>
                <a:schemeClr val="tx1">
                  <a:tint val="75000"/>
                </a:schemeClr>
              </a:solidFill>
              <a:latin typeface="+mn-lt"/>
              <a:ea typeface="宋体" charset="-122"/>
              <a:cs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1747" name="标题 1"/>
          <p:cNvSpPr>
            <a:spLocks noGrp="1" noChangeArrowheads="1"/>
          </p:cNvSpPr>
          <p:nvPr>
            <p:ph type="ctrTitle"/>
          </p:nvPr>
        </p:nvSpPr>
        <p:spPr>
          <a:xfrm>
            <a:off x="500063" y="73025"/>
            <a:ext cx="8656637" cy="785813"/>
          </a:xfrm>
        </p:spPr>
        <p:txBody>
          <a:bodyPr/>
          <a:lstStyle/>
          <a:p>
            <a:pPr algn="l" eaLnBrk="1" hangingPunct="1"/>
            <a:r>
              <a:rPr lang="en-US" altLang="en-US" sz="2600" b="1" dirty="0" smtClean="0">
                <a:solidFill>
                  <a:schemeClr val="bg1"/>
                </a:solidFill>
                <a:ea typeface="宋体" pitchFamily="2" charset="-122"/>
              </a:rPr>
              <a:t>Problems Solved or Not? </a:t>
            </a:r>
            <a:endParaRPr lang="en-US" altLang="en-US" sz="2600" b="1" dirty="0" smtClean="0">
              <a:solidFill>
                <a:schemeClr val="bg1"/>
              </a:solidFill>
              <a:ea typeface="宋体" pitchFamily="2" charset="-122"/>
            </a:endParaRPr>
          </a:p>
        </p:txBody>
      </p:sp>
      <p:sp>
        <p:nvSpPr>
          <p:cNvPr id="5" name="矩形 4"/>
          <p:cNvSpPr/>
          <p:nvPr/>
        </p:nvSpPr>
        <p:spPr>
          <a:xfrm>
            <a:off x="610870" y="1586865"/>
            <a:ext cx="8196580" cy="4265783"/>
          </a:xfrm>
          <a:prstGeom prst="rect">
            <a:avLst/>
          </a:prstGeom>
        </p:spPr>
        <p:txBody>
          <a:bodyPr wrap="square">
            <a:spAutoFit/>
          </a:bodyPr>
          <a:lstStyle/>
          <a:p>
            <a:pPr>
              <a:lnSpc>
                <a:spcPct val="140000"/>
              </a:lnSpc>
              <a:spcBef>
                <a:spcPct val="20000"/>
              </a:spcBef>
              <a:spcAft>
                <a:spcPts val="0"/>
              </a:spcAft>
              <a:defRPr/>
            </a:pPr>
            <a:r>
              <a:rPr lang="en-US" altLang="zh-CN" sz="2000" noProof="1" smtClean="0">
                <a:solidFill>
                  <a:schemeClr val="tx1">
                    <a:tint val="75000"/>
                  </a:schemeClr>
                </a:solidFill>
                <a:cs typeface="+mn-ea"/>
                <a:sym typeface="+mn-ea"/>
              </a:rPr>
              <a:t>An outstanding challenge in design is translating empirical findings and other knowledge into design ideas as </a:t>
            </a:r>
            <a:r>
              <a:rPr lang="en-US" altLang="zh-CN" sz="2000" dirty="0">
                <a:solidFill>
                  <a:schemeClr val="tx1">
                    <a:tint val="75000"/>
                  </a:schemeClr>
                </a:solidFill>
                <a:latin typeface="+mn-lt"/>
                <a:ea typeface="+mn-ea"/>
                <a:cs typeface="+mn-ea"/>
                <a:sym typeface="+mn-ea"/>
              </a:rPr>
              <a:t>this creative leap across the divide is very difficult</a:t>
            </a:r>
            <a:r>
              <a:rPr lang="en-US" altLang="zh-CN" sz="2000" noProof="1" smtClean="0">
                <a:solidFill>
                  <a:schemeClr val="tx1">
                    <a:tint val="75000"/>
                  </a:schemeClr>
                </a:solidFill>
                <a:cs typeface="+mn-ea"/>
                <a:sym typeface="+mn-ea"/>
              </a:rPr>
              <a:t>.</a:t>
            </a:r>
          </a:p>
          <a:p>
            <a:pPr>
              <a:lnSpc>
                <a:spcPct val="140000"/>
              </a:lnSpc>
              <a:spcBef>
                <a:spcPct val="20000"/>
              </a:spcBef>
              <a:spcAft>
                <a:spcPts val="0"/>
              </a:spcAft>
              <a:defRPr/>
            </a:pPr>
            <a:r>
              <a:rPr lang="en-US" altLang="zh-CN" sz="1600" i="1" dirty="0" smtClean="0">
                <a:solidFill>
                  <a:schemeClr val="bg1">
                    <a:lumMod val="50000"/>
                  </a:schemeClr>
                </a:solidFill>
                <a:cs typeface="+mn-ea"/>
                <a:sym typeface="+mn-ea"/>
              </a:rPr>
              <a:t>---</a:t>
            </a:r>
            <a:r>
              <a:rPr lang="en-US" altLang="zh-CN" sz="1600" i="1" dirty="0" err="1" smtClean="0">
                <a:solidFill>
                  <a:schemeClr val="bg1">
                    <a:lumMod val="50000"/>
                  </a:schemeClr>
                </a:solidFill>
                <a:cs typeface="+mn-ea"/>
                <a:sym typeface="+mn-ea"/>
              </a:rPr>
              <a:t>Sas</a:t>
            </a:r>
            <a:r>
              <a:rPr lang="en-US" altLang="zh-CN" sz="1600" i="1" dirty="0" smtClean="0">
                <a:solidFill>
                  <a:schemeClr val="bg1">
                    <a:lumMod val="50000"/>
                  </a:schemeClr>
                </a:solidFill>
                <a:cs typeface="+mn-ea"/>
                <a:sym typeface="+mn-ea"/>
              </a:rPr>
              <a:t>, C. &amp; Zimmerman, J. (2014) Generating implication for design through design research.</a:t>
            </a:r>
          </a:p>
          <a:p>
            <a:pPr>
              <a:lnSpc>
                <a:spcPct val="140000"/>
              </a:lnSpc>
              <a:spcBef>
                <a:spcPct val="20000"/>
              </a:spcBef>
              <a:spcAft>
                <a:spcPts val="0"/>
              </a:spcAft>
              <a:defRPr/>
            </a:pPr>
            <a:endParaRPr lang="en-US" altLang="zh-CN" sz="1600" i="1" noProof="1" smtClean="0">
              <a:solidFill>
                <a:schemeClr val="tx1">
                  <a:tint val="75000"/>
                </a:schemeClr>
              </a:solidFill>
              <a:cs typeface="+mn-ea"/>
              <a:sym typeface="+mn-ea"/>
            </a:endParaRPr>
          </a:p>
          <a:p>
            <a:pPr>
              <a:lnSpc>
                <a:spcPct val="140000"/>
              </a:lnSpc>
              <a:spcBef>
                <a:spcPct val="20000"/>
              </a:spcBef>
              <a:spcAft>
                <a:spcPts val="0"/>
              </a:spcAft>
              <a:defRPr/>
            </a:pPr>
            <a:r>
              <a:rPr lang="en-US" altLang="zh-CN" sz="2000" dirty="0" smtClean="0">
                <a:solidFill>
                  <a:schemeClr val="bg1">
                    <a:lumMod val="50000"/>
                  </a:schemeClr>
                </a:solidFill>
                <a:cs typeface="+mn-ea"/>
                <a:sym typeface="+mn-ea"/>
              </a:rPr>
              <a:t>There is still no overall consensus on how best to incorporate the fieldwork results into design. Despite many research efforts, bridging such gap between still remains a matter of concern to designers today.</a:t>
            </a:r>
            <a:endParaRPr lang="en-US" altLang="zh-CN" sz="2000" noProof="1" smtClean="0">
              <a:solidFill>
                <a:schemeClr val="bg1">
                  <a:lumMod val="50000"/>
                </a:schemeClr>
              </a:solidFill>
              <a:cs typeface="+mn-ea"/>
              <a:sym typeface="+mn-ea"/>
            </a:endParaRPr>
          </a:p>
          <a:p>
            <a:pPr>
              <a:lnSpc>
                <a:spcPct val="140000"/>
              </a:lnSpc>
              <a:spcBef>
                <a:spcPct val="20000"/>
              </a:spcBef>
              <a:spcAft>
                <a:spcPts val="0"/>
              </a:spcAft>
              <a:defRPr/>
            </a:pPr>
            <a:r>
              <a:rPr lang="en-US" altLang="zh-CN" sz="1600" i="1" dirty="0" smtClean="0">
                <a:solidFill>
                  <a:schemeClr val="bg1">
                    <a:lumMod val="50000"/>
                  </a:schemeClr>
                </a:solidFill>
                <a:cs typeface="+mn-ea"/>
                <a:sym typeface="+mn-ea"/>
              </a:rPr>
              <a:t>---</a:t>
            </a:r>
            <a:r>
              <a:rPr lang="en-US" altLang="zh-CN" sz="1600" i="1" dirty="0" err="1" smtClean="0">
                <a:solidFill>
                  <a:schemeClr val="bg1">
                    <a:lumMod val="50000"/>
                  </a:schemeClr>
                </a:solidFill>
                <a:cs typeface="+mn-ea"/>
                <a:sym typeface="+mn-ea"/>
              </a:rPr>
              <a:t>Diggins</a:t>
            </a:r>
            <a:r>
              <a:rPr lang="en-US" altLang="zh-CN" sz="1600" i="1" dirty="0" smtClean="0">
                <a:solidFill>
                  <a:schemeClr val="bg1">
                    <a:lumMod val="50000"/>
                  </a:schemeClr>
                </a:solidFill>
                <a:cs typeface="+mn-ea"/>
                <a:sym typeface="+mn-ea"/>
              </a:rPr>
              <a:t>, T., &amp; </a:t>
            </a:r>
            <a:r>
              <a:rPr lang="en-US" altLang="zh-CN" sz="1600" i="1" dirty="0" err="1" smtClean="0">
                <a:solidFill>
                  <a:schemeClr val="bg1">
                    <a:lumMod val="50000"/>
                  </a:schemeClr>
                </a:solidFill>
                <a:cs typeface="+mn-ea"/>
                <a:sym typeface="+mn-ea"/>
              </a:rPr>
              <a:t>Tolmie</a:t>
            </a:r>
            <a:r>
              <a:rPr lang="en-US" altLang="zh-CN" sz="1600" i="1" dirty="0" smtClean="0">
                <a:solidFill>
                  <a:schemeClr val="bg1">
                    <a:lumMod val="50000"/>
                  </a:schemeClr>
                </a:solidFill>
                <a:cs typeface="+mn-ea"/>
                <a:sym typeface="+mn-ea"/>
              </a:rPr>
              <a:t>, P. (2003). The ‘adequate’ design of ethnographic outputs for practice: some explorations of the characteristics of design resources. Personal and Ubiquitous Computing.</a:t>
            </a:r>
            <a:endParaRPr lang="en-US" altLang="zh-CN" sz="1600" i="1" noProof="1" smtClean="0">
              <a:solidFill>
                <a:schemeClr val="bg1">
                  <a:lumMod val="50000"/>
                </a:schemeClr>
              </a:solidFill>
              <a:cs typeface="+mn-ea"/>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The research focus </a:t>
            </a:r>
          </a:p>
        </p:txBody>
      </p:sp>
      <p:sp>
        <p:nvSpPr>
          <p:cNvPr id="6" name="矩形 5"/>
          <p:cNvSpPr/>
          <p:nvPr/>
        </p:nvSpPr>
        <p:spPr>
          <a:xfrm>
            <a:off x="312738"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7" name="矩形 6"/>
          <p:cNvSpPr/>
          <p:nvPr/>
        </p:nvSpPr>
        <p:spPr>
          <a:xfrm>
            <a:off x="1527176"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矩形 7"/>
          <p:cNvSpPr/>
          <p:nvPr/>
        </p:nvSpPr>
        <p:spPr>
          <a:xfrm>
            <a:off x="2741614"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 name="矩形 8"/>
          <p:cNvSpPr/>
          <p:nvPr/>
        </p:nvSpPr>
        <p:spPr>
          <a:xfrm>
            <a:off x="3956052"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0" name="矩形 9"/>
          <p:cNvSpPr/>
          <p:nvPr/>
        </p:nvSpPr>
        <p:spPr>
          <a:xfrm>
            <a:off x="5170489"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1" name="矩形 10"/>
          <p:cNvSpPr/>
          <p:nvPr/>
        </p:nvSpPr>
        <p:spPr>
          <a:xfrm>
            <a:off x="6384927"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 name="矩形 11"/>
          <p:cNvSpPr/>
          <p:nvPr/>
        </p:nvSpPr>
        <p:spPr>
          <a:xfrm>
            <a:off x="7599363"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299" name="矩形 12"/>
          <p:cNvSpPr>
            <a:spLocks noChangeArrowheads="1"/>
          </p:cNvSpPr>
          <p:nvPr/>
        </p:nvSpPr>
        <p:spPr bwMode="auto">
          <a:xfrm>
            <a:off x="392113" y="2462218"/>
            <a:ext cx="1135062"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dirty="0">
                <a:solidFill>
                  <a:srgbClr val="7F7F7F"/>
                </a:solidFill>
              </a:rPr>
              <a:t>Research</a:t>
            </a:r>
          </a:p>
        </p:txBody>
      </p:sp>
      <p:sp>
        <p:nvSpPr>
          <p:cNvPr id="12300" name="矩形 13"/>
          <p:cNvSpPr>
            <a:spLocks noChangeArrowheads="1"/>
          </p:cNvSpPr>
          <p:nvPr/>
        </p:nvSpPr>
        <p:spPr bwMode="auto">
          <a:xfrm>
            <a:off x="1610995" y="2462218"/>
            <a:ext cx="1058863"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Concept</a:t>
            </a:r>
          </a:p>
        </p:txBody>
      </p:sp>
      <p:sp>
        <p:nvSpPr>
          <p:cNvPr id="12301" name="矩形 15"/>
          <p:cNvSpPr>
            <a:spLocks noChangeArrowheads="1"/>
          </p:cNvSpPr>
          <p:nvPr/>
        </p:nvSpPr>
        <p:spPr bwMode="auto">
          <a:xfrm>
            <a:off x="2904808" y="2462218"/>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Design</a:t>
            </a:r>
          </a:p>
        </p:txBody>
      </p:sp>
      <p:sp>
        <p:nvSpPr>
          <p:cNvPr id="12302" name="矩形 16"/>
          <p:cNvSpPr>
            <a:spLocks noChangeArrowheads="1"/>
          </p:cNvSpPr>
          <p:nvPr/>
        </p:nvSpPr>
        <p:spPr bwMode="auto">
          <a:xfrm>
            <a:off x="4119245" y="2462218"/>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Model</a:t>
            </a:r>
          </a:p>
        </p:txBody>
      </p:sp>
      <p:sp>
        <p:nvSpPr>
          <p:cNvPr id="12303" name="矩形 17"/>
          <p:cNvSpPr>
            <a:spLocks noChangeArrowheads="1"/>
          </p:cNvSpPr>
          <p:nvPr/>
        </p:nvSpPr>
        <p:spPr bwMode="auto">
          <a:xfrm>
            <a:off x="5409883" y="2462218"/>
            <a:ext cx="8318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Test</a:t>
            </a:r>
          </a:p>
        </p:txBody>
      </p:sp>
      <p:sp>
        <p:nvSpPr>
          <p:cNvPr id="12304" name="矩形 18"/>
          <p:cNvSpPr>
            <a:spLocks noChangeArrowheads="1"/>
          </p:cNvSpPr>
          <p:nvPr/>
        </p:nvSpPr>
        <p:spPr bwMode="auto">
          <a:xfrm>
            <a:off x="6241415" y="2462218"/>
            <a:ext cx="143319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Engineering</a:t>
            </a:r>
          </a:p>
        </p:txBody>
      </p:sp>
      <p:sp>
        <p:nvSpPr>
          <p:cNvPr id="21" name="矩形 20"/>
          <p:cNvSpPr/>
          <p:nvPr/>
        </p:nvSpPr>
        <p:spPr>
          <a:xfrm>
            <a:off x="1142976" y="3714753"/>
            <a:ext cx="1357322" cy="1428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2" name="矩形 21">
            <a:hlinkClick r:id="rId3" action="ppaction://hlinksldjump"/>
          </p:cNvPr>
          <p:cNvSpPr/>
          <p:nvPr/>
        </p:nvSpPr>
        <p:spPr>
          <a:xfrm>
            <a:off x="857224" y="4214818"/>
            <a:ext cx="4694619" cy="400110"/>
          </a:xfrm>
          <a:prstGeom prst="rect">
            <a:avLst/>
          </a:prstGeom>
        </p:spPr>
        <p:txBody>
          <a:bodyPr wrap="none">
            <a:spAutoFit/>
          </a:bodyPr>
          <a:lstStyle/>
          <a:p>
            <a:pPr>
              <a:defRPr/>
            </a:pPr>
            <a:r>
              <a:rPr lang="en-US" altLang="zh-CN" sz="2000" noProof="1">
                <a:solidFill>
                  <a:schemeClr val="tx1">
                    <a:tint val="75000"/>
                  </a:schemeClr>
                </a:solidFill>
                <a:latin typeface="+mn-lt"/>
                <a:ea typeface="宋体" charset="-122"/>
                <a:cs typeface="+mn-ea"/>
              </a:rPr>
              <a:t>Design</a:t>
            </a:r>
            <a:r>
              <a:rPr lang="en-US" altLang="zh-CN" sz="2000" noProof="1">
                <a:solidFill>
                  <a:schemeClr val="bg1">
                    <a:lumMod val="50000"/>
                  </a:schemeClr>
                </a:solidFill>
                <a:latin typeface="+mn-lt"/>
                <a:ea typeface="宋体" charset="-122"/>
                <a:cs typeface="+mn-ea"/>
              </a:rPr>
              <a:t> </a:t>
            </a:r>
            <a:r>
              <a:rPr lang="en-US" altLang="zh-CN" sz="2000" noProof="1" smtClean="0">
                <a:solidFill>
                  <a:schemeClr val="bg1">
                    <a:lumMod val="50000"/>
                  </a:schemeClr>
                </a:solidFill>
                <a:latin typeface="+mn-lt"/>
                <a:ea typeface="宋体" charset="-122"/>
                <a:cs typeface="+mn-ea"/>
              </a:rPr>
              <a:t>implications:idea that inform design</a:t>
            </a:r>
            <a:endParaRPr lang="en-US" altLang="zh-CN" sz="2000" noProof="1">
              <a:solidFill>
                <a:schemeClr val="bg1">
                  <a:lumMod val="50000"/>
                </a:schemeClr>
              </a:solidFill>
              <a:latin typeface="+mn-lt"/>
              <a:ea typeface="宋体" charset="-122"/>
              <a:cs typeface="+mn-ea"/>
            </a:endParaRPr>
          </a:p>
        </p:txBody>
      </p:sp>
      <p:cxnSp>
        <p:nvCxnSpPr>
          <p:cNvPr id="24" name="直接连接符 23"/>
          <p:cNvCxnSpPr/>
          <p:nvPr/>
        </p:nvCxnSpPr>
        <p:spPr>
          <a:xfrm rot="5400000">
            <a:off x="2032298" y="3569658"/>
            <a:ext cx="936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309" name="矩形 35"/>
          <p:cNvSpPr>
            <a:spLocks noChangeArrowheads="1"/>
          </p:cNvSpPr>
          <p:nvPr/>
        </p:nvSpPr>
        <p:spPr bwMode="auto">
          <a:xfrm>
            <a:off x="7572375" y="2462218"/>
            <a:ext cx="136588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Production</a:t>
            </a:r>
          </a:p>
        </p:txBody>
      </p:sp>
      <p:cxnSp>
        <p:nvCxnSpPr>
          <p:cNvPr id="39" name="直接连接符 38"/>
          <p:cNvCxnSpPr/>
          <p:nvPr/>
        </p:nvCxnSpPr>
        <p:spPr>
          <a:xfrm rot="5400000">
            <a:off x="674976" y="3569658"/>
            <a:ext cx="936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429124" y="5429264"/>
            <a:ext cx="4468495" cy="518160"/>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noProof="1">
                <a:solidFill>
                  <a:schemeClr val="tx1">
                    <a:tint val="75000"/>
                  </a:schemeClr>
                </a:solidFill>
                <a:latin typeface="+mn-lt"/>
                <a:ea typeface="宋体" charset="-122"/>
                <a:cs typeface="+mn-ea"/>
              </a:rPr>
              <a:t>Product design process--”Costello Design”</a:t>
            </a:r>
          </a:p>
        </p:txBody>
      </p:sp>
      <p:sp>
        <p:nvSpPr>
          <p:cNvPr id="23" name="矩形 22"/>
          <p:cNvSpPr/>
          <p:nvPr/>
        </p:nvSpPr>
        <p:spPr>
          <a:xfrm>
            <a:off x="62961" y="1772854"/>
            <a:ext cx="1294329" cy="400110"/>
          </a:xfrm>
          <a:prstGeom prst="rect">
            <a:avLst/>
          </a:prstGeom>
        </p:spPr>
        <p:txBody>
          <a:bodyPr wrap="none">
            <a:spAutoFit/>
          </a:bodyPr>
          <a:lstStyle/>
          <a:p>
            <a:r>
              <a:rPr lang="en-US" altLang="zh-CN" sz="2000" dirty="0" smtClean="0">
                <a:solidFill>
                  <a:srgbClr val="FFC000"/>
                </a:solidFill>
                <a:sym typeface="宋体" pitchFamily="2" charset="-122"/>
              </a:rPr>
              <a:t>inspiration</a:t>
            </a:r>
            <a:endParaRPr lang="zh-CN" altLang="en-US" sz="2000" dirty="0">
              <a:solidFill>
                <a:srgbClr val="FFC000"/>
              </a:solidFill>
            </a:endParaRPr>
          </a:p>
        </p:txBody>
      </p:sp>
      <p:sp>
        <p:nvSpPr>
          <p:cNvPr id="25" name="矩形 24"/>
          <p:cNvSpPr/>
          <p:nvPr/>
        </p:nvSpPr>
        <p:spPr>
          <a:xfrm>
            <a:off x="1385754" y="1772854"/>
            <a:ext cx="1043106" cy="400110"/>
          </a:xfrm>
          <a:prstGeom prst="rect">
            <a:avLst/>
          </a:prstGeom>
        </p:spPr>
        <p:txBody>
          <a:bodyPr wrap="none">
            <a:spAutoFit/>
          </a:bodyPr>
          <a:lstStyle/>
          <a:p>
            <a:r>
              <a:rPr lang="en-US" altLang="zh-CN" sz="2000" dirty="0" smtClean="0">
                <a:solidFill>
                  <a:srgbClr val="FFC000"/>
                </a:solidFill>
                <a:sym typeface="宋体" pitchFamily="2" charset="-122"/>
              </a:rPr>
              <a:t>ideation</a:t>
            </a:r>
            <a:endParaRPr lang="zh-CN" altLang="en-US" sz="2000" dirty="0">
              <a:solidFill>
                <a:srgbClr val="FFC000"/>
              </a:solidFill>
            </a:endParaRPr>
          </a:p>
        </p:txBody>
      </p:sp>
      <p:sp>
        <p:nvSpPr>
          <p:cNvPr id="26" name="矩形 25"/>
          <p:cNvSpPr/>
          <p:nvPr/>
        </p:nvSpPr>
        <p:spPr>
          <a:xfrm>
            <a:off x="5143504" y="1772854"/>
            <a:ext cx="1843903" cy="400110"/>
          </a:xfrm>
          <a:prstGeom prst="rect">
            <a:avLst/>
          </a:prstGeom>
        </p:spPr>
        <p:txBody>
          <a:bodyPr wrap="none">
            <a:spAutoFit/>
          </a:bodyPr>
          <a:lstStyle/>
          <a:p>
            <a:r>
              <a:rPr lang="en-US" altLang="zh-CN" sz="2000" dirty="0" smtClean="0">
                <a:solidFill>
                  <a:srgbClr val="FFC000"/>
                </a:solidFill>
                <a:sym typeface="宋体" pitchFamily="2" charset="-122"/>
              </a:rPr>
              <a:t>implementatio</a:t>
            </a:r>
            <a:r>
              <a:rPr lang="en-US" altLang="zh-CN" dirty="0" smtClean="0">
                <a:solidFill>
                  <a:srgbClr val="FFC000"/>
                </a:solidFill>
                <a:sym typeface="宋体" pitchFamily="2" charset="-122"/>
              </a:rPr>
              <a:t>n</a:t>
            </a:r>
            <a:endParaRPr lang="zh-CN" altLang="en-US" dirty="0">
              <a:solidFill>
                <a:srgbClr val="FFC000"/>
              </a:solidFill>
            </a:endParaRPr>
          </a:p>
        </p:txBody>
      </p:sp>
      <p:sp>
        <p:nvSpPr>
          <p:cNvPr id="28" name="圆角矩形 27"/>
          <p:cNvSpPr/>
          <p:nvPr/>
        </p:nvSpPr>
        <p:spPr>
          <a:xfrm>
            <a:off x="2500298" y="2315840"/>
            <a:ext cx="6286544" cy="1071570"/>
          </a:xfrm>
          <a:prstGeom prst="round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1142976" y="2315840"/>
            <a:ext cx="1357322" cy="1071570"/>
          </a:xfrm>
          <a:prstGeom prst="round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285720" y="2315840"/>
            <a:ext cx="857256" cy="1071570"/>
          </a:xfrm>
          <a:prstGeom prst="round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0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20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3795" name="标题 1"/>
          <p:cNvSpPr>
            <a:spLocks noGrp="1" noChangeArrowheads="1"/>
          </p:cNvSpPr>
          <p:nvPr>
            <p:ph type="ctrTitle"/>
          </p:nvPr>
        </p:nvSpPr>
        <p:spPr>
          <a:xfrm>
            <a:off x="644845" y="-24"/>
            <a:ext cx="8929717" cy="785812"/>
          </a:xfrm>
        </p:spPr>
        <p:txBody>
          <a:bodyPr/>
          <a:lstStyle/>
          <a:p>
            <a:pPr algn="l" eaLnBrk="1" hangingPunct="1"/>
            <a:r>
              <a:rPr lang="en-US" altLang="zh-CN" sz="2600" b="1" dirty="0" smtClean="0">
                <a:solidFill>
                  <a:schemeClr val="bg1"/>
                </a:solidFill>
                <a:sym typeface="宋体" pitchFamily="2" charset="-122"/>
              </a:rPr>
              <a:t>Current status of the research</a:t>
            </a:r>
          </a:p>
        </p:txBody>
      </p:sp>
      <p:graphicFrame>
        <p:nvGraphicFramePr>
          <p:cNvPr id="2" name="表格 1"/>
          <p:cNvGraphicFramePr>
            <a:graphicFrameLocks noGrp="1"/>
          </p:cNvGraphicFramePr>
          <p:nvPr/>
        </p:nvGraphicFramePr>
        <p:xfrm>
          <a:off x="0" y="846454"/>
          <a:ext cx="9144000" cy="6156008"/>
        </p:xfrm>
        <a:graphic>
          <a:graphicData uri="http://schemas.openxmlformats.org/drawingml/2006/table">
            <a:tbl>
              <a:tblPr/>
              <a:tblGrid>
                <a:gridCol w="1369244"/>
                <a:gridCol w="3831074"/>
                <a:gridCol w="706355"/>
                <a:gridCol w="3237327"/>
              </a:tblGrid>
              <a:tr h="3067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Calibri" pitchFamily="34" charset="0"/>
                          <a:ea typeface="宋体" pitchFamily="2" charset="-122"/>
                        </a:rPr>
                        <a:t>Author's 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Calibri" pitchFamily="34" charset="0"/>
                          <a:ea typeface="宋体" pitchFamily="2" charset="-122"/>
                        </a:rPr>
                        <a:t>Title/Quotation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Calibri" pitchFamily="34" charset="0"/>
                          <a:ea typeface="宋体" pitchFamily="2" charset="-122"/>
                        </a:rPr>
                        <a:t>Year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Calibri" pitchFamily="34" charset="0"/>
                          <a:ea typeface="宋体" pitchFamily="2" charset="-122"/>
                        </a:rPr>
                        <a:t>Research topic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595313">
                <a:tc>
                  <a:txBody>
                    <a:bodyPr/>
                    <a:lstStyle/>
                    <a:p>
                      <a:pPr marL="0" marR="0" lvl="0" algn="ctr" defTabSz="914400" rtl="0" eaLnBrk="1" fontAlgn="base" latinLnBrk="0" hangingPunct="1">
                        <a:lnSpc>
                          <a:spcPct val="100000"/>
                        </a:lnSpc>
                        <a:buClrTx/>
                        <a:buSzTx/>
                        <a:buFontTx/>
                        <a:buNone/>
                      </a:pPr>
                      <a:r>
                        <a:rPr kumimoji="0" lang="en-US" altLang="zh-CN" sz="1100" b="0" i="0" u="none" strike="noStrike" cap="none" normalizeH="0" baseline="0" dirty="0" err="1" smtClean="0">
                          <a:ln>
                            <a:noFill/>
                          </a:ln>
                          <a:latin typeface="Calibri" pitchFamily="34" charset="0"/>
                          <a:ea typeface="宋体" pitchFamily="2" charset="-122"/>
                        </a:rPr>
                        <a:t>Sas et.al </a:t>
                      </a:r>
                    </a:p>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err="1" smtClean="0">
                          <a:ln>
                            <a:noFill/>
                          </a:ln>
                          <a:solidFill>
                            <a:srgbClr val="000000"/>
                          </a:solidFill>
                          <a:latin typeface="Calibri" pitchFamily="34" charset="0"/>
                          <a:ea typeface="宋体" pitchFamily="2" charset="-122"/>
                          <a:sym typeface="+mn-ea"/>
                        </a:rPr>
                        <a:t>Chandrasekera</a:t>
                      </a:r>
                      <a:r>
                        <a:rPr lang="en-US" altLang="zh-CN" sz="1100" dirty="0" smtClean="0">
                          <a:ln>
                            <a:noFill/>
                          </a:ln>
                          <a:solidFill>
                            <a:srgbClr val="000000"/>
                          </a:solidFill>
                          <a:latin typeface="Calibri" pitchFamily="34" charset="0"/>
                          <a:ea typeface="宋体" pitchFamily="2" charset="-122"/>
                          <a:sym typeface="+mn-ea"/>
                        </a:rPr>
                        <a:t>,  T. &amp; Ngoc, V.;</a:t>
                      </a: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smtClean="0">
                          <a:ln>
                            <a:noFill/>
                          </a:ln>
                          <a:solidFill>
                            <a:srgbClr val="000000"/>
                          </a:solidFill>
                          <a:latin typeface="Calibri" pitchFamily="34" charset="0"/>
                          <a:ea typeface="宋体" pitchFamily="2" charset="-122"/>
                          <a:sym typeface="+mn-ea"/>
                        </a:rPr>
                        <a:t>Hagen, U.;</a:t>
                      </a: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smtClean="0">
                          <a:ln>
                            <a:noFill/>
                          </a:ln>
                          <a:solidFill>
                            <a:srgbClr val="000000"/>
                          </a:solidFill>
                          <a:latin typeface="Calibri" pitchFamily="34" charset="0"/>
                          <a:ea typeface="宋体" pitchFamily="2" charset="-122"/>
                          <a:sym typeface="+mn-ea"/>
                        </a:rPr>
                        <a:t>Eckert, C.M.</a:t>
                      </a:r>
                      <a:endParaRPr kumimoji="0" lang="en-US" altLang="zh-CN" sz="1100" b="0" i="0" u="none" strike="noStrike" cap="none" normalizeH="0" baseline="0" dirty="0" err="1" smtClean="0">
                        <a:ln>
                          <a:noFill/>
                        </a:ln>
                        <a:latin typeface="Calibri" pitchFamily="34"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Generating implication for design through design research</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The effect of subliminal suggestions on SMI in design process;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Where do game design ideas come from?</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Source of inspiration in industrial practice;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2014</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2012</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2009</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2003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design ideas generation in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different</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 professional</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 area</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architectural design,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f</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ashion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d</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esign</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rPr>
                        <a:t>game design,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interaction design, </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rPr>
                        <a:t>mechanical design and etc.</a:t>
                      </a:r>
                      <a:endPar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7635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sym typeface="+mn-ea"/>
                        </a:rPr>
                        <a:t>Sas</a:t>
                      </a:r>
                      <a:r>
                        <a:rPr kumimoji="0" lang="en-US" altLang="zh-CN" sz="1100" b="0" i="0" u="none" strike="noStrike" cap="none" normalizeH="0" baseline="0" dirty="0" smtClean="0">
                          <a:ln>
                            <a:noFill/>
                          </a:ln>
                          <a:solidFill>
                            <a:schemeClr val="tx1"/>
                          </a:solidFill>
                          <a:effectLst/>
                          <a:latin typeface="Calibri" pitchFamily="34" charset="0"/>
                          <a:ea typeface="宋体" pitchFamily="2" charset="-122"/>
                          <a:sym typeface="+mn-ea"/>
                        </a:rPr>
                        <a:t>, C., Whittaker, S. Dow, S., </a:t>
                      </a: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sym typeface="+mn-ea"/>
                        </a:rPr>
                        <a:t>Forlizzi</a:t>
                      </a:r>
                      <a:r>
                        <a:rPr kumimoji="0" lang="en-US" altLang="zh-CN" sz="1100" b="0" i="0" u="none" strike="noStrike" cap="none" normalizeH="0" baseline="0" dirty="0" smtClean="0">
                          <a:ln>
                            <a:noFill/>
                          </a:ln>
                          <a:solidFill>
                            <a:schemeClr val="tx1"/>
                          </a:solidFill>
                          <a:effectLst/>
                          <a:latin typeface="Calibri" pitchFamily="34" charset="0"/>
                          <a:ea typeface="宋体" pitchFamily="2" charset="-122"/>
                          <a:sym typeface="+mn-ea"/>
                        </a:rPr>
                        <a:t>, J. &amp; Zimmerman, J.</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Generating implication for design through design research</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chemeClr val="tx1"/>
                          </a:solidFill>
                          <a:effectLst/>
                          <a:latin typeface="Calibri" pitchFamily="34" charset="0"/>
                          <a:ea typeface="宋体" pitchFamily="2" charset="-122"/>
                          <a:sym typeface="+mn-ea"/>
                        </a:rPr>
                        <a:t>"An outstanding challenge in design is translating empirical findings and other knowledge into ideas that inform design, also known as generating implications for design."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chemeClr val="tx1"/>
                          </a:solidFill>
                          <a:effectLst/>
                          <a:latin typeface="Calibri" pitchFamily="34" charset="0"/>
                          <a:ea typeface="宋体" pitchFamily="2" charset="-122"/>
                          <a:cs typeface="+mn-cs"/>
                          <a:sym typeface="+mn-ea"/>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s</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ynthesize different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types of design implications</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into a framework to guide their generation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and</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identify a broader range than previously described</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1098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Rapanta</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C. &amp;</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Cantoni</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L.</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Being in the users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 shoes: Anticipating experience while designing online courses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"Still others have identified the end users as the primary trigger for design ideation, with designers attempting to reduce the design problem complexity by empathizing with learners and better anticipating the user experience."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identified the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end users as the primary trigger</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for design ideation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1098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sym typeface="+mn-ea"/>
                        </a:rPr>
                        <a:t>Cross, N.</a:t>
                      </a:r>
                      <a:endParaRPr kumimoji="0" lang="zh-CN" altLang="zh-CN" sz="1100" b="0" i="0" u="none" strike="noStrike" cap="none" normalizeH="0" baseline="0" dirty="0" smtClean="0">
                        <a:ln>
                          <a:noFill/>
                        </a:ln>
                        <a:solidFill>
                          <a:srgbClr val="000000"/>
                        </a:solidFill>
                        <a:effectLst/>
                        <a:latin typeface="Calibri"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Smith, S. M.</a:t>
                      </a: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Design thinking.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The constraining effects of initial ideas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"It is commonly thought that inspiration strikes when intense work sessions are alternated with periods of mental relaxation away from the design problem or, similarly, after a period of incubation or shift in context, often after a period of feeling blocked or fixated on an unworkable idea."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2011</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2003</a:t>
                      </a: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When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inspiration and design ideas strikes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930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chemeClr val="tx1"/>
                          </a:solidFill>
                          <a:effectLst/>
                          <a:latin typeface="Calibri" pitchFamily="34" charset="0"/>
                          <a:ea typeface="宋体" pitchFamily="2" charset="-122"/>
                          <a:sym typeface="+mn-ea"/>
                        </a:rPr>
                        <a:t>Hutchinson, A. &amp; Tracy, M.W.</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Design ideas, reflection, and professional identity how graduate students explore the idea generation proces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"Understanding one’s individual idea generation process can be seen as a component of professional identity for designer, which involves the integration of knowledge, action."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Influence factors such as designer</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s</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emotion</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influence generation of</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desig</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n</a:t>
                      </a:r>
                      <a:endParaRPr kumimoji="0" lang="en-US" altLang="zh-CN" sz="11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1028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err="1" smtClean="0">
                          <a:ln>
                            <a:noFill/>
                          </a:ln>
                          <a:solidFill>
                            <a:srgbClr val="000000"/>
                          </a:solidFill>
                          <a:effectLst/>
                          <a:latin typeface="Calibri" pitchFamily="34" charset="0"/>
                          <a:ea typeface="宋体" pitchFamily="2" charset="-122"/>
                          <a:cs typeface="+mn-cs"/>
                          <a:sym typeface="+mn-ea"/>
                        </a:rPr>
                        <a:t>Gonḉalves</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 &amp; </a:t>
                      </a:r>
                      <a:r>
                        <a:rPr kumimoji="0" lang="en-US" altLang="zh-CN" sz="1100" b="0" i="0" u="none" strike="noStrike" kern="1200" cap="none" normalizeH="0" baseline="0" dirty="0" err="1" smtClean="0">
                          <a:ln>
                            <a:noFill/>
                          </a:ln>
                          <a:solidFill>
                            <a:srgbClr val="000000"/>
                          </a:solidFill>
                          <a:effectLst/>
                          <a:latin typeface="Calibri" pitchFamily="34" charset="0"/>
                          <a:ea typeface="宋体" pitchFamily="2" charset="-122"/>
                          <a:cs typeface="+mn-cs"/>
                          <a:sym typeface="+mn-ea"/>
                        </a:rPr>
                        <a:t>etl</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What inspires designers? Preferences on inspirational approaches during idea generation.</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"it is the designer who generates, selects, tests, and refines ideas as a means to refine the design problem and arrive at an effective solution. "</a:t>
                      </a:r>
                      <a:endPar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What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stimuli</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activities</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trigger the awareness or formation of a design idea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pPr algn="l" eaLnBrk="1" hangingPunct="1"/>
            <a:r>
              <a:rPr lang="en-US" altLang="zh-CN" sz="2600" b="1" dirty="0" smtClean="0">
                <a:solidFill>
                  <a:schemeClr val="bg1"/>
                </a:solidFill>
                <a:sym typeface="宋体" pitchFamily="2" charset="-122"/>
              </a:rPr>
              <a:t>Current status of the research</a:t>
            </a:r>
          </a:p>
        </p:txBody>
      </p:sp>
      <p:sp>
        <p:nvSpPr>
          <p:cNvPr id="4" name="矩形 3"/>
          <p:cNvSpPr/>
          <p:nvPr/>
        </p:nvSpPr>
        <p:spPr>
          <a:xfrm>
            <a:off x="3617922" y="1642099"/>
            <a:ext cx="1833589"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Design ideas generation</a:t>
            </a:r>
            <a:endParaRPr lang="en-US" altLang="zh-CN" sz="1100" noProof="1">
              <a:solidFill>
                <a:schemeClr val="tx1"/>
              </a:solidFill>
            </a:endParaRPr>
          </a:p>
        </p:txBody>
      </p:sp>
      <p:sp>
        <p:nvSpPr>
          <p:cNvPr id="73" name="矩形 72"/>
          <p:cNvSpPr/>
          <p:nvPr/>
        </p:nvSpPr>
        <p:spPr>
          <a:xfrm>
            <a:off x="2355203" y="2524718"/>
            <a:ext cx="1976465" cy="40326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Translate empirical findings into design ideas</a:t>
            </a:r>
          </a:p>
        </p:txBody>
      </p:sp>
      <p:sp>
        <p:nvSpPr>
          <p:cNvPr id="74" name="矩形 73">
            <a:hlinkClick r:id="rId3" action="ppaction://hlinksldjump"/>
          </p:cNvPr>
          <p:cNvSpPr/>
          <p:nvPr/>
        </p:nvSpPr>
        <p:spPr>
          <a:xfrm>
            <a:off x="4784729" y="2524718"/>
            <a:ext cx="1833589" cy="403265"/>
          </a:xfrm>
          <a:prstGeom prst="rect">
            <a:avLst/>
          </a:prstGeom>
          <a:ln w="12700" cmpd="sng">
            <a:no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Serendipitous</a:t>
            </a:r>
          </a:p>
        </p:txBody>
      </p:sp>
      <p:sp>
        <p:nvSpPr>
          <p:cNvPr id="81" name="矩形 80">
            <a:hlinkClick r:id="rId3" action="ppaction://hlinksldjump"/>
          </p:cNvPr>
          <p:cNvSpPr/>
          <p:nvPr/>
        </p:nvSpPr>
        <p:spPr>
          <a:xfrm>
            <a:off x="4284663"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professuonal area</a:t>
            </a:r>
          </a:p>
          <a:p>
            <a:pPr algn="ctr">
              <a:defRPr/>
            </a:pPr>
            <a:r>
              <a:rPr lang="en-US" altLang="zh-CN" sz="1100" noProof="1" smtClean="0">
                <a:solidFill>
                  <a:schemeClr val="tx1"/>
                </a:solidFill>
              </a:rPr>
              <a:t>(Where)</a:t>
            </a:r>
            <a:endParaRPr lang="en-US" altLang="zh-CN" sz="1100" noProof="1">
              <a:solidFill>
                <a:schemeClr val="tx1"/>
              </a:solidFill>
            </a:endParaRPr>
          </a:p>
        </p:txBody>
      </p:sp>
      <p:sp>
        <p:nvSpPr>
          <p:cNvPr id="83" name="矩形 82">
            <a:hlinkClick r:id="rId3" action="ppaction://hlinksldjump"/>
          </p:cNvPr>
          <p:cNvSpPr/>
          <p:nvPr/>
        </p:nvSpPr>
        <p:spPr>
          <a:xfrm>
            <a:off x="2570151"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ideas</a:t>
            </a:r>
          </a:p>
          <a:p>
            <a:pPr algn="ctr">
              <a:defRPr/>
            </a:pPr>
            <a:r>
              <a:rPr lang="en-US" altLang="zh-CN" sz="1100" noProof="1" smtClean="0">
                <a:solidFill>
                  <a:schemeClr val="tx1"/>
                </a:solidFill>
              </a:rPr>
              <a:t>(What)</a:t>
            </a:r>
            <a:endParaRPr lang="en-US" altLang="zh-CN" sz="1100" noProof="1">
              <a:solidFill>
                <a:schemeClr val="tx1"/>
              </a:solidFill>
            </a:endParaRPr>
          </a:p>
        </p:txBody>
      </p:sp>
      <p:sp>
        <p:nvSpPr>
          <p:cNvPr id="89" name="矩形 88">
            <a:hlinkClick r:id="rId3" action="ppaction://hlinksldjump"/>
          </p:cNvPr>
          <p:cNvSpPr/>
          <p:nvPr/>
        </p:nvSpPr>
        <p:spPr>
          <a:xfrm>
            <a:off x="6022658" y="3499487"/>
            <a:ext cx="140496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Idea generation time</a:t>
            </a:r>
          </a:p>
          <a:p>
            <a:pPr algn="ctr">
              <a:defRPr/>
            </a:pPr>
            <a:r>
              <a:rPr lang="en-US" altLang="zh-CN" sz="1100" noProof="1" smtClean="0">
                <a:solidFill>
                  <a:schemeClr val="tx1"/>
                </a:solidFill>
              </a:rPr>
              <a:t>(When)</a:t>
            </a:r>
            <a:endParaRPr lang="en-US" altLang="zh-CN" sz="1100" noProof="1">
              <a:solidFill>
                <a:schemeClr val="tx1"/>
              </a:solidFill>
            </a:endParaRPr>
          </a:p>
        </p:txBody>
      </p:sp>
      <p:sp>
        <p:nvSpPr>
          <p:cNvPr id="91" name="矩形 90">
            <a:hlinkClick r:id="rId3" action="ppaction://hlinksldjump"/>
          </p:cNvPr>
          <p:cNvSpPr/>
          <p:nvPr/>
        </p:nvSpPr>
        <p:spPr>
          <a:xfrm>
            <a:off x="7570470" y="3499485"/>
            <a:ext cx="122301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Emotional factors during ideation</a:t>
            </a:r>
            <a:endParaRPr lang="en-US" altLang="zh-CN" sz="1100" noProof="1">
              <a:solidFill>
                <a:schemeClr val="tx1"/>
              </a:solidFill>
            </a:endParaRPr>
          </a:p>
        </p:txBody>
      </p:sp>
      <p:sp>
        <p:nvSpPr>
          <p:cNvPr id="92" name="矩形 91">
            <a:hlinkClick r:id="rId4" action="ppaction://hlinksldjump"/>
          </p:cNvPr>
          <p:cNvSpPr/>
          <p:nvPr/>
        </p:nvSpPr>
        <p:spPr>
          <a:xfrm>
            <a:off x="2484120" y="4580890"/>
            <a:ext cx="201803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Dual (positive &amp; negative) effects on design performance </a:t>
            </a:r>
          </a:p>
        </p:txBody>
      </p:sp>
      <p:sp>
        <p:nvSpPr>
          <p:cNvPr id="93" name="矩形 92">
            <a:hlinkClick r:id="rId5" action="ppaction://hlinksldjump"/>
          </p:cNvPr>
          <p:cNvSpPr/>
          <p:nvPr/>
        </p:nvSpPr>
        <p:spPr>
          <a:xfrm>
            <a:off x="6992620" y="4580890"/>
            <a:ext cx="1948815"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noProof="1" smtClean="0">
                <a:solidFill>
                  <a:schemeClr val="tx1"/>
                </a:solidFill>
                <a:sym typeface="宋体" pitchFamily="2" charset="-122"/>
              </a:rPr>
              <a:t>End user </a:t>
            </a:r>
            <a:r>
              <a:rPr lang="en-US" altLang="zh-CN" sz="1100" dirty="0" smtClean="0">
                <a:solidFill>
                  <a:schemeClr val="tx1"/>
                </a:solidFill>
                <a:sym typeface="+mn-ea"/>
              </a:rPr>
              <a:t>as primary trigger</a:t>
            </a:r>
            <a:endParaRPr lang="en-US" altLang="zh-CN" sz="1100" noProof="1" smtClean="0">
              <a:solidFill>
                <a:schemeClr val="tx1"/>
              </a:solidFill>
              <a:sym typeface="宋体" pitchFamily="2" charset="-122"/>
            </a:endParaRPr>
          </a:p>
        </p:txBody>
      </p:sp>
      <p:sp>
        <p:nvSpPr>
          <p:cNvPr id="94" name="矩形 93">
            <a:hlinkClick r:id="rId3" action="ppaction://hlinksldjump"/>
          </p:cNvPr>
          <p:cNvSpPr/>
          <p:nvPr/>
        </p:nvSpPr>
        <p:spPr>
          <a:xfrm>
            <a:off x="324485" y="4580890"/>
            <a:ext cx="1857375" cy="306705"/>
          </a:xfrm>
          <a:prstGeom prst="rect">
            <a:avLst/>
          </a:prstGeom>
          <a:noFill/>
          <a:ln w="19050" cmpd="sng">
            <a:no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of stimuli</a:t>
            </a:r>
          </a:p>
        </p:txBody>
      </p:sp>
      <p:cxnSp>
        <p:nvCxnSpPr>
          <p:cNvPr id="98" name="肘形连接符 97"/>
          <p:cNvCxnSpPr/>
          <p:nvPr/>
        </p:nvCxnSpPr>
        <p:spPr>
          <a:xfrm rot="5400000">
            <a:off x="3724910" y="1714500"/>
            <a:ext cx="572770" cy="10477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肘形连接符 103"/>
          <p:cNvCxnSpPr/>
          <p:nvPr/>
        </p:nvCxnSpPr>
        <p:spPr>
          <a:xfrm rot="5400000" flipV="1">
            <a:off x="4832033" y="1655128"/>
            <a:ext cx="572770" cy="1166495"/>
          </a:xfrm>
          <a:prstGeom prst="bentConnector3">
            <a:avLst>
              <a:gd name="adj1" fmla="val 49945"/>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5400000" flipV="1">
            <a:off x="5421313" y="850583"/>
            <a:ext cx="571500" cy="4726305"/>
          </a:xfrm>
          <a:prstGeom prst="bentConnector3">
            <a:avLst>
              <a:gd name="adj1" fmla="val 49944"/>
            </a:avLst>
          </a:prstGeom>
          <a:ln w="6350" cmpd="sng">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93" idx="0"/>
          </p:cNvCxnSpPr>
          <p:nvPr/>
        </p:nvCxnSpPr>
        <p:spPr>
          <a:xfrm rot="16200000" flipH="1">
            <a:off x="5377255" y="2062708"/>
            <a:ext cx="428628" cy="4607751"/>
          </a:xfrm>
          <a:prstGeom prst="bentConnector3">
            <a:avLst>
              <a:gd name="adj1" fmla="val 50000"/>
            </a:avLst>
          </a:prstGeom>
          <a:ln>
            <a:noFill/>
            <a:tailEnd type="arrow"/>
          </a:ln>
        </p:spPr>
        <p:style>
          <a:lnRef idx="1">
            <a:schemeClr val="accent1"/>
          </a:lnRef>
          <a:fillRef idx="0">
            <a:schemeClr val="accent1"/>
          </a:fillRef>
          <a:effectRef idx="0">
            <a:schemeClr val="accent1"/>
          </a:effectRef>
          <a:fontRef idx="minor">
            <a:schemeClr val="tx1"/>
          </a:fontRef>
        </p:style>
      </p:cxnSp>
      <p:sp>
        <p:nvSpPr>
          <p:cNvPr id="206" name="矩形 205">
            <a:hlinkClick r:id="rId3" action="ppaction://hlinksldjump"/>
          </p:cNvPr>
          <p:cNvSpPr/>
          <p:nvPr/>
        </p:nvSpPr>
        <p:spPr>
          <a:xfrm>
            <a:off x="4284346"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smtClean="0">
                <a:solidFill>
                  <a:schemeClr val="tx1"/>
                </a:solidFill>
                <a:sym typeface="+mn-ea"/>
              </a:rPr>
              <a:t>Different professuonal area</a:t>
            </a:r>
            <a:endParaRPr lang="en-US" altLang="zh-CN" sz="1100" noProof="1" smtClean="0">
              <a:solidFill>
                <a:schemeClr val="tx1"/>
              </a:solidFill>
            </a:endParaRPr>
          </a:p>
          <a:p>
            <a:pPr algn="ctr">
              <a:defRPr/>
            </a:pPr>
            <a:r>
              <a:rPr lang="en-US" altLang="zh-CN" sz="1100" smtClean="0">
                <a:solidFill>
                  <a:schemeClr val="tx1"/>
                </a:solidFill>
                <a:sym typeface="+mn-ea"/>
              </a:rPr>
              <a:t>(Where)</a:t>
            </a:r>
            <a:endParaRPr lang="en-US" altLang="zh-CN" sz="1100" noProof="1">
              <a:solidFill>
                <a:schemeClr val="tx1"/>
              </a:solidFill>
            </a:endParaRPr>
          </a:p>
        </p:txBody>
      </p:sp>
      <p:sp>
        <p:nvSpPr>
          <p:cNvPr id="207" name="矩形 206"/>
          <p:cNvSpPr/>
          <p:nvPr/>
        </p:nvSpPr>
        <p:spPr>
          <a:xfrm>
            <a:off x="2226310" y="3499485"/>
            <a:ext cx="216027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of implications (What)</a:t>
            </a:r>
            <a:endParaRPr lang="en-US" altLang="zh-CN" sz="1100" noProof="1">
              <a:solidFill>
                <a:schemeClr val="tx1"/>
              </a:solidFill>
            </a:endParaRPr>
          </a:p>
        </p:txBody>
      </p:sp>
      <p:sp>
        <p:nvSpPr>
          <p:cNvPr id="208" name="矩形 207">
            <a:hlinkClick r:id="rId6" action="ppaction://hlinksldjump"/>
          </p:cNvPr>
          <p:cNvSpPr/>
          <p:nvPr/>
        </p:nvSpPr>
        <p:spPr>
          <a:xfrm>
            <a:off x="324460" y="3499487"/>
            <a:ext cx="1857388" cy="428628"/>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Stimuli perspectives</a:t>
            </a:r>
            <a:endParaRPr lang="en-US" altLang="zh-CN" sz="1100" noProof="1">
              <a:solidFill>
                <a:schemeClr val="tx1"/>
              </a:solidFill>
            </a:endParaRPr>
          </a:p>
        </p:txBody>
      </p:sp>
      <p:cxnSp>
        <p:nvCxnSpPr>
          <p:cNvPr id="210" name="肘形连接符 209"/>
          <p:cNvCxnSpPr/>
          <p:nvPr/>
        </p:nvCxnSpPr>
        <p:spPr>
          <a:xfrm rot="5400000">
            <a:off x="2063750" y="2219325"/>
            <a:ext cx="571500" cy="198882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肘形连接符 211"/>
          <p:cNvCxnSpPr/>
          <p:nvPr/>
        </p:nvCxnSpPr>
        <p:spPr>
          <a:xfrm rot="5400000" flipV="1">
            <a:off x="3944938" y="2330133"/>
            <a:ext cx="571500" cy="176212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6" name="肘形连接符 215"/>
          <p:cNvCxnSpPr/>
          <p:nvPr/>
        </p:nvCxnSpPr>
        <p:spPr>
          <a:xfrm rot="5400000" flipV="1">
            <a:off x="4713288" y="1558608"/>
            <a:ext cx="571500" cy="331025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矩形 2">
            <a:hlinkClick r:id="rId4" action="ppaction://hlinksldjump"/>
          </p:cNvPr>
          <p:cNvSpPr/>
          <p:nvPr/>
        </p:nvSpPr>
        <p:spPr>
          <a:xfrm>
            <a:off x="4863465" y="4581525"/>
            <a:ext cx="199136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What stimuli do designer use to trigger designer ideas</a:t>
            </a:r>
            <a:endParaRPr lang="en-US" sz="1100" noProof="1">
              <a:solidFill>
                <a:schemeClr val="tx1"/>
              </a:solidFill>
            </a:endParaRPr>
          </a:p>
        </p:txBody>
      </p:sp>
      <p:cxnSp>
        <p:nvCxnSpPr>
          <p:cNvPr id="17" name="直接箭头连接符 16"/>
          <p:cNvCxnSpPr/>
          <p:nvPr/>
        </p:nvCxnSpPr>
        <p:spPr>
          <a:xfrm flipH="1">
            <a:off x="1278000" y="3932555"/>
            <a:ext cx="2540" cy="6480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rot="5400000" flipV="1">
            <a:off x="3208655" y="2002790"/>
            <a:ext cx="653415" cy="4504055"/>
          </a:xfrm>
          <a:prstGeom prst="bentConnector3">
            <a:avLst>
              <a:gd name="adj1" fmla="val 50049"/>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5400000" flipV="1">
            <a:off x="2073275" y="3138170"/>
            <a:ext cx="652780" cy="223266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flipV="1">
            <a:off x="4263073" y="948373"/>
            <a:ext cx="652780" cy="6612255"/>
          </a:xfrm>
          <a:prstGeom prst="bentConnector3">
            <a:avLst>
              <a:gd name="adj1" fmla="val 49951"/>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347720" y="2924810"/>
            <a:ext cx="0" cy="553085"/>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矩形 1">
            <a:hlinkClick r:id="rId3" action="ppaction://hlinksldjump"/>
          </p:cNvPr>
          <p:cNvSpPr/>
          <p:nvPr/>
        </p:nvSpPr>
        <p:spPr>
          <a:xfrm>
            <a:off x="2477110"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100">
                <a:solidFill>
                  <a:schemeClr val="tx1"/>
                </a:solidFill>
                <a:sym typeface="+mn-ea"/>
              </a:rPr>
              <a:t>Preference for visual stimuli</a:t>
            </a:r>
            <a:endParaRPr lang="en-US" altLang="zh-CN" sz="1100" noProof="1" smtClean="0">
              <a:solidFill>
                <a:schemeClr val="tx1"/>
              </a:solidFill>
            </a:endParaRPr>
          </a:p>
        </p:txBody>
      </p:sp>
      <p:sp>
        <p:nvSpPr>
          <p:cNvPr id="10" name="矩形 9">
            <a:hlinkClick r:id="rId3" action="ppaction://hlinksldjump"/>
          </p:cNvPr>
          <p:cNvSpPr/>
          <p:nvPr/>
        </p:nvSpPr>
        <p:spPr>
          <a:xfrm>
            <a:off x="4530090" y="5517515"/>
            <a:ext cx="2785110" cy="42862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a:sym typeface="+mn-ea"/>
              </a:rPr>
              <a:t>N</a:t>
            </a:r>
            <a:r>
              <a:rPr lang="zh-CN" altLang="en-US" sz="1100">
                <a:sym typeface="+mn-ea"/>
              </a:rPr>
              <a:t>o distinction</a:t>
            </a:r>
            <a:r>
              <a:rPr lang="en-US" altLang="zh-CN" sz="1100">
                <a:sym typeface="+mn-ea"/>
              </a:rPr>
              <a:t> </a:t>
            </a:r>
            <a:r>
              <a:rPr lang="zh-CN" altLang="en-US" sz="1100">
                <a:sym typeface="+mn-ea"/>
              </a:rPr>
              <a:t>between student </a:t>
            </a:r>
            <a:r>
              <a:rPr lang="en-US" altLang="zh-CN" sz="1100">
                <a:sym typeface="+mn-ea"/>
              </a:rPr>
              <a:t>&amp; </a:t>
            </a:r>
            <a:r>
              <a:rPr lang="zh-CN" altLang="en-US" sz="1100">
                <a:sym typeface="+mn-ea"/>
              </a:rPr>
              <a:t>professional designers</a:t>
            </a:r>
            <a:r>
              <a:rPr lang="en-US" altLang="zh-CN" sz="1100" dirty="0" smtClean="0">
                <a:solidFill>
                  <a:schemeClr val="tx1"/>
                </a:solidFill>
                <a:sym typeface="+mn-ea"/>
              </a:rPr>
              <a:t> in stimuli choosing</a:t>
            </a:r>
          </a:p>
        </p:txBody>
      </p:sp>
      <p:sp>
        <p:nvSpPr>
          <p:cNvPr id="15" name="矩形 14">
            <a:hlinkClick r:id="rId3" action="ppaction://hlinksldjump"/>
          </p:cNvPr>
          <p:cNvSpPr/>
          <p:nvPr/>
        </p:nvSpPr>
        <p:spPr>
          <a:xfrm>
            <a:off x="396215"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Images, text, object</a:t>
            </a:r>
          </a:p>
        </p:txBody>
      </p:sp>
      <p:cxnSp>
        <p:nvCxnSpPr>
          <p:cNvPr id="16" name="直接箭头连接符 15"/>
          <p:cNvCxnSpPr/>
          <p:nvPr/>
        </p:nvCxnSpPr>
        <p:spPr>
          <a:xfrm>
            <a:off x="1260000" y="4887595"/>
            <a:ext cx="0" cy="6343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94" idx="2"/>
            <a:endCxn id="2" idx="0"/>
          </p:cNvCxnSpPr>
          <p:nvPr/>
        </p:nvCxnSpPr>
        <p:spPr>
          <a:xfrm rot="5400000" flipV="1">
            <a:off x="2014855" y="4126230"/>
            <a:ext cx="629920" cy="21526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 idx="2"/>
          </p:cNvCxnSpPr>
          <p:nvPr/>
        </p:nvCxnSpPr>
        <p:spPr>
          <a:xfrm>
            <a:off x="5859145" y="5010150"/>
            <a:ext cx="0" cy="5200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2122805" y="1137285"/>
            <a:ext cx="1871980" cy="187198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6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6867"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rPr>
              <a:t>Significant of stimuli in ideation</a:t>
            </a:r>
          </a:p>
        </p:txBody>
      </p:sp>
      <p:sp>
        <p:nvSpPr>
          <p:cNvPr id="5" name="矩形 4"/>
          <p:cNvSpPr/>
          <p:nvPr/>
        </p:nvSpPr>
        <p:spPr>
          <a:xfrm>
            <a:off x="692150" y="3142615"/>
            <a:ext cx="8002905" cy="3627120"/>
          </a:xfrm>
          <a:prstGeom prst="rect">
            <a:avLst/>
          </a:prstGeom>
        </p:spPr>
        <p:txBody>
          <a:bodyPr wrap="square">
            <a:spAutoFit/>
          </a:bodyPr>
          <a:lstStyle/>
          <a:p>
            <a:pPr marL="171450" indent="-171450">
              <a:lnSpc>
                <a:spcPct val="140000"/>
              </a:lnSpc>
              <a:spcBef>
                <a:spcPct val="20000"/>
              </a:spcBef>
              <a:spcAft>
                <a:spcPts val="0"/>
              </a:spcAft>
              <a:buFont typeface="Wingdings" charset="0"/>
              <a:buChar char="l"/>
              <a:defRPr/>
            </a:pPr>
            <a:r>
              <a:rPr lang="en-US" altLang="zh-CN" sz="2000" dirty="0" smtClean="0">
                <a:solidFill>
                  <a:schemeClr val="bg1">
                    <a:lumMod val="50000"/>
                  </a:schemeClr>
                </a:solidFill>
              </a:rPr>
              <a:t> Definition: something external that influences the design activity to elicit the formation of creative solutions for existing problems/potential needs, such as examples of products, pictures, written documents and etc.</a:t>
            </a:r>
          </a:p>
          <a:p>
            <a:pPr marL="171450" indent="-171450">
              <a:lnSpc>
                <a:spcPct val="140000"/>
              </a:lnSpc>
              <a:spcBef>
                <a:spcPct val="20000"/>
              </a:spcBef>
              <a:spcAft>
                <a:spcPts val="0"/>
              </a:spcAft>
              <a:buFont typeface="Wingdings" charset="0"/>
              <a:buChar char="l"/>
              <a:defRPr/>
            </a:pPr>
            <a:r>
              <a:rPr lang="en-US" altLang="zh-CN" sz="2000" dirty="0" smtClean="0">
                <a:solidFill>
                  <a:schemeClr val="tx1">
                    <a:tint val="75000"/>
                  </a:schemeClr>
                </a:solidFill>
                <a:cs typeface="+mn-ea"/>
                <a:sym typeface="+mn-ea"/>
              </a:rPr>
              <a:t> Searching</a:t>
            </a:r>
            <a:r>
              <a:rPr lang="zh-CN" altLang="zh-CN" sz="2000" dirty="0" smtClean="0">
                <a:solidFill>
                  <a:schemeClr val="tx1">
                    <a:tint val="75000"/>
                  </a:schemeClr>
                </a:solidFill>
                <a:cs typeface="+mn-ea"/>
                <a:sym typeface="+mn-ea"/>
              </a:rPr>
              <a:t> </a:t>
            </a:r>
            <a:r>
              <a:rPr lang="en-US" altLang="zh-CN" sz="2000" dirty="0" smtClean="0">
                <a:solidFill>
                  <a:schemeClr val="tx1">
                    <a:tint val="75000"/>
                  </a:schemeClr>
                </a:solidFill>
                <a:cs typeface="+mn-ea"/>
                <a:sym typeface="+mn-ea"/>
              </a:rPr>
              <a:t>for inspirational stimuli is an essential step in the </a:t>
            </a:r>
            <a:r>
              <a:rPr lang="en-US" altLang="zh-CN" sz="2000" dirty="0" err="1" smtClean="0">
                <a:solidFill>
                  <a:schemeClr val="tx1">
                    <a:tint val="75000"/>
                  </a:schemeClr>
                </a:solidFill>
                <a:cs typeface="+mn-ea"/>
                <a:sym typeface="+mn-ea"/>
              </a:rPr>
              <a:t>intial</a:t>
            </a:r>
            <a:r>
              <a:rPr lang="en-US" altLang="zh-CN" sz="2000" dirty="0" smtClean="0">
                <a:solidFill>
                  <a:schemeClr val="tx1">
                    <a:tint val="75000"/>
                  </a:schemeClr>
                </a:solidFill>
                <a:cs typeface="+mn-ea"/>
                <a:sym typeface="+mn-ea"/>
              </a:rPr>
              <a:t> stage of the design ideas generation (</a:t>
            </a:r>
            <a:r>
              <a:rPr lang="en-US" altLang="zh-CN" sz="2000" dirty="0" err="1" smtClean="0">
                <a:solidFill>
                  <a:schemeClr val="tx1">
                    <a:tint val="75000"/>
                  </a:schemeClr>
                </a:solidFill>
                <a:cs typeface="+mn-ea"/>
                <a:sym typeface="+mn-ea"/>
              </a:rPr>
              <a:t>Gonḉalves</a:t>
            </a:r>
            <a:r>
              <a:rPr lang="en-US" altLang="zh-CN" sz="2000" dirty="0" smtClean="0">
                <a:solidFill>
                  <a:schemeClr val="tx1">
                    <a:tint val="75000"/>
                  </a:schemeClr>
                </a:solidFill>
                <a:cs typeface="+mn-ea"/>
                <a:sym typeface="+mn-ea"/>
              </a:rPr>
              <a:t> &amp; </a:t>
            </a:r>
            <a:r>
              <a:rPr lang="en-US" altLang="zh-CN" sz="2000" dirty="0" err="1" smtClean="0">
                <a:solidFill>
                  <a:schemeClr val="tx1">
                    <a:tint val="75000"/>
                  </a:schemeClr>
                </a:solidFill>
                <a:cs typeface="+mn-ea"/>
                <a:sym typeface="+mn-ea"/>
              </a:rPr>
              <a:t>etl</a:t>
            </a:r>
            <a:r>
              <a:rPr lang="en-US" altLang="zh-CN" sz="2000" dirty="0" smtClean="0">
                <a:solidFill>
                  <a:schemeClr val="tx1">
                    <a:tint val="75000"/>
                  </a:schemeClr>
                </a:solidFill>
                <a:cs typeface="+mn-ea"/>
                <a:sym typeface="+mn-ea"/>
              </a:rPr>
              <a:t>., 2014).</a:t>
            </a:r>
            <a:endParaRPr lang="en-US" altLang="zh-CN" sz="2000" dirty="0" smtClean="0">
              <a:solidFill>
                <a:schemeClr val="bg1">
                  <a:lumMod val="50000"/>
                </a:schemeClr>
              </a:solidFill>
            </a:endParaRPr>
          </a:p>
          <a:p>
            <a:pPr marL="171450" indent="-171450">
              <a:lnSpc>
                <a:spcPct val="140000"/>
              </a:lnSpc>
              <a:spcBef>
                <a:spcPct val="20000"/>
              </a:spcBef>
              <a:spcAft>
                <a:spcPts val="0"/>
              </a:spcAft>
              <a:buFont typeface="Wingdings" charset="0"/>
              <a:buChar char="l"/>
              <a:defRPr/>
            </a:pPr>
            <a:r>
              <a:rPr lang="en-US" altLang="zh-CN" sz="2000" dirty="0" smtClean="0">
                <a:solidFill>
                  <a:schemeClr val="bg1">
                    <a:lumMod val="50000"/>
                  </a:schemeClr>
                </a:solidFill>
              </a:rPr>
              <a:t> Understanding what and how stimuli designers use can help to support designers in a more efficient search, retrieval and usage of available inspirational sources</a:t>
            </a:r>
            <a:r>
              <a:rPr lang="en-US" altLang="zh-CN" sz="2000" dirty="0" smtClean="0">
                <a:solidFill>
                  <a:schemeClr val="bg1">
                    <a:lumMod val="50000"/>
                  </a:schemeClr>
                </a:solidFill>
                <a:hlinkClick r:id="rId3" action="ppaction://hlinksldjump"/>
              </a:rPr>
              <a:t>.</a:t>
            </a:r>
            <a:endParaRPr lang="en-US" altLang="zh-CN" sz="2000" dirty="0" smtClean="0">
              <a:solidFill>
                <a:schemeClr val="bg1">
                  <a:lumMod val="50000"/>
                </a:schemeClr>
              </a:solidFill>
            </a:endParaRPr>
          </a:p>
        </p:txBody>
      </p:sp>
      <p:cxnSp>
        <p:nvCxnSpPr>
          <p:cNvPr id="4" name="直接箭头连接符 3"/>
          <p:cNvCxnSpPr/>
          <p:nvPr/>
        </p:nvCxnSpPr>
        <p:spPr>
          <a:xfrm>
            <a:off x="3996055" y="2072640"/>
            <a:ext cx="1294765" cy="0"/>
          </a:xfrm>
          <a:prstGeom prst="straightConnector1">
            <a:avLst/>
          </a:prstGeom>
          <a:ln w="12700"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554605" y="1784985"/>
            <a:ext cx="1190625" cy="642620"/>
          </a:xfrm>
          <a:prstGeom prst="rect">
            <a:avLst/>
          </a:prstGeom>
          <a:noFill/>
        </p:spPr>
        <p:txBody>
          <a:bodyPr wrap="square" rtlCol="0">
            <a:spAutoFit/>
          </a:bodyPr>
          <a:lstStyle/>
          <a:p>
            <a:r>
              <a:rPr lang="en-US" altLang="zh-CN">
                <a:solidFill>
                  <a:schemeClr val="bg1">
                    <a:lumMod val="50000"/>
                  </a:schemeClr>
                </a:solidFill>
              </a:rPr>
              <a:t>Empirical findings</a:t>
            </a:r>
          </a:p>
        </p:txBody>
      </p:sp>
      <p:sp>
        <p:nvSpPr>
          <p:cNvPr id="7" name="文本框 6"/>
          <p:cNvSpPr txBox="1"/>
          <p:nvPr/>
        </p:nvSpPr>
        <p:spPr>
          <a:xfrm>
            <a:off x="5864860" y="1761490"/>
            <a:ext cx="1190625" cy="642620"/>
          </a:xfrm>
          <a:prstGeom prst="rect">
            <a:avLst/>
          </a:prstGeom>
          <a:noFill/>
        </p:spPr>
        <p:txBody>
          <a:bodyPr wrap="square" rtlCol="0">
            <a:spAutoFit/>
          </a:bodyPr>
          <a:lstStyle/>
          <a:p>
            <a:r>
              <a:rPr lang="en-US" altLang="zh-CN">
                <a:solidFill>
                  <a:schemeClr val="bg1">
                    <a:lumMod val="50000"/>
                  </a:schemeClr>
                </a:solidFill>
              </a:rPr>
              <a:t>Design ideas</a:t>
            </a:r>
          </a:p>
        </p:txBody>
      </p:sp>
      <p:sp>
        <p:nvSpPr>
          <p:cNvPr id="9" name="文本框 8"/>
          <p:cNvSpPr txBox="1"/>
          <p:nvPr/>
        </p:nvSpPr>
        <p:spPr>
          <a:xfrm>
            <a:off x="3880485" y="2317115"/>
            <a:ext cx="1409700" cy="398780"/>
          </a:xfrm>
          <a:prstGeom prst="rect">
            <a:avLst/>
          </a:prstGeom>
          <a:noFill/>
        </p:spPr>
        <p:txBody>
          <a:bodyPr wrap="square" rtlCol="0">
            <a:spAutoFit/>
          </a:bodyPr>
          <a:lstStyle/>
          <a:p>
            <a:pPr algn="ctr"/>
            <a:r>
              <a:rPr lang="en-US" altLang="zh-CN" sz="2000">
                <a:solidFill>
                  <a:schemeClr val="bg1">
                    <a:lumMod val="50000"/>
                  </a:schemeClr>
                </a:solidFill>
              </a:rPr>
              <a:t>Stimuli</a:t>
            </a:r>
          </a:p>
        </p:txBody>
      </p:sp>
      <p:sp>
        <p:nvSpPr>
          <p:cNvPr id="12" name="椭圆 11"/>
          <p:cNvSpPr/>
          <p:nvPr/>
        </p:nvSpPr>
        <p:spPr>
          <a:xfrm>
            <a:off x="5292090" y="1137285"/>
            <a:ext cx="1871980" cy="187198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摘录 15"/>
          <p:cNvSpPr/>
          <p:nvPr/>
        </p:nvSpPr>
        <p:spPr>
          <a:xfrm rot="5400000">
            <a:off x="4510405" y="1727200"/>
            <a:ext cx="285115" cy="161290"/>
          </a:xfrm>
          <a:prstGeom prst="flowChartExtra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摘录 17"/>
          <p:cNvSpPr/>
          <p:nvPr/>
        </p:nvSpPr>
        <p:spPr>
          <a:xfrm rot="5400000">
            <a:off x="4350385" y="1727200"/>
            <a:ext cx="285115" cy="161290"/>
          </a:xfrm>
          <a:prstGeom prst="flowChartExtra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4744</Words>
  <Application>Microsoft Office PowerPoint</Application>
  <PresentationFormat>On-screen Show (4:3)</PresentationFormat>
  <Paragraphs>568</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主题</vt:lpstr>
      <vt:lpstr>Generate implications for design   How stimuli are retrieved and help to transform to generate design ideas </vt:lpstr>
      <vt:lpstr>Outline</vt:lpstr>
      <vt:lpstr>Problems for designers</vt:lpstr>
      <vt:lpstr>Common situation? </vt:lpstr>
      <vt:lpstr>Problems Solved or Not? </vt:lpstr>
      <vt:lpstr>The research focus </vt:lpstr>
      <vt:lpstr>Current status of the research</vt:lpstr>
      <vt:lpstr>PowerPoint Presentation</vt:lpstr>
      <vt:lpstr>Significant of stimuli in ideation</vt:lpstr>
      <vt:lpstr>Current situation of stimuli during ideas generation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questions</vt:lpstr>
      <vt:lpstr>PowerPoint Presentation</vt:lpstr>
      <vt:lpstr>Contributions of proposed research</vt:lpstr>
      <vt:lpstr>PowerPoint Presentation</vt:lpstr>
      <vt:lpstr>PowerPoint Presentation</vt:lpstr>
      <vt:lpstr>Thank you!</vt:lpstr>
      <vt:lpstr>The research focus </vt:lpstr>
      <vt:lpstr>PowerPoint Presentation</vt:lpstr>
      <vt:lpstr>PowerPoint Presentation</vt:lpstr>
      <vt:lpstr>PowerPoint Presentation</vt:lpstr>
      <vt:lpstr>Research questions</vt:lpstr>
      <vt:lpstr>Contributions of proposed research</vt:lpstr>
      <vt:lpstr>PowerPoint Presentation</vt:lpstr>
      <vt:lpstr>State-of-art technology</vt:lpstr>
      <vt:lpstr>Methodology--Sampling</vt:lpstr>
      <vt:lpstr>Methodology--Data collection</vt:lpstr>
      <vt:lpstr>Methodology--Data analysis</vt:lpstr>
      <vt:lpstr>Methodology – approaches lead to a solution </vt:lpstr>
      <vt:lpstr>State of research about stimuli in design ideas generation</vt:lpstr>
      <vt:lpstr>State of research about stimuli in DIG in educational area</vt:lpstr>
      <vt:lpstr>The focus research area </vt:lpstr>
      <vt:lpstr>Factors influence design ideas generation</vt:lpstr>
    </vt:vector>
  </TitlesOfParts>
  <Company>微软系统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research based on cultural anthropology</dc:title>
  <dc:creator>微软用户</dc:creator>
  <cp:lastModifiedBy>biaowang</cp:lastModifiedBy>
  <cp:revision>1621</cp:revision>
  <dcterms:created xsi:type="dcterms:W3CDTF">2012-11-17T12:48:00Z</dcterms:created>
  <dcterms:modified xsi:type="dcterms:W3CDTF">2016-06-04T18:08:10Z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