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4" r:id="rId17"/>
    <p:sldId id="293" r:id="rId18"/>
    <p:sldId id="294" r:id="rId19"/>
    <p:sldId id="295" r:id="rId20"/>
    <p:sldId id="274" r:id="rId21"/>
    <p:sldId id="296" r:id="rId22"/>
    <p:sldId id="298" r:id="rId23"/>
    <p:sldId id="272" r:id="rId24"/>
    <p:sldId id="297" r:id="rId25"/>
    <p:sldId id="273" r:id="rId26"/>
    <p:sldId id="276" r:id="rId27"/>
    <p:sldId id="277" r:id="rId28"/>
    <p:sldId id="278" r:id="rId29"/>
    <p:sldId id="275" r:id="rId30"/>
    <p:sldId id="279" r:id="rId31"/>
    <p:sldId id="280" r:id="rId32"/>
    <p:sldId id="281" r:id="rId33"/>
    <p:sldId id="282" r:id="rId34"/>
    <p:sldId id="285" r:id="rId35"/>
    <p:sldId id="284" r:id="rId36"/>
    <p:sldId id="283" r:id="rId37"/>
    <p:sldId id="287" r:id="rId38"/>
    <p:sldId id="286" r:id="rId39"/>
    <p:sldId id="299" r:id="rId40"/>
    <p:sldId id="288" r:id="rId41"/>
    <p:sldId id="289" r:id="rId42"/>
    <p:sldId id="290" r:id="rId43"/>
    <p:sldId id="291" r:id="rId44"/>
    <p:sldId id="292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84" d="100"/>
          <a:sy n="84" d="100"/>
        </p:scale>
        <p:origin x="2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4B67-BC62-4C85-BCAB-C607712EAFCC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CD2C1-B73C-4D0F-AC56-7CA1D509E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D2C1-B73C-4D0F-AC56-7CA1D509EFF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8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D2C1-B73C-4D0F-AC56-7CA1D509EFF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1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CD2C1-B73C-4D0F-AC56-7CA1D509EFF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9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6" name="Picture 2" descr="E:\课件\html+css\2\black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" y="6383549"/>
            <a:ext cx="152400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8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334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5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62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6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9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12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E:\课件\html+css\2\black_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1" y="6381328"/>
            <a:ext cx="1524001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06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5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0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7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0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CE2F-0CB6-47F1-9DDB-5E29E86139D8}" type="datetimeFigureOut">
              <a:rPr lang="zh-CN" altLang="en-US" smtClean="0"/>
              <a:t>2017/3/19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8818A-330E-4F69-9D4D-7B6B7B2E31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css_selectors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sunhengzhe/article/details/4667959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pr_border-style.as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2087016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5611091" cy="1894362"/>
          </a:xfrm>
        </p:spPr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入门介绍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70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84784"/>
            <a:ext cx="6347714" cy="4484571"/>
          </a:xfrm>
        </p:spPr>
        <p:txBody>
          <a:bodyPr>
            <a:noAutofit/>
          </a:bodyPr>
          <a:lstStyle/>
          <a:p>
            <a:r>
              <a:rPr lang="zh-CN" altLang="en-US" sz="1400" dirty="0"/>
              <a:t>通用选择器 </a:t>
            </a:r>
            <a:r>
              <a:rPr lang="en-US" altLang="zh-CN" sz="1400" dirty="0"/>
              <a:t>* { color: red; } </a:t>
            </a:r>
            <a:r>
              <a:rPr lang="zh-CN" altLang="en-US" sz="1400" dirty="0"/>
              <a:t>所有元素 </a:t>
            </a:r>
            <a:endParaRPr lang="en-US" altLang="zh-CN" sz="1400" dirty="0"/>
          </a:p>
          <a:p>
            <a:pPr marL="0" indent="0">
              <a:buNone/>
            </a:pPr>
            <a:r>
              <a:rPr lang="zh-CN" altLang="en-US" sz="1400" dirty="0"/>
              <a:t>缺点：影响性能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标签选择器</a:t>
            </a:r>
            <a:r>
              <a:rPr lang="en-US" altLang="zh-CN" sz="1400" dirty="0"/>
              <a:t>(</a:t>
            </a:r>
            <a:r>
              <a:rPr lang="zh-CN" altLang="en-US" sz="1400" dirty="0"/>
              <a:t>元素选择器</a:t>
            </a:r>
            <a:r>
              <a:rPr lang="en-US" altLang="zh-CN" sz="1400" dirty="0"/>
              <a:t>)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p { line-height: 20px; }</a:t>
            </a:r>
          </a:p>
          <a:p>
            <a:pPr marL="0" indent="0">
              <a:buNone/>
            </a:pPr>
            <a:r>
              <a:rPr lang="en-US" altLang="zh-CN" sz="1400" dirty="0"/>
              <a:t>h1 { color: blue; }</a:t>
            </a:r>
          </a:p>
          <a:p>
            <a:pPr marL="0" indent="0">
              <a:buNone/>
            </a:pPr>
            <a:endParaRPr lang="en-US" altLang="zh-CN" sz="1400" dirty="0"/>
          </a:p>
          <a:p>
            <a:r>
              <a:rPr lang="zh-CN" altLang="en-US" sz="1400" dirty="0"/>
              <a:t>类选择器</a:t>
            </a:r>
            <a:r>
              <a:rPr lang="en-US" altLang="zh-CN" sz="1400" dirty="0"/>
              <a:t>(</a:t>
            </a:r>
            <a:r>
              <a:rPr lang="zh-CN" altLang="en-US" sz="1400" dirty="0"/>
              <a:t>不能用数字开头</a:t>
            </a:r>
            <a:r>
              <a:rPr lang="en-US" altLang="zh-CN" sz="1400" dirty="0"/>
              <a:t>)</a:t>
            </a:r>
          </a:p>
          <a:p>
            <a:pPr marL="0" indent="0">
              <a:buNone/>
            </a:pPr>
            <a:r>
              <a:rPr lang="en-US" altLang="zh-CN" sz="1400" dirty="0"/>
              <a:t>.red { color: red; }</a:t>
            </a:r>
          </a:p>
          <a:p>
            <a:pPr marL="0" indent="0">
              <a:buNone/>
            </a:pPr>
            <a:r>
              <a:rPr lang="en-US" altLang="zh-CN" sz="1400" dirty="0"/>
              <a:t>.</a:t>
            </a:r>
            <a:r>
              <a:rPr lang="en-US" altLang="zh-CN" sz="1400" dirty="0" err="1"/>
              <a:t>fl</a:t>
            </a:r>
            <a:r>
              <a:rPr lang="en-US" altLang="zh-CN" sz="1400" dirty="0"/>
              <a:t> { float: left; }</a:t>
            </a:r>
          </a:p>
          <a:p>
            <a:pPr marL="0" indent="0">
              <a:buNone/>
            </a:pPr>
            <a:r>
              <a:rPr lang="en-US" altLang="zh-CN" sz="1400" dirty="0"/>
              <a:t>.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{ float: right; }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&lt;h2 class=“</a:t>
            </a:r>
            <a:r>
              <a:rPr lang="en-US" altLang="zh-CN" sz="1400" dirty="0" err="1"/>
              <a:t>fl</a:t>
            </a:r>
            <a:r>
              <a:rPr lang="en-US" altLang="zh-CN" sz="1400" dirty="0"/>
              <a:t> red”&gt;&lt;/h2&gt;</a:t>
            </a:r>
          </a:p>
          <a:p>
            <a:pPr marL="0" indent="0">
              <a:buNone/>
            </a:pPr>
            <a:r>
              <a:rPr lang="en-US" altLang="zh-CN" sz="1400" dirty="0"/>
              <a:t>&lt;a class=“</a:t>
            </a:r>
            <a:r>
              <a:rPr lang="en-US" altLang="zh-CN" sz="1400" dirty="0" err="1"/>
              <a:t>fr</a:t>
            </a:r>
            <a:r>
              <a:rPr lang="en-US" altLang="zh-CN" sz="1400" dirty="0"/>
              <a:t> red”&gt;&lt;/a&gt;</a:t>
            </a:r>
            <a:endParaRPr lang="zh-CN" altLang="en-US" sz="1400" dirty="0"/>
          </a:p>
          <a:p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23034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6069288"/>
          </a:xfrm>
        </p:spPr>
        <p:txBody>
          <a:bodyPr>
            <a:normAutofit/>
          </a:bodyPr>
          <a:lstStyle/>
          <a:p>
            <a:r>
              <a:rPr lang="zh-CN" altLang="en-US" dirty="0"/>
              <a:t>类选择器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ul.red</a:t>
            </a:r>
            <a:r>
              <a:rPr lang="en-US" altLang="zh-CN" dirty="0"/>
              <a:t> li { color: red;}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&lt;</a:t>
            </a:r>
            <a:r>
              <a:rPr lang="en-US" altLang="zh-CN" dirty="0" err="1">
                <a:solidFill>
                  <a:srgbClr val="00B0F0"/>
                </a:solidFill>
              </a:rPr>
              <a:t>ul</a:t>
            </a:r>
            <a:r>
              <a:rPr lang="en-US" altLang="zh-CN" dirty="0">
                <a:solidFill>
                  <a:srgbClr val="00B0F0"/>
                </a:solidFill>
              </a:rPr>
              <a:t> class=“red”&gt;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&lt;li&gt;</a:t>
            </a:r>
            <a:r>
              <a:rPr lang="zh-CN" altLang="en-US" dirty="0">
                <a:solidFill>
                  <a:srgbClr val="00B0F0"/>
                </a:solidFill>
              </a:rPr>
              <a:t>键盘</a:t>
            </a:r>
            <a:r>
              <a:rPr lang="en-US" altLang="zh-CN" dirty="0">
                <a:solidFill>
                  <a:srgbClr val="00B0F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&lt;li&gt;</a:t>
            </a:r>
            <a:r>
              <a:rPr lang="zh-CN" altLang="en-US" dirty="0">
                <a:solidFill>
                  <a:srgbClr val="00B0F0"/>
                </a:solidFill>
              </a:rPr>
              <a:t>鼠标</a:t>
            </a:r>
            <a:r>
              <a:rPr lang="en-US" altLang="zh-CN" dirty="0">
                <a:solidFill>
                  <a:srgbClr val="00B0F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&lt;li&gt;</a:t>
            </a:r>
            <a:r>
              <a:rPr lang="zh-CN" altLang="en-US" dirty="0">
                <a:solidFill>
                  <a:srgbClr val="00B0F0"/>
                </a:solidFill>
              </a:rPr>
              <a:t>耳机</a:t>
            </a:r>
            <a:r>
              <a:rPr lang="en-US" altLang="zh-CN" dirty="0">
                <a:solidFill>
                  <a:srgbClr val="00B0F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&lt;/</a:t>
            </a:r>
            <a:r>
              <a:rPr lang="en-US" altLang="zh-CN" dirty="0" err="1">
                <a:solidFill>
                  <a:srgbClr val="00B0F0"/>
                </a:solidFill>
              </a:rPr>
              <a:t>ul</a:t>
            </a:r>
            <a:r>
              <a:rPr lang="en-US" altLang="zh-CN" dirty="0">
                <a:solidFill>
                  <a:srgbClr val="00B0F0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 class=“red”&gt;</a:t>
            </a:r>
          </a:p>
          <a:p>
            <a:pPr marL="0" indent="0">
              <a:buNone/>
            </a:pPr>
            <a:r>
              <a:rPr lang="en-US" altLang="zh-CN" dirty="0"/>
              <a:t>  &lt;li&gt;</a:t>
            </a:r>
            <a:r>
              <a:rPr lang="zh-CN" altLang="en-US" dirty="0"/>
              <a:t>华为</a:t>
            </a:r>
            <a:r>
              <a:rPr lang="en-US" altLang="zh-CN" dirty="0"/>
              <a:t>&lt;/li&gt;</a:t>
            </a:r>
          </a:p>
          <a:p>
            <a:pPr marL="0" indent="0">
              <a:buNone/>
            </a:pPr>
            <a:r>
              <a:rPr lang="en-US" altLang="zh-CN" dirty="0"/>
              <a:t>  &lt;li&gt;</a:t>
            </a:r>
            <a:r>
              <a:rPr lang="zh-CN" altLang="en-US" dirty="0"/>
              <a:t>小米</a:t>
            </a:r>
            <a:r>
              <a:rPr lang="en-US" altLang="zh-CN" dirty="0"/>
              <a:t>&lt;/li&gt;</a:t>
            </a:r>
          </a:p>
          <a:p>
            <a:pPr marL="0" indent="0">
              <a:buNone/>
            </a:pPr>
            <a:r>
              <a:rPr lang="en-US" altLang="zh-CN" dirty="0"/>
              <a:t>  &lt;li&gt;</a:t>
            </a:r>
            <a:r>
              <a:rPr lang="zh-CN" altLang="en-US" dirty="0"/>
              <a:t>魅族</a:t>
            </a:r>
            <a:r>
              <a:rPr lang="en-US" altLang="zh-CN" dirty="0"/>
              <a:t>&lt;/li&gt;</a:t>
            </a:r>
          </a:p>
          <a:p>
            <a:pPr marL="0" indent="0">
              <a:buNone/>
            </a:pPr>
            <a:r>
              <a:rPr lang="en-US" altLang="zh-CN" dirty="0"/>
              <a:t>&lt;/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3999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</a:t>
            </a:r>
            <a:r>
              <a:rPr lang="zh-CN" altLang="en-US" dirty="0"/>
              <a:t>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#top-</a:t>
            </a:r>
            <a:r>
              <a:rPr lang="en-US" altLang="zh-CN" dirty="0" err="1"/>
              <a:t>nav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position: fixed;</a:t>
            </a:r>
          </a:p>
          <a:p>
            <a:pPr marL="0" indent="0">
              <a:buNone/>
            </a:pPr>
            <a:r>
              <a:rPr lang="en-US" altLang="zh-CN" dirty="0"/>
              <a:t>       top: 0;</a:t>
            </a:r>
          </a:p>
          <a:p>
            <a:pPr marL="0" indent="0">
              <a:buNone/>
            </a:pPr>
            <a:r>
              <a:rPr lang="en-US" altLang="zh-CN" dirty="0"/>
              <a:t>       left: 0;</a:t>
            </a:r>
          </a:p>
          <a:p>
            <a:pPr marL="0" indent="0">
              <a:buNone/>
            </a:pPr>
            <a:r>
              <a:rPr lang="en-US" altLang="zh-CN" dirty="0"/>
              <a:t>       width: 100%;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&lt;div id=“top-</a:t>
            </a:r>
            <a:r>
              <a:rPr lang="en-US" altLang="zh-CN" dirty="0" err="1"/>
              <a:t>nav</a:t>
            </a:r>
            <a:r>
              <a:rPr lang="en-US" altLang="zh-CN" dirty="0"/>
              <a:t>”&gt;</a:t>
            </a:r>
          </a:p>
          <a:p>
            <a:r>
              <a:rPr lang="en-US" altLang="zh-CN" dirty="0"/>
              <a:t>    ……</a:t>
            </a:r>
          </a:p>
          <a:p>
            <a:r>
              <a:rPr lang="en-US" altLang="zh-CN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50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分组选择符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相同规则作用于多个元素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h2, </a:t>
            </a:r>
            <a:r>
              <a:rPr lang="en-US" altLang="zh-CN" dirty="0" err="1"/>
              <a:t>p.blue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color: blue;</a:t>
            </a:r>
          </a:p>
          <a:p>
            <a:pPr marL="0" indent="0">
              <a:buNone/>
            </a:pPr>
            <a:r>
              <a:rPr lang="en-US" altLang="zh-CN" dirty="0"/>
              <a:t>   font-size: 20px;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&lt;h2&gt;</a:t>
            </a:r>
            <a:r>
              <a:rPr lang="zh-CN" altLang="en-US" dirty="0"/>
              <a:t>我是标题</a:t>
            </a:r>
            <a:r>
              <a:rPr lang="en-US" altLang="zh-CN" dirty="0"/>
              <a:t>2&lt;/h2&gt;</a:t>
            </a:r>
          </a:p>
          <a:p>
            <a:pPr marL="0" indent="0">
              <a:buNone/>
            </a:pPr>
            <a:r>
              <a:rPr lang="en-US" altLang="zh-CN" dirty="0"/>
              <a:t>&lt;p class=“blue”&gt;</a:t>
            </a:r>
            <a:r>
              <a:rPr lang="zh-CN" altLang="en-US" dirty="0"/>
              <a:t>我是段落</a:t>
            </a:r>
            <a:r>
              <a:rPr lang="en-US" altLang="zh-CN" dirty="0"/>
              <a:t>……&lt;/p&gt;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39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后代选择器</a:t>
            </a:r>
            <a:r>
              <a:rPr lang="en-US" altLang="zh-CN" dirty="0"/>
              <a:t>(</a:t>
            </a:r>
            <a:r>
              <a:rPr lang="zh-CN" altLang="en-US" dirty="0"/>
              <a:t>包含选择器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ul</a:t>
            </a:r>
            <a:r>
              <a:rPr lang="en-US" altLang="zh-CN" dirty="0"/>
              <a:t> li {</a:t>
            </a:r>
          </a:p>
          <a:p>
            <a:pPr marL="0" indent="0">
              <a:buNone/>
            </a:pPr>
            <a:r>
              <a:rPr lang="en-US" altLang="zh-CN" dirty="0"/>
              <a:t>    float: left;</a:t>
            </a:r>
          </a:p>
          <a:p>
            <a:pPr marL="0" indent="0">
              <a:buNone/>
            </a:pPr>
            <a:r>
              <a:rPr lang="en-US" altLang="zh-CN" dirty="0"/>
              <a:t>    color: #F00;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en-US" altLang="zh-CN" dirty="0" err="1"/>
              <a:t>nav</a:t>
            </a:r>
            <a:r>
              <a:rPr lang="en-US" altLang="zh-CN" dirty="0"/>
              <a:t> </a:t>
            </a:r>
            <a:r>
              <a:rPr lang="en-US" altLang="zh-CN" dirty="0" err="1"/>
              <a:t>ul</a:t>
            </a:r>
            <a:r>
              <a:rPr lang="en-US" altLang="zh-CN" dirty="0"/>
              <a:t> li {</a:t>
            </a:r>
          </a:p>
          <a:p>
            <a:pPr marL="0" indent="0">
              <a:buNone/>
            </a:pPr>
            <a:r>
              <a:rPr lang="en-US" altLang="zh-CN" dirty="0"/>
              <a:t>   border: 1px solid #</a:t>
            </a:r>
            <a:r>
              <a:rPr lang="en-US" altLang="zh-CN" dirty="0" err="1"/>
              <a:t>fff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61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伪类选择器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a:link </a:t>
            </a:r>
            <a:r>
              <a:rPr lang="zh-CN" altLang="en-US" dirty="0"/>
              <a:t>尚未访问的链接</a:t>
            </a:r>
            <a:br>
              <a:rPr lang="en-US" altLang="zh-CN" dirty="0"/>
            </a:br>
            <a:r>
              <a:rPr lang="en-US" altLang="zh-CN" dirty="0"/>
              <a:t>a:visited </a:t>
            </a:r>
            <a:r>
              <a:rPr lang="zh-CN" altLang="en-US" dirty="0"/>
              <a:t>访问过的链接</a:t>
            </a:r>
            <a:br>
              <a:rPr lang="en-US" altLang="zh-CN" dirty="0"/>
            </a:br>
            <a:r>
              <a:rPr lang="en-US" altLang="zh-CN" dirty="0"/>
              <a:t>a:hover </a:t>
            </a:r>
            <a:r>
              <a:rPr lang="zh-CN" altLang="en-US" dirty="0"/>
              <a:t>悬停的链接</a:t>
            </a:r>
            <a:br>
              <a:rPr lang="en-US" altLang="zh-CN" dirty="0"/>
            </a:br>
            <a:r>
              <a:rPr lang="en-US" altLang="zh-CN" dirty="0"/>
              <a:t>a:active </a:t>
            </a:r>
            <a:r>
              <a:rPr lang="zh-CN" altLang="en-US" dirty="0"/>
              <a:t>按下不放的链接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input:focus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outline: none;</a:t>
            </a:r>
          </a:p>
          <a:p>
            <a:pPr marL="0" indent="0">
              <a:buNone/>
            </a:pPr>
            <a:r>
              <a:rPr lang="en-US" altLang="zh-CN" dirty="0"/>
              <a:t>  font-size: 14px;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更多</a:t>
            </a:r>
            <a:r>
              <a:rPr lang="en-US" altLang="zh-CN" dirty="0"/>
              <a:t>:</a:t>
            </a:r>
            <a:r>
              <a:rPr lang="zh-CN" altLang="en-US" dirty="0"/>
              <a:t>开头的参考</a:t>
            </a:r>
            <a:r>
              <a:rPr lang="en-US" altLang="zh-CN" dirty="0">
                <a:hlinkClick r:id="rId2"/>
              </a:rPr>
              <a:t>http://www.w3school.com.cn/cssref/css_selectors.asp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396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可继承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可叠加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按照优先级规则生效</a:t>
            </a:r>
          </a:p>
        </p:txBody>
      </p:sp>
    </p:spTree>
    <p:extLst>
      <p:ext uri="{BB962C8B-B14F-4D97-AF65-F5344CB8AC3E}">
        <p14:creationId xmlns:p14="http://schemas.microsoft.com/office/powerpoint/2010/main" val="7501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p{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</a:p>
          <a:p>
            <a:endParaRPr lang="en-US" altLang="zh-CN" dirty="0"/>
          </a:p>
          <a:p>
            <a:r>
              <a:rPr lang="en-US" altLang="zh-CN" dirty="0"/>
              <a:t>&lt;p class="first"&gt;</a:t>
            </a:r>
            <a:r>
              <a:rPr lang="zh-CN" altLang="en-US" dirty="0"/>
              <a:t>三年级时，我还是一个</a:t>
            </a:r>
            <a:r>
              <a:rPr lang="en-US" altLang="zh-CN" dirty="0"/>
              <a:t>&lt;span&gt;</a:t>
            </a:r>
            <a:r>
              <a:rPr lang="zh-CN" altLang="en-US" dirty="0"/>
              <a:t>胆小如鼠</a:t>
            </a:r>
            <a:r>
              <a:rPr lang="en-US" altLang="zh-CN" dirty="0"/>
              <a:t>&lt;/span&gt;</a:t>
            </a:r>
            <a:r>
              <a:rPr lang="zh-CN" altLang="en-US" dirty="0"/>
              <a:t>的小女孩，上课从来不敢回答老师提出的问题，生怕回答错了老师会批评我。就一直没有这个勇气来回答老师提出的问题。学校举办的活动我也没勇气参加。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    &lt;p id="second"&gt;</a:t>
            </a:r>
            <a:r>
              <a:rPr lang="zh-CN" altLang="en-US" dirty="0"/>
              <a:t>到了三年级下学期时，我们班上了一节公开课，老师提出了一个很</a:t>
            </a:r>
            <a:r>
              <a:rPr lang="en-US" altLang="zh-CN" dirty="0"/>
              <a:t>&lt;span&gt;</a:t>
            </a:r>
            <a:r>
              <a:rPr lang="zh-CN" altLang="en-US" dirty="0"/>
              <a:t>简单</a:t>
            </a:r>
            <a:r>
              <a:rPr lang="en-US" altLang="zh-CN" dirty="0"/>
              <a:t>&lt;/span&gt;</a:t>
            </a:r>
            <a:r>
              <a:rPr lang="zh-CN" altLang="en-US" dirty="0"/>
              <a:t>的问题，班里很多同学都举手了，甚至成绩比我差很多的，也举手了，还说着：</a:t>
            </a:r>
            <a:r>
              <a:rPr lang="en-US" altLang="zh-CN" dirty="0"/>
              <a:t>"</a:t>
            </a:r>
            <a:r>
              <a:rPr lang="zh-CN" altLang="en-US" dirty="0"/>
              <a:t>我来，我来。</a:t>
            </a:r>
            <a:r>
              <a:rPr lang="en-US" altLang="zh-CN" dirty="0"/>
              <a:t>"</a:t>
            </a:r>
            <a:r>
              <a:rPr lang="zh-CN" altLang="en-US" dirty="0"/>
              <a:t>我环顾了四周，就我没有举手。</a:t>
            </a:r>
            <a:r>
              <a:rPr lang="en-US" altLang="zh-CN" dirty="0"/>
              <a:t>&lt;/p&gt;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78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特殊性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p{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.first{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span{</a:t>
            </a:r>
            <a:r>
              <a:rPr lang="en-US" altLang="zh-CN" dirty="0" err="1"/>
              <a:t>color:pink</a:t>
            </a:r>
            <a:r>
              <a:rPr lang="en-US" altLang="zh-CN" dirty="0"/>
              <a:t>;}</a:t>
            </a:r>
          </a:p>
          <a:p>
            <a:endParaRPr lang="en-US" altLang="zh-CN" dirty="0"/>
          </a:p>
          <a:p>
            <a:r>
              <a:rPr lang="en-US" altLang="zh-CN" dirty="0"/>
              <a:t>&lt;p class="first"&gt;</a:t>
            </a:r>
            <a:r>
              <a:rPr lang="zh-CN" altLang="en-US" dirty="0"/>
              <a:t>三年级时，我还是一个</a:t>
            </a:r>
            <a:r>
              <a:rPr lang="en-US" altLang="zh-CN" dirty="0"/>
              <a:t>&lt;span&gt;</a:t>
            </a:r>
            <a:r>
              <a:rPr lang="zh-CN" altLang="en-US" dirty="0"/>
              <a:t>胆小如鼠</a:t>
            </a:r>
            <a:r>
              <a:rPr lang="en-US" altLang="zh-CN" dirty="0"/>
              <a:t>&lt;/span&gt;</a:t>
            </a:r>
            <a:r>
              <a:rPr lang="zh-CN" altLang="en-US" dirty="0"/>
              <a:t>的小女孩，上课从来不敢回答老师提出的问题，生怕回答错了老师会批评我。就一直没有这个勇气来回答老师提出的问题。学校举办的活动我也没勇气参加。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&lt;p id="second"&gt;</a:t>
            </a:r>
            <a:r>
              <a:rPr lang="zh-CN" altLang="en-US" dirty="0"/>
              <a:t>到了三年级下学期时，我们班上了一节公开课，老师提出了一个很简单的问题，班里很多同学都举手了，甚至成绩比我差很多的，也举手了，还说着：</a:t>
            </a:r>
            <a:r>
              <a:rPr lang="en-US" altLang="zh-CN" dirty="0"/>
              <a:t>"</a:t>
            </a:r>
            <a:r>
              <a:rPr lang="zh-CN" altLang="en-US" dirty="0"/>
              <a:t>我来，我来。</a:t>
            </a:r>
            <a:r>
              <a:rPr lang="en-US" altLang="zh-CN" dirty="0"/>
              <a:t>"</a:t>
            </a:r>
            <a:r>
              <a:rPr lang="zh-CN" altLang="en-US" dirty="0"/>
              <a:t>我环顾了四周，就我没有举手。</a:t>
            </a:r>
            <a:r>
              <a:rPr lang="en-US" altLang="zh-CN" dirty="0"/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11170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6912768" cy="4873752"/>
          </a:xfrm>
        </p:spPr>
        <p:txBody>
          <a:bodyPr>
            <a:normAutofit/>
          </a:bodyPr>
          <a:lstStyle/>
          <a:p>
            <a:r>
              <a:rPr lang="en-US" altLang="zh-CN" dirty="0"/>
              <a:t>p{</a:t>
            </a:r>
            <a:r>
              <a:rPr lang="en-US" altLang="zh-CN" dirty="0" err="1"/>
              <a:t>color:red</a:t>
            </a:r>
            <a:r>
              <a:rPr lang="en-US" altLang="zh-CN" dirty="0"/>
              <a:t>;}</a:t>
            </a:r>
          </a:p>
          <a:p>
            <a:r>
              <a:rPr lang="en-US" altLang="zh-CN" dirty="0"/>
              <a:t>p{</a:t>
            </a:r>
            <a:r>
              <a:rPr lang="en-US" altLang="zh-CN" dirty="0" err="1"/>
              <a:t>color:green</a:t>
            </a:r>
            <a:r>
              <a:rPr lang="en-US" altLang="zh-CN" dirty="0"/>
              <a:t>;}</a:t>
            </a:r>
          </a:p>
          <a:p>
            <a:endParaRPr lang="en-US" altLang="zh-CN" dirty="0"/>
          </a:p>
          <a:p>
            <a:r>
              <a:rPr lang="en-US" altLang="zh-CN" dirty="0"/>
              <a:t>&lt;p class="first"&gt;</a:t>
            </a:r>
            <a:r>
              <a:rPr lang="zh-CN" altLang="en-US" dirty="0"/>
              <a:t>三年级时，我还是一个</a:t>
            </a:r>
            <a:r>
              <a:rPr lang="en-US" altLang="zh-CN" dirty="0"/>
              <a:t>&lt;span&gt;</a:t>
            </a:r>
            <a:r>
              <a:rPr lang="zh-CN" altLang="en-US" dirty="0"/>
              <a:t>胆小如鼠</a:t>
            </a:r>
            <a:r>
              <a:rPr lang="en-US" altLang="zh-CN" dirty="0"/>
              <a:t>&lt;/span&gt;</a:t>
            </a:r>
            <a:r>
              <a:rPr lang="zh-CN" altLang="en-US" dirty="0"/>
              <a:t>的小女孩，上课从来不敢回答老师提出的问题，生怕回答错了老师会批评我。就一直没有这个勇气来回答老师提出的问题。学校举办的活动我也没勇气参加。</a:t>
            </a:r>
            <a:r>
              <a:rPr lang="en-US" altLang="zh-CN" dirty="0"/>
              <a:t>&lt;/p&gt;</a:t>
            </a:r>
          </a:p>
          <a:p>
            <a:r>
              <a:rPr lang="en-US" altLang="zh-CN" dirty="0"/>
              <a:t>    &lt;p id="second"&gt;</a:t>
            </a:r>
            <a:r>
              <a:rPr lang="zh-CN" altLang="en-US" dirty="0"/>
              <a:t>到了三年级下学期时，我们班上了一节公开课，老师提出了一个很</a:t>
            </a:r>
            <a:r>
              <a:rPr lang="en-US" altLang="zh-CN" dirty="0"/>
              <a:t>&lt;span&gt;</a:t>
            </a:r>
            <a:r>
              <a:rPr lang="zh-CN" altLang="en-US" dirty="0"/>
              <a:t>简单</a:t>
            </a:r>
            <a:r>
              <a:rPr lang="en-US" altLang="zh-CN" dirty="0"/>
              <a:t>&lt;/span&gt;</a:t>
            </a:r>
            <a:r>
              <a:rPr lang="zh-CN" altLang="en-US" dirty="0"/>
              <a:t>的问题，班里很多同学都举手了，甚至成绩比我差很多的，也举手了，还说着：</a:t>
            </a:r>
            <a:r>
              <a:rPr lang="en-US" altLang="zh-CN" dirty="0"/>
              <a:t>"</a:t>
            </a:r>
            <a:r>
              <a:rPr lang="zh-CN" altLang="en-US" dirty="0"/>
              <a:t>我来，我来。</a:t>
            </a:r>
            <a:r>
              <a:rPr lang="en-US" altLang="zh-CN" dirty="0"/>
              <a:t>"</a:t>
            </a:r>
            <a:r>
              <a:rPr lang="zh-CN" altLang="en-US" dirty="0"/>
              <a:t>我环顾了四周，就我没有举手。</a:t>
            </a:r>
            <a:r>
              <a:rPr lang="en-US" altLang="zh-CN" dirty="0"/>
              <a:t>&lt;/p&gt;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49" y="570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层叠</a:t>
            </a:r>
          </a:p>
        </p:txBody>
      </p:sp>
    </p:spTree>
    <p:extLst>
      <p:ext uri="{BB962C8B-B14F-4D97-AF65-F5344CB8AC3E}">
        <p14:creationId xmlns:p14="http://schemas.microsoft.com/office/powerpoint/2010/main" val="27700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930400"/>
            <a:ext cx="6347714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Cascading Style Sheets </a:t>
            </a:r>
            <a:r>
              <a:rPr lang="zh-CN" altLang="en-US" dirty="0"/>
              <a:t>层叠样式表</a:t>
            </a:r>
            <a:r>
              <a:rPr lang="en-US" altLang="zh-CN" dirty="0"/>
              <a:t>(</a:t>
            </a:r>
            <a:r>
              <a:rPr lang="zh-CN" altLang="en-US" dirty="0"/>
              <a:t>级联样式表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996952"/>
            <a:ext cx="67687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w3c</a:t>
            </a:r>
            <a:r>
              <a:rPr lang="zh-CN" altLang="en-US" dirty="0"/>
              <a:t>解释：</a:t>
            </a:r>
            <a:r>
              <a:rPr lang="en-US" altLang="zh-CN" dirty="0"/>
              <a:t>CSS</a:t>
            </a:r>
            <a:r>
              <a:rPr lang="zh-CN" altLang="en-US" dirty="0"/>
              <a:t>是用于描述网页，包括颜色，布局和字体的显示语言。它可以适应不同类型的设备，如大屏幕，小屏幕或打印机。</a:t>
            </a:r>
            <a:r>
              <a:rPr lang="en-US" altLang="zh-CN" dirty="0"/>
              <a:t>CSS</a:t>
            </a:r>
            <a:r>
              <a:rPr lang="zh-CN" altLang="en-US" dirty="0"/>
              <a:t>是独立于</a:t>
            </a:r>
            <a:r>
              <a:rPr lang="en-US" altLang="zh-CN" dirty="0"/>
              <a:t>HTML</a:t>
            </a:r>
            <a:r>
              <a:rPr lang="zh-CN" altLang="en-US" dirty="0"/>
              <a:t>的，可以与任何基于</a:t>
            </a:r>
            <a:r>
              <a:rPr lang="en-US" altLang="zh-CN" dirty="0"/>
              <a:t>XML</a:t>
            </a:r>
            <a:r>
              <a:rPr lang="zh-CN" altLang="en-US" dirty="0"/>
              <a:t>的标记语言一起使用。从</a:t>
            </a:r>
            <a:r>
              <a:rPr lang="en-US" altLang="zh-CN" dirty="0"/>
              <a:t>CSS HTML</a:t>
            </a:r>
            <a:r>
              <a:rPr lang="zh-CN" altLang="en-US" dirty="0"/>
              <a:t>的分离使得它更容易维护网站，让不同的页面共享样式表，并量身定制的页面不同的环境。这呈现出样式和结构的分离。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99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盒子模型（框模型）</a:t>
            </a:r>
          </a:p>
        </p:txBody>
      </p:sp>
      <p:pic>
        <p:nvPicPr>
          <p:cNvPr id="1026" name="Picture 2" descr="C:\Users\Administrator\Desktop\u=2660872626,4201597321&amp;fm=21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72008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495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.mukewang.com/539fbb3a00013043055702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5172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hlinkClick r:id="rId3"/>
          </p:cNvPr>
          <p:cNvSpPr/>
          <p:nvPr/>
        </p:nvSpPr>
        <p:spPr>
          <a:xfrm>
            <a:off x="3059832" y="6271553"/>
            <a:ext cx="25807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u="sng" dirty="0">
                <a:solidFill>
                  <a:srgbClr val="0070C0"/>
                </a:solidFill>
              </a:rPr>
              <a:t>w3c</a:t>
            </a:r>
            <a:r>
              <a:rPr lang="zh-CN" altLang="en-US" u="sng" dirty="0">
                <a:solidFill>
                  <a:srgbClr val="0070C0"/>
                </a:solidFill>
              </a:rPr>
              <a:t>盒模型和</a:t>
            </a:r>
            <a:r>
              <a:rPr lang="en-US" altLang="zh-CN" u="sng" dirty="0">
                <a:solidFill>
                  <a:srgbClr val="0070C0"/>
                </a:solidFill>
              </a:rPr>
              <a:t>IE</a:t>
            </a:r>
            <a:r>
              <a:rPr lang="zh-CN" altLang="en-US" u="sng" dirty="0">
                <a:solidFill>
                  <a:srgbClr val="0070C0"/>
                </a:solidFill>
              </a:rPr>
              <a:t>盒模型</a:t>
            </a:r>
          </a:p>
        </p:txBody>
      </p:sp>
    </p:spTree>
    <p:extLst>
      <p:ext uri="{BB962C8B-B14F-4D97-AF65-F5344CB8AC3E}">
        <p14:creationId xmlns:p14="http://schemas.microsoft.com/office/powerpoint/2010/main" val="207005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width</a:t>
            </a:r>
            <a:r>
              <a:rPr lang="zh-CN" altLang="en-US" dirty="0"/>
              <a:t>宽度、</a:t>
            </a:r>
            <a:r>
              <a:rPr lang="en-US" altLang="zh-CN" dirty="0"/>
              <a:t>height</a:t>
            </a:r>
            <a:r>
              <a:rPr lang="zh-CN" altLang="en-US" dirty="0"/>
              <a:t>高度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6995120" cy="4873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div{</a:t>
            </a:r>
          </a:p>
          <a:p>
            <a:pPr marL="0" indent="0">
              <a:buNone/>
            </a:pPr>
            <a:r>
              <a:rPr lang="en-US" altLang="zh-CN" dirty="0"/>
              <a:t>    width: 200px; </a:t>
            </a:r>
          </a:p>
          <a:p>
            <a:pPr marL="0" indent="0">
              <a:buNone/>
            </a:pPr>
            <a:r>
              <a:rPr lang="en-US" altLang="zh-CN" dirty="0"/>
              <a:t>    height: 300px;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&lt;div&gt;</a:t>
            </a:r>
            <a:r>
              <a:rPr lang="zh-CN" altLang="en-US" dirty="0"/>
              <a:t>日前，北京市交通委发布本市第五次综合交通调查结果。数据显示，</a:t>
            </a:r>
            <a:r>
              <a:rPr lang="en-US" altLang="zh-CN" dirty="0"/>
              <a:t>2010</a:t>
            </a:r>
            <a:r>
              <a:rPr lang="zh-CN" altLang="en-US" dirty="0"/>
              <a:t>至</a:t>
            </a:r>
            <a:r>
              <a:rPr lang="en-US" altLang="zh-CN" dirty="0"/>
              <a:t>2014</a:t>
            </a:r>
            <a:r>
              <a:rPr lang="zh-CN" altLang="en-US" dirty="0"/>
              <a:t>年，市民工作日出行次数减少到</a:t>
            </a:r>
            <a:r>
              <a:rPr lang="en-US" altLang="zh-CN" dirty="0"/>
              <a:t>2.75</a:t>
            </a:r>
            <a:r>
              <a:rPr lang="zh-CN" altLang="en-US" dirty="0"/>
              <a:t>次，每天平均出门距离</a:t>
            </a:r>
            <a:r>
              <a:rPr lang="en-US" altLang="zh-CN" dirty="0"/>
              <a:t>8.1</a:t>
            </a:r>
            <a:r>
              <a:rPr lang="zh-CN" altLang="en-US" dirty="0"/>
              <a:t>公里。</a:t>
            </a:r>
            <a:r>
              <a:rPr lang="en-US" altLang="zh-CN" dirty="0"/>
              <a:t>&lt;/div&gt;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18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border: 1px solid #f00;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border-width</a:t>
            </a:r>
            <a:r>
              <a:rPr lang="zh-CN" altLang="en-US" dirty="0"/>
              <a:t>值：</a:t>
            </a:r>
            <a:r>
              <a:rPr lang="en-US" altLang="zh-CN" dirty="0"/>
              <a:t>thin medium thick </a:t>
            </a:r>
            <a:r>
              <a:rPr lang="en-US" altLang="zh-CN" i="1" dirty="0"/>
              <a:t>length</a:t>
            </a:r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border-style</a:t>
            </a:r>
            <a:r>
              <a:rPr lang="zh-CN" altLang="en-US" dirty="0"/>
              <a:t>值：</a:t>
            </a:r>
            <a:r>
              <a:rPr lang="en-US" altLang="zh-CN" dirty="0"/>
              <a:t>solid dotted dashed none ……;</a:t>
            </a:r>
          </a:p>
          <a:p>
            <a:pPr marL="0" indent="0">
              <a:buNone/>
            </a:pPr>
            <a:r>
              <a:rPr lang="zh-CN" altLang="en-US" dirty="0"/>
              <a:t>更多样式参考</a:t>
            </a:r>
            <a:r>
              <a:rPr lang="en-US" altLang="zh-CN" dirty="0">
                <a:hlinkClick r:id="rId2"/>
              </a:rPr>
              <a:t>http://www.w3school.com.cn/cssref/pr_border-style.asp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border-color</a:t>
            </a:r>
            <a:r>
              <a:rPr lang="zh-CN" altLang="en-US" dirty="0"/>
              <a:t>值</a:t>
            </a:r>
            <a:r>
              <a:rPr lang="en-US" altLang="zh-CN" i="1" dirty="0"/>
              <a:t>:#F00, #FF0000</a:t>
            </a:r>
            <a:r>
              <a:rPr lang="zh-CN" altLang="en-US" i="1" dirty="0"/>
              <a:t>、</a:t>
            </a:r>
            <a:r>
              <a:rPr lang="en-US" altLang="zh-CN" i="1" dirty="0" err="1"/>
              <a:t>rgb</a:t>
            </a:r>
            <a:r>
              <a:rPr lang="en-US" altLang="zh-CN" i="1" dirty="0"/>
              <a:t>(</a:t>
            </a:r>
            <a:r>
              <a:rPr lang="en-US" altLang="zh-CN" i="1" dirty="0" err="1"/>
              <a:t>r,g,b</a:t>
            </a:r>
            <a:r>
              <a:rPr lang="en-US" altLang="zh-CN" i="1" dirty="0"/>
              <a:t>)</a:t>
            </a:r>
            <a:r>
              <a:rPr lang="zh-CN" altLang="en-US" i="1" dirty="0"/>
              <a:t>、</a:t>
            </a:r>
            <a:r>
              <a:rPr lang="en-US" altLang="zh-CN" i="1" dirty="0" err="1"/>
              <a:t>rgba</a:t>
            </a:r>
            <a:r>
              <a:rPr lang="en-US" altLang="zh-CN" i="1" dirty="0"/>
              <a:t>(</a:t>
            </a:r>
            <a:r>
              <a:rPr lang="en-US" altLang="zh-CN" i="1" dirty="0" err="1"/>
              <a:t>r,g,b,a</a:t>
            </a:r>
            <a:r>
              <a:rPr lang="en-US" altLang="zh-CN" i="1" dirty="0"/>
              <a:t>);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268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也可以单独设置 某一个方向的边框</a:t>
            </a:r>
            <a:endParaRPr lang="en-US" altLang="zh-CN" dirty="0"/>
          </a:p>
          <a:p>
            <a:r>
              <a:rPr lang="en-US" altLang="zh-CN" dirty="0"/>
              <a:t>div{</a:t>
            </a:r>
            <a:r>
              <a:rPr lang="en-US" altLang="zh-CN" b="1" dirty="0"/>
              <a:t>border-bottom</a:t>
            </a:r>
            <a:r>
              <a:rPr lang="en-US" altLang="zh-CN" dirty="0"/>
              <a:t>:1px solid red;}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02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css3</a:t>
            </a:r>
            <a:r>
              <a:rPr lang="zh-CN" altLang="en-US" dirty="0"/>
              <a:t>圆角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border-radius: 3px;</a:t>
            </a:r>
          </a:p>
          <a:p>
            <a:endParaRPr lang="fr-FR" altLang="zh-CN" dirty="0"/>
          </a:p>
          <a:p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r>
              <a:rPr lang="en-US" altLang="zh-CN" dirty="0"/>
              <a:t>border-radius: 0 0 0 0;</a:t>
            </a:r>
          </a:p>
          <a:p>
            <a:r>
              <a:rPr lang="en-US" altLang="zh-CN" sz="1800" dirty="0"/>
              <a:t>border-top-left-radius:2em; </a:t>
            </a:r>
          </a:p>
          <a:p>
            <a:r>
              <a:rPr lang="en-US" altLang="zh-CN" sz="1800" dirty="0"/>
              <a:t>border-top-right-radius:2em;</a:t>
            </a:r>
          </a:p>
          <a:p>
            <a:r>
              <a:rPr lang="en-US" altLang="zh-CN" sz="1800" dirty="0"/>
              <a:t> border-bottom-right-radius:2em;</a:t>
            </a:r>
          </a:p>
          <a:p>
            <a:r>
              <a:rPr lang="en-US" altLang="zh-CN" sz="1800" dirty="0"/>
              <a:t> border-bottom-left-radius:2em;</a:t>
            </a:r>
            <a:endParaRPr lang="fr-FR" altLang="zh-C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205571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三个标签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08" y="1930400"/>
            <a:ext cx="3393424" cy="190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216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 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margin: 10px 11px 12px 13px;</a:t>
            </a:r>
          </a:p>
          <a:p>
            <a:r>
              <a:rPr lang="en-US" altLang="zh-CN" dirty="0"/>
              <a:t>margin: 10px 11px 12px;</a:t>
            </a:r>
          </a:p>
          <a:p>
            <a:r>
              <a:rPr lang="en-US" altLang="zh-CN" dirty="0"/>
              <a:t>margin: 10px 11px;</a:t>
            </a:r>
          </a:p>
          <a:p>
            <a:r>
              <a:rPr lang="en-US" altLang="zh-CN" dirty="0"/>
              <a:t>margin: 10px;</a:t>
            </a:r>
          </a:p>
          <a:p>
            <a:endParaRPr lang="en-US" altLang="zh-CN" dirty="0"/>
          </a:p>
          <a:p>
            <a:r>
              <a:rPr lang="zh-CN" altLang="en-US" dirty="0"/>
              <a:t>值可为负数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在宽度指明的情况下 </a:t>
            </a:r>
            <a:r>
              <a:rPr lang="en-US" altLang="zh-CN" dirty="0"/>
              <a:t>margin: 0 auto </a:t>
            </a:r>
            <a:r>
              <a:rPr lang="zh-CN" altLang="en-US" dirty="0"/>
              <a:t>可以让元素居中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是由浏览器</a:t>
            </a:r>
            <a:r>
              <a:rPr lang="zh-CN" altLang="en-US"/>
              <a:t>计算左右外边</a:t>
            </a:r>
            <a:r>
              <a:rPr lang="zh-CN" altLang="en-US" dirty="0"/>
              <a:t>距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688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外边距 </a:t>
            </a:r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只有普通文档流中块框的垂直外边距才会发生外边距合并。行内框、浮动框或绝对定位之间的外边距不会合并。</a:t>
            </a:r>
            <a:endParaRPr lang="en-US" altLang="zh-CN" dirty="0"/>
          </a:p>
        </p:txBody>
      </p:sp>
      <p:pic>
        <p:nvPicPr>
          <p:cNvPr id="1026" name="Picture 2" descr="C:\Users\Administrator\Desktop\ct_css_margin_collapsing_exampl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0" y="1556792"/>
            <a:ext cx="48006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304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内边距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内容区和边框之间的空间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会把元素的实际占用区域扩大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值不为负数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padding</a:t>
            </a:r>
            <a:r>
              <a:rPr lang="zh-CN" altLang="en-US" dirty="0"/>
              <a:t>和</a:t>
            </a:r>
            <a:r>
              <a:rPr lang="en-US" altLang="zh-CN" dirty="0"/>
              <a:t>margin</a:t>
            </a:r>
            <a:r>
              <a:rPr lang="zh-CN" altLang="en-US" dirty="0"/>
              <a:t>的区别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padding</a:t>
            </a:r>
            <a:r>
              <a:rPr lang="zh-CN" altLang="en-US" dirty="0"/>
              <a:t>在边框里，</a:t>
            </a:r>
            <a:r>
              <a:rPr lang="en-US" altLang="zh-CN" dirty="0"/>
              <a:t>margin</a:t>
            </a:r>
            <a:r>
              <a:rPr lang="zh-CN" altLang="en-US" dirty="0"/>
              <a:t>在边框外。</a:t>
            </a:r>
          </a:p>
        </p:txBody>
      </p:sp>
    </p:spTree>
    <p:extLst>
      <p:ext uri="{BB962C8B-B14F-4D97-AF65-F5344CB8AC3E}">
        <p14:creationId xmlns:p14="http://schemas.microsoft.com/office/powerpoint/2010/main" val="3680592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.box {</a:t>
            </a:r>
          </a:p>
          <a:p>
            <a:pPr marL="0" indent="0">
              <a:buNone/>
            </a:pPr>
            <a:r>
              <a:rPr lang="en-US" altLang="zh-CN" dirty="0"/>
              <a:t>   width: 100px;</a:t>
            </a:r>
          </a:p>
          <a:p>
            <a:pPr marL="0" indent="0">
              <a:buNone/>
            </a:pPr>
            <a:r>
              <a:rPr lang="en-US" altLang="zh-CN" dirty="0"/>
              <a:t>   height: 40px;</a:t>
            </a:r>
          </a:p>
          <a:p>
            <a:pPr marL="0" indent="0">
              <a:buNone/>
            </a:pPr>
            <a:r>
              <a:rPr lang="en-US" altLang="zh-CN" dirty="0"/>
              <a:t>   padding: 20px;</a:t>
            </a:r>
          </a:p>
          <a:p>
            <a:pPr marL="0" indent="0">
              <a:buNone/>
            </a:pPr>
            <a:r>
              <a:rPr lang="en-US" altLang="zh-CN" dirty="0"/>
              <a:t>   margin: 30px;</a:t>
            </a:r>
          </a:p>
          <a:p>
            <a:pPr marL="0" indent="0">
              <a:buNone/>
            </a:pPr>
            <a:r>
              <a:rPr lang="en-US" altLang="zh-CN" dirty="0"/>
              <a:t>   border: 1px solid black;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5445224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 class=“box”&gt;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我是内容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&lt;/div&gt;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84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7467600" cy="2808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dirty="0"/>
              <a:t>html:</a:t>
            </a:r>
          </a:p>
          <a:p>
            <a:pPr marL="0" indent="0">
              <a:buNone/>
            </a:pPr>
            <a:r>
              <a:rPr lang="en-US" altLang="zh-CN" dirty="0"/>
              <a:t>&lt;p class="</a:t>
            </a:r>
            <a:r>
              <a:rPr lang="en-US" altLang="zh-CN" dirty="0" err="1"/>
              <a:t>moreinfo</a:t>
            </a:r>
            <a:r>
              <a:rPr lang="en-US" altLang="zh-CN" dirty="0"/>
              <a:t>"&gt;</a:t>
            </a:r>
          </a:p>
          <a:p>
            <a:pPr marL="0" indent="0">
              <a:buNone/>
            </a:pPr>
            <a:r>
              <a:rPr lang="en-US" altLang="zh-CN" dirty="0"/>
              <a:t>	For more information see the &lt;a </a:t>
            </a:r>
            <a:r>
              <a:rPr lang="en-US" altLang="zh-CN" dirty="0" err="1"/>
              <a:t>href</a:t>
            </a:r>
            <a:r>
              <a:rPr lang="en-US" altLang="zh-CN" dirty="0"/>
              <a:t>="http://www.example.com/report"&gt;final report&lt;/a&gt;.</a:t>
            </a:r>
          </a:p>
          <a:p>
            <a:pPr marL="0" indent="0">
              <a:buNone/>
            </a:pPr>
            <a:r>
              <a:rPr lang="en-US" altLang="zh-CN" dirty="0"/>
              <a:t>&lt;/p&gt;</a:t>
            </a:r>
          </a:p>
          <a:p>
            <a:endParaRPr lang="en-US" altLang="zh-CN" sz="3200" dirty="0"/>
          </a:p>
          <a:p>
            <a:r>
              <a:rPr lang="en-US" altLang="zh-CN" sz="3200" dirty="0" err="1"/>
              <a:t>css</a:t>
            </a:r>
            <a:r>
              <a:rPr lang="en-US" altLang="zh-CN" sz="3200" dirty="0"/>
              <a:t>:</a:t>
            </a:r>
          </a:p>
          <a:p>
            <a:pPr marL="0" indent="0">
              <a:buNone/>
            </a:pPr>
            <a:r>
              <a:rPr lang="en-US" altLang="zh-CN" dirty="0" err="1"/>
              <a:t>p.moreinfo</a:t>
            </a:r>
            <a:r>
              <a:rPr lang="en-US" altLang="zh-CN" dirty="0"/>
              <a:t> { font-style: italic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30489" y="3678943"/>
            <a:ext cx="6813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.triangle {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border-color: transparent </a:t>
            </a:r>
            <a:r>
              <a:rPr lang="en-US" altLang="zh-CN" dirty="0" err="1"/>
              <a:t>transparent</a:t>
            </a:r>
            <a:r>
              <a:rPr lang="en-US" altLang="zh-CN" dirty="0"/>
              <a:t> green transparent;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border-style: solid;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border-width: 0px 300px </a:t>
            </a:r>
            <a:r>
              <a:rPr lang="en-US" altLang="zh-CN" dirty="0" err="1"/>
              <a:t>300px</a:t>
            </a:r>
            <a:r>
              <a:rPr lang="en-US" altLang="zh-CN" dirty="0"/>
              <a:t> </a:t>
            </a:r>
            <a:r>
              <a:rPr lang="en-US" altLang="zh-CN" dirty="0" err="1"/>
              <a:t>300px</a:t>
            </a:r>
            <a:r>
              <a:rPr lang="en-US" altLang="zh-CN" dirty="0"/>
              <a:t>;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height: 0; 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width: 0; 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2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r>
              <a:rPr lang="zh-CN" altLang="en-US" dirty="0"/>
              <a:t>背景可以为</a:t>
            </a:r>
            <a:r>
              <a:rPr lang="en-US" altLang="zh-CN" dirty="0"/>
              <a:t>HTML</a:t>
            </a:r>
            <a:r>
              <a:rPr lang="zh-CN" altLang="en-US" dirty="0"/>
              <a:t>元素设置背景色、背景图像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background-color: #f8f8f8;</a:t>
            </a:r>
          </a:p>
          <a:p>
            <a:pPr marL="0" indent="0">
              <a:buNone/>
            </a:pPr>
            <a:r>
              <a:rPr lang="en-US" altLang="zh-CN" dirty="0"/>
              <a:t>background-image: </a:t>
            </a:r>
            <a:r>
              <a:rPr lang="en-US" altLang="zh-CN" dirty="0" err="1"/>
              <a:t>url</a:t>
            </a:r>
            <a:r>
              <a:rPr lang="en-US" altLang="zh-CN" dirty="0"/>
              <a:t>(bg.jpg);</a:t>
            </a:r>
          </a:p>
          <a:p>
            <a:pPr marL="0" indent="0">
              <a:buNone/>
            </a:pPr>
            <a:r>
              <a:rPr lang="en-US" altLang="zh-CN" dirty="0"/>
              <a:t>background-image: linear-gradient(270deg,#000,#FFF);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548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背景色 </a:t>
            </a:r>
            <a:r>
              <a:rPr lang="en-US" altLang="zh-CN" dirty="0"/>
              <a:t>background-color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可以取颜色值 或者 </a:t>
            </a:r>
            <a:r>
              <a:rPr lang="en-US" altLang="zh-CN" dirty="0"/>
              <a:t>transparent(</a:t>
            </a:r>
            <a:r>
              <a:rPr lang="zh-CN" altLang="en-US" dirty="0"/>
              <a:t>默认值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background-color </a:t>
            </a:r>
            <a:r>
              <a:rPr lang="zh-CN" altLang="en-US" dirty="0"/>
              <a:t>属性为元素设置一种纯色。这种颜色会填充元素的内容、内边距和边框区域。如果边框有透明部分（如虚线边框），会透过这些透明部分显示出背景色。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div{</a:t>
            </a:r>
          </a:p>
          <a:p>
            <a:pPr marL="0" indent="0">
              <a:buNone/>
            </a:pPr>
            <a:r>
              <a:rPr lang="en-US" altLang="zh-CN" dirty="0"/>
              <a:t>    border: 2px dashed black;</a:t>
            </a:r>
          </a:p>
          <a:p>
            <a:pPr marL="0" indent="0">
              <a:buNone/>
            </a:pPr>
            <a:r>
              <a:rPr lang="en-US" altLang="zh-CN" dirty="0"/>
              <a:t>    width: 200px;</a:t>
            </a:r>
          </a:p>
          <a:p>
            <a:pPr marL="0" indent="0">
              <a:buNone/>
            </a:pPr>
            <a:r>
              <a:rPr lang="en-US" altLang="zh-CN" dirty="0"/>
              <a:t>    height: 50px;</a:t>
            </a:r>
          </a:p>
          <a:p>
            <a:pPr marL="0" indent="0">
              <a:buNone/>
            </a:pPr>
            <a:r>
              <a:rPr lang="en-US" altLang="zh-CN" dirty="0"/>
              <a:t>    background: #ccc;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9120"/>
            <a:ext cx="2476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260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背景图片 </a:t>
            </a:r>
            <a:r>
              <a:rPr lang="en-US" altLang="zh-CN" dirty="0"/>
              <a:t>background-image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把图片设置为背景，</a:t>
            </a:r>
            <a:r>
              <a:rPr lang="en-US" altLang="zh-CN" sz="2000" dirty="0"/>
              <a:t>background-image</a:t>
            </a:r>
            <a:r>
              <a:rPr lang="zh-CN" altLang="en-US" sz="2000" dirty="0"/>
              <a:t>的默认值是</a:t>
            </a:r>
            <a:r>
              <a:rPr lang="en-US" altLang="zh-CN" sz="2000" dirty="0"/>
              <a:t>none</a:t>
            </a:r>
          </a:p>
          <a:p>
            <a:pPr marL="0" indent="0">
              <a:buNone/>
            </a:pPr>
            <a:r>
              <a:rPr lang="zh-CN" altLang="en-US" sz="2000" dirty="0"/>
              <a:t>路径相对当前代码所在文件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body {</a:t>
            </a:r>
          </a:p>
          <a:p>
            <a:pPr marL="0" indent="0">
              <a:buNone/>
            </a:pPr>
            <a:r>
              <a:rPr lang="en-US" altLang="zh-CN" dirty="0"/>
              <a:t>    background-image: </a:t>
            </a:r>
            <a:r>
              <a:rPr lang="en-US" altLang="zh-CN" dirty="0" err="1"/>
              <a:t>url</a:t>
            </a:r>
            <a:r>
              <a:rPr lang="en-US" altLang="zh-CN" dirty="0"/>
              <a:t>(bg.jpg);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670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背景重复 </a:t>
            </a:r>
            <a:r>
              <a:rPr lang="en-US" altLang="zh-CN" dirty="0"/>
              <a:t>background-repeat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属性值 </a:t>
            </a:r>
            <a:r>
              <a:rPr lang="en-US" altLang="zh-CN" dirty="0"/>
              <a:t>repeat </a:t>
            </a:r>
            <a:r>
              <a:rPr lang="zh-CN" altLang="en-US" dirty="0"/>
              <a:t>导致图像在水平垂直方向上都平铺，就像</a:t>
            </a:r>
            <a:r>
              <a:rPr lang="en-US" altLang="zh-CN" dirty="0"/>
              <a:t>windows</a:t>
            </a:r>
            <a:r>
              <a:rPr lang="zh-CN" altLang="en-US" dirty="0"/>
              <a:t>壁纸的平铺一样。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repeat-x </a:t>
            </a:r>
            <a:r>
              <a:rPr lang="zh-CN" altLang="en-US" dirty="0"/>
              <a:t>和 </a:t>
            </a:r>
            <a:r>
              <a:rPr lang="en-US" altLang="zh-CN" dirty="0"/>
              <a:t>repeat-y </a:t>
            </a:r>
            <a:r>
              <a:rPr lang="zh-CN" altLang="en-US" dirty="0"/>
              <a:t>分别导致图像只在水平或垂直方向上重复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no-repeat </a:t>
            </a:r>
            <a:r>
              <a:rPr lang="zh-CN" altLang="en-US" dirty="0"/>
              <a:t>不平铺，只展示一次。</a:t>
            </a:r>
          </a:p>
        </p:txBody>
      </p:sp>
    </p:spTree>
    <p:extLst>
      <p:ext uri="{BB962C8B-B14F-4D97-AF65-F5344CB8AC3E}">
        <p14:creationId xmlns:p14="http://schemas.microsoft.com/office/powerpoint/2010/main" val="1700915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 descr="https://timgsa.baidu.com/timg?image&amp;quality=80&amp;size=b10000_10000&amp;sec=1467824274573&amp;di=56acf1faba6f6f372cebe5b7b9be1fe7&amp;imgtype=jpg&amp;src=http%3A%2F%2Fe.hiphotos.baidu.com%2Fzhidao%2Fpic%2Fitem%2F5882b2b7d0a20cf43503a65c76094b36adaf99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36" y="1988840"/>
            <a:ext cx="8522372" cy="222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016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 descr="https://timgsa.baidu.com/timg?image&amp;quality=80&amp;size=b10000_10000&amp;sec=1467824076282&amp;di=11346615470a6ea6b1fe96ec888c8dfe&amp;imgtype=jpg&amp;src=http%3A%2F%2Fwww.myexception.cn%2Fimg%2F2012%2F10%2F06%2F1735351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484784"/>
            <a:ext cx="72675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60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背景定位</a:t>
            </a:r>
            <a:r>
              <a:rPr lang="en-US" altLang="zh-CN" dirty="0"/>
              <a:t> background-position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3924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background-position </a:t>
            </a:r>
            <a:r>
              <a:rPr lang="zh-CN" altLang="en-US" dirty="0"/>
              <a:t>属性设置背景图像的起始位置。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top left</a:t>
            </a:r>
          </a:p>
          <a:p>
            <a:pPr marL="0" indent="0">
              <a:buNone/>
            </a:pPr>
            <a:r>
              <a:rPr lang="en-US" altLang="zh-CN" dirty="0"/>
              <a:t>top center</a:t>
            </a:r>
          </a:p>
          <a:p>
            <a:pPr marL="0" indent="0">
              <a:buNone/>
            </a:pPr>
            <a:r>
              <a:rPr lang="en-US" altLang="zh-CN" dirty="0"/>
              <a:t>top right</a:t>
            </a:r>
          </a:p>
          <a:p>
            <a:pPr marL="0" indent="0">
              <a:buNone/>
            </a:pPr>
            <a:r>
              <a:rPr lang="en-US" altLang="zh-CN" dirty="0"/>
              <a:t>center left</a:t>
            </a:r>
          </a:p>
          <a:p>
            <a:pPr marL="0" indent="0">
              <a:buNone/>
            </a:pPr>
            <a:r>
              <a:rPr lang="en-US" altLang="zh-CN" dirty="0"/>
              <a:t>center </a:t>
            </a:r>
            <a:r>
              <a:rPr lang="en-US" altLang="zh-CN" dirty="0" err="1"/>
              <a:t>center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center right</a:t>
            </a:r>
          </a:p>
          <a:p>
            <a:pPr marL="0" indent="0">
              <a:buNone/>
            </a:pPr>
            <a:r>
              <a:rPr lang="en-US" altLang="zh-CN" dirty="0"/>
              <a:t>bottom left</a:t>
            </a:r>
          </a:p>
          <a:p>
            <a:pPr marL="0" indent="0">
              <a:buNone/>
            </a:pPr>
            <a:r>
              <a:rPr lang="en-US" altLang="zh-CN" dirty="0"/>
              <a:t>bottom center</a:t>
            </a:r>
          </a:p>
          <a:p>
            <a:pPr marL="0" indent="0">
              <a:buNone/>
            </a:pPr>
            <a:r>
              <a:rPr lang="en-US" altLang="zh-CN" dirty="0"/>
              <a:t>bottom right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x% y%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xpos</a:t>
            </a:r>
            <a:r>
              <a:rPr lang="en-US" altLang="zh-CN" dirty="0"/>
              <a:t> </a:t>
            </a:r>
            <a:r>
              <a:rPr lang="en-US" altLang="zh-CN" dirty="0" err="1"/>
              <a:t>ypos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4864"/>
            <a:ext cx="6408712" cy="76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hlinkClick r:id="rId3"/>
          </p:cNvPr>
          <p:cNvSpPr txBox="1"/>
          <p:nvPr/>
        </p:nvSpPr>
        <p:spPr>
          <a:xfrm>
            <a:off x="3923928" y="6412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</a:rPr>
              <a:t>背景案例</a:t>
            </a:r>
          </a:p>
        </p:txBody>
      </p:sp>
    </p:spTree>
    <p:extLst>
      <p:ext uri="{BB962C8B-B14F-4D97-AF65-F5344CB8AC3E}">
        <p14:creationId xmlns:p14="http://schemas.microsoft.com/office/powerpoint/2010/main" val="669092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集中写法 </a:t>
            </a:r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在一个声明中设置所有背景属性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background: color </a:t>
            </a:r>
            <a:r>
              <a:rPr lang="en-US" altLang="zh-CN" dirty="0" err="1"/>
              <a:t>url</a:t>
            </a:r>
            <a:r>
              <a:rPr lang="en-US" altLang="zh-CN" dirty="0"/>
              <a:t> repeat attachment position;</a:t>
            </a:r>
          </a:p>
          <a:p>
            <a:endParaRPr lang="en-US" altLang="zh-CN" dirty="0"/>
          </a:p>
          <a:p>
            <a:r>
              <a:rPr lang="en-US" altLang="zh-CN" dirty="0"/>
              <a:t>background: #ff0 </a:t>
            </a:r>
            <a:r>
              <a:rPr lang="en-US" altLang="zh-CN" dirty="0" err="1"/>
              <a:t>url</a:t>
            </a:r>
            <a:r>
              <a:rPr lang="en-US" altLang="zh-CN" dirty="0"/>
              <a:t>(“images/btn-bg.jpg”) no-repeat top center;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209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://img.t.sinajs.cn/t6/style/images/common/icon.png?id=152205202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4" y="1340768"/>
            <a:ext cx="8031662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362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2420888"/>
            <a:ext cx="7467600" cy="1143000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文字排版</a:t>
            </a:r>
          </a:p>
        </p:txBody>
      </p:sp>
    </p:spTree>
    <p:extLst>
      <p:ext uri="{BB962C8B-B14F-4D97-AF65-F5344CB8AC3E}">
        <p14:creationId xmlns:p14="http://schemas.microsoft.com/office/powerpoint/2010/main" val="12091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637112"/>
          </a:xfrm>
        </p:spPr>
        <p:txBody>
          <a:bodyPr/>
          <a:lstStyle/>
          <a:p>
            <a:r>
              <a:rPr lang="zh-CN" altLang="en-US" dirty="0"/>
              <a:t>内容与表现分离，网页的内容</a:t>
            </a:r>
            <a:r>
              <a:rPr lang="en-US" altLang="zh-CN" dirty="0"/>
              <a:t>(html)</a:t>
            </a:r>
            <a:r>
              <a:rPr lang="zh-CN" altLang="en-US" dirty="0"/>
              <a:t>与表现分开</a:t>
            </a:r>
          </a:p>
          <a:p>
            <a:r>
              <a:rPr lang="zh-CN" altLang="en-US" dirty="0"/>
              <a:t>表现的统一，可以使网页的表现非常统一，并且容易修改，提高重用性和可维护性</a:t>
            </a:r>
          </a:p>
          <a:p>
            <a:r>
              <a:rPr lang="en-US" altLang="zh-CN" dirty="0"/>
              <a:t>CSS</a:t>
            </a:r>
            <a:r>
              <a:rPr lang="zh-CN" altLang="en-US" dirty="0"/>
              <a:t>可以支持多种设备，比如手机、</a:t>
            </a:r>
            <a:r>
              <a:rPr lang="en-US" altLang="zh-CN" dirty="0"/>
              <a:t>PDA</a:t>
            </a:r>
            <a:r>
              <a:rPr lang="zh-CN" altLang="en-US" dirty="0"/>
              <a:t>、打印机、电视机、游戏机等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CSS</a:t>
            </a:r>
            <a:r>
              <a:rPr lang="zh-CN" altLang="en-US" dirty="0"/>
              <a:t>可以减少网页的代码量，让浏览器可以对</a:t>
            </a:r>
            <a:r>
              <a:rPr lang="en-US" altLang="zh-CN" dirty="0"/>
              <a:t>CSS</a:t>
            </a:r>
            <a:r>
              <a:rPr lang="zh-CN" altLang="en-US" dirty="0"/>
              <a:t>文件进行缓存，增加网页的浏览速度</a:t>
            </a:r>
          </a:p>
        </p:txBody>
      </p:sp>
    </p:spTree>
    <p:extLst>
      <p:ext uri="{BB962C8B-B14F-4D97-AF65-F5344CB8AC3E}">
        <p14:creationId xmlns:p14="http://schemas.microsoft.com/office/powerpoint/2010/main" val="174441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通过文本属性，可以改变文本的颜色、字符间距，对齐文本，装饰文本，对文本进行缩进，等等。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语义化标签</a:t>
            </a:r>
            <a:r>
              <a:rPr lang="en-US" altLang="zh-CN" dirty="0"/>
              <a:t>&lt;small&gt; &lt;strong</a:t>
            </a:r>
            <a:r>
              <a:rPr lang="en-US" altLang="zh-CN"/>
              <a:t>&gt; &lt;b&gt; &lt;</a:t>
            </a:r>
            <a:r>
              <a:rPr lang="en-US" altLang="zh-CN" dirty="0" err="1"/>
              <a:t>em</a:t>
            </a:r>
            <a:r>
              <a:rPr lang="en-US" altLang="zh-CN" dirty="0"/>
              <a:t>&gt; &lt;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02575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缩进 </a:t>
            </a:r>
            <a:r>
              <a:rPr lang="en-US" altLang="zh-CN" dirty="0"/>
              <a:t>p {text-indent: 2px;}</a:t>
            </a:r>
          </a:p>
          <a:p>
            <a:pPr marL="0" indent="0">
              <a:buNone/>
            </a:pPr>
            <a:r>
              <a:rPr lang="zh-CN" altLang="en-US" dirty="0"/>
              <a:t>可以使用非常大的负值来把文字隐藏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对齐 </a:t>
            </a:r>
            <a:r>
              <a:rPr lang="en-US" altLang="zh-CN" dirty="0"/>
              <a:t>text-align</a:t>
            </a:r>
          </a:p>
          <a:p>
            <a:pPr marL="0" indent="0">
              <a:buNone/>
            </a:pPr>
            <a:r>
              <a:rPr lang="en-US" altLang="zh-CN" dirty="0"/>
              <a:t>left	</a:t>
            </a:r>
            <a:r>
              <a:rPr lang="zh-CN" altLang="en-US" dirty="0"/>
              <a:t>把文本排列到左边（默认）。</a:t>
            </a:r>
          </a:p>
          <a:p>
            <a:pPr marL="0" indent="0">
              <a:buNone/>
            </a:pPr>
            <a:r>
              <a:rPr lang="en-US" altLang="zh-CN" dirty="0"/>
              <a:t>right	</a:t>
            </a:r>
            <a:r>
              <a:rPr lang="zh-CN" altLang="en-US" dirty="0"/>
              <a:t>把文本排列到右边。</a:t>
            </a:r>
          </a:p>
          <a:p>
            <a:pPr marL="0" indent="0">
              <a:buNone/>
            </a:pPr>
            <a:r>
              <a:rPr lang="en-US" altLang="zh-CN" dirty="0"/>
              <a:t>center	</a:t>
            </a:r>
            <a:r>
              <a:rPr lang="zh-CN" altLang="en-US" dirty="0"/>
              <a:t>把文本排列到中间。</a:t>
            </a:r>
          </a:p>
          <a:p>
            <a:pPr marL="0" indent="0">
              <a:buNone/>
            </a:pPr>
            <a:r>
              <a:rPr lang="en-US" altLang="zh-CN" dirty="0"/>
              <a:t>justify	</a:t>
            </a:r>
            <a:r>
              <a:rPr lang="zh-CN" altLang="en-US" dirty="0"/>
              <a:t>实现两端对齐文本效果。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8519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单词间距</a:t>
            </a:r>
            <a:r>
              <a:rPr lang="en-US" altLang="zh-CN" dirty="0"/>
              <a:t>word-spacing: 10px;</a:t>
            </a:r>
          </a:p>
          <a:p>
            <a:endParaRPr lang="en-US" altLang="zh-CN" dirty="0"/>
          </a:p>
          <a:p>
            <a:r>
              <a:rPr lang="zh-CN" altLang="en-US" dirty="0"/>
              <a:t>字间距</a:t>
            </a:r>
            <a:r>
              <a:rPr lang="en-US" altLang="zh-CN" dirty="0"/>
              <a:t>(</a:t>
            </a:r>
            <a:r>
              <a:rPr lang="zh-CN" altLang="en-US" dirty="0"/>
              <a:t>字母、汉字间隔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letter-spacing: 10px;</a:t>
            </a:r>
          </a:p>
          <a:p>
            <a:endParaRPr lang="en-US" altLang="zh-CN" dirty="0"/>
          </a:p>
          <a:p>
            <a:r>
              <a:rPr lang="zh-CN" altLang="en-US" dirty="0"/>
              <a:t>大小写转换 </a:t>
            </a:r>
            <a:r>
              <a:rPr lang="en-US" altLang="zh-CN" dirty="0"/>
              <a:t>text-transform: uppercase</a:t>
            </a:r>
          </a:p>
          <a:p>
            <a:pPr marL="0" indent="0">
              <a:buNone/>
            </a:pPr>
            <a:r>
              <a:rPr lang="en-US" altLang="zh-CN" sz="2000" dirty="0"/>
              <a:t>none	</a:t>
            </a:r>
            <a:r>
              <a:rPr lang="zh-CN" altLang="en-US" sz="2000" dirty="0"/>
              <a:t>定义带有小写字母和大写字母的标准的文本</a:t>
            </a:r>
            <a:r>
              <a:rPr lang="en-US" altLang="zh-CN" sz="2000" dirty="0"/>
              <a:t>(</a:t>
            </a:r>
            <a:r>
              <a:rPr lang="zh-CN" altLang="en-US" sz="2000" dirty="0"/>
              <a:t>默认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</a:p>
          <a:p>
            <a:pPr marL="0" indent="0">
              <a:buNone/>
            </a:pPr>
            <a:r>
              <a:rPr lang="en-US" altLang="zh-CN" sz="2000" dirty="0"/>
              <a:t>capitalize	</a:t>
            </a:r>
            <a:r>
              <a:rPr lang="zh-CN" altLang="en-US" sz="2000" dirty="0"/>
              <a:t>文本中的每个单词以大写字母开头。</a:t>
            </a:r>
          </a:p>
          <a:p>
            <a:pPr marL="0" indent="0">
              <a:buNone/>
            </a:pPr>
            <a:r>
              <a:rPr lang="en-US" altLang="zh-CN" sz="2000" dirty="0"/>
              <a:t>uppercase	</a:t>
            </a:r>
            <a:r>
              <a:rPr lang="zh-CN" altLang="en-US" sz="2000" dirty="0"/>
              <a:t>定义仅有大写字母。</a:t>
            </a:r>
          </a:p>
          <a:p>
            <a:pPr marL="0" indent="0">
              <a:buNone/>
            </a:pPr>
            <a:r>
              <a:rPr lang="en-US" altLang="zh-CN" sz="2000" dirty="0"/>
              <a:t>lowercase	</a:t>
            </a:r>
            <a:r>
              <a:rPr lang="zh-CN" altLang="en-US" sz="2000" dirty="0"/>
              <a:t>定义无大写字母，仅有小写字母。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6992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文本的修饰 </a:t>
            </a:r>
            <a:r>
              <a:rPr lang="en-US" altLang="zh-CN" dirty="0"/>
              <a:t>text-decoration</a:t>
            </a:r>
          </a:p>
          <a:p>
            <a:pPr marL="0" indent="0">
              <a:buNone/>
            </a:pPr>
            <a:r>
              <a:rPr lang="en-US" altLang="zh-CN" dirty="0"/>
              <a:t>none	</a:t>
            </a:r>
            <a:r>
              <a:rPr lang="zh-CN" altLang="en-US" dirty="0"/>
              <a:t>定义标准的文本</a:t>
            </a:r>
            <a:r>
              <a:rPr lang="en-US" altLang="zh-CN" dirty="0"/>
              <a:t>(</a:t>
            </a:r>
            <a:r>
              <a:rPr lang="zh-CN" altLang="en-US" dirty="0"/>
              <a:t>默认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sz="2800" b="1" dirty="0"/>
              <a:t>underline	</a:t>
            </a:r>
            <a:r>
              <a:rPr lang="zh-CN" altLang="en-US" sz="2800" b="1" dirty="0"/>
              <a:t>下划线。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dirty="0" err="1"/>
              <a:t>overline</a:t>
            </a:r>
            <a:r>
              <a:rPr lang="en-US" altLang="zh-CN" dirty="0"/>
              <a:t>	</a:t>
            </a:r>
            <a:r>
              <a:rPr lang="zh-CN" altLang="en-US" dirty="0"/>
              <a:t>定义文本上的一条线。</a:t>
            </a:r>
          </a:p>
          <a:p>
            <a:pPr marL="0" indent="0">
              <a:buNone/>
            </a:pPr>
            <a:r>
              <a:rPr lang="en-US" altLang="zh-CN" dirty="0"/>
              <a:t>line-through	</a:t>
            </a:r>
            <a:r>
              <a:rPr lang="zh-CN" altLang="en-US" dirty="0"/>
              <a:t>定义穿过文本下的一条线。 </a:t>
            </a:r>
            <a:r>
              <a:rPr lang="zh-CN" altLang="en-US" b="1" dirty="0"/>
              <a:t>删除线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white-space</a:t>
            </a:r>
            <a:r>
              <a:rPr lang="zh-CN" altLang="en-US" dirty="0"/>
              <a:t>处理空白的方式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800" dirty="0"/>
              <a:t>normal	</a:t>
            </a:r>
            <a:r>
              <a:rPr lang="zh-CN" altLang="en-US" sz="1800" dirty="0"/>
              <a:t>默认。空白会被浏览器忽略。</a:t>
            </a:r>
          </a:p>
          <a:p>
            <a:pPr marL="0" indent="0">
              <a:buNone/>
            </a:pPr>
            <a:r>
              <a:rPr lang="en-US" altLang="zh-CN" sz="1700" dirty="0"/>
              <a:t>pre	</a:t>
            </a:r>
            <a:r>
              <a:rPr lang="zh-CN" altLang="en-US" sz="1700" dirty="0"/>
              <a:t>空白会被浏览器保留。其行为方式类似 </a:t>
            </a:r>
            <a:r>
              <a:rPr lang="en-US" altLang="zh-CN" sz="1700" dirty="0"/>
              <a:t>HTML </a:t>
            </a:r>
            <a:r>
              <a:rPr lang="zh-CN" altLang="en-US" sz="1700" dirty="0"/>
              <a:t>中的 </a:t>
            </a:r>
            <a:r>
              <a:rPr lang="en-US" altLang="zh-CN" sz="1700" dirty="0"/>
              <a:t>&lt;pre&gt; </a:t>
            </a:r>
            <a:r>
              <a:rPr lang="zh-CN" altLang="en-US" sz="1700" dirty="0"/>
              <a:t>标签。</a:t>
            </a:r>
          </a:p>
          <a:p>
            <a:pPr marL="0" indent="0">
              <a:buNone/>
            </a:pPr>
            <a:r>
              <a:rPr lang="en-US" altLang="zh-CN" b="1" dirty="0" err="1"/>
              <a:t>nowrap</a:t>
            </a:r>
            <a:r>
              <a:rPr lang="en-US" altLang="zh-CN" b="1" dirty="0"/>
              <a:t>	</a:t>
            </a:r>
            <a:r>
              <a:rPr lang="zh-CN" altLang="en-US" b="1" dirty="0"/>
              <a:t>禁止换行！</a:t>
            </a:r>
          </a:p>
          <a:p>
            <a:pPr marL="0" indent="0">
              <a:buNone/>
            </a:pPr>
            <a:r>
              <a:rPr lang="en-US" altLang="zh-CN" sz="1700" dirty="0"/>
              <a:t>pre-wrap	</a:t>
            </a:r>
            <a:r>
              <a:rPr lang="zh-CN" altLang="en-US" sz="1700" dirty="0"/>
              <a:t>保留空白符序列，但是正常地进行换行。</a:t>
            </a:r>
          </a:p>
          <a:p>
            <a:pPr marL="0" indent="0">
              <a:buNone/>
            </a:pPr>
            <a:r>
              <a:rPr lang="en-US" altLang="zh-CN" sz="1700" dirty="0"/>
              <a:t>pre-line	</a:t>
            </a:r>
            <a:r>
              <a:rPr lang="zh-CN" altLang="en-US" sz="1700" dirty="0"/>
              <a:t>合并空白符序列，但是保留换行符。</a:t>
            </a:r>
          </a:p>
        </p:txBody>
      </p:sp>
    </p:spTree>
    <p:extLst>
      <p:ext uri="{BB962C8B-B14F-4D97-AF65-F5344CB8AC3E}">
        <p14:creationId xmlns:p14="http://schemas.microsoft.com/office/powerpoint/2010/main" val="2650453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font-weight </a:t>
            </a:r>
            <a:r>
              <a:rPr lang="zh-CN" altLang="en-US" dirty="0"/>
              <a:t>文本粗细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normal</a:t>
            </a:r>
            <a:r>
              <a:rPr lang="zh-CN" altLang="en-US" dirty="0"/>
              <a:t>默认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bold </a:t>
            </a:r>
            <a:r>
              <a:rPr lang="zh-CN" altLang="en-US" dirty="0"/>
              <a:t>粗体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font-size </a:t>
            </a:r>
            <a:r>
              <a:rPr lang="zh-CN" altLang="en-US" dirty="0"/>
              <a:t>字号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font-size: 14px;</a:t>
            </a:r>
          </a:p>
          <a:p>
            <a:pPr marL="0" indent="0">
              <a:buNone/>
            </a:pPr>
            <a:r>
              <a:rPr lang="en-US" altLang="zh-CN" dirty="0"/>
              <a:t>font-size: 200%;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font-style </a:t>
            </a:r>
            <a:r>
              <a:rPr lang="zh-CN" altLang="en-US" dirty="0"/>
              <a:t>斜体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font-style:italic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18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font-family</a:t>
            </a:r>
          </a:p>
          <a:p>
            <a:pPr marL="0" indent="0">
              <a:buNone/>
            </a:pPr>
            <a:r>
              <a:rPr lang="en-US" altLang="zh-CN" dirty="0" err="1"/>
              <a:t>font-family:Arial,Verdana,Sans-serif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56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行高</a:t>
            </a:r>
            <a:r>
              <a:rPr lang="en-US" altLang="zh-CN" dirty="0"/>
              <a:t>(</a:t>
            </a:r>
            <a:r>
              <a:rPr lang="zh-CN" altLang="en-US" dirty="0"/>
              <a:t>行间距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p{line-height:20px;}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新京报讯 </a:t>
            </a:r>
            <a:r>
              <a:rPr lang="en-US" altLang="zh-CN" dirty="0"/>
              <a:t>(</a:t>
            </a:r>
            <a:r>
              <a:rPr lang="zh-CN" altLang="en-US" dirty="0"/>
              <a:t>记者吴为</a:t>
            </a:r>
            <a:r>
              <a:rPr lang="en-US" altLang="zh-CN" dirty="0"/>
              <a:t>)</a:t>
            </a:r>
            <a:r>
              <a:rPr lang="zh-CN" altLang="en-US" dirty="0"/>
              <a:t>近日，各地陆续公布了</a:t>
            </a:r>
            <a:r>
              <a:rPr lang="en-US" altLang="zh-CN" dirty="0"/>
              <a:t>2015</a:t>
            </a:r>
            <a:r>
              <a:rPr lang="zh-CN" altLang="en-US" dirty="0"/>
              <a:t>年度社会平均工资，并以此为标准上调了</a:t>
            </a:r>
            <a:r>
              <a:rPr lang="en-US" altLang="zh-CN" dirty="0"/>
              <a:t>5</a:t>
            </a:r>
            <a:r>
              <a:rPr lang="zh-CN" altLang="en-US" dirty="0"/>
              <a:t>项社会保险的缴费基数。有媒体报道，许多企业的职工反映“本人工资没有涨，但缴费涨了许多”。对此，昨日，人社部相关负责人解释：大多数职工仍是按本人工资作为基数缴纳社会保险费，只有少数收入偏低的职工和少数收入偏高的职工，缴费基数不是本人工资。</a:t>
            </a:r>
          </a:p>
        </p:txBody>
      </p:sp>
    </p:spTree>
    <p:extLst>
      <p:ext uri="{BB962C8B-B14F-4D97-AF65-F5344CB8AC3E}">
        <p14:creationId xmlns:p14="http://schemas.microsoft.com/office/powerpoint/2010/main" val="17138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css</a:t>
            </a:r>
            <a:r>
              <a:rPr lang="zh-CN" altLang="en-US" dirty="0"/>
              <a:t>的方式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外部样式引入单独的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r>
              <a:rPr lang="en-US" altLang="zh-CN" dirty="0"/>
              <a:t>&lt;link&gt;</a:t>
            </a:r>
          </a:p>
          <a:p>
            <a:endParaRPr lang="en-US" altLang="zh-CN" dirty="0"/>
          </a:p>
          <a:p>
            <a:r>
              <a:rPr lang="zh-CN" altLang="en-US" dirty="0"/>
              <a:t>内部样式 </a:t>
            </a:r>
            <a:r>
              <a:rPr lang="en-US" altLang="zh-CN" dirty="0"/>
              <a:t>&lt;style&gt;&lt;/style&gt;</a:t>
            </a:r>
          </a:p>
          <a:p>
            <a:endParaRPr lang="en-US" altLang="zh-CN" dirty="0"/>
          </a:p>
          <a:p>
            <a:r>
              <a:rPr lang="zh-CN" altLang="en-US" dirty="0"/>
              <a:t>行内样式 </a:t>
            </a:r>
            <a:r>
              <a:rPr lang="en-US" altLang="zh-CN" dirty="0"/>
              <a:t>(</a:t>
            </a:r>
            <a:r>
              <a:rPr lang="zh-CN" altLang="en-US" dirty="0"/>
              <a:t>内联</a:t>
            </a:r>
            <a:r>
              <a:rPr lang="en-US" altLang="zh-CN" dirty="0"/>
              <a:t>) style</a:t>
            </a:r>
            <a:r>
              <a:rPr lang="zh-CN" altLang="en-US" dirty="0"/>
              <a:t>属性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 </a:t>
            </a:r>
            <a:r>
              <a:rPr lang="en-US" altLang="zh-CN" dirty="0"/>
              <a:t>@import</a:t>
            </a:r>
            <a:r>
              <a:rPr lang="zh-CN" altLang="en-US" dirty="0"/>
              <a:t>方式（了解即可，不推荐）：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style</a:t>
            </a:r>
            <a:r>
              <a:rPr lang="zh-CN" altLang="en-US" dirty="0"/>
              <a:t>标签中</a:t>
            </a:r>
            <a:r>
              <a:rPr lang="en-US" altLang="zh-CN" dirty="0"/>
              <a:t> @import </a:t>
            </a:r>
            <a:r>
              <a:rPr lang="en-US" altLang="zh-CN" dirty="0" err="1"/>
              <a:t>url</a:t>
            </a:r>
            <a:r>
              <a:rPr lang="en-US" altLang="zh-CN" dirty="0"/>
              <a:t>(other.css);</a:t>
            </a:r>
          </a:p>
          <a:p>
            <a:pPr marL="0" indent="0">
              <a:buNone/>
            </a:pPr>
            <a:r>
              <a:rPr lang="en-US" altLang="zh-CN" dirty="0" err="1"/>
              <a:t>css</a:t>
            </a:r>
            <a:r>
              <a:rPr lang="zh-CN" altLang="en-US" dirty="0"/>
              <a:t>文件中 </a:t>
            </a:r>
            <a:r>
              <a:rPr lang="en-US" altLang="zh-CN" dirty="0"/>
              <a:t>@import "other2.css";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42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css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7467600" cy="4873752"/>
          </a:xfrm>
        </p:spPr>
        <p:txBody>
          <a:bodyPr/>
          <a:lstStyle/>
          <a:p>
            <a:r>
              <a:rPr lang="zh-CN" altLang="en-US" dirty="0"/>
              <a:t>选择器后面写大括号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大括号里写属性，多个属性、值，用分号隔开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属性、值，用冒号隔开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书写习惯： 可以竖着写 也可以横着写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建议竖着写，但是行内样式只能横着写！</a:t>
            </a:r>
            <a:endParaRPr lang="en-US" altLang="zh-CN" dirty="0"/>
          </a:p>
        </p:txBody>
      </p:sp>
      <p:pic>
        <p:nvPicPr>
          <p:cNvPr id="1026" name="Picture 2" descr="E:\课件\html+css\2\ct_css_select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764704"/>
            <a:ext cx="3324226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位置：写在</a:t>
            </a:r>
            <a:r>
              <a:rPr lang="en-US" altLang="zh-CN" dirty="0"/>
              <a:t>&lt;head&gt;&lt;/head&gt;</a:t>
            </a:r>
            <a:r>
              <a:rPr lang="zh-CN" altLang="en-US" dirty="0"/>
              <a:t>标签中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也可以写在 </a:t>
            </a:r>
            <a:r>
              <a:rPr lang="en-US" altLang="zh-CN" dirty="0"/>
              <a:t>body</a:t>
            </a:r>
            <a:r>
              <a:rPr lang="zh-CN" altLang="en-US" dirty="0"/>
              <a:t>中，但是并不规范！！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内部样式只在当前页面中生效</a:t>
            </a:r>
          </a:p>
        </p:txBody>
      </p:sp>
    </p:spTree>
    <p:extLst>
      <p:ext uri="{BB962C8B-B14F-4D97-AF65-F5344CB8AC3E}">
        <p14:creationId xmlns:p14="http://schemas.microsoft.com/office/powerpoint/2010/main" val="217042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扩展名为</a:t>
            </a:r>
            <a:r>
              <a:rPr lang="en-US" altLang="zh-CN" dirty="0"/>
              <a:t>.</a:t>
            </a:r>
            <a:r>
              <a:rPr lang="en-US" altLang="zh-CN" dirty="0" err="1"/>
              <a:t>css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直接写选择器 不要在里面写</a:t>
            </a:r>
            <a:r>
              <a:rPr lang="en-US" altLang="zh-CN" dirty="0"/>
              <a:t>&lt;style&gt;</a:t>
            </a:r>
            <a:r>
              <a:rPr lang="zh-CN" altLang="en-US" dirty="0"/>
              <a:t>标签 不需要！！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</a:t>
            </a:r>
            <a:endParaRPr lang="en-US" altLang="zh-CN" dirty="0"/>
          </a:p>
          <a:p>
            <a:r>
              <a:rPr lang="en-US" altLang="zh-CN" dirty="0"/>
              <a:t>&lt;link type=“text/</a:t>
            </a:r>
            <a:r>
              <a:rPr lang="en-US" altLang="zh-CN" dirty="0" err="1"/>
              <a:t>css</a:t>
            </a:r>
            <a:r>
              <a:rPr lang="en-US" altLang="zh-CN" dirty="0"/>
              <a:t>” </a:t>
            </a:r>
            <a:r>
              <a:rPr lang="en-US" altLang="zh-CN" dirty="0" err="1"/>
              <a:t>href</a:t>
            </a:r>
            <a:r>
              <a:rPr lang="en-US" altLang="zh-CN" dirty="0"/>
              <a:t>=“index.css” /&gt; </a:t>
            </a:r>
            <a:r>
              <a:rPr lang="zh-CN" altLang="en-US" dirty="0"/>
              <a:t>引入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优势是可以在多个页面中反复引用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14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就近原则，后面的覆盖上面的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行内样式 </a:t>
            </a:r>
            <a:r>
              <a:rPr lang="en-US" altLang="zh-CN" dirty="0"/>
              <a:t>&gt; id</a:t>
            </a:r>
            <a:r>
              <a:rPr lang="zh-CN" altLang="en-US" dirty="0"/>
              <a:t>样式 </a:t>
            </a:r>
            <a:r>
              <a:rPr lang="en-US" altLang="zh-CN" dirty="0"/>
              <a:t>&gt; class</a:t>
            </a:r>
            <a:r>
              <a:rPr lang="zh-CN" altLang="en-US" dirty="0"/>
              <a:t>样式 </a:t>
            </a:r>
            <a:r>
              <a:rPr lang="en-US" altLang="zh-CN" dirty="0"/>
              <a:t>&gt; </a:t>
            </a:r>
            <a:r>
              <a:rPr lang="zh-CN" altLang="en-US" dirty="0"/>
              <a:t>标签名样式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有一个节点为</a:t>
            </a:r>
            <a:r>
              <a:rPr lang="en-US" altLang="zh-CN" dirty="0"/>
              <a:t>&lt;div id="ID" class="CLASS" style="</a:t>
            </a:r>
            <a:r>
              <a:rPr lang="en-US" altLang="zh-CN" dirty="0" err="1"/>
              <a:t>color:black</a:t>
            </a:r>
            <a:r>
              <a:rPr lang="en-US" altLang="zh-CN" dirty="0"/>
              <a:t>;"&gt;&lt;/div&gt;</a:t>
            </a:r>
          </a:p>
          <a:p>
            <a:pPr marL="0" indent="0">
              <a:buNone/>
            </a:pPr>
            <a:r>
              <a:rPr lang="zh-CN" altLang="en-US" dirty="0"/>
              <a:t>样式优先级：</a:t>
            </a:r>
            <a:r>
              <a:rPr lang="en-US" altLang="zh-CN" dirty="0"/>
              <a:t>div &lt; .class &lt; </a:t>
            </a:r>
            <a:r>
              <a:rPr lang="en-US" altLang="zh-CN" dirty="0" err="1"/>
              <a:t>div.class</a:t>
            </a:r>
            <a:r>
              <a:rPr lang="en-US" altLang="zh-CN" dirty="0"/>
              <a:t> &lt; #id &lt; </a:t>
            </a:r>
            <a:r>
              <a:rPr lang="en-US" altLang="zh-CN" dirty="0" err="1"/>
              <a:t>div#id</a:t>
            </a:r>
            <a:r>
              <a:rPr lang="en-US" altLang="zh-CN" dirty="0"/>
              <a:t> &lt; #</a:t>
            </a:r>
            <a:r>
              <a:rPr lang="en-US" altLang="zh-CN" dirty="0" err="1"/>
              <a:t>id.class</a:t>
            </a:r>
            <a:r>
              <a:rPr lang="en-US" altLang="zh-CN" dirty="0"/>
              <a:t> &lt; </a:t>
            </a:r>
            <a:r>
              <a:rPr lang="en-US" altLang="zh-CN" dirty="0" err="1"/>
              <a:t>div#id.class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!important</a:t>
            </a:r>
            <a:r>
              <a:rPr lang="zh-CN" altLang="en-US" dirty="0"/>
              <a:t>声明 让该样式优先级提升到最高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.</a:t>
            </a:r>
            <a:r>
              <a:rPr lang="en-US" altLang="zh-CN" dirty="0" err="1"/>
              <a:t>wraning</a:t>
            </a:r>
            <a:r>
              <a:rPr lang="en-US" altLang="zh-CN" dirty="0"/>
              <a:t> { color: red !important;}</a:t>
            </a:r>
          </a:p>
          <a:p>
            <a:pPr marL="0" indent="0">
              <a:buNone/>
            </a:pPr>
            <a:r>
              <a:rPr lang="zh-CN" altLang="en-US" dirty="0"/>
              <a:t>缺点：维护成本增加</a:t>
            </a:r>
          </a:p>
        </p:txBody>
      </p:sp>
    </p:spTree>
    <p:extLst>
      <p:ext uri="{BB962C8B-B14F-4D97-AF65-F5344CB8AC3E}">
        <p14:creationId xmlns:p14="http://schemas.microsoft.com/office/powerpoint/2010/main" val="194668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</TotalTime>
  <Words>2125</Words>
  <Application>Microsoft Office PowerPoint</Application>
  <PresentationFormat>全屏显示(4:3)</PresentationFormat>
  <Paragraphs>345</Paragraphs>
  <Slides>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CSS入门介绍</vt:lpstr>
      <vt:lpstr>css是什么</vt:lpstr>
      <vt:lpstr>PowerPoint 演示文稿</vt:lpstr>
      <vt:lpstr>css的优势</vt:lpstr>
      <vt:lpstr>使用css的方式</vt:lpstr>
      <vt:lpstr>css语法</vt:lpstr>
      <vt:lpstr>内部样式</vt:lpstr>
      <vt:lpstr>外部样式</vt:lpstr>
      <vt:lpstr>优先级</vt:lpstr>
      <vt:lpstr>CSS选择器</vt:lpstr>
      <vt:lpstr>PowerPoint 演示文稿</vt:lpstr>
      <vt:lpstr>id选择器</vt:lpstr>
      <vt:lpstr>分组选择符</vt:lpstr>
      <vt:lpstr>后代选择器(包含选择器)</vt:lpstr>
      <vt:lpstr>伪类选择器</vt:lpstr>
      <vt:lpstr>CSS特点</vt:lpstr>
      <vt:lpstr>继承</vt:lpstr>
      <vt:lpstr>特殊性 </vt:lpstr>
      <vt:lpstr>PowerPoint 演示文稿</vt:lpstr>
      <vt:lpstr>盒子模型（框模型）</vt:lpstr>
      <vt:lpstr>PowerPoint 演示文稿</vt:lpstr>
      <vt:lpstr>width宽度、height高度</vt:lpstr>
      <vt:lpstr>边框</vt:lpstr>
      <vt:lpstr>边框</vt:lpstr>
      <vt:lpstr>css3圆角</vt:lpstr>
      <vt:lpstr>外边距 margin</vt:lpstr>
      <vt:lpstr>外边距 margin</vt:lpstr>
      <vt:lpstr>内边距</vt:lpstr>
      <vt:lpstr>PowerPoint 演示文稿</vt:lpstr>
      <vt:lpstr>背景</vt:lpstr>
      <vt:lpstr>背景色 background-color</vt:lpstr>
      <vt:lpstr>背景图片 background-image</vt:lpstr>
      <vt:lpstr>背景重复 background-repeat</vt:lpstr>
      <vt:lpstr>PowerPoint 演示文稿</vt:lpstr>
      <vt:lpstr>PowerPoint 演示文稿</vt:lpstr>
      <vt:lpstr>背景定位 background-position</vt:lpstr>
      <vt:lpstr>集中写法 background</vt:lpstr>
      <vt:lpstr>PowerPoint 演示文稿</vt:lpstr>
      <vt:lpstr>文字排版</vt:lpstr>
      <vt:lpstr>文本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行高(行间距)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CSS入门介绍</dc:title>
  <dc:creator>zhishaofei</dc:creator>
  <cp:lastModifiedBy>智少飞</cp:lastModifiedBy>
  <cp:revision>113</cp:revision>
  <dcterms:created xsi:type="dcterms:W3CDTF">2016-07-05T14:52:59Z</dcterms:created>
  <dcterms:modified xsi:type="dcterms:W3CDTF">2017-03-19T03:22:43Z</dcterms:modified>
</cp:coreProperties>
</file>