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75" r:id="rId4"/>
    <p:sldId id="276" r:id="rId5"/>
    <p:sldId id="277" r:id="rId6"/>
    <p:sldId id="264" r:id="rId7"/>
    <p:sldId id="262" r:id="rId8"/>
    <p:sldId id="265" r:id="rId9"/>
    <p:sldId id="266" r:id="rId10"/>
    <p:sldId id="267" r:id="rId11"/>
    <p:sldId id="274" r:id="rId12"/>
    <p:sldId id="279" r:id="rId13"/>
    <p:sldId id="278" r:id="rId14"/>
    <p:sldId id="271" r:id="rId15"/>
  </p:sldIdLst>
  <p:sldSz cx="9144000" cy="5143500" type="screen16x9"/>
  <p:notesSz cx="6858000" cy="9144000"/>
  <p:embeddedFontLst>
    <p:embeddedFont>
      <p:font typeface="Roboto" panose="02010600030101010101" charset="0"/>
      <p:regular r:id="rId17"/>
      <p:bold r:id="rId18"/>
      <p:italic r:id="rId19"/>
      <p:boldItalic r:id="rId20"/>
    </p:embeddedFont>
    <p:embeddedFont>
      <p:font typeface="Nunito" panose="02010600030101010101" charset="0"/>
      <p:regular r:id="rId21"/>
      <p:bold r:id="rId22"/>
      <p:italic r:id="rId23"/>
      <p:boldItalic r:id="rId24"/>
    </p:embeddedFont>
    <p:embeddedFont>
      <p:font typeface="Maven Pro" panose="02010600030101010101" charset="0"/>
      <p:regular r:id="rId25"/>
      <p:bold r:id="rId26"/>
    </p:embeddedFont>
    <p:embeddedFont>
      <p:font typeface="Cambria Math" panose="02040503050406030204" pitchFamily="18"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0" autoAdjust="0"/>
    <p:restoredTop sz="94660"/>
  </p:normalViewPr>
  <p:slideViewPr>
    <p:cSldViewPr snapToGrid="0">
      <p:cViewPr varScale="1">
        <p:scale>
          <a:sx n="109" d="100"/>
          <a:sy n="109" d="100"/>
        </p:scale>
        <p:origin x="12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85513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900">
                <a:highlight>
                  <a:srgbClr val="FFFFFF"/>
                </a:highlight>
              </a:rPr>
              <a:t>/'i:tə/</a:t>
            </a:r>
            <a:endParaRPr sz="900">
              <a:highlight>
                <a:srgbClr val="FFFFFF"/>
              </a:highlight>
            </a:endParaRPr>
          </a:p>
          <a:p>
            <a:pPr marL="0" lvl="0" indent="0">
              <a:spcBef>
                <a:spcPts val="0"/>
              </a:spcBef>
              <a:spcAft>
                <a:spcPts val="0"/>
              </a:spcAft>
              <a:buNone/>
            </a:pPr>
            <a:r>
              <a:rPr lang="en" sz="1200">
                <a:solidFill>
                  <a:srgbClr val="333333"/>
                </a:solidFill>
                <a:highlight>
                  <a:srgbClr val="FFFFFF"/>
                </a:highlight>
              </a:rPr>
              <a:t>[ˈsɪmpleks]</a:t>
            </a:r>
            <a:endParaRPr sz="1200">
              <a:solidFill>
                <a:srgbClr val="333333"/>
              </a:solidFill>
              <a:highlight>
                <a:srgbClr val="FFFFFF"/>
              </a:highlight>
            </a:endParaRPr>
          </a:p>
          <a:p>
            <a:pPr marL="0" lvl="0" indent="0" rtl="0">
              <a:spcBef>
                <a:spcPts val="0"/>
              </a:spcBef>
              <a:spcAft>
                <a:spcPts val="0"/>
              </a:spcAft>
              <a:buNone/>
            </a:pPr>
            <a:r>
              <a:rPr lang="en" sz="1200">
                <a:solidFill>
                  <a:srgbClr val="333333"/>
                </a:solidFill>
                <a:highlight>
                  <a:srgbClr val="FFFFFF"/>
                </a:highlight>
              </a:rPr>
              <a:t>Ita is beta mention in the previous page we could see that ita will become smaller and samller which makes the algorithm allocate less and less iterations on sub optimal arms, because the estimation on the reward of these arms is estimated </a:t>
            </a:r>
            <a:r>
              <a:rPr lang="en" sz="1200">
                <a:solidFill>
                  <a:srgbClr val="333333"/>
                </a:solidFill>
              </a:rPr>
              <a:t>accurately </a:t>
            </a:r>
            <a:r>
              <a:rPr lang="en" sz="1200">
                <a:solidFill>
                  <a:srgbClr val="333333"/>
                </a:solidFill>
                <a:highlight>
                  <a:srgbClr val="FFFFFF"/>
                </a:highlight>
              </a:rPr>
              <a:t>enough.</a:t>
            </a:r>
            <a:endParaRPr sz="1200">
              <a:solidFill>
                <a:srgbClr val="333333"/>
              </a:solidFill>
              <a:highlight>
                <a:srgbClr val="FFFFFF"/>
              </a:highlight>
            </a:endParaRPr>
          </a:p>
        </p:txBody>
      </p:sp>
    </p:spTree>
    <p:extLst>
      <p:ext uri="{BB962C8B-B14F-4D97-AF65-F5344CB8AC3E}">
        <p14:creationId xmlns:p14="http://schemas.microsoft.com/office/powerpoint/2010/main" val="331048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Number of arms 2</a:t>
            </a:r>
            <a:endParaRPr/>
          </a:p>
          <a:p>
            <a:pPr marL="0" lvl="0" indent="0">
              <a:spcBef>
                <a:spcPts val="0"/>
              </a:spcBef>
              <a:spcAft>
                <a:spcPts val="0"/>
              </a:spcAft>
              <a:buNone/>
            </a:pPr>
            <a:r>
              <a:rPr lang="en"/>
              <a:t>D dimension of the reward vector 2</a:t>
            </a:r>
            <a:endParaRPr/>
          </a:p>
        </p:txBody>
      </p:sp>
    </p:spTree>
    <p:extLst>
      <p:ext uri="{BB962C8B-B14F-4D97-AF65-F5344CB8AC3E}">
        <p14:creationId xmlns:p14="http://schemas.microsoft.com/office/powerpoint/2010/main" val="3544477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Number of arms 2</a:t>
            </a:r>
            <a:endParaRPr/>
          </a:p>
          <a:p>
            <a:pPr marL="0" lvl="0" indent="0">
              <a:spcBef>
                <a:spcPts val="0"/>
              </a:spcBef>
              <a:spcAft>
                <a:spcPts val="0"/>
              </a:spcAft>
              <a:buNone/>
            </a:pPr>
            <a:r>
              <a:rPr lang="en"/>
              <a:t>D dimension of the reward vector 2</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Slot machine </a:t>
            </a:r>
            <a:endParaRPr dirty="0"/>
          </a:p>
        </p:txBody>
      </p:sp>
    </p:spTree>
    <p:extLst>
      <p:ext uri="{BB962C8B-B14F-4D97-AF65-F5344CB8AC3E}">
        <p14:creationId xmlns:p14="http://schemas.microsoft.com/office/powerpoint/2010/main" val="216529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Slot machine </a:t>
            </a:r>
            <a:endParaRPr dirty="0"/>
          </a:p>
        </p:txBody>
      </p:sp>
    </p:spTree>
    <p:extLst>
      <p:ext uri="{BB962C8B-B14F-4D97-AF65-F5344CB8AC3E}">
        <p14:creationId xmlns:p14="http://schemas.microsoft.com/office/powerpoint/2010/main" val="3392194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Slot machine </a:t>
            </a:r>
            <a:endParaRPr dirty="0"/>
          </a:p>
        </p:txBody>
      </p:sp>
    </p:spTree>
    <p:extLst>
      <p:ext uri="{BB962C8B-B14F-4D97-AF65-F5344CB8AC3E}">
        <p14:creationId xmlns:p14="http://schemas.microsoft.com/office/powerpoint/2010/main" val="304809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Slot machine </a:t>
            </a:r>
            <a:endParaRPr dirty="0"/>
          </a:p>
        </p:txBody>
      </p:sp>
    </p:spTree>
    <p:extLst>
      <p:ext uri="{BB962C8B-B14F-4D97-AF65-F5344CB8AC3E}">
        <p14:creationId xmlns:p14="http://schemas.microsoft.com/office/powerpoint/2010/main" val="1607091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9474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 is assumed non-increasing</a:t>
            </a:r>
            <a:endParaRPr/>
          </a:p>
        </p:txBody>
      </p:sp>
    </p:spTree>
    <p:extLst>
      <p:ext uri="{BB962C8B-B14F-4D97-AF65-F5344CB8AC3E}">
        <p14:creationId xmlns:p14="http://schemas.microsoft.com/office/powerpoint/2010/main" val="478161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200">
                <a:solidFill>
                  <a:srgbClr val="333333"/>
                </a:solidFill>
                <a:highlight>
                  <a:srgbClr val="FFFFFF"/>
                </a:highlight>
              </a:rPr>
              <a:t>[ˈsɪmpleks]</a:t>
            </a:r>
            <a:endParaRPr sz="1200">
              <a:solidFill>
                <a:srgbClr val="333333"/>
              </a:solidFill>
              <a:highlight>
                <a:srgbClr val="FFFFFF"/>
              </a:highlight>
            </a:endParaRPr>
          </a:p>
          <a:p>
            <a:pPr marL="0" lvl="0" indent="0">
              <a:spcBef>
                <a:spcPts val="0"/>
              </a:spcBef>
              <a:spcAft>
                <a:spcPts val="0"/>
              </a:spcAft>
              <a:buNone/>
            </a:pPr>
            <a:endParaRPr sz="1200">
              <a:solidFill>
                <a:srgbClr val="333333"/>
              </a:solidFill>
              <a:highlight>
                <a:srgbClr val="FFFFFF"/>
              </a:highlight>
            </a:endParaRPr>
          </a:p>
          <a:p>
            <a:pPr marL="0" lvl="0" indent="0" rtl="0">
              <a:spcBef>
                <a:spcPts val="0"/>
              </a:spcBef>
              <a:spcAft>
                <a:spcPts val="0"/>
              </a:spcAft>
              <a:buNone/>
            </a:pPr>
            <a:r>
              <a:rPr lang="en" sz="1200">
                <a:solidFill>
                  <a:srgbClr val="333333"/>
                </a:solidFill>
                <a:highlight>
                  <a:srgbClr val="FFFFFF"/>
                </a:highlight>
              </a:rPr>
              <a:t>specifically , </a:t>
            </a:r>
            <a:endParaRPr sz="1200">
              <a:solidFill>
                <a:srgbClr val="333333"/>
              </a:solidFill>
              <a:highlight>
                <a:srgbClr val="FFFFFF"/>
              </a:highlight>
            </a:endParaRPr>
          </a:p>
        </p:txBody>
      </p:sp>
    </p:spTree>
    <p:extLst>
      <p:ext uri="{BB962C8B-B14F-4D97-AF65-F5344CB8AC3E}">
        <p14:creationId xmlns:p14="http://schemas.microsoft.com/office/powerpoint/2010/main" val="2801676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333333"/>
                </a:solidFill>
                <a:highlight>
                  <a:srgbClr val="FFFFFF"/>
                </a:highlight>
              </a:rPr>
              <a:t>[ˈsɪmpleks]</a:t>
            </a:r>
            <a:endParaRPr/>
          </a:p>
        </p:txBody>
      </p:sp>
    </p:spTree>
    <p:extLst>
      <p:ext uri="{BB962C8B-B14F-4D97-AF65-F5344CB8AC3E}">
        <p14:creationId xmlns:p14="http://schemas.microsoft.com/office/powerpoint/2010/main" val="329349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1651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878600" y="1220675"/>
            <a:ext cx="7043700" cy="1872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a:t>Paper Review-</a:t>
            </a:r>
            <a:endParaRPr sz="2400"/>
          </a:p>
          <a:p>
            <a:pPr marL="0" lvl="0" indent="0">
              <a:spcBef>
                <a:spcPts val="0"/>
              </a:spcBef>
              <a:spcAft>
                <a:spcPts val="0"/>
              </a:spcAft>
              <a:buNone/>
            </a:pPr>
            <a:r>
              <a:rPr lang="en" sz="2400" b="0">
                <a:solidFill>
                  <a:srgbClr val="FFFFFF"/>
                </a:solidFill>
                <a:latin typeface="Roboto"/>
                <a:ea typeface="Roboto"/>
                <a:cs typeface="Roboto"/>
                <a:sym typeface="Roboto"/>
              </a:rPr>
              <a:t>Multi-objective Bandits:Optimizing the Generalized Gini Index (ICML 2017) </a:t>
            </a:r>
            <a:endParaRPr sz="2400" b="0">
              <a:solidFill>
                <a:srgbClr val="FFFFFF"/>
              </a:solidFill>
              <a:latin typeface="Roboto"/>
              <a:ea typeface="Roboto"/>
              <a:cs typeface="Roboto"/>
              <a:sym typeface="Roboto"/>
            </a:endParaRPr>
          </a:p>
          <a:p>
            <a:pPr marL="0" lvl="0" indent="0">
              <a:spcBef>
                <a:spcPts val="0"/>
              </a:spcBef>
              <a:spcAft>
                <a:spcPts val="0"/>
              </a:spcAft>
              <a:buNone/>
            </a:pPr>
            <a:r>
              <a:rPr lang="en" sz="1800" b="0">
                <a:solidFill>
                  <a:srgbClr val="FFFFFF"/>
                </a:solidFill>
                <a:latin typeface="Roboto"/>
                <a:ea typeface="Roboto"/>
                <a:cs typeface="Roboto"/>
                <a:sym typeface="Roboto"/>
              </a:rPr>
              <a:t>Robert Busa-Fekete, Balazs Szorenyi, Paul Weng and Shie Mannor</a:t>
            </a:r>
            <a:endParaRPr sz="1800" b="0">
              <a:solidFill>
                <a:srgbClr val="FFFFFF"/>
              </a:solidFill>
              <a:latin typeface="Roboto"/>
              <a:ea typeface="Roboto"/>
              <a:cs typeface="Roboto"/>
              <a:sym typeface="Roboto"/>
            </a:endParaRPr>
          </a:p>
        </p:txBody>
      </p:sp>
      <p:sp>
        <p:nvSpPr>
          <p:cNvPr id="278" name="Shape 278"/>
          <p:cNvSpPr txBox="1">
            <a:spLocks noGrp="1"/>
          </p:cNvSpPr>
          <p:nvPr>
            <p:ph type="subTitle" idx="1"/>
          </p:nvPr>
        </p:nvSpPr>
        <p:spPr>
          <a:xfrm>
            <a:off x="878600" y="3498000"/>
            <a:ext cx="4255500" cy="69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Tan Zhu, Chenyu Zhang, Honglin Wang</a:t>
            </a:r>
            <a:endParaRPr/>
          </a:p>
        </p:txBody>
      </p:sp>
    </p:spTree>
    <p:extLst>
      <p:ext uri="{BB962C8B-B14F-4D97-AF65-F5344CB8AC3E}">
        <p14:creationId xmlns:p14="http://schemas.microsoft.com/office/powerpoint/2010/main" val="3574837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Online Gradient Descent</a:t>
            </a:r>
            <a:endParaRPr/>
          </a:p>
          <a:p>
            <a:pPr marL="0" lvl="0" indent="0" rtl="0">
              <a:spcBef>
                <a:spcPts val="0"/>
              </a:spcBef>
              <a:spcAft>
                <a:spcPts val="0"/>
              </a:spcAft>
              <a:buNone/>
            </a:pPr>
            <a:endParaRPr/>
          </a:p>
        </p:txBody>
      </p:sp>
      <p:pic>
        <p:nvPicPr>
          <p:cNvPr id="372" name="Shape 372"/>
          <p:cNvPicPr preferRelativeResize="0"/>
          <p:nvPr/>
        </p:nvPicPr>
        <p:blipFill>
          <a:blip r:embed="rId3">
            <a:alphaModFix/>
          </a:blip>
          <a:stretch>
            <a:fillRect/>
          </a:stretch>
        </p:blipFill>
        <p:spPr>
          <a:xfrm>
            <a:off x="1356450" y="1351950"/>
            <a:ext cx="6431100" cy="3549425"/>
          </a:xfrm>
          <a:prstGeom prst="rect">
            <a:avLst/>
          </a:prstGeom>
          <a:noFill/>
          <a:ln>
            <a:noFill/>
          </a:ln>
        </p:spPr>
      </p:pic>
    </p:spTree>
    <p:extLst>
      <p:ext uri="{BB962C8B-B14F-4D97-AF65-F5344CB8AC3E}">
        <p14:creationId xmlns:p14="http://schemas.microsoft.com/office/powerpoint/2010/main" val="104629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Experimental Results</a:t>
            </a:r>
            <a:endParaRPr dirty="0"/>
          </a:p>
        </p:txBody>
      </p:sp>
      <p:pic>
        <p:nvPicPr>
          <p:cNvPr id="4" name="Picture 3">
            <a:extLst>
              <a:ext uri="{FF2B5EF4-FFF2-40B4-BE49-F238E27FC236}">
                <a16:creationId xmlns:a16="http://schemas.microsoft.com/office/drawing/2014/main" id="{3B444350-4C90-4516-B287-6DAE8A3441BA}"/>
              </a:ext>
            </a:extLst>
          </p:cNvPr>
          <p:cNvPicPr>
            <a:picLocks noChangeAspect="1"/>
          </p:cNvPicPr>
          <p:nvPr/>
        </p:nvPicPr>
        <p:blipFill>
          <a:blip r:embed="rId3"/>
          <a:stretch>
            <a:fillRect/>
          </a:stretch>
        </p:blipFill>
        <p:spPr>
          <a:xfrm>
            <a:off x="1885950" y="2837190"/>
            <a:ext cx="5372100" cy="971550"/>
          </a:xfrm>
          <a:prstGeom prst="rect">
            <a:avLst/>
          </a:prstGeom>
        </p:spPr>
      </p:pic>
      <p:sp>
        <p:nvSpPr>
          <p:cNvPr id="6" name="Shape 391">
            <a:extLst>
              <a:ext uri="{FF2B5EF4-FFF2-40B4-BE49-F238E27FC236}">
                <a16:creationId xmlns:a16="http://schemas.microsoft.com/office/drawing/2014/main" id="{260715C5-94AF-482C-8B6B-FCC007F393EE}"/>
              </a:ext>
            </a:extLst>
          </p:cNvPr>
          <p:cNvSpPr txBox="1">
            <a:spLocks noGrp="1"/>
          </p:cNvSpPr>
          <p:nvPr>
            <p:ph type="body" idx="1"/>
          </p:nvPr>
        </p:nvSpPr>
        <p:spPr>
          <a:xfrm>
            <a:off x="1052382" y="1755876"/>
            <a:ext cx="7533335" cy="645000"/>
          </a:xfrm>
          <a:prstGeom prst="rect">
            <a:avLst/>
          </a:prstGeom>
        </p:spPr>
        <p:txBody>
          <a:bodyPr spcFirstLastPara="1" wrap="square" lIns="91425" tIns="91425" rIns="91425" bIns="91425" anchor="t" anchorCtr="0">
            <a:noAutofit/>
          </a:bodyPr>
          <a:lstStyle/>
          <a:p>
            <a:pPr marL="0" lvl="0" indent="0">
              <a:spcAft>
                <a:spcPts val="1600"/>
              </a:spcAft>
              <a:buNone/>
            </a:pPr>
            <a:r>
              <a:rPr lang="en-US" sz="1800" dirty="0"/>
              <a:t>The regret value can be expressed as a result of the actual expectation of the cumulative cost minus the expectation of the lowest cost</a:t>
            </a:r>
            <a:endParaRPr sz="1800" dirty="0"/>
          </a:p>
        </p:txBody>
      </p:sp>
    </p:spTree>
    <p:extLst>
      <p:ext uri="{BB962C8B-B14F-4D97-AF65-F5344CB8AC3E}">
        <p14:creationId xmlns:p14="http://schemas.microsoft.com/office/powerpoint/2010/main" val="1507786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E17A-580C-4C47-873D-950D4E64896D}"/>
              </a:ext>
            </a:extLst>
          </p:cNvPr>
          <p:cNvSpPr>
            <a:spLocks noGrp="1"/>
          </p:cNvSpPr>
          <p:nvPr>
            <p:ph type="title"/>
          </p:nvPr>
        </p:nvSpPr>
        <p:spPr/>
        <p:txBody>
          <a:bodyPr/>
          <a:lstStyle/>
          <a:p>
            <a:r>
              <a:rPr lang="en-US" dirty="0"/>
              <a:t>B</a:t>
            </a:r>
            <a:r>
              <a:rPr lang="en-US" altLang="zh-CN" dirty="0"/>
              <a:t>aseline-Linear Programming</a:t>
            </a:r>
            <a:endParaRPr lang="en-US" dirty="0"/>
          </a:p>
        </p:txBody>
      </p:sp>
      <p:pic>
        <p:nvPicPr>
          <p:cNvPr id="4" name="Picture 3">
            <a:extLst>
              <a:ext uri="{FF2B5EF4-FFF2-40B4-BE49-F238E27FC236}">
                <a16:creationId xmlns:a16="http://schemas.microsoft.com/office/drawing/2014/main" id="{EC115FF3-0B66-4FB7-AF92-1958E93BEB2E}"/>
              </a:ext>
            </a:extLst>
          </p:cNvPr>
          <p:cNvPicPr>
            <a:picLocks noChangeAspect="1"/>
          </p:cNvPicPr>
          <p:nvPr/>
        </p:nvPicPr>
        <p:blipFill>
          <a:blip r:embed="rId2"/>
          <a:stretch>
            <a:fillRect/>
          </a:stretch>
        </p:blipFill>
        <p:spPr>
          <a:xfrm>
            <a:off x="2483277" y="2750092"/>
            <a:ext cx="4177445" cy="2188981"/>
          </a:xfrm>
          <a:prstGeom prst="rect">
            <a:avLst/>
          </a:prstGeom>
        </p:spPr>
      </p:pic>
      <p:sp>
        <p:nvSpPr>
          <p:cNvPr id="5" name="Shape 391">
            <a:extLst>
              <a:ext uri="{FF2B5EF4-FFF2-40B4-BE49-F238E27FC236}">
                <a16:creationId xmlns:a16="http://schemas.microsoft.com/office/drawing/2014/main" id="{AF9C0925-7BBB-465F-847D-A50AA72EAA98}"/>
              </a:ext>
            </a:extLst>
          </p:cNvPr>
          <p:cNvSpPr txBox="1">
            <a:spLocks noGrp="1"/>
          </p:cNvSpPr>
          <p:nvPr>
            <p:ph type="body" idx="1"/>
          </p:nvPr>
        </p:nvSpPr>
        <p:spPr>
          <a:xfrm>
            <a:off x="695457" y="1597875"/>
            <a:ext cx="7638843" cy="667725"/>
          </a:xfrm>
          <a:prstGeom prst="rect">
            <a:avLst/>
          </a:prstGeom>
        </p:spPr>
        <p:txBody>
          <a:bodyPr spcFirstLastPara="1" wrap="square" lIns="91425" tIns="91425" rIns="91425" bIns="91425" anchor="t" anchorCtr="0">
            <a:noAutofit/>
          </a:bodyPr>
          <a:lstStyle/>
          <a:p>
            <a:pPr marL="0" lvl="0" indent="0">
              <a:spcAft>
                <a:spcPts val="1600"/>
              </a:spcAft>
              <a:buNone/>
            </a:pPr>
            <a:r>
              <a:rPr lang="en-US" sz="1800" dirty="0"/>
              <a:t>Multi-objective bandits problem can be transferred into the problem of Ordered Weighted </a:t>
            </a:r>
            <a:r>
              <a:rPr lang="en-US" sz="1800" dirty="0" err="1"/>
              <a:t>Averagers</a:t>
            </a:r>
            <a:r>
              <a:rPr lang="en-US" sz="1800" dirty="0"/>
              <a:t>, which could be solved by linear programming method.</a:t>
            </a:r>
            <a:endParaRPr sz="1800" dirty="0"/>
          </a:p>
        </p:txBody>
      </p:sp>
    </p:spTree>
    <p:extLst>
      <p:ext uri="{BB962C8B-B14F-4D97-AF65-F5344CB8AC3E}">
        <p14:creationId xmlns:p14="http://schemas.microsoft.com/office/powerpoint/2010/main" val="389323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BBB051-BD0C-4C63-9C23-CC5A58BDCAE4}"/>
              </a:ext>
            </a:extLst>
          </p:cNvPr>
          <p:cNvPicPr>
            <a:picLocks noChangeAspect="1"/>
          </p:cNvPicPr>
          <p:nvPr/>
        </p:nvPicPr>
        <p:blipFill>
          <a:blip r:embed="rId2"/>
          <a:stretch>
            <a:fillRect/>
          </a:stretch>
        </p:blipFill>
        <p:spPr>
          <a:xfrm>
            <a:off x="-97524" y="-1"/>
            <a:ext cx="9136016" cy="5139009"/>
          </a:xfrm>
          <a:prstGeom prst="rect">
            <a:avLst/>
          </a:prstGeom>
        </p:spPr>
      </p:pic>
    </p:spTree>
    <p:extLst>
      <p:ext uri="{BB962C8B-B14F-4D97-AF65-F5344CB8AC3E}">
        <p14:creationId xmlns:p14="http://schemas.microsoft.com/office/powerpoint/2010/main" val="736426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Synthetic Experiments</a:t>
            </a:r>
            <a:endParaRPr dirty="0"/>
          </a:p>
        </p:txBody>
      </p:sp>
      <p:pic>
        <p:nvPicPr>
          <p:cNvPr id="5" name="Picture 4" descr="C:\Users\zhach\AppData\Local\Temp\WeChat Files\3ec123132e0c997641e6c5b7e50da25.png">
            <a:extLst>
              <a:ext uri="{FF2B5EF4-FFF2-40B4-BE49-F238E27FC236}">
                <a16:creationId xmlns:a16="http://schemas.microsoft.com/office/drawing/2014/main" id="{44008042-55AC-42C8-B624-678F3E069FB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438" y="455790"/>
            <a:ext cx="3585484" cy="2284170"/>
          </a:xfrm>
          <a:prstGeom prst="rect">
            <a:avLst/>
          </a:prstGeom>
          <a:noFill/>
          <a:ln>
            <a:noFill/>
          </a:ln>
        </p:spPr>
      </p:pic>
      <p:pic>
        <p:nvPicPr>
          <p:cNvPr id="6" name="Picture 5">
            <a:extLst>
              <a:ext uri="{FF2B5EF4-FFF2-40B4-BE49-F238E27FC236}">
                <a16:creationId xmlns:a16="http://schemas.microsoft.com/office/drawing/2014/main" id="{FD1F9725-9B44-4F0D-9C13-CDCB31877B2F}"/>
              </a:ext>
            </a:extLst>
          </p:cNvPr>
          <p:cNvPicPr/>
          <p:nvPr/>
        </p:nvPicPr>
        <p:blipFill>
          <a:blip r:embed="rId4"/>
          <a:stretch>
            <a:fillRect/>
          </a:stretch>
        </p:blipFill>
        <p:spPr>
          <a:xfrm>
            <a:off x="4347746" y="455790"/>
            <a:ext cx="3986554" cy="2343888"/>
          </a:xfrm>
          <a:prstGeom prst="rect">
            <a:avLst/>
          </a:prstGeom>
        </p:spPr>
      </p:pic>
      <p:pic>
        <p:nvPicPr>
          <p:cNvPr id="7" name="Picture 6">
            <a:extLst>
              <a:ext uri="{FF2B5EF4-FFF2-40B4-BE49-F238E27FC236}">
                <a16:creationId xmlns:a16="http://schemas.microsoft.com/office/drawing/2014/main" id="{5B6C4AB1-8CE9-4CF7-84AB-E8606C093F1C}"/>
              </a:ext>
            </a:extLst>
          </p:cNvPr>
          <p:cNvPicPr/>
          <p:nvPr/>
        </p:nvPicPr>
        <p:blipFill>
          <a:blip r:embed="rId5"/>
          <a:stretch>
            <a:fillRect/>
          </a:stretch>
        </p:blipFill>
        <p:spPr>
          <a:xfrm>
            <a:off x="2336773" y="2739960"/>
            <a:ext cx="4004250" cy="22841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Multi-armed Bandit Problem</a:t>
            </a:r>
            <a:endParaRPr dirty="0"/>
          </a:p>
        </p:txBody>
      </p:sp>
      <p:sp>
        <p:nvSpPr>
          <p:cNvPr id="4" name="Rectangle 3">
            <a:extLst>
              <a:ext uri="{FF2B5EF4-FFF2-40B4-BE49-F238E27FC236}">
                <a16:creationId xmlns:a16="http://schemas.microsoft.com/office/drawing/2014/main" id="{8ED2E1B1-36EE-4142-821A-97C13D1334AB}"/>
              </a:ext>
            </a:extLst>
          </p:cNvPr>
          <p:cNvSpPr/>
          <p:nvPr/>
        </p:nvSpPr>
        <p:spPr>
          <a:xfrm>
            <a:off x="4878391" y="1497937"/>
            <a:ext cx="3922710" cy="4154984"/>
          </a:xfrm>
          <a:prstGeom prst="rect">
            <a:avLst/>
          </a:prstGeom>
        </p:spPr>
        <p:txBody>
          <a:bodyPr wrap="square">
            <a:spAutoFit/>
          </a:bodyPr>
          <a:lstStyle/>
          <a:p>
            <a:pPr marL="457200" indent="-457200">
              <a:buFont typeface="Arial" panose="020B0604020202020204" pitchFamily="34" charset="0"/>
              <a:buChar char="•"/>
            </a:pPr>
            <a:r>
              <a:rPr lang="en-US" altLang="zh-CN" sz="2000" dirty="0"/>
              <a:t>P</a:t>
            </a:r>
            <a:r>
              <a:rPr lang="en-US" sz="2000" dirty="0"/>
              <a:t>layer must choose among K options </a:t>
            </a:r>
            <a:r>
              <a:rPr lang="en-US" sz="2000" dirty="0" err="1"/>
              <a:t>repeatly</a:t>
            </a:r>
            <a:r>
              <a:rPr lang="en-US" sz="2000" dirty="0"/>
              <a:t>.</a:t>
            </a:r>
          </a:p>
          <a:p>
            <a:endParaRPr lang="en-US" sz="2000" dirty="0"/>
          </a:p>
          <a:p>
            <a:pPr marL="457200" indent="-457200">
              <a:buFont typeface="Arial" panose="020B0604020202020204" pitchFamily="34" charset="0"/>
              <a:buChar char="•"/>
            </a:pPr>
            <a:r>
              <a:rPr lang="en-US" sz="2000" dirty="0"/>
              <a:t>For each selection of option, the player will receive a random reward.</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The reward of each option has the corresponding mean.</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r>
              <a:rPr lang="en-US" sz="2400" dirty="0"/>
              <a:t> </a:t>
            </a:r>
          </a:p>
        </p:txBody>
      </p:sp>
      <p:pic>
        <p:nvPicPr>
          <p:cNvPr id="6" name="Picture 5">
            <a:extLst>
              <a:ext uri="{FF2B5EF4-FFF2-40B4-BE49-F238E27FC236}">
                <a16:creationId xmlns:a16="http://schemas.microsoft.com/office/drawing/2014/main" id="{223AD0D2-C874-4184-8D2C-2EA33D47E422}"/>
              </a:ext>
            </a:extLst>
          </p:cNvPr>
          <p:cNvPicPr>
            <a:picLocks noChangeAspect="1"/>
          </p:cNvPicPr>
          <p:nvPr/>
        </p:nvPicPr>
        <p:blipFill>
          <a:blip r:embed="rId3"/>
          <a:stretch>
            <a:fillRect/>
          </a:stretch>
        </p:blipFill>
        <p:spPr>
          <a:xfrm>
            <a:off x="809701" y="1668699"/>
            <a:ext cx="3825800" cy="2669364"/>
          </a:xfrm>
          <a:prstGeom prst="rect">
            <a:avLst/>
          </a:prstGeom>
        </p:spPr>
      </p:pic>
    </p:spTree>
    <p:extLst>
      <p:ext uri="{BB962C8B-B14F-4D97-AF65-F5344CB8AC3E}">
        <p14:creationId xmlns:p14="http://schemas.microsoft.com/office/powerpoint/2010/main" val="94673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Regret of </a:t>
            </a:r>
            <a:r>
              <a:rPr lang="en" dirty="0"/>
              <a:t>Multi-armed Bandit Problem</a:t>
            </a:r>
            <a:endParaRPr dirty="0"/>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72529D6E-3607-4E60-AB31-6F9D0E762B59}"/>
                  </a:ext>
                </a:extLst>
              </p:cNvPr>
              <p:cNvSpPr/>
              <p:nvPr/>
            </p:nvSpPr>
            <p:spPr>
              <a:xfrm>
                <a:off x="565608" y="1597875"/>
                <a:ext cx="7844967" cy="2616101"/>
              </a:xfrm>
              <a:prstGeom prst="rect">
                <a:avLst/>
              </a:prstGeom>
            </p:spPr>
            <p:txBody>
              <a:bodyPr wrap="square">
                <a:spAutoFit/>
              </a:bodyPr>
              <a:lstStyle/>
              <a:p>
                <a:pPr marL="457200" indent="-457200">
                  <a:buFont typeface="Arial" panose="020B0604020202020204" pitchFamily="34" charset="0"/>
                  <a:buChar char="•"/>
                </a:pP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𝑇</m:t>
                        </m:r>
                      </m:e>
                      <m:sub>
                        <m:r>
                          <a:rPr lang="en-US" altLang="zh-CN" sz="2000" b="0" i="1" dirty="0" smtClean="0">
                            <a:latin typeface="Cambria Math" panose="02040503050406030204" pitchFamily="18" charset="0"/>
                          </a:rPr>
                          <m:t>𝑘</m:t>
                        </m:r>
                      </m:sub>
                    </m:sSub>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𝑁</m:t>
                        </m:r>
                      </m:e>
                    </m:d>
                  </m:oMath>
                </a14:m>
                <a:r>
                  <a:rPr lang="en-US" sz="2000" dirty="0"/>
                  <a:t> is the number of bandit </a:t>
                </a:r>
                <a:r>
                  <a:rPr lang="en-US" altLang="zh-CN" sz="2000" dirty="0"/>
                  <a:t>k is played, where N is the number of all bandits are played.</a:t>
                </a:r>
              </a:p>
              <a:p>
                <a:pPr marL="457200" indent="-457200">
                  <a:buFont typeface="Arial" panose="020B0604020202020204" pitchFamily="34" charset="0"/>
                  <a:buChar char="•"/>
                </a:pPr>
                <a14:m>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𝑋</m:t>
                            </m:r>
                          </m:e>
                        </m:acc>
                      </m:e>
                      <m:sub>
                        <m:r>
                          <a:rPr lang="en-US" altLang="zh-CN" sz="2000" b="0" i="1" smtClean="0">
                            <a:latin typeface="Cambria Math" panose="02040503050406030204" pitchFamily="18" charset="0"/>
                          </a:rPr>
                          <m:t>𝑘</m:t>
                        </m:r>
                      </m:sub>
                    </m:sSub>
                  </m:oMath>
                </a14:m>
                <a:r>
                  <a:rPr lang="en-US" sz="2000" dirty="0"/>
                  <a:t> is the current average reward of bandit k.</a:t>
                </a:r>
              </a:p>
              <a:p>
                <a:pPr marL="457200" indent="-457200">
                  <a:buFont typeface="Arial" panose="020B0604020202020204" pitchFamily="34" charset="0"/>
                  <a:buChar char="•"/>
                </a:pPr>
                <a:r>
                  <a:rPr lang="en-US" sz="2000" dirty="0"/>
                  <a:t>The mean of reward of the best bandit is </a:t>
                </a:r>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𝜇</m:t>
                        </m:r>
                      </m:e>
                      <m:sup>
                        <m:r>
                          <a:rPr lang="en-US" sz="2000" b="0" i="1" smtClean="0">
                            <a:latin typeface="Cambria Math" panose="02040503050406030204" pitchFamily="18" charset="0"/>
                            <a:ea typeface="Cambria Math" panose="02040503050406030204" pitchFamily="18" charset="0"/>
                          </a:rPr>
                          <m:t>∗</m:t>
                        </m:r>
                      </m:sup>
                    </m:sSup>
                  </m:oMath>
                </a14:m>
                <a:r>
                  <a:rPr lang="en-US" sz="2000" dirty="0"/>
                  <a:t>.</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r>
                  <a:rPr lang="en-US" sz="2400" dirty="0"/>
                  <a:t> </a:t>
                </a:r>
              </a:p>
            </p:txBody>
          </p:sp>
        </mc:Choice>
        <mc:Fallback xmlns="">
          <p:sp>
            <p:nvSpPr>
              <p:cNvPr id="5" name="Rectangle 3">
                <a:extLst>
                  <a:ext uri="{FF2B5EF4-FFF2-40B4-BE49-F238E27FC236}">
                    <a16:creationId xmlns:a16="http://schemas.microsoft.com/office/drawing/2014/main" id="{72529D6E-3607-4E60-AB31-6F9D0E762B59}"/>
                  </a:ext>
                </a:extLst>
              </p:cNvPr>
              <p:cNvSpPr>
                <a:spLocks noRot="1" noChangeAspect="1" noMove="1" noResize="1" noEditPoints="1" noAdjustHandles="1" noChangeArrowheads="1" noChangeShapeType="1" noTextEdit="1"/>
              </p:cNvSpPr>
              <p:nvPr/>
            </p:nvSpPr>
            <p:spPr>
              <a:xfrm>
                <a:off x="565608" y="1597875"/>
                <a:ext cx="7844967" cy="2616101"/>
              </a:xfrm>
              <a:prstGeom prst="rect">
                <a:avLst/>
              </a:prstGeom>
              <a:blipFill>
                <a:blip r:embed="rId3"/>
                <a:stretch>
                  <a:fillRect l="-699" t="-93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3D98E316-51DE-441B-BE09-7EF9CAC26478}"/>
              </a:ext>
            </a:extLst>
          </p:cNvPr>
          <p:cNvPicPr>
            <a:picLocks noChangeAspect="1"/>
          </p:cNvPicPr>
          <p:nvPr/>
        </p:nvPicPr>
        <p:blipFill>
          <a:blip r:embed="rId4"/>
          <a:stretch>
            <a:fillRect/>
          </a:stretch>
        </p:blipFill>
        <p:spPr>
          <a:xfrm>
            <a:off x="2732325" y="2984101"/>
            <a:ext cx="3679350" cy="996584"/>
          </a:xfrm>
          <a:prstGeom prst="rect">
            <a:avLst/>
          </a:prstGeom>
        </p:spPr>
      </p:pic>
      <p:sp>
        <p:nvSpPr>
          <p:cNvPr id="7" name="矩形 6">
            <a:extLst>
              <a:ext uri="{FF2B5EF4-FFF2-40B4-BE49-F238E27FC236}">
                <a16:creationId xmlns:a16="http://schemas.microsoft.com/office/drawing/2014/main" id="{57761E6F-CD2F-4764-8DC7-A4DA814FFFAA}"/>
              </a:ext>
            </a:extLst>
          </p:cNvPr>
          <p:cNvSpPr/>
          <p:nvPr/>
        </p:nvSpPr>
        <p:spPr>
          <a:xfrm>
            <a:off x="565609" y="3980685"/>
            <a:ext cx="7935454" cy="707886"/>
          </a:xfrm>
          <a:prstGeom prst="rect">
            <a:avLst/>
          </a:prstGeom>
        </p:spPr>
        <p:txBody>
          <a:bodyPr wrap="square">
            <a:spAutoFit/>
          </a:bodyPr>
          <a:lstStyle/>
          <a:p>
            <a:pPr marL="457200" indent="-457200">
              <a:buFont typeface="Arial" panose="020B0604020202020204" pitchFamily="34" charset="0"/>
              <a:buChar char="•"/>
            </a:pPr>
            <a:r>
              <a:rPr lang="en-US" altLang="zh-CN" sz="2000" dirty="0"/>
              <a:t>A policy should be proposed to decrease the regret in the process of selection.</a:t>
            </a:r>
          </a:p>
        </p:txBody>
      </p:sp>
    </p:spTree>
    <p:extLst>
      <p:ext uri="{BB962C8B-B14F-4D97-AF65-F5344CB8AC3E}">
        <p14:creationId xmlns:p14="http://schemas.microsoft.com/office/powerpoint/2010/main" val="322434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Regret of </a:t>
            </a:r>
            <a:r>
              <a:rPr lang="en" dirty="0"/>
              <a:t>Multi-</a:t>
            </a:r>
            <a:r>
              <a:rPr lang="en-US" dirty="0"/>
              <a:t>objective</a:t>
            </a:r>
            <a:r>
              <a:rPr lang="en" dirty="0"/>
              <a:t> Bandit Problem</a:t>
            </a:r>
            <a:endParaRPr dirty="0"/>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72529D6E-3607-4E60-AB31-6F9D0E762B59}"/>
                  </a:ext>
                </a:extLst>
              </p:cNvPr>
              <p:cNvSpPr/>
              <p:nvPr/>
            </p:nvSpPr>
            <p:spPr>
              <a:xfrm>
                <a:off x="565608" y="1597875"/>
                <a:ext cx="8259060" cy="1384995"/>
              </a:xfrm>
              <a:prstGeom prst="rect">
                <a:avLst/>
              </a:prstGeom>
            </p:spPr>
            <p:txBody>
              <a:bodyPr wrap="square">
                <a:spAutoFit/>
              </a:bodyPr>
              <a:lstStyle/>
              <a:p>
                <a:pPr marL="457200" indent="-457200">
                  <a:buFont typeface="Arial" panose="020B0604020202020204" pitchFamily="34" charset="0"/>
                  <a:buChar char="•"/>
                </a:pPr>
                <a:r>
                  <a:rPr lang="en-US" altLang="zh-CN" sz="2000" b="0" dirty="0"/>
                  <a:t>The reward of each bandit is a D-dimension vector, which means that  </a:t>
                </a:r>
                <a14:m>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𝑋</m:t>
                            </m:r>
                          </m:e>
                        </m:acc>
                      </m:e>
                      <m:sub>
                        <m:r>
                          <a:rPr lang="en-US" altLang="zh-CN" sz="2000" b="0" i="1" smtClean="0">
                            <a:latin typeface="Cambria Math" panose="02040503050406030204" pitchFamily="18" charset="0"/>
                          </a:rPr>
                          <m:t>𝑘</m:t>
                        </m:r>
                      </m:sub>
                    </m:sSub>
                  </m:oMath>
                </a14:m>
                <a:r>
                  <a:rPr lang="en-US" sz="2000" dirty="0"/>
                  <a:t> is a </a:t>
                </a:r>
                <a:r>
                  <a:rPr lang="en-US" altLang="zh-CN" sz="2000" dirty="0"/>
                  <a:t>D-dimension vector too</a:t>
                </a:r>
                <a:r>
                  <a:rPr lang="en-US" sz="2000" dirty="0"/>
                  <a:t>.</a:t>
                </a:r>
              </a:p>
              <a:p>
                <a:pPr marL="457200" indent="-457200">
                  <a:buFont typeface="Arial" panose="020B0604020202020204" pitchFamily="34" charset="0"/>
                  <a:buChar char="•"/>
                </a:pPr>
                <a:endParaRPr lang="en-US" sz="2000" dirty="0"/>
              </a:p>
              <a:p>
                <a:r>
                  <a:rPr lang="en-US" sz="2400" dirty="0"/>
                  <a:t> </a:t>
                </a:r>
              </a:p>
            </p:txBody>
          </p:sp>
        </mc:Choice>
        <mc:Fallback xmlns="">
          <p:sp>
            <p:nvSpPr>
              <p:cNvPr id="5" name="Rectangle 3">
                <a:extLst>
                  <a:ext uri="{FF2B5EF4-FFF2-40B4-BE49-F238E27FC236}">
                    <a16:creationId xmlns:a16="http://schemas.microsoft.com/office/drawing/2014/main" id="{72529D6E-3607-4E60-AB31-6F9D0E762B59}"/>
                  </a:ext>
                </a:extLst>
              </p:cNvPr>
              <p:cNvSpPr>
                <a:spLocks noRot="1" noChangeAspect="1" noMove="1" noResize="1" noEditPoints="1" noAdjustHandles="1" noChangeArrowheads="1" noChangeShapeType="1" noTextEdit="1"/>
              </p:cNvSpPr>
              <p:nvPr/>
            </p:nvSpPr>
            <p:spPr>
              <a:xfrm>
                <a:off x="565608" y="1597875"/>
                <a:ext cx="8259060" cy="1384995"/>
              </a:xfrm>
              <a:prstGeom prst="rect">
                <a:avLst/>
              </a:prstGeom>
              <a:blipFill>
                <a:blip r:embed="rId3"/>
                <a:stretch>
                  <a:fillRect l="-664" t="-176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B23C6EF-6A06-4832-AEB8-F4C534B9861E}"/>
              </a:ext>
            </a:extLst>
          </p:cNvPr>
          <p:cNvPicPr>
            <a:picLocks noChangeAspect="1"/>
          </p:cNvPicPr>
          <p:nvPr/>
        </p:nvPicPr>
        <p:blipFill>
          <a:blip r:embed="rId4"/>
          <a:stretch>
            <a:fillRect/>
          </a:stretch>
        </p:blipFill>
        <p:spPr>
          <a:xfrm>
            <a:off x="3097589" y="2316643"/>
            <a:ext cx="2948822" cy="812406"/>
          </a:xfrm>
          <a:prstGeom prst="rect">
            <a:avLst/>
          </a:prstGeom>
        </p:spPr>
      </p:pic>
      <p:pic>
        <p:nvPicPr>
          <p:cNvPr id="8" name="Shape 309">
            <a:extLst>
              <a:ext uri="{FF2B5EF4-FFF2-40B4-BE49-F238E27FC236}">
                <a16:creationId xmlns:a16="http://schemas.microsoft.com/office/drawing/2014/main" id="{79193FF3-9BF9-495B-9242-5FBAC15821DE}"/>
              </a:ext>
            </a:extLst>
          </p:cNvPr>
          <p:cNvPicPr preferRelativeResize="0"/>
          <p:nvPr/>
        </p:nvPicPr>
        <p:blipFill>
          <a:blip r:embed="rId5">
            <a:alphaModFix/>
          </a:blip>
          <a:stretch>
            <a:fillRect/>
          </a:stretch>
        </p:blipFill>
        <p:spPr>
          <a:xfrm>
            <a:off x="2402100" y="3911517"/>
            <a:ext cx="4339775" cy="442700"/>
          </a:xfrm>
          <a:prstGeom prst="rect">
            <a:avLst/>
          </a:prstGeom>
          <a:noFill/>
          <a:ln>
            <a:noFill/>
          </a:ln>
        </p:spPr>
      </p:pic>
      <p:sp>
        <p:nvSpPr>
          <p:cNvPr id="12" name="Rectangle 3">
            <a:extLst>
              <a:ext uri="{FF2B5EF4-FFF2-40B4-BE49-F238E27FC236}">
                <a16:creationId xmlns:a16="http://schemas.microsoft.com/office/drawing/2014/main" id="{60B7485F-E795-4F02-95BE-A258A9687484}"/>
              </a:ext>
            </a:extLst>
          </p:cNvPr>
          <p:cNvSpPr/>
          <p:nvPr/>
        </p:nvSpPr>
        <p:spPr>
          <a:xfrm>
            <a:off x="565608" y="3129049"/>
            <a:ext cx="8259060" cy="1384995"/>
          </a:xfrm>
          <a:prstGeom prst="rect">
            <a:avLst/>
          </a:prstGeom>
        </p:spPr>
        <p:txBody>
          <a:bodyPr wrap="square">
            <a:spAutoFit/>
          </a:bodyPr>
          <a:lstStyle/>
          <a:p>
            <a:pPr marL="457200" indent="-457200">
              <a:buFont typeface="Arial" panose="020B0604020202020204" pitchFamily="34" charset="0"/>
              <a:buChar char="•"/>
            </a:pPr>
            <a:r>
              <a:rPr lang="en-US" altLang="zh-CN" sz="2000" b="0" dirty="0"/>
              <a:t>For vector a and b, a is larger than b if and only if each element in a is larger than b.</a:t>
            </a:r>
            <a:endParaRPr lang="en-US" sz="2000" dirty="0"/>
          </a:p>
          <a:p>
            <a:pPr marL="457200" indent="-457200">
              <a:buFont typeface="Arial" panose="020B0604020202020204" pitchFamily="34" charset="0"/>
              <a:buChar char="•"/>
            </a:pPr>
            <a:endParaRPr lang="en-US" sz="2000" dirty="0"/>
          </a:p>
          <a:p>
            <a:r>
              <a:rPr lang="en-US" sz="2400" dirty="0"/>
              <a:t> </a:t>
            </a:r>
          </a:p>
        </p:txBody>
      </p:sp>
    </p:spTree>
    <p:extLst>
      <p:ext uri="{BB962C8B-B14F-4D97-AF65-F5344CB8AC3E}">
        <p14:creationId xmlns:p14="http://schemas.microsoft.com/office/powerpoint/2010/main" val="424725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lvl="0"/>
            <a:r>
              <a:rPr lang="en-US" dirty="0"/>
              <a:t>Generalized G</a:t>
            </a:r>
            <a:r>
              <a:rPr lang="en-US" altLang="zh-CN" dirty="0"/>
              <a:t>i</a:t>
            </a:r>
            <a:r>
              <a:rPr lang="en-US" dirty="0"/>
              <a:t>ni Index (GGI)</a:t>
            </a:r>
            <a:endParaRPr dirty="0"/>
          </a:p>
        </p:txBody>
      </p:sp>
      <p:sp>
        <p:nvSpPr>
          <p:cNvPr id="5" name="Rectangle 3">
            <a:extLst>
              <a:ext uri="{FF2B5EF4-FFF2-40B4-BE49-F238E27FC236}">
                <a16:creationId xmlns:a16="http://schemas.microsoft.com/office/drawing/2014/main" id="{72529D6E-3607-4E60-AB31-6F9D0E762B59}"/>
              </a:ext>
            </a:extLst>
          </p:cNvPr>
          <p:cNvSpPr/>
          <p:nvPr/>
        </p:nvSpPr>
        <p:spPr>
          <a:xfrm>
            <a:off x="565608" y="1597875"/>
            <a:ext cx="8259060" cy="1077218"/>
          </a:xfrm>
          <a:prstGeom prst="rect">
            <a:avLst/>
          </a:prstGeom>
        </p:spPr>
        <p:txBody>
          <a:bodyPr wrap="square">
            <a:spAutoFit/>
          </a:bodyPr>
          <a:lstStyle/>
          <a:p>
            <a:pPr marL="457200" indent="-457200">
              <a:buFont typeface="Arial" panose="020B0604020202020204" pitchFamily="34" charset="0"/>
              <a:buChar char="•"/>
            </a:pPr>
            <a:r>
              <a:rPr lang="en-US" altLang="zh-CN" sz="2000" dirty="0"/>
              <a:t>GGI was originally introduced for quantifying the inequality of income distribution in economics.</a:t>
            </a:r>
            <a:endParaRPr lang="en-US" sz="2000" dirty="0"/>
          </a:p>
          <a:p>
            <a:r>
              <a:rPr lang="en-US" sz="2400" dirty="0"/>
              <a:t> </a:t>
            </a:r>
          </a:p>
        </p:txBody>
      </p:sp>
      <p:sp>
        <p:nvSpPr>
          <p:cNvPr id="12" name="Rectangle 3">
            <a:extLst>
              <a:ext uri="{FF2B5EF4-FFF2-40B4-BE49-F238E27FC236}">
                <a16:creationId xmlns:a16="http://schemas.microsoft.com/office/drawing/2014/main" id="{60B7485F-E795-4F02-95BE-A258A9687484}"/>
              </a:ext>
            </a:extLst>
          </p:cNvPr>
          <p:cNvSpPr/>
          <p:nvPr/>
        </p:nvSpPr>
        <p:spPr>
          <a:xfrm>
            <a:off x="565608" y="2513294"/>
            <a:ext cx="8259060" cy="1384995"/>
          </a:xfrm>
          <a:prstGeom prst="rect">
            <a:avLst/>
          </a:prstGeom>
        </p:spPr>
        <p:txBody>
          <a:bodyPr wrap="square">
            <a:spAutoFit/>
          </a:bodyPr>
          <a:lstStyle/>
          <a:p>
            <a:pPr marL="457200" indent="-457200">
              <a:buFont typeface="Arial" panose="020B0604020202020204" pitchFamily="34" charset="0"/>
              <a:buChar char="•"/>
            </a:pPr>
            <a:r>
              <a:rPr lang="en-US" altLang="zh-CN" sz="2000" b="0" dirty="0"/>
              <a:t>GGI is a convex function and it could project a vector into a specific scalar value to be optimized.</a:t>
            </a:r>
            <a:endParaRPr lang="en-US" sz="2000" dirty="0"/>
          </a:p>
          <a:p>
            <a:pPr marL="457200" indent="-457200">
              <a:buFont typeface="Arial" panose="020B0604020202020204" pitchFamily="34" charset="0"/>
              <a:buChar char="•"/>
            </a:pPr>
            <a:endParaRPr lang="en-US" sz="2000" dirty="0"/>
          </a:p>
          <a:p>
            <a:r>
              <a:rPr lang="en-US" sz="2400" dirty="0"/>
              <a:t> </a:t>
            </a:r>
          </a:p>
        </p:txBody>
      </p:sp>
      <p:sp>
        <p:nvSpPr>
          <p:cNvPr id="7" name="Rectangle 3">
            <a:extLst>
              <a:ext uri="{FF2B5EF4-FFF2-40B4-BE49-F238E27FC236}">
                <a16:creationId xmlns:a16="http://schemas.microsoft.com/office/drawing/2014/main" id="{67C9A996-C51A-4EBD-8F5A-05CEC8AC5A0B}"/>
              </a:ext>
            </a:extLst>
          </p:cNvPr>
          <p:cNvSpPr/>
          <p:nvPr/>
        </p:nvSpPr>
        <p:spPr>
          <a:xfrm>
            <a:off x="565608" y="3438691"/>
            <a:ext cx="8259060" cy="1384995"/>
          </a:xfrm>
          <a:prstGeom prst="rect">
            <a:avLst/>
          </a:prstGeom>
        </p:spPr>
        <p:txBody>
          <a:bodyPr wrap="square">
            <a:spAutoFit/>
          </a:bodyPr>
          <a:lstStyle/>
          <a:p>
            <a:pPr marL="457200" indent="-457200">
              <a:buFont typeface="Arial" panose="020B0604020202020204" pitchFamily="34" charset="0"/>
              <a:buChar char="•"/>
            </a:pPr>
            <a:r>
              <a:rPr lang="en-US" altLang="zh-CN" sz="2000" b="0" dirty="0"/>
              <a:t>Surveys have shown that GGI could partially handle the definition comparing vectors  mentioned above.</a:t>
            </a:r>
            <a:endParaRPr lang="en-US" sz="2000" dirty="0"/>
          </a:p>
          <a:p>
            <a:pPr marL="457200" indent="-457200">
              <a:buFont typeface="Arial" panose="020B0604020202020204" pitchFamily="34" charset="0"/>
              <a:buChar char="•"/>
            </a:pPr>
            <a:endParaRPr lang="en-US" sz="2000" dirty="0"/>
          </a:p>
          <a:p>
            <a:r>
              <a:rPr lang="en-US" sz="2400" dirty="0"/>
              <a:t> </a:t>
            </a:r>
          </a:p>
        </p:txBody>
      </p:sp>
    </p:spTree>
    <p:extLst>
      <p:ext uri="{BB962C8B-B14F-4D97-AF65-F5344CB8AC3E}">
        <p14:creationId xmlns:p14="http://schemas.microsoft.com/office/powerpoint/2010/main" val="279302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Generalized Gini Index</a:t>
            </a:r>
            <a:endParaRPr/>
          </a:p>
          <a:p>
            <a:pPr marL="0" lvl="0" indent="0" rtl="0">
              <a:spcBef>
                <a:spcPts val="0"/>
              </a:spcBef>
              <a:spcAft>
                <a:spcPts val="0"/>
              </a:spcAft>
              <a:buNone/>
            </a:pPr>
            <a:endParaRPr/>
          </a:p>
        </p:txBody>
      </p:sp>
      <p:sp>
        <p:nvSpPr>
          <p:cNvPr id="344" name="Shape 344"/>
          <p:cNvSpPr txBox="1"/>
          <p:nvPr/>
        </p:nvSpPr>
        <p:spPr>
          <a:xfrm>
            <a:off x="1303800" y="1533200"/>
            <a:ext cx="7030500" cy="999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a:highlight>
                  <a:srgbClr val="FFFFFF"/>
                </a:highlight>
              </a:rPr>
              <a:t>Ogryczak W, Śliwiński T. On solving linear programs with the ordered weighted averaging objective[J]. European Journal of Operational Research, 2003, 148(1):80-91.</a:t>
            </a:r>
            <a:endParaRPr sz="1800"/>
          </a:p>
        </p:txBody>
      </p:sp>
      <p:pic>
        <p:nvPicPr>
          <p:cNvPr id="3" name="Picture 2">
            <a:extLst>
              <a:ext uri="{FF2B5EF4-FFF2-40B4-BE49-F238E27FC236}">
                <a16:creationId xmlns:a16="http://schemas.microsoft.com/office/drawing/2014/main" id="{8E556DD3-17FB-436F-92DD-CC63B0184B38}"/>
              </a:ext>
            </a:extLst>
          </p:cNvPr>
          <p:cNvPicPr>
            <a:picLocks noChangeAspect="1"/>
          </p:cNvPicPr>
          <p:nvPr/>
        </p:nvPicPr>
        <p:blipFill>
          <a:blip r:embed="rId3"/>
          <a:stretch>
            <a:fillRect/>
          </a:stretch>
        </p:blipFill>
        <p:spPr>
          <a:xfrm>
            <a:off x="2072423" y="2532500"/>
            <a:ext cx="4755097" cy="2544267"/>
          </a:xfrm>
          <a:prstGeom prst="rect">
            <a:avLst/>
          </a:prstGeom>
        </p:spPr>
      </p:pic>
    </p:spTree>
    <p:extLst>
      <p:ext uri="{BB962C8B-B14F-4D97-AF65-F5344CB8AC3E}">
        <p14:creationId xmlns:p14="http://schemas.microsoft.com/office/powerpoint/2010/main" val="137660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Generalized Gini Index</a:t>
            </a:r>
            <a:endParaRPr/>
          </a:p>
        </p:txBody>
      </p:sp>
      <p:sp>
        <p:nvSpPr>
          <p:cNvPr id="326" name="Shape 326"/>
          <p:cNvSpPr txBox="1">
            <a:spLocks noGrp="1"/>
          </p:cNvSpPr>
          <p:nvPr>
            <p:ph type="body" idx="1"/>
          </p:nvPr>
        </p:nvSpPr>
        <p:spPr>
          <a:xfrm>
            <a:off x="1056750" y="2292375"/>
            <a:ext cx="7030500" cy="481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W is fixed weight.</a:t>
            </a:r>
            <a:endParaRPr sz="1800"/>
          </a:p>
          <a:p>
            <a:pPr marL="0" lvl="0" indent="0" rtl="0">
              <a:spcBef>
                <a:spcPts val="1600"/>
              </a:spcBef>
              <a:spcAft>
                <a:spcPts val="1600"/>
              </a:spcAft>
              <a:buNone/>
            </a:pPr>
            <a:endParaRPr/>
          </a:p>
        </p:txBody>
      </p:sp>
      <p:pic>
        <p:nvPicPr>
          <p:cNvPr id="327" name="Shape 327"/>
          <p:cNvPicPr preferRelativeResize="0"/>
          <p:nvPr/>
        </p:nvPicPr>
        <p:blipFill>
          <a:blip r:embed="rId3">
            <a:alphaModFix/>
          </a:blip>
          <a:stretch>
            <a:fillRect/>
          </a:stretch>
        </p:blipFill>
        <p:spPr>
          <a:xfrm>
            <a:off x="2982675" y="1597875"/>
            <a:ext cx="3390025" cy="854368"/>
          </a:xfrm>
          <a:prstGeom prst="rect">
            <a:avLst/>
          </a:prstGeom>
          <a:noFill/>
          <a:ln>
            <a:noFill/>
          </a:ln>
        </p:spPr>
      </p:pic>
      <p:pic>
        <p:nvPicPr>
          <p:cNvPr id="328" name="Shape 328"/>
          <p:cNvPicPr preferRelativeResize="0"/>
          <p:nvPr/>
        </p:nvPicPr>
        <p:blipFill>
          <a:blip r:embed="rId4">
            <a:alphaModFix/>
          </a:blip>
          <a:stretch>
            <a:fillRect/>
          </a:stretch>
        </p:blipFill>
        <p:spPr>
          <a:xfrm>
            <a:off x="2894250" y="2849775"/>
            <a:ext cx="3390025" cy="378875"/>
          </a:xfrm>
          <a:prstGeom prst="rect">
            <a:avLst/>
          </a:prstGeom>
          <a:noFill/>
          <a:ln>
            <a:noFill/>
          </a:ln>
        </p:spPr>
      </p:pic>
      <p:sp>
        <p:nvSpPr>
          <p:cNvPr id="329" name="Shape 329"/>
          <p:cNvSpPr txBox="1">
            <a:spLocks noGrp="1"/>
          </p:cNvSpPr>
          <p:nvPr>
            <p:ph type="body" idx="1"/>
          </p:nvPr>
        </p:nvSpPr>
        <p:spPr>
          <a:xfrm>
            <a:off x="1056750" y="3228650"/>
            <a:ext cx="7658700" cy="481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     Is a permutation that sorts the components of x in a decreasing order . </a:t>
            </a:r>
            <a:endParaRPr sz="1800"/>
          </a:p>
          <a:p>
            <a:pPr marL="0" lvl="0" indent="0" rtl="0">
              <a:spcBef>
                <a:spcPts val="1600"/>
              </a:spcBef>
              <a:spcAft>
                <a:spcPts val="1600"/>
              </a:spcAft>
              <a:buNone/>
            </a:pPr>
            <a:endParaRPr/>
          </a:p>
        </p:txBody>
      </p:sp>
      <p:pic>
        <p:nvPicPr>
          <p:cNvPr id="330" name="Shape 330"/>
          <p:cNvPicPr preferRelativeResize="0"/>
          <p:nvPr/>
        </p:nvPicPr>
        <p:blipFill>
          <a:blip r:embed="rId5">
            <a:alphaModFix/>
          </a:blip>
          <a:stretch>
            <a:fillRect/>
          </a:stretch>
        </p:blipFill>
        <p:spPr>
          <a:xfrm>
            <a:off x="1497175" y="3312088"/>
            <a:ext cx="400050" cy="314325"/>
          </a:xfrm>
          <a:prstGeom prst="rect">
            <a:avLst/>
          </a:prstGeom>
          <a:noFill/>
          <a:ln>
            <a:noFill/>
          </a:ln>
        </p:spPr>
      </p:pic>
      <p:pic>
        <p:nvPicPr>
          <p:cNvPr id="331" name="Shape 331"/>
          <p:cNvPicPr preferRelativeResize="0"/>
          <p:nvPr/>
        </p:nvPicPr>
        <p:blipFill>
          <a:blip r:embed="rId6">
            <a:alphaModFix/>
          </a:blip>
          <a:stretch>
            <a:fillRect/>
          </a:stretch>
        </p:blipFill>
        <p:spPr>
          <a:xfrm>
            <a:off x="2481263" y="4029375"/>
            <a:ext cx="4181475" cy="381000"/>
          </a:xfrm>
          <a:prstGeom prst="rect">
            <a:avLst/>
          </a:prstGeom>
          <a:noFill/>
          <a:ln>
            <a:noFill/>
          </a:ln>
        </p:spPr>
      </p:pic>
    </p:spTree>
    <p:extLst>
      <p:ext uri="{BB962C8B-B14F-4D97-AF65-F5344CB8AC3E}">
        <p14:creationId xmlns:p14="http://schemas.microsoft.com/office/powerpoint/2010/main" val="148781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Online Gradient Descent</a:t>
            </a:r>
            <a:endParaRPr/>
          </a:p>
          <a:p>
            <a:pPr marL="0" lvl="0" indent="0" rtl="0">
              <a:spcBef>
                <a:spcPts val="0"/>
              </a:spcBef>
              <a:spcAft>
                <a:spcPts val="0"/>
              </a:spcAft>
              <a:buNone/>
            </a:pPr>
            <a:endParaRPr/>
          </a:p>
        </p:txBody>
      </p:sp>
      <mc:AlternateContent xmlns:mc="http://schemas.openxmlformats.org/markup-compatibility/2006" xmlns:a14="http://schemas.microsoft.com/office/drawing/2010/main">
        <mc:Choice Requires="a14">
          <p:sp>
            <p:nvSpPr>
              <p:cNvPr id="351" name="Shape 351"/>
              <p:cNvSpPr txBox="1">
                <a:spLocks noGrp="1"/>
              </p:cNvSpPr>
              <p:nvPr>
                <p:ph type="body" idx="1"/>
              </p:nvPr>
            </p:nvSpPr>
            <p:spPr>
              <a:xfrm>
                <a:off x="989700" y="2571750"/>
                <a:ext cx="7658700" cy="1236621"/>
              </a:xfrm>
              <a:prstGeom prst="rect">
                <a:avLst/>
              </a:prstGeom>
            </p:spPr>
            <p:txBody>
              <a:bodyPr spcFirstLastPara="1" wrap="square" lIns="91425" tIns="91425" rIns="91425" bIns="91425" anchor="t" anchorCtr="0">
                <a:noAutofit/>
              </a:bodyPr>
              <a:lstStyle/>
              <a:p>
                <a:pPr lvl="0" indent="-342900">
                  <a:buSzPts val="1800"/>
                  <a:buAutoNum type="arabicParenR"/>
                </a:pPr>
                <a:r>
                  <a:rPr lang="en-US" sz="1800" dirty="0"/>
                  <a:t>Every time we using </a:t>
                </a:r>
                <a:r>
                  <a:rPr lang="el-GR" sz="1800" dirty="0"/>
                  <a:t>α </a:t>
                </a:r>
                <a:r>
                  <a:rPr lang="en-US" sz="1800" dirty="0"/>
                  <a:t>to choose an arm and update its </a:t>
                </a:r>
                <a14:m>
                  <m:oMath xmlns:m="http://schemas.openxmlformats.org/officeDocument/2006/math">
                    <m:acc>
                      <m:accPr>
                        <m:chr m:val="̂"/>
                        <m:ctrlPr>
                          <a:rPr lang="ar-AE" sz="1800" i="1" smtClean="0">
                            <a:latin typeface="Cambria Math" panose="02040503050406030204" pitchFamily="18" charset="0"/>
                          </a:rPr>
                        </m:ctrlPr>
                      </m:accPr>
                      <m:e>
                        <m:r>
                          <a:rPr lang="ar-AE" sz="1800" b="0" i="1" smtClean="0">
                            <a:latin typeface="Cambria Math" panose="02040503050406030204" pitchFamily="18" charset="0"/>
                          </a:rPr>
                          <m:t>𝜇</m:t>
                        </m:r>
                      </m:e>
                    </m:acc>
                  </m:oMath>
                </a14:m>
                <a:endParaRPr lang="ar-AE" sz="1800" dirty="0"/>
              </a:p>
              <a:p>
                <a:pPr marL="457200" lvl="0" indent="-342900" rtl="0">
                  <a:spcBef>
                    <a:spcPts val="0"/>
                  </a:spcBef>
                  <a:spcAft>
                    <a:spcPts val="0"/>
                  </a:spcAft>
                  <a:buSzPts val="1800"/>
                  <a:buAutoNum type="arabicParenR"/>
                </a:pPr>
                <a:r>
                  <a:rPr lang="en-US" sz="1800" dirty="0"/>
                  <a:t>Calculate the gradient of G and update </a:t>
                </a:r>
                <a:r>
                  <a:rPr lang="el-GR" sz="1800" dirty="0"/>
                  <a:t>α.</a:t>
                </a:r>
                <a:r>
                  <a:rPr lang="en-US" sz="1800" dirty="0"/>
                  <a:t> </a:t>
                </a:r>
              </a:p>
              <a:p>
                <a:pPr marL="457200" lvl="0" indent="-342900" rtl="0">
                  <a:spcBef>
                    <a:spcPts val="0"/>
                  </a:spcBef>
                  <a:spcAft>
                    <a:spcPts val="0"/>
                  </a:spcAft>
                  <a:buSzPts val="1800"/>
                  <a:buAutoNum type="arabicParenR"/>
                </a:pP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𝛼</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𝑤</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𝜇</m:t>
                            </m:r>
                          </m:e>
                          <m:sub>
                            <m:r>
                              <a:rPr lang="en-US" sz="1800" b="0" i="1" smtClean="0">
                                <a:latin typeface="Cambria Math" panose="02040503050406030204" pitchFamily="18" charset="0"/>
                              </a:rPr>
                              <m:t>𝜎</m:t>
                            </m:r>
                          </m:sub>
                        </m:sSub>
                      </m:e>
                    </m:acc>
                  </m:oMath>
                </a14:m>
                <a:endParaRPr lang="en-US" sz="1800" dirty="0"/>
              </a:p>
              <a:p>
                <a:pPr marL="457200" lvl="0" indent="-342900" rtl="0">
                  <a:spcBef>
                    <a:spcPts val="0"/>
                  </a:spcBef>
                  <a:spcAft>
                    <a:spcPts val="0"/>
                  </a:spcAft>
                  <a:buSzPts val="1800"/>
                  <a:buAutoNum type="arabicParenR"/>
                </a:pPr>
                <a14:m>
                  <m:oMath xmlns:m="http://schemas.openxmlformats.org/officeDocument/2006/math">
                    <m:r>
                      <a:rPr lang="en-US" sz="1800" b="0" i="1" smtClean="0">
                        <a:latin typeface="Cambria Math" panose="02040503050406030204" pitchFamily="18" charset="0"/>
                      </a:rPr>
                      <m:t>𝛼</m:t>
                    </m:r>
                    <m:r>
                      <a:rPr lang="en-US" sz="1800" b="0" i="1" smtClean="0">
                        <a:latin typeface="Cambria Math" panose="02040503050406030204" pitchFamily="18" charset="0"/>
                      </a:rPr>
                      <m:t>=</m:t>
                    </m:r>
                    <m:r>
                      <a:rPr lang="en-US" sz="1800" b="0" i="1" smtClean="0">
                        <a:latin typeface="Cambria Math" panose="02040503050406030204" pitchFamily="18" charset="0"/>
                      </a:rPr>
                      <m:t>𝛼</m:t>
                    </m:r>
                    <m:r>
                      <a:rPr lang="en-US" sz="1800" b="0" i="1" smtClean="0">
                        <a:latin typeface="Cambria Math" panose="02040503050406030204" pitchFamily="18" charset="0"/>
                      </a:rPr>
                      <m:t>+</m:t>
                    </m:r>
                    <m:r>
                      <a:rPr lang="en-US" sz="1800" b="0" i="1" smtClean="0">
                        <a:latin typeface="Cambria Math" panose="02040503050406030204" pitchFamily="18" charset="0"/>
                      </a:rPr>
                      <m:t>𝜆</m:t>
                    </m:r>
                    <m:r>
                      <a:rPr lang="en-US" sz="1800" b="0" i="1" smtClean="0">
                        <a:latin typeface="Cambria Math" panose="02040503050406030204" pitchFamily="18" charset="0"/>
                      </a:rPr>
                      <m:t>∗</m:t>
                    </m:r>
                    <m:r>
                      <a:rPr lang="en-US" sz="1800" b="0" i="1" smtClean="0">
                        <a:latin typeface="Cambria Math" panose="02040503050406030204" pitchFamily="18" charset="0"/>
                      </a:rPr>
                      <m:t>𝛼</m:t>
                    </m:r>
                    <m:r>
                      <a:rPr lang="en-US" sz="1800" b="0" i="1" smtClean="0">
                        <a:latin typeface="Cambria Math" panose="02040503050406030204" pitchFamily="18" charset="0"/>
                      </a:rPr>
                      <m:t>′</m:t>
                    </m:r>
                    <m:r>
                      <a:rPr lang="en-US" sz="1800" b="0" i="1" smtClean="0">
                        <a:latin typeface="Cambria Math" panose="02040503050406030204" pitchFamily="18" charset="0"/>
                      </a:rPr>
                      <m:t> </m:t>
                    </m:r>
                  </m:oMath>
                </a14:m>
                <a:endParaRPr lang="el-GR" sz="1800" dirty="0"/>
              </a:p>
            </p:txBody>
          </p:sp>
        </mc:Choice>
        <mc:Fallback xmlns="">
          <p:sp>
            <p:nvSpPr>
              <p:cNvPr id="351" name="Shape 351"/>
              <p:cNvSpPr txBox="1">
                <a:spLocks noGrp="1" noRot="1" noChangeAspect="1" noMove="1" noResize="1" noEditPoints="1" noAdjustHandles="1" noChangeArrowheads="1" noChangeShapeType="1" noTextEdit="1"/>
              </p:cNvSpPr>
              <p:nvPr>
                <p:ph type="body" idx="1"/>
              </p:nvPr>
            </p:nvSpPr>
            <p:spPr>
              <a:xfrm>
                <a:off x="989700" y="2571750"/>
                <a:ext cx="7658700" cy="1236621"/>
              </a:xfrm>
              <a:prstGeom prst="rect">
                <a:avLst/>
              </a:prstGeom>
              <a:blipFill>
                <a:blip r:embed="rId3"/>
                <a:stretch>
                  <a:fillRect b="-17734"/>
                </a:stretch>
              </a:blipFill>
            </p:spPr>
            <p:txBody>
              <a:bodyPr/>
              <a:lstStyle/>
              <a:p>
                <a:r>
                  <a:rPr lang="en-US">
                    <a:noFill/>
                  </a:rPr>
                  <a:t> </a:t>
                </a:r>
              </a:p>
            </p:txBody>
          </p:sp>
        </mc:Fallback>
      </mc:AlternateContent>
      <p:pic>
        <p:nvPicPr>
          <p:cNvPr id="7" name="Shape 360">
            <a:extLst>
              <a:ext uri="{FF2B5EF4-FFF2-40B4-BE49-F238E27FC236}">
                <a16:creationId xmlns:a16="http://schemas.microsoft.com/office/drawing/2014/main" id="{25CEF075-65EF-4B5C-95D5-F6B58B4E264D}"/>
              </a:ext>
            </a:extLst>
          </p:cNvPr>
          <p:cNvPicPr preferRelativeResize="0"/>
          <p:nvPr/>
        </p:nvPicPr>
        <p:blipFill>
          <a:blip r:embed="rId4">
            <a:alphaModFix/>
          </a:blip>
          <a:stretch>
            <a:fillRect/>
          </a:stretch>
        </p:blipFill>
        <p:spPr>
          <a:xfrm>
            <a:off x="809700" y="1346669"/>
            <a:ext cx="3173020" cy="1033904"/>
          </a:xfrm>
          <a:prstGeom prst="rect">
            <a:avLst/>
          </a:prstGeom>
          <a:noFill/>
          <a:ln>
            <a:noFill/>
          </a:ln>
        </p:spPr>
      </p:pic>
      <p:pic>
        <p:nvPicPr>
          <p:cNvPr id="8" name="Shape 361">
            <a:extLst>
              <a:ext uri="{FF2B5EF4-FFF2-40B4-BE49-F238E27FC236}">
                <a16:creationId xmlns:a16="http://schemas.microsoft.com/office/drawing/2014/main" id="{37A65E77-A4E2-4D76-92AE-FB5EDCA19398}"/>
              </a:ext>
            </a:extLst>
          </p:cNvPr>
          <p:cNvPicPr preferRelativeResize="0"/>
          <p:nvPr/>
        </p:nvPicPr>
        <p:blipFill>
          <a:blip r:embed="rId5">
            <a:alphaModFix/>
          </a:blip>
          <a:stretch>
            <a:fillRect/>
          </a:stretch>
        </p:blipFill>
        <p:spPr>
          <a:xfrm>
            <a:off x="4758500" y="1298785"/>
            <a:ext cx="3276825" cy="1113576"/>
          </a:xfrm>
          <a:prstGeom prst="rect">
            <a:avLst/>
          </a:prstGeom>
          <a:noFill/>
          <a:ln>
            <a:noFill/>
          </a:ln>
        </p:spPr>
      </p:pic>
      <p:cxnSp>
        <p:nvCxnSpPr>
          <p:cNvPr id="9" name="Shape 362">
            <a:extLst>
              <a:ext uri="{FF2B5EF4-FFF2-40B4-BE49-F238E27FC236}">
                <a16:creationId xmlns:a16="http://schemas.microsoft.com/office/drawing/2014/main" id="{654595C3-2A9A-40E3-805F-BD5E488B1507}"/>
              </a:ext>
            </a:extLst>
          </p:cNvPr>
          <p:cNvCxnSpPr>
            <a:stCxn id="7" idx="3"/>
            <a:endCxn id="8" idx="1"/>
          </p:cNvCxnSpPr>
          <p:nvPr/>
        </p:nvCxnSpPr>
        <p:spPr>
          <a:xfrm flipV="1">
            <a:off x="3982720" y="1855573"/>
            <a:ext cx="775780" cy="8048"/>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03042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Online Gradient Descent</a:t>
            </a:r>
            <a:endParaRPr/>
          </a:p>
          <a:p>
            <a:pPr marL="0" lvl="0" indent="0" rtl="0">
              <a:spcBef>
                <a:spcPts val="0"/>
              </a:spcBef>
              <a:spcAft>
                <a:spcPts val="0"/>
              </a:spcAft>
              <a:buNone/>
            </a:pPr>
            <a:endParaRPr/>
          </a:p>
        </p:txBody>
      </p:sp>
      <p:sp>
        <p:nvSpPr>
          <p:cNvPr id="2" name="Rectangle 1">
            <a:extLst>
              <a:ext uri="{FF2B5EF4-FFF2-40B4-BE49-F238E27FC236}">
                <a16:creationId xmlns:a16="http://schemas.microsoft.com/office/drawing/2014/main" id="{65D9FF32-47B6-4D37-880A-5CA9FCA06989}"/>
              </a:ext>
            </a:extLst>
          </p:cNvPr>
          <p:cNvSpPr/>
          <p:nvPr/>
        </p:nvSpPr>
        <p:spPr>
          <a:xfrm>
            <a:off x="1303800" y="1240625"/>
            <a:ext cx="2063385" cy="307777"/>
          </a:xfrm>
          <a:prstGeom prst="rect">
            <a:avLst/>
          </a:prstGeom>
        </p:spPr>
        <p:txBody>
          <a:bodyPr wrap="none">
            <a:spAutoFit/>
          </a:bodyPr>
          <a:lstStyle/>
          <a:p>
            <a:r>
              <a:rPr lang="en-US" dirty="0">
                <a:solidFill>
                  <a:srgbClr val="545454"/>
                </a:solidFill>
                <a:latin typeface="arial" panose="020B0604020202020204" pitchFamily="34" charset="0"/>
              </a:rPr>
              <a:t>Quadratic programming</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2339777-CC50-4DF9-9FAE-E3BAACF51D24}"/>
                  </a:ext>
                </a:extLst>
              </p:cNvPr>
              <p:cNvSpPr txBox="1"/>
              <p:nvPr/>
            </p:nvSpPr>
            <p:spPr>
              <a:xfrm>
                <a:off x="1303800" y="2190452"/>
                <a:ext cx="6596616" cy="16112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200" i="1" smtClean="0">
                          <a:latin typeface="Cambria Math" panose="02040503050406030204" pitchFamily="18" charset="0"/>
                        </a:rPr>
                        <m:t>m</m:t>
                      </m:r>
                      <m:r>
                        <m:rPr>
                          <m:sty m:val="p"/>
                        </m:rPr>
                        <a:rPr lang="en-US" altLang="zh-CN" sz="3200" i="1">
                          <a:latin typeface="Cambria Math" panose="02040503050406030204" pitchFamily="18" charset="0"/>
                        </a:rPr>
                        <m:t>in</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𝑑𝑖𝑠𝑡</m:t>
                      </m:r>
                      <m:r>
                        <a:rPr lang="en-US" altLang="zh-CN" sz="3200" b="0" i="1" smtClean="0">
                          <a:latin typeface="Cambria Math" panose="02040503050406030204" pitchFamily="18" charset="0"/>
                        </a:rPr>
                        <m:t>(</m:t>
                      </m:r>
                      <m:r>
                        <a:rPr lang="en-US" altLang="zh-CN" sz="3200" b="1" i="1" smtClean="0">
                          <a:latin typeface="Cambria Math" panose="02040503050406030204" pitchFamily="18" charset="0"/>
                        </a:rPr>
                        <m:t>𝜶</m:t>
                      </m:r>
                      <m:r>
                        <a:rPr lang="en-US" altLang="zh-CN" sz="3200" b="1" i="1" smtClean="0">
                          <a:latin typeface="Cambria Math" panose="02040503050406030204" pitchFamily="18" charset="0"/>
                        </a:rPr>
                        <m:t>,</m:t>
                      </m:r>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𝜶</m:t>
                          </m:r>
                        </m:e>
                        <m:sup>
                          <m:r>
                            <a:rPr lang="en-US" altLang="zh-CN" sz="3200" b="1" i="1" smtClean="0">
                              <a:latin typeface="Cambria Math" panose="02040503050406030204" pitchFamily="18" charset="0"/>
                            </a:rPr>
                            <m:t>∗</m:t>
                          </m:r>
                        </m:sup>
                      </m:sSup>
                      <m:r>
                        <a:rPr lang="en-US" altLang="zh-CN" sz="3200" b="0" i="1" smtClean="0">
                          <a:latin typeface="Cambria Math" panose="02040503050406030204" pitchFamily="18" charset="0"/>
                        </a:rPr>
                        <m:t>)</m:t>
                      </m:r>
                    </m:oMath>
                  </m:oMathPara>
                </a14:m>
                <a:endParaRPr lang="en-US" sz="3200" dirty="0"/>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𝑆𝑢𝑏</m:t>
                      </m:r>
                      <m:r>
                        <a:rPr lang="en-US" sz="1800" b="0" i="1" smtClean="0">
                          <a:latin typeface="Cambria Math" panose="02040503050406030204" pitchFamily="18" charset="0"/>
                        </a:rPr>
                        <m:t>. </m:t>
                      </m:r>
                      <m:r>
                        <a:rPr lang="en-US" sz="1800" b="0" i="1" smtClean="0">
                          <a:latin typeface="Cambria Math" panose="02040503050406030204" pitchFamily="18" charset="0"/>
                        </a:rPr>
                        <m:t>𝑡𝑜</m:t>
                      </m:r>
                      <m:r>
                        <a:rPr lang="en-US" sz="1800" b="0" i="1" smtClean="0">
                          <a:latin typeface="Cambria Math" panose="02040503050406030204" pitchFamily="18" charset="0"/>
                        </a:rPr>
                        <m:t>      ∑</m:t>
                      </m:r>
                      <m:r>
                        <a:rPr lang="en-US" sz="1800" b="0" i="1" smtClean="0">
                          <a:latin typeface="Cambria Math" panose="02040503050406030204" pitchFamily="18" charset="0"/>
                        </a:rPr>
                        <m:t>𝛼</m:t>
                      </m:r>
                      <m:r>
                        <a:rPr lang="en-US" sz="1800" b="0" i="1" smtClean="0">
                          <a:latin typeface="Cambria Math" panose="02040503050406030204" pitchFamily="18" charset="0"/>
                        </a:rPr>
                        <m:t>=1</m:t>
                      </m:r>
                    </m:oMath>
                  </m:oMathPara>
                </a14:m>
                <a:endParaRPr lang="en-US" sz="1800" b="0" dirty="0"/>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                      </m:t>
                      </m:r>
                      <m:r>
                        <a:rPr lang="en-US" sz="1800" b="0" i="1" smtClean="0">
                          <a:latin typeface="Cambria Math" panose="02040503050406030204" pitchFamily="18" charset="0"/>
                        </a:rPr>
                        <m:t>𝛼</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𝜂</m:t>
                              </m:r>
                            </m:e>
                            <m:sub>
                              <m:r>
                                <a:rPr lang="en-US" sz="1800" b="0" i="1" smtClean="0">
                                  <a:latin typeface="Cambria Math" panose="02040503050406030204" pitchFamily="18" charset="0"/>
                                </a:rPr>
                                <m:t>𝑡</m:t>
                              </m:r>
                            </m:sub>
                          </m:sSub>
                        </m:num>
                        <m:den>
                          <m:r>
                            <a:rPr lang="en-US" sz="1800" b="0" i="1" smtClean="0">
                              <a:latin typeface="Cambria Math" panose="02040503050406030204" pitchFamily="18" charset="0"/>
                            </a:rPr>
                            <m:t>𝐾</m:t>
                          </m:r>
                        </m:den>
                      </m:f>
                    </m:oMath>
                  </m:oMathPara>
                </a14:m>
                <a:endParaRPr lang="en-US" sz="1800" b="0" dirty="0"/>
              </a:p>
              <a:p>
                <a:endParaRPr lang="en-US" sz="1800" dirty="0"/>
              </a:p>
            </p:txBody>
          </p:sp>
        </mc:Choice>
        <mc:Fallback xmlns="">
          <p:sp>
            <p:nvSpPr>
              <p:cNvPr id="3" name="TextBox 2">
                <a:extLst>
                  <a:ext uri="{FF2B5EF4-FFF2-40B4-BE49-F238E27FC236}">
                    <a16:creationId xmlns:a16="http://schemas.microsoft.com/office/drawing/2014/main" id="{52339777-CC50-4DF9-9FAE-E3BAACF51D24}"/>
                  </a:ext>
                </a:extLst>
              </p:cNvPr>
              <p:cNvSpPr txBox="1">
                <a:spLocks noRot="1" noChangeAspect="1" noMove="1" noResize="1" noEditPoints="1" noAdjustHandles="1" noChangeArrowheads="1" noChangeShapeType="1" noTextEdit="1"/>
              </p:cNvSpPr>
              <p:nvPr/>
            </p:nvSpPr>
            <p:spPr>
              <a:xfrm>
                <a:off x="1303800" y="2190452"/>
                <a:ext cx="6596616" cy="16112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74785182"/>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517</Words>
  <Application>Microsoft Office PowerPoint</Application>
  <PresentationFormat>On-screen Show (16:9)</PresentationFormat>
  <Paragraphs>75</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vt:lpstr>
      <vt:lpstr>Nunito</vt:lpstr>
      <vt:lpstr>Maven Pro</vt:lpstr>
      <vt:lpstr>Cambria Math</vt:lpstr>
      <vt:lpstr>Arial</vt:lpstr>
      <vt:lpstr>Arial</vt:lpstr>
      <vt:lpstr>Momentum</vt:lpstr>
      <vt:lpstr>Paper Review- Multi-objective Bandits:Optimizing the Generalized Gini Index (ICML 2017)  Robert Busa-Fekete, Balazs Szorenyi, Paul Weng and Shie Mannor</vt:lpstr>
      <vt:lpstr>Multi-armed Bandit Problem</vt:lpstr>
      <vt:lpstr>Regret of Multi-armed Bandit Problem</vt:lpstr>
      <vt:lpstr>Regret of Multi-objective Bandit Problem</vt:lpstr>
      <vt:lpstr>Generalized Gini Index (GGI)</vt:lpstr>
      <vt:lpstr>Generalized Gini Index </vt:lpstr>
      <vt:lpstr>Generalized Gini Index</vt:lpstr>
      <vt:lpstr>Online Gradient Descent </vt:lpstr>
      <vt:lpstr>Online Gradient Descent </vt:lpstr>
      <vt:lpstr>Online Gradient Descent </vt:lpstr>
      <vt:lpstr>Experimental Results</vt:lpstr>
      <vt:lpstr>Baseline-Linear Programming</vt:lpstr>
      <vt:lpstr>PowerPoint Presentation</vt:lpstr>
      <vt:lpstr>Synthetic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Review- Multi-objective Bandits:Optimizing the Generalized Gini Index (ICML 2017)  Robert Busa-Fekete, Balazs Szorenyi, Paul Weng and Shie Mannor</dc:title>
  <dc:creator>汪泓霖</dc:creator>
  <cp:lastModifiedBy>Zhang, Chenyu</cp:lastModifiedBy>
  <cp:revision>18</cp:revision>
  <dcterms:modified xsi:type="dcterms:W3CDTF">2018-04-27T18:55:24Z</dcterms:modified>
</cp:coreProperties>
</file>