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7" r:id="rId1"/>
  </p:sldMasterIdLst>
  <p:notesMasterIdLst>
    <p:notesMasterId r:id="rId26"/>
  </p:notesMasterIdLst>
  <p:handoutMasterIdLst>
    <p:handoutMasterId r:id="rId27"/>
  </p:handoutMasterIdLst>
  <p:sldIdLst>
    <p:sldId id="256" r:id="rId2"/>
    <p:sldId id="310" r:id="rId3"/>
    <p:sldId id="311" r:id="rId4"/>
    <p:sldId id="312" r:id="rId5"/>
    <p:sldId id="313" r:id="rId6"/>
    <p:sldId id="314" r:id="rId7"/>
    <p:sldId id="315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30" r:id="rId18"/>
    <p:sldId id="331" r:id="rId19"/>
    <p:sldId id="332" r:id="rId20"/>
    <p:sldId id="335" r:id="rId21"/>
    <p:sldId id="336" r:id="rId22"/>
    <p:sldId id="333" r:id="rId23"/>
    <p:sldId id="334" r:id="rId24"/>
    <p:sldId id="281" r:id="rId25"/>
  </p:sldIdLst>
  <p:sldSz cx="9144000" cy="6858000" type="screen4x3"/>
  <p:notesSz cx="6858000" cy="91805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CC3300"/>
    <a:srgbClr val="CC00CC"/>
    <a:srgbClr val="CC0066"/>
    <a:srgbClr val="CC0000"/>
    <a:srgbClr val="990033"/>
    <a:srgbClr val="CA0078"/>
    <a:srgbClr val="B400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87" autoAdjust="0"/>
    <p:restoredTop sz="86412" autoAdjust="0"/>
  </p:normalViewPr>
  <p:slideViewPr>
    <p:cSldViewPr snapToGrid="0">
      <p:cViewPr varScale="1">
        <p:scale>
          <a:sx n="71" d="100"/>
          <a:sy n="71" d="100"/>
        </p:scale>
        <p:origin x="-96" y="-138"/>
      </p:cViewPr>
      <p:guideLst>
        <p:guide orient="horz" pos="960"/>
        <p:guide orient="horz" pos="1632"/>
        <p:guide orient="horz" pos="240"/>
        <p:guide orient="horz" pos="4128"/>
        <p:guide pos="1632"/>
        <p:guide pos="851"/>
        <p:guide pos="5568"/>
        <p:guide pos="3170"/>
        <p:guide pos="5328"/>
        <p:guide pos="576"/>
      </p:guideLst>
    </p:cSldViewPr>
  </p:slideViewPr>
  <p:outlineViewPr>
    <p:cViewPr>
      <p:scale>
        <a:sx n="33" d="100"/>
        <a:sy n="33" d="100"/>
      </p:scale>
      <p:origin x="0" y="299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6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4025" cy="45561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/>
            <a:ext uri="{91240B29-F687-4F45-9708-019B960494DF}"/>
          </a:extLst>
        </p:spPr>
        <p:txBody>
          <a:bodyPr vert="horz" wrap="square" lIns="90571" tIns="45286" rIns="90571" bIns="45286" numCol="1" anchor="t" anchorCtr="0" compatLnSpc="1">
            <a:prstTxWarp prst="textNoShape">
              <a:avLst/>
            </a:prstTxWarp>
          </a:bodyPr>
          <a:lstStyle>
            <a:lvl1pPr defTabSz="906463" eaLnBrk="0" hangingPunct="0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2550" y="0"/>
            <a:ext cx="2995613" cy="45561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/>
            <a:ext uri="{91240B29-F687-4F45-9708-019B960494DF}"/>
          </a:extLst>
        </p:spPr>
        <p:txBody>
          <a:bodyPr vert="horz" wrap="square" lIns="90571" tIns="45286" rIns="90571" bIns="45286" numCol="1" anchor="t" anchorCtr="0" compatLnSpc="1">
            <a:prstTxWarp prst="textNoShape">
              <a:avLst/>
            </a:prstTxWarp>
          </a:bodyPr>
          <a:lstStyle>
            <a:lvl1pPr algn="r" defTabSz="906463" eaLnBrk="0" hangingPunct="0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4425"/>
            <a:ext cx="2994025" cy="45561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/>
            <a:ext uri="{91240B29-F687-4F45-9708-019B960494DF}"/>
          </a:extLst>
        </p:spPr>
        <p:txBody>
          <a:bodyPr vert="horz" wrap="square" lIns="90571" tIns="45286" rIns="90571" bIns="45286" numCol="1" anchor="b" anchorCtr="0" compatLnSpc="1">
            <a:prstTxWarp prst="textNoShape">
              <a:avLst/>
            </a:prstTxWarp>
          </a:bodyPr>
          <a:lstStyle>
            <a:lvl1pPr defTabSz="906463" eaLnBrk="0" hangingPunct="0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2550" y="8734425"/>
            <a:ext cx="2995613" cy="45561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/>
            <a:ext uri="{91240B29-F687-4F45-9708-019B960494DF}"/>
          </a:extLst>
        </p:spPr>
        <p:txBody>
          <a:bodyPr vert="horz" wrap="square" lIns="90571" tIns="45286" rIns="90571" bIns="45286" numCol="1" anchor="b" anchorCtr="0" compatLnSpc="1">
            <a:prstTxWarp prst="textNoShape">
              <a:avLst/>
            </a:prstTxWarp>
          </a:bodyPr>
          <a:lstStyle>
            <a:lvl1pPr algn="r" defTabSz="906463" eaLnBrk="0" hangingPunct="0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F764D186-65D0-45DA-930A-40E5B01BE8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/>
            <a:ext uri="{91240B29-F687-4F45-9708-019B960494DF}"/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/>
            <a:ext uri="{91240B29-F687-4F45-9708-019B960494DF}"/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rrowheads="1" noTextEdit="1"/>
          </p:cNvSpPr>
          <p:nvPr>
            <p:ph type="sldImg" idx="2"/>
          </p:nvPr>
        </p:nvSpPr>
        <p:spPr bwMode="auto">
          <a:xfrm>
            <a:off x="1135063" y="688975"/>
            <a:ext cx="4589462" cy="3441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/>
            <a:ext uri="{91240B29-F687-4F45-9708-019B960494DF}"/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1725"/>
            <a:ext cx="2971800" cy="458788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/>
            <a:ext uri="{91240B29-F687-4F45-9708-019B960494DF}"/>
          </a:extLst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21725"/>
            <a:ext cx="2971800" cy="458788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/>
            <a:ext uri="{91240B29-F687-4F45-9708-019B960494DF}"/>
          </a:extLst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422440E0-BE5A-4AD7-956F-D0BCBF0908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>
              <a:defRPr/>
            </a:pPr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>
              <a:defRPr/>
            </a:pPr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16387" name="Rectangle 2"/>
          <p:cNvSpPr>
            <a:spLocks noGrp="1" noRo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zh-CN" altLang="zh-CN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>
              <a:defRPr/>
            </a:pPr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>
              <a:defRPr/>
            </a:pPr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69635" name="Rectangle 2"/>
          <p:cNvSpPr>
            <a:spLocks noGrp="1" noRo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>
              <a:defRPr/>
            </a:pPr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>
              <a:defRPr/>
            </a:pPr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80899" name="Rectangle 2"/>
          <p:cNvSpPr>
            <a:spLocks noGrp="1" noRo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>
              <a:defRPr/>
            </a:pPr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>
              <a:defRPr/>
            </a:pPr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64515" name="Rectangle 2"/>
          <p:cNvSpPr>
            <a:spLocks noGrp="1" noRo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>
              <a:defRPr/>
            </a:pPr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>
              <a:defRPr/>
            </a:pPr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66563" name="Rectangle 2"/>
          <p:cNvSpPr>
            <a:spLocks noGrp="1" noRo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altLang="zh-CN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altLang="zh-CN" smtClean="0"/>
          </a:p>
        </p:txBody>
      </p:sp>
      <p:sp>
        <p:nvSpPr>
          <p:cNvPr id="70659" name="Rectangle 2"/>
          <p:cNvSpPr>
            <a:spLocks noGrp="1" noRo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altLang="zh-CN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>
              <a:defRPr/>
            </a:pPr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>
              <a:defRPr/>
            </a:pPr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82947" name="Rectangle 2"/>
          <p:cNvSpPr>
            <a:spLocks noGrp="1" noRo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zh-CN" altLang="zh-CN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>
              <a:defRPr/>
            </a:pPr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>
              <a:defRPr/>
            </a:pPr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18435" name="Rectangle 2"/>
          <p:cNvSpPr>
            <a:spLocks noGrp="1" noRo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>
              <a:defRPr/>
            </a:pPr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>
              <a:defRPr/>
            </a:pPr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20483" name="Rectangle 2050"/>
          <p:cNvSpPr>
            <a:spLocks noGrp="1" noRo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7" name="Rectangle 2051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>
              <a:defRPr/>
            </a:pPr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>
              <a:defRPr/>
            </a:pPr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22531" name="Rectangle 2050"/>
          <p:cNvSpPr>
            <a:spLocks noGrp="1" noRo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1" name="Rectangle 2051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>
              <a:defRPr/>
            </a:pPr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>
              <a:defRPr/>
            </a:pPr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24579" name="Rectangle 1026"/>
          <p:cNvSpPr>
            <a:spLocks noGrp="1" noRo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5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>
              <a:defRPr/>
            </a:pPr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>
              <a:defRPr/>
            </a:pPr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26627" name="Rectangle 1026"/>
          <p:cNvSpPr>
            <a:spLocks noGrp="1" noRo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9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>
              <a:defRPr/>
            </a:pPr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>
              <a:defRPr/>
            </a:pPr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29699" name="Rectangle 2"/>
          <p:cNvSpPr>
            <a:spLocks noGrp="1" noRo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>
              <a:defRPr/>
            </a:pPr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>
              <a:defRPr/>
            </a:pPr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1747" name="Rectangle 2"/>
          <p:cNvSpPr>
            <a:spLocks noGrp="1" noRo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>
              <a:defRPr/>
            </a:pPr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>
              <a:defRPr/>
            </a:pPr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73731" name="Rectangle 2"/>
          <p:cNvSpPr>
            <a:spLocks noGrp="1" noRo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5"/>
          <p:cNvSpPr txBox="1">
            <a:spLocks noChangeArrowheads="1"/>
          </p:cNvSpPr>
          <p:nvPr userDrawn="1"/>
        </p:nvSpPr>
        <p:spPr bwMode="auto">
          <a:xfrm>
            <a:off x="6858000" y="152400"/>
            <a:ext cx="1962150" cy="396875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bg2"/>
            </a:outerShdw>
          </a:effectLst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kumimoji="1" lang="zh-CN" altLang="en-US" sz="2000" b="1" smtClean="0">
                <a:solidFill>
                  <a:schemeClr val="bg1"/>
                </a:solidFill>
                <a:ea typeface="华文隶书" pitchFamily="2" charset="-122"/>
              </a:rPr>
              <a:t>主讲人：孙云龙</a:t>
            </a:r>
          </a:p>
        </p:txBody>
      </p:sp>
      <p:sp>
        <p:nvSpPr>
          <p:cNvPr id="3" name="Text Box 26"/>
          <p:cNvSpPr txBox="1">
            <a:spLocks noChangeArrowheads="1"/>
          </p:cNvSpPr>
          <p:nvPr userDrawn="1"/>
        </p:nvSpPr>
        <p:spPr bwMode="auto">
          <a:xfrm>
            <a:off x="304800" y="152400"/>
            <a:ext cx="1708150" cy="396875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bg2"/>
            </a:outerShdw>
          </a:effectLst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kumimoji="1" lang="zh-CN" altLang="en-US" sz="2000" b="1" smtClean="0">
                <a:solidFill>
                  <a:schemeClr val="bg1"/>
                </a:solidFill>
                <a:ea typeface="华文隶书" pitchFamily="2" charset="-122"/>
              </a:rPr>
              <a:t>数学建模课件</a:t>
            </a:r>
          </a:p>
        </p:txBody>
      </p:sp>
      <p:pic>
        <p:nvPicPr>
          <p:cNvPr id="4" name="Picture 29" descr="E:\课件素材\书法绘画\0462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87375" y="5903913"/>
            <a:ext cx="334963" cy="62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2B2D8445-2AE1-4A9B-8419-63F3D3B69C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1938" y="611188"/>
            <a:ext cx="2019300" cy="31702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49275" y="611188"/>
            <a:ext cx="5910263" cy="31702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AF115C6F-6ABB-42FF-8315-F09DF734D7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B6B0A45B-7D43-466F-AE41-84EFA9706A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8F5B59D8-F413-42B6-863A-559473BB1E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52450" y="1425575"/>
            <a:ext cx="3962400" cy="235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7250" y="1425575"/>
            <a:ext cx="3963988" cy="235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0BEC9687-5115-4982-AF18-04A8D723EF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128380FB-78A9-45A6-9722-6BEF6EFAB8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DE4BF400-ECA8-46F6-B99A-F4A531D686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B62269D2-ACFF-4468-9EC5-29856DD9D7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72A15016-EB15-4112-A31F-3489A07F07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E8112FF1-175E-43CE-8AC9-6D357474C4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549275" y="611188"/>
            <a:ext cx="8062913" cy="6413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92"/>
            </a:outerShdw>
          </a:effectLst>
          <a:extLst>
            <a:ext uri="{909E8E84-426E-40DD-AFC4-6F175D3DCCD1}"/>
            <a:ext uri="{91240B29-F687-4F45-9708-019B960494DF}"/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2450" y="1425575"/>
            <a:ext cx="8078788" cy="235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9463" y="6365875"/>
            <a:ext cx="332263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solidFill>
                  <a:schemeClr val="bg1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0B0D281C-BD15-46E4-B2CC-A834C2D6CF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Text Box 8"/>
          <p:cNvSpPr txBox="1">
            <a:spLocks noChangeArrowheads="1"/>
          </p:cNvSpPr>
          <p:nvPr userDrawn="1"/>
        </p:nvSpPr>
        <p:spPr bwMode="auto">
          <a:xfrm>
            <a:off x="6858000" y="152400"/>
            <a:ext cx="1962150" cy="396875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bg2"/>
            </a:outerShdw>
          </a:effectLst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kumimoji="1" lang="zh-CN" altLang="en-US" sz="2000" b="1" smtClean="0">
                <a:solidFill>
                  <a:schemeClr val="bg1"/>
                </a:solidFill>
                <a:ea typeface="华文隶书" pitchFamily="2" charset="-122"/>
              </a:rPr>
              <a:t>主讲人：孙云龙</a:t>
            </a:r>
          </a:p>
        </p:txBody>
      </p:sp>
      <p:sp>
        <p:nvSpPr>
          <p:cNvPr id="1030" name="Text Box 9"/>
          <p:cNvSpPr txBox="1">
            <a:spLocks noChangeArrowheads="1"/>
          </p:cNvSpPr>
          <p:nvPr userDrawn="1"/>
        </p:nvSpPr>
        <p:spPr bwMode="auto">
          <a:xfrm>
            <a:off x="304800" y="152400"/>
            <a:ext cx="1708150" cy="396875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bg2"/>
            </a:outerShdw>
          </a:effectLst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kumimoji="1" lang="zh-CN" altLang="en-US" sz="2000" b="1" smtClean="0">
                <a:solidFill>
                  <a:schemeClr val="bg1"/>
                </a:solidFill>
                <a:ea typeface="华文隶书" pitchFamily="2" charset="-122"/>
              </a:rPr>
              <a:t>数学建模课件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8" r:id="rId2"/>
    <p:sldLayoutId id="2147483667" r:id="rId3"/>
    <p:sldLayoutId id="2147483666" r:id="rId4"/>
    <p:sldLayoutId id="2147483665" r:id="rId5"/>
    <p:sldLayoutId id="2147483664" r:id="rId6"/>
    <p:sldLayoutId id="2147483663" r:id="rId7"/>
    <p:sldLayoutId id="2147483662" r:id="rId8"/>
    <p:sldLayoutId id="2147483661" r:id="rId9"/>
    <p:sldLayoutId id="2147483660" r:id="rId10"/>
    <p:sldLayoutId id="2147483659" r:id="rId11"/>
  </p:sldLayoutIdLst>
  <p:transition>
    <p:rand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CC0000"/>
          </a:solidFill>
          <a:latin typeface="Arial" charset="0"/>
          <a:ea typeface="黑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CC0000"/>
          </a:solidFill>
          <a:latin typeface="Arial" charset="0"/>
          <a:ea typeface="黑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CC0000"/>
          </a:solidFill>
          <a:latin typeface="Arial" charset="0"/>
          <a:ea typeface="黑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CC0000"/>
          </a:solidFill>
          <a:latin typeface="Arial" charset="0"/>
          <a:ea typeface="黑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CC0000"/>
          </a:solidFill>
          <a:latin typeface="Arial" charset="0"/>
          <a:ea typeface="黑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CC0000"/>
          </a:solidFill>
          <a:latin typeface="Arial" charset="0"/>
          <a:ea typeface="黑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CC0000"/>
          </a:solidFill>
          <a:latin typeface="Arial" charset="0"/>
          <a:ea typeface="黑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CC0000"/>
          </a:solidFill>
          <a:latin typeface="Arial" charset="0"/>
          <a:ea typeface="黑体" pitchFamily="2" charset="-122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6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v"/>
        <a:defRPr sz="2400">
          <a:solidFill>
            <a:srgbClr val="000048"/>
          </a:solidFill>
          <a:latin typeface="+mn-lt"/>
          <a:ea typeface="+mn-ea"/>
          <a:cs typeface="+mn-cs"/>
        </a:defRPr>
      </a:lvl1pPr>
      <a:lvl2pPr marL="681038" indent="-23495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chemeClr val="accent2"/>
        </a:buClr>
        <a:buFont typeface="Wingdings" pitchFamily="2" charset="2"/>
        <a:buBlip>
          <a:blip r:embed="rId14"/>
        </a:buBlip>
        <a:defRPr sz="2400">
          <a:solidFill>
            <a:srgbClr val="000048"/>
          </a:solidFill>
          <a:latin typeface="+mn-lt"/>
          <a:ea typeface="+mn-ea"/>
        </a:defRPr>
      </a:lvl2pPr>
      <a:lvl3pPr marL="1023938" indent="-173038" algn="l" rtl="0" eaLnBrk="0" fontAlgn="base" hangingPunct="0">
        <a:spcBef>
          <a:spcPct val="40000"/>
        </a:spcBef>
        <a:spcAft>
          <a:spcPct val="0"/>
        </a:spcAft>
        <a:buClr>
          <a:srgbClr val="00CC00"/>
        </a:buClr>
        <a:buSzPct val="85000"/>
        <a:buFont typeface="Wingdings" pitchFamily="2" charset="2"/>
        <a:buBlip>
          <a:blip r:embed="rId15"/>
        </a:buBlip>
        <a:defRPr sz="2400">
          <a:solidFill>
            <a:srgbClr val="000048"/>
          </a:solidFill>
          <a:latin typeface="+mn-lt"/>
          <a:ea typeface="+mn-ea"/>
        </a:defRPr>
      </a:lvl3pPr>
      <a:lvl4pPr marL="1371600" indent="-231775" algn="l" rtl="0" eaLnBrk="0" fontAlgn="base" hangingPunct="0">
        <a:spcBef>
          <a:spcPct val="30000"/>
        </a:spcBef>
        <a:spcAft>
          <a:spcPct val="0"/>
        </a:spcAft>
        <a:buClr>
          <a:srgbClr val="FFCC00"/>
        </a:buClr>
        <a:buSzPct val="65000"/>
        <a:buFont typeface="Wingdings" pitchFamily="2" charset="2"/>
        <a:buChar char="n"/>
        <a:defRPr sz="2400">
          <a:solidFill>
            <a:srgbClr val="000048"/>
          </a:solidFill>
          <a:latin typeface="+mn-lt"/>
          <a:ea typeface="+mn-ea"/>
        </a:defRPr>
      </a:lvl4pPr>
      <a:lvl5pPr marL="1717675" indent="-173038" algn="l" rtl="0" eaLnBrk="0" fontAlgn="base" hangingPunct="0">
        <a:spcBef>
          <a:spcPct val="30000"/>
        </a:spcBef>
        <a:spcAft>
          <a:spcPct val="0"/>
        </a:spcAft>
        <a:buClr>
          <a:srgbClr val="FFCC00"/>
        </a:buClr>
        <a:buSzPct val="65000"/>
        <a:buFont typeface="Wingdings" pitchFamily="2" charset="2"/>
        <a:buChar char="n"/>
        <a:defRPr sz="2400">
          <a:solidFill>
            <a:srgbClr val="000048"/>
          </a:solidFill>
          <a:latin typeface="+mn-lt"/>
          <a:ea typeface="+mn-ea"/>
        </a:defRPr>
      </a:lvl5pPr>
      <a:lvl6pPr marL="2174875" indent="-173038" algn="l" rtl="0" eaLnBrk="0" fontAlgn="base" hangingPunct="0">
        <a:spcBef>
          <a:spcPct val="30000"/>
        </a:spcBef>
        <a:spcAft>
          <a:spcPct val="0"/>
        </a:spcAft>
        <a:buClr>
          <a:srgbClr val="FFCC00"/>
        </a:buClr>
        <a:buSzPct val="65000"/>
        <a:buFont typeface="Wingdings" pitchFamily="2" charset="2"/>
        <a:buChar char="n"/>
        <a:defRPr sz="2400">
          <a:solidFill>
            <a:srgbClr val="000048"/>
          </a:solidFill>
          <a:latin typeface="+mn-lt"/>
          <a:ea typeface="+mn-ea"/>
        </a:defRPr>
      </a:lvl6pPr>
      <a:lvl7pPr marL="2632075" indent="-173038" algn="l" rtl="0" eaLnBrk="0" fontAlgn="base" hangingPunct="0">
        <a:spcBef>
          <a:spcPct val="30000"/>
        </a:spcBef>
        <a:spcAft>
          <a:spcPct val="0"/>
        </a:spcAft>
        <a:buClr>
          <a:srgbClr val="FFCC00"/>
        </a:buClr>
        <a:buSzPct val="65000"/>
        <a:buFont typeface="Wingdings" pitchFamily="2" charset="2"/>
        <a:buChar char="n"/>
        <a:defRPr sz="2400">
          <a:solidFill>
            <a:srgbClr val="000048"/>
          </a:solidFill>
          <a:latin typeface="+mn-lt"/>
          <a:ea typeface="+mn-ea"/>
        </a:defRPr>
      </a:lvl7pPr>
      <a:lvl8pPr marL="3089275" indent="-173038" algn="l" rtl="0" eaLnBrk="0" fontAlgn="base" hangingPunct="0">
        <a:spcBef>
          <a:spcPct val="30000"/>
        </a:spcBef>
        <a:spcAft>
          <a:spcPct val="0"/>
        </a:spcAft>
        <a:buClr>
          <a:srgbClr val="FFCC00"/>
        </a:buClr>
        <a:buSzPct val="65000"/>
        <a:buFont typeface="Wingdings" pitchFamily="2" charset="2"/>
        <a:buChar char="n"/>
        <a:defRPr sz="2400">
          <a:solidFill>
            <a:srgbClr val="000048"/>
          </a:solidFill>
          <a:latin typeface="+mn-lt"/>
          <a:ea typeface="+mn-ea"/>
        </a:defRPr>
      </a:lvl8pPr>
      <a:lvl9pPr marL="3546475" indent="-173038" algn="l" rtl="0" eaLnBrk="0" fontAlgn="base" hangingPunct="0">
        <a:spcBef>
          <a:spcPct val="30000"/>
        </a:spcBef>
        <a:spcAft>
          <a:spcPct val="0"/>
        </a:spcAft>
        <a:buClr>
          <a:srgbClr val="FFCC00"/>
        </a:buClr>
        <a:buSzPct val="65000"/>
        <a:buFont typeface="Wingdings" pitchFamily="2" charset="2"/>
        <a:buChar char="n"/>
        <a:defRPr sz="2400">
          <a:solidFill>
            <a:srgbClr val="000048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.png"/><Relationship Id="rId4" Type="http://schemas.openxmlformats.org/officeDocument/2006/relationships/oleObject" Target="../embeddings/oleObject1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23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98650" y="3994150"/>
            <a:ext cx="5340350" cy="585788"/>
          </a:xfrm>
          <a:noFill/>
        </p:spPr>
        <p:txBody>
          <a:bodyPr/>
          <a:lstStyle/>
          <a:p>
            <a:pPr algn="ctr"/>
            <a:r>
              <a:rPr lang="en-US" altLang="zh-CN" sz="3600" smtClean="0">
                <a:solidFill>
                  <a:srgbClr val="0000B4"/>
                </a:solidFill>
                <a:latin typeface="方正舒体" pitchFamily="2" charset="-122"/>
                <a:ea typeface="方正舒体" pitchFamily="2" charset="-122"/>
              </a:rPr>
              <a:t>Matlab</a:t>
            </a:r>
            <a:r>
              <a:rPr lang="zh-CN" altLang="en-US" sz="3600" smtClean="0">
                <a:solidFill>
                  <a:srgbClr val="0000B4"/>
                </a:solidFill>
                <a:latin typeface="方正舒体" pitchFamily="2" charset="-122"/>
                <a:ea typeface="方正舒体" pitchFamily="2" charset="-122"/>
              </a:rPr>
              <a:t>数值运算</a:t>
            </a:r>
          </a:p>
        </p:txBody>
      </p:sp>
      <p:sp>
        <p:nvSpPr>
          <p:cNvPr id="3075" name="Rectangle 6"/>
          <p:cNvSpPr>
            <a:spLocks noChangeArrowheads="1"/>
          </p:cNvSpPr>
          <p:nvPr/>
        </p:nvSpPr>
        <p:spPr bwMode="auto">
          <a:xfrm>
            <a:off x="1057275" y="2252663"/>
            <a:ext cx="7215188" cy="9144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CC"/>
            </a:outerShdw>
          </a:effectLst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algn="ctr" eaLnBrk="0" hangingPunct="0">
              <a:tabLst>
                <a:tab pos="457200" algn="l"/>
              </a:tabLst>
              <a:defRPr/>
            </a:pPr>
            <a:r>
              <a:rPr lang="zh-CN" altLang="en-US" sz="5400" b="1">
                <a:solidFill>
                  <a:srgbClr val="990033"/>
                </a:solidFill>
                <a:latin typeface="Arial" charset="0"/>
                <a:ea typeface="黑体" pitchFamily="2" charset="-122"/>
              </a:rPr>
              <a:t>经济模型</a:t>
            </a:r>
            <a:r>
              <a:rPr kumimoji="1" lang="zh-CN" altLang="en-US" sz="5400" b="1">
                <a:solidFill>
                  <a:srgbClr val="00CC99"/>
                </a:solidFill>
                <a:latin typeface="黑体" pitchFamily="2" charset="-122"/>
                <a:ea typeface="黑体" pitchFamily="2" charset="-122"/>
              </a:rPr>
              <a:t>与</a:t>
            </a:r>
            <a:r>
              <a:rPr lang="en-US" altLang="zh-CN" sz="5400" b="1">
                <a:solidFill>
                  <a:srgbClr val="990033"/>
                </a:solidFill>
                <a:latin typeface="Arial" charset="0"/>
                <a:ea typeface="黑体" pitchFamily="2" charset="-122"/>
              </a:rPr>
              <a:t>Matlab</a:t>
            </a:r>
            <a:r>
              <a:rPr lang="zh-CN" altLang="en-US" sz="5400" b="1">
                <a:solidFill>
                  <a:srgbClr val="990033"/>
                </a:solidFill>
                <a:latin typeface="Arial" charset="0"/>
                <a:ea typeface="黑体" pitchFamily="2" charset="-122"/>
              </a:rPr>
              <a:t>应用</a:t>
            </a:r>
          </a:p>
        </p:txBody>
      </p:sp>
      <p:grpSp>
        <p:nvGrpSpPr>
          <p:cNvPr id="15363" name="Group 8"/>
          <p:cNvGrpSpPr>
            <a:grpSpLocks/>
          </p:cNvGrpSpPr>
          <p:nvPr/>
        </p:nvGrpSpPr>
        <p:grpSpPr bwMode="auto">
          <a:xfrm>
            <a:off x="6602413" y="635000"/>
            <a:ext cx="2098675" cy="1141413"/>
            <a:chOff x="3915" y="296"/>
            <a:chExt cx="1322" cy="719"/>
          </a:xfrm>
        </p:grpSpPr>
        <p:pic>
          <p:nvPicPr>
            <p:cNvPr id="15364" name="Picture 9" descr="E:\5教学课程\数学软件\matlab参考\splash.bmp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467" y="296"/>
              <a:ext cx="770" cy="7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78" name="Rectangle 10"/>
            <p:cNvSpPr>
              <a:spLocks noChangeArrowheads="1"/>
            </p:cNvSpPr>
            <p:nvPr/>
          </p:nvSpPr>
          <p:spPr bwMode="black">
            <a:xfrm>
              <a:off x="3915" y="306"/>
              <a:ext cx="1265" cy="610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0000FF"/>
              </a:outerShdw>
            </a:effectLst>
            <a:extLst>
              <a:ext uri="{909E8E84-426E-40DD-AFC4-6F175D3DCCD1}"/>
              <a:ext uri="{91240B29-F687-4F45-9708-019B960494DF}"/>
            </a:extLst>
          </p:spPr>
          <p:txBody>
            <a:bodyPr lIns="92075" tIns="46038" rIns="92075" bIns="46038" anchor="ctr">
              <a:spAutoFit/>
            </a:bodyPr>
            <a:lstStyle/>
            <a:p>
              <a:pPr eaLnBrk="0" hangingPunct="0">
                <a:lnSpc>
                  <a:spcPct val="90000"/>
                </a:lnSpc>
                <a:tabLst>
                  <a:tab pos="457200" algn="l"/>
                </a:tabLst>
                <a:defRPr/>
              </a:pPr>
              <a:r>
                <a:rPr lang="en-US" altLang="zh-CN" sz="3200" b="1">
                  <a:latin typeface="Arial" charset="0"/>
                  <a:ea typeface="黑体" pitchFamily="2" charset="-122"/>
                </a:rPr>
                <a:t>Matlab</a:t>
              </a:r>
            </a:p>
            <a:p>
              <a:pPr algn="r" eaLnBrk="0" hangingPunct="0">
                <a:lnSpc>
                  <a:spcPct val="90000"/>
                </a:lnSpc>
                <a:tabLst>
                  <a:tab pos="457200" algn="l"/>
                </a:tabLst>
                <a:defRPr/>
              </a:pPr>
              <a:r>
                <a:rPr lang="zh-CN" altLang="en-US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数值运算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04863" y="766763"/>
            <a:ext cx="7232650" cy="530225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zh-CN" sz="3200" smtClean="0">
                <a:solidFill>
                  <a:srgbClr val="0000FF"/>
                </a:solidFill>
              </a:rPr>
              <a:t>3</a:t>
            </a:r>
            <a:r>
              <a:rPr lang="zh-CN" altLang="en-US" sz="3200" smtClean="0">
                <a:solidFill>
                  <a:srgbClr val="0000FF"/>
                </a:solidFill>
              </a:rPr>
              <a:t>、生成向量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9950" y="1689100"/>
            <a:ext cx="7321550" cy="3049588"/>
          </a:xfrm>
        </p:spPr>
        <p:txBody>
          <a:bodyPr/>
          <a:lstStyle/>
          <a:p>
            <a:r>
              <a:rPr lang="zh-CN" altLang="en-US" smtClean="0"/>
              <a:t>定步长</a:t>
            </a:r>
          </a:p>
          <a:p>
            <a:pPr lvl="1"/>
            <a:r>
              <a:rPr lang="en-US" altLang="zh-CN" smtClean="0"/>
              <a:t>x= a:b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en-US" altLang="zh-CN" smtClean="0"/>
              <a:t>x= a:t:b</a:t>
            </a:r>
          </a:p>
          <a:p>
            <a:pPr>
              <a:spcBef>
                <a:spcPct val="50000"/>
              </a:spcBef>
            </a:pPr>
            <a:r>
              <a:rPr lang="zh-CN" altLang="en-US" smtClean="0"/>
              <a:t>等分区间</a:t>
            </a:r>
            <a:r>
              <a:rPr lang="en-US" altLang="zh-CN" smtClean="0"/>
              <a:t>[a,b]</a:t>
            </a:r>
          </a:p>
          <a:p>
            <a:pPr lvl="1">
              <a:spcBef>
                <a:spcPct val="50000"/>
              </a:spcBef>
            </a:pPr>
            <a:r>
              <a:rPr lang="en-US" altLang="zh-CN" smtClean="0"/>
              <a:t>c=linspace(a,b,n)</a:t>
            </a:r>
          </a:p>
          <a:p>
            <a:pPr>
              <a:spcBef>
                <a:spcPct val="50000"/>
              </a:spcBef>
            </a:pPr>
            <a:r>
              <a:rPr lang="zh-CN" altLang="en-US" smtClean="0"/>
              <a:t>例：</a:t>
            </a:r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7527925" y="5284788"/>
            <a:ext cx="942975" cy="4699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l01.m</a:t>
            </a:r>
          </a:p>
        </p:txBody>
      </p:sp>
      <p:pic>
        <p:nvPicPr>
          <p:cNvPr id="32772" name="Picture 5" descr="G:\琳珞图片\国庆60年\5KJ3U4RA0UQ2000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1413" y="889000"/>
            <a:ext cx="1825625" cy="311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8788" y="690563"/>
            <a:ext cx="7232650" cy="530225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zh-CN" sz="3200" smtClean="0">
                <a:solidFill>
                  <a:srgbClr val="0000FF"/>
                </a:solidFill>
              </a:rPr>
              <a:t>4</a:t>
            </a:r>
            <a:r>
              <a:rPr lang="zh-CN" altLang="en-US" sz="3200" smtClean="0">
                <a:solidFill>
                  <a:srgbClr val="0000FF"/>
                </a:solidFill>
              </a:rPr>
              <a:t>、函数命令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075" y="3575050"/>
            <a:ext cx="7321550" cy="4206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mtClean="0"/>
              <a:t>例：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magic(4)</a:t>
            </a:r>
            <a:endParaRPr lang="en-US" altLang="zh-CN" smtClean="0"/>
          </a:p>
        </p:txBody>
      </p:sp>
      <p:graphicFrame>
        <p:nvGraphicFramePr>
          <p:cNvPr id="796676" name="Group 4"/>
          <p:cNvGraphicFramePr>
            <a:graphicFrameLocks noGrp="1"/>
          </p:cNvGraphicFramePr>
          <p:nvPr/>
        </p:nvGraphicFramePr>
        <p:xfrm>
          <a:off x="584200" y="1330325"/>
          <a:ext cx="7966075" cy="1924050"/>
        </p:xfrm>
        <a:graphic>
          <a:graphicData uri="http://schemas.openxmlformats.org/drawingml/2006/table">
            <a:tbl>
              <a:tblPr/>
              <a:tblGrid>
                <a:gridCol w="1416050"/>
                <a:gridCol w="2559050"/>
                <a:gridCol w="1593850"/>
                <a:gridCol w="2397125"/>
              </a:tblGrid>
              <a:tr h="481013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[  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空矩阵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zeros(m,n)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0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矩阵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ones(m,n)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1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矩阵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eye(m,n)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单位矩阵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rand(m,n)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简单随机阵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randn(m,n)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标准正态随机阵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magic(n)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幻方阵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组合指令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fix(m*rand(n))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827088" y="4213225"/>
          <a:ext cx="2133600" cy="1752600"/>
        </p:xfrm>
        <a:graphic>
          <a:graphicData uri="http://schemas.openxmlformats.org/presentationml/2006/ole">
            <p:oleObj spid="_x0000_s56323" name="Equation" r:id="rId4" imgW="1677960" imgH="1129320" progId="">
              <p:embed/>
            </p:oleObj>
          </a:graphicData>
        </a:graphic>
      </p:graphicFrame>
      <p:sp>
        <p:nvSpPr>
          <p:cNvPr id="56353" name="Rectangle 32"/>
          <p:cNvSpPr>
            <a:spLocks noChangeArrowheads="1"/>
          </p:cNvSpPr>
          <p:nvPr/>
        </p:nvSpPr>
        <p:spPr bwMode="auto">
          <a:xfrm>
            <a:off x="4589463" y="3613150"/>
            <a:ext cx="2265362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例：</a:t>
            </a:r>
          </a:p>
          <a:p>
            <a:pPr eaLnBrk="0" hangingPunct="0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零矩阵   壹矩阵</a:t>
            </a:r>
          </a:p>
          <a:p>
            <a:pPr eaLnBrk="0" hangingPunct="0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单位阵   随机阵</a:t>
            </a:r>
          </a:p>
          <a:p>
            <a:pPr eaLnBrk="0" hangingPunct="0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幻方阵</a:t>
            </a:r>
          </a:p>
        </p:txBody>
      </p:sp>
      <p:sp>
        <p:nvSpPr>
          <p:cNvPr id="56354" name="Rectangle 33"/>
          <p:cNvSpPr>
            <a:spLocks noChangeArrowheads="1"/>
          </p:cNvSpPr>
          <p:nvPr/>
        </p:nvSpPr>
        <p:spPr bwMode="auto">
          <a:xfrm>
            <a:off x="7527925" y="5284788"/>
            <a:ext cx="942975" cy="4699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l03.m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三、矩阵操作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98500" y="1522413"/>
            <a:ext cx="7767638" cy="3816350"/>
          </a:xfrm>
        </p:spPr>
        <p:txBody>
          <a:bodyPr/>
          <a:lstStyle/>
          <a:p>
            <a:r>
              <a:rPr lang="zh-CN" altLang="en-US" sz="2400" smtClean="0"/>
              <a:t>基础</a:t>
            </a:r>
            <a:r>
              <a:rPr lang="en-US" altLang="zh-CN" sz="2400" smtClean="0"/>
              <a:t>——</a:t>
            </a:r>
            <a:r>
              <a:rPr lang="zh-CN" altLang="en-US" sz="2400" smtClean="0"/>
              <a:t>定位</a:t>
            </a:r>
          </a:p>
          <a:p>
            <a:pPr lvl="1"/>
            <a:r>
              <a:rPr lang="zh-CN" altLang="en-US" smtClean="0">
                <a:latin typeface="Times New Roman" pitchFamily="18" charset="0"/>
              </a:rPr>
              <a:t>元素  </a:t>
            </a:r>
            <a:r>
              <a:rPr lang="en-US" altLang="zh-CN" smtClean="0">
                <a:latin typeface="Times New Roman" pitchFamily="18" charset="0"/>
              </a:rPr>
              <a:t>A(i,j)      </a:t>
            </a:r>
            <a:r>
              <a:rPr lang="zh-CN" altLang="en-US" smtClean="0">
                <a:latin typeface="Times New Roman" pitchFamily="18" charset="0"/>
              </a:rPr>
              <a:t>行  </a:t>
            </a:r>
            <a:r>
              <a:rPr lang="en-US" altLang="zh-CN" smtClean="0">
                <a:latin typeface="Times New Roman" pitchFamily="18" charset="0"/>
              </a:rPr>
              <a:t>A(i,:)       </a:t>
            </a:r>
            <a:r>
              <a:rPr lang="zh-CN" altLang="en-US" smtClean="0">
                <a:latin typeface="Times New Roman" pitchFamily="18" charset="0"/>
              </a:rPr>
              <a:t>列  </a:t>
            </a:r>
            <a:r>
              <a:rPr lang="en-US" altLang="zh-CN" smtClean="0">
                <a:latin typeface="Times New Roman" pitchFamily="18" charset="0"/>
              </a:rPr>
              <a:t>A(:,j)</a:t>
            </a:r>
          </a:p>
          <a:p>
            <a:pPr lvl="1"/>
            <a:r>
              <a:rPr lang="zh-CN" altLang="en-US" smtClean="0">
                <a:latin typeface="Times New Roman" pitchFamily="18" charset="0"/>
              </a:rPr>
              <a:t>部分行</a:t>
            </a:r>
            <a:r>
              <a:rPr lang="en-US" altLang="zh-CN" smtClean="0">
                <a:latin typeface="Times New Roman" pitchFamily="18" charset="0"/>
              </a:rPr>
              <a:t>A([i,j], :)     </a:t>
            </a:r>
            <a:r>
              <a:rPr lang="zh-CN" altLang="en-US" smtClean="0">
                <a:latin typeface="Times New Roman" pitchFamily="18" charset="0"/>
              </a:rPr>
              <a:t>部分列</a:t>
            </a:r>
            <a:r>
              <a:rPr lang="en-US" altLang="zh-CN" smtClean="0">
                <a:latin typeface="Times New Roman" pitchFamily="18" charset="0"/>
              </a:rPr>
              <a:t>A(:,[i,j])</a:t>
            </a:r>
          </a:p>
          <a:p>
            <a:pPr lvl="1"/>
            <a:r>
              <a:rPr lang="zh-CN" altLang="en-US" smtClean="0">
                <a:latin typeface="Times New Roman" pitchFamily="18" charset="0"/>
              </a:rPr>
              <a:t>子块</a:t>
            </a:r>
            <a:r>
              <a:rPr lang="en-US" altLang="zh-CN" smtClean="0">
                <a:latin typeface="Times New Roman" pitchFamily="18" charset="0"/>
              </a:rPr>
              <a:t>A([i,j],[s,t])</a:t>
            </a:r>
          </a:p>
          <a:p>
            <a:r>
              <a:rPr lang="zh-CN" altLang="en-US" sz="2400" smtClean="0"/>
              <a:t>操作</a:t>
            </a:r>
          </a:p>
          <a:p>
            <a:pPr lvl="1"/>
            <a:r>
              <a:rPr lang="zh-CN" altLang="en-US" smtClean="0"/>
              <a:t>取   改   删    增</a:t>
            </a:r>
          </a:p>
          <a:p>
            <a:pPr lvl="1"/>
            <a:r>
              <a:rPr lang="zh-CN" altLang="en-US" smtClean="0">
                <a:latin typeface="Times New Roman" pitchFamily="18" charset="0"/>
              </a:rPr>
              <a:t>拉伸</a:t>
            </a:r>
            <a:r>
              <a:rPr lang="en-US" altLang="zh-CN" smtClean="0">
                <a:latin typeface="Times New Roman" pitchFamily="18" charset="0"/>
              </a:rPr>
              <a:t>A (:)</a:t>
            </a:r>
          </a:p>
          <a:p>
            <a:pPr lvl="1"/>
            <a:r>
              <a:rPr lang="zh-CN" altLang="en-US" smtClean="0">
                <a:latin typeface="Times New Roman" pitchFamily="18" charset="0"/>
              </a:rPr>
              <a:t>拼接</a:t>
            </a:r>
            <a:r>
              <a:rPr lang="en-US" altLang="zh-CN" smtClean="0">
                <a:latin typeface="Times New Roman" pitchFamily="18" charset="0"/>
              </a:rPr>
              <a:t>[A  B]</a:t>
            </a:r>
          </a:p>
        </p:txBody>
      </p:sp>
      <p:sp>
        <p:nvSpPr>
          <p:cNvPr id="58371" name="Rectangle 4"/>
          <p:cNvSpPr>
            <a:spLocks noChangeArrowheads="1"/>
          </p:cNvSpPr>
          <p:nvPr/>
        </p:nvSpPr>
        <p:spPr bwMode="auto">
          <a:xfrm>
            <a:off x="7527925" y="5284788"/>
            <a:ext cx="942975" cy="4699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l04.m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6438" y="676275"/>
            <a:ext cx="7248525" cy="420688"/>
          </a:xfrm>
        </p:spPr>
        <p:txBody>
          <a:bodyPr anchor="t"/>
          <a:lstStyle/>
          <a:p>
            <a:pPr marL="230188" indent="-230188"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tabLst/>
            </a:pPr>
            <a:r>
              <a:rPr lang="zh-CN" altLang="en-US" sz="2400" b="0" smtClean="0">
                <a:solidFill>
                  <a:srgbClr val="000048"/>
                </a:solidFill>
                <a:ea typeface="楷体_GB2312" pitchFamily="49" charset="-122"/>
              </a:rPr>
              <a:t>特殊操作</a:t>
            </a:r>
          </a:p>
        </p:txBody>
      </p:sp>
      <p:graphicFrame>
        <p:nvGraphicFramePr>
          <p:cNvPr id="800771" name="Object 8"/>
          <p:cNvGraphicFramePr>
            <a:graphicFrameLocks noChangeAspect="1"/>
          </p:cNvGraphicFramePr>
          <p:nvPr/>
        </p:nvGraphicFramePr>
        <p:xfrm>
          <a:off x="3629025" y="3271838"/>
          <a:ext cx="3376613" cy="490537"/>
        </p:xfrm>
        <a:graphic>
          <a:graphicData uri="http://schemas.openxmlformats.org/presentationml/2006/ole">
            <p:oleObj spid="_x0000_s57352" name="公式" r:id="rId4" imgW="2504520" imgH="228600" progId="">
              <p:embed/>
            </p:oleObj>
          </a:graphicData>
        </a:graphic>
      </p:graphicFrame>
      <p:graphicFrame>
        <p:nvGraphicFramePr>
          <p:cNvPr id="800772" name="Object 9"/>
          <p:cNvGraphicFramePr>
            <a:graphicFrameLocks noChangeAspect="1"/>
          </p:cNvGraphicFramePr>
          <p:nvPr/>
        </p:nvGraphicFramePr>
        <p:xfrm>
          <a:off x="3629025" y="3922713"/>
          <a:ext cx="3563938" cy="457200"/>
        </p:xfrm>
        <a:graphic>
          <a:graphicData uri="http://schemas.openxmlformats.org/presentationml/2006/ole">
            <p:oleObj spid="_x0000_s57353" name="公式" r:id="rId5" imgW="2097720" imgH="228600" progId="">
              <p:embed/>
            </p:oleObj>
          </a:graphicData>
        </a:graphic>
      </p:graphicFrame>
      <p:graphicFrame>
        <p:nvGraphicFramePr>
          <p:cNvPr id="800773" name="Object 10"/>
          <p:cNvGraphicFramePr>
            <a:graphicFrameLocks noChangeAspect="1"/>
          </p:cNvGraphicFramePr>
          <p:nvPr/>
        </p:nvGraphicFramePr>
        <p:xfrm>
          <a:off x="3629025" y="4972050"/>
          <a:ext cx="2455863" cy="446088"/>
        </p:xfrm>
        <a:graphic>
          <a:graphicData uri="http://schemas.openxmlformats.org/presentationml/2006/ole">
            <p:oleObj spid="_x0000_s57354" name="Equation" r:id="rId6" imgW="1601640" imgH="228600" progId="Equation.DSMT4">
              <p:embed/>
            </p:oleObj>
          </a:graphicData>
        </a:graphic>
      </p:graphicFrame>
      <p:graphicFrame>
        <p:nvGraphicFramePr>
          <p:cNvPr id="800774" name="Object 11"/>
          <p:cNvGraphicFramePr>
            <a:graphicFrameLocks noChangeAspect="1"/>
          </p:cNvGraphicFramePr>
          <p:nvPr/>
        </p:nvGraphicFramePr>
        <p:xfrm>
          <a:off x="3629025" y="4460875"/>
          <a:ext cx="2765425" cy="442913"/>
        </p:xfrm>
        <a:graphic>
          <a:graphicData uri="http://schemas.openxmlformats.org/presentationml/2006/ole">
            <p:oleObj spid="_x0000_s57355" name="Equation" r:id="rId7" imgW="1830600" imgH="228600" progId="Equation.DSMT4">
              <p:embed/>
            </p:oleObj>
          </a:graphicData>
        </a:graphic>
      </p:graphicFrame>
      <p:graphicFrame>
        <p:nvGraphicFramePr>
          <p:cNvPr id="800775" name="Object 12"/>
          <p:cNvGraphicFramePr>
            <a:graphicFrameLocks noChangeAspect="1"/>
          </p:cNvGraphicFramePr>
          <p:nvPr/>
        </p:nvGraphicFramePr>
        <p:xfrm>
          <a:off x="3629025" y="5461000"/>
          <a:ext cx="1757363" cy="498475"/>
        </p:xfrm>
        <a:graphic>
          <a:graphicData uri="http://schemas.openxmlformats.org/presentationml/2006/ole">
            <p:oleObj spid="_x0000_s57356" name="公式" r:id="rId8" imgW="1067760" imgH="228600" progId="">
              <p:embed/>
            </p:oleObj>
          </a:graphicData>
        </a:graphic>
      </p:graphicFrame>
      <p:graphicFrame>
        <p:nvGraphicFramePr>
          <p:cNvPr id="800776" name="Object 13"/>
          <p:cNvGraphicFramePr>
            <a:graphicFrameLocks noChangeAspect="1"/>
          </p:cNvGraphicFramePr>
          <p:nvPr/>
        </p:nvGraphicFramePr>
        <p:xfrm>
          <a:off x="3648075" y="6002338"/>
          <a:ext cx="3594100" cy="498475"/>
        </p:xfrm>
        <a:graphic>
          <a:graphicData uri="http://schemas.openxmlformats.org/presentationml/2006/ole">
            <p:oleObj spid="_x0000_s57357" name="Equation" r:id="rId9" imgW="2224800" imgH="228600" progId="Equation.DSMT4">
              <p:embed/>
            </p:oleObj>
          </a:graphicData>
        </a:graphic>
      </p:graphicFrame>
      <p:sp>
        <p:nvSpPr>
          <p:cNvPr id="5735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787400" y="1314450"/>
            <a:ext cx="8078788" cy="1917700"/>
          </a:xfrm>
        </p:spPr>
        <p:txBody>
          <a:bodyPr/>
          <a:lstStyle/>
          <a:p>
            <a:pPr lvl="1"/>
            <a:r>
              <a:rPr lang="zh-CN" altLang="en-US" smtClean="0">
                <a:latin typeface="Times New Roman" pitchFamily="18" charset="0"/>
              </a:rPr>
              <a:t>对角阵 </a:t>
            </a:r>
            <a:r>
              <a:rPr lang="en-US" altLang="zh-CN" smtClean="0">
                <a:latin typeface="Times New Roman" pitchFamily="18" charset="0"/>
              </a:rPr>
              <a:t>diag(A)</a:t>
            </a:r>
          </a:p>
          <a:p>
            <a:pPr lvl="1"/>
            <a:r>
              <a:rPr lang="zh-CN" altLang="en-US" smtClean="0">
                <a:latin typeface="Times New Roman" pitchFamily="18" charset="0"/>
              </a:rPr>
              <a:t>上三角阵 </a:t>
            </a:r>
            <a:r>
              <a:rPr lang="en-US" altLang="zh-CN" smtClean="0">
                <a:latin typeface="Times New Roman" pitchFamily="18" charset="0"/>
              </a:rPr>
              <a:t>triu(A)        </a:t>
            </a:r>
            <a:r>
              <a:rPr lang="zh-CN" altLang="en-US" smtClean="0">
                <a:latin typeface="Times New Roman" pitchFamily="18" charset="0"/>
              </a:rPr>
              <a:t>下三角阵</a:t>
            </a:r>
            <a:r>
              <a:rPr lang="en-US" altLang="zh-CN" smtClean="0">
                <a:latin typeface="Times New Roman" pitchFamily="18" charset="0"/>
              </a:rPr>
              <a:t>tril(A)</a:t>
            </a:r>
          </a:p>
          <a:p>
            <a:pPr lvl="1"/>
            <a:r>
              <a:rPr lang="zh-CN" altLang="en-US" smtClean="0">
                <a:latin typeface="Times New Roman" pitchFamily="18" charset="0"/>
              </a:rPr>
              <a:t>关系和逻辑运算         </a:t>
            </a:r>
            <a:r>
              <a:rPr lang="en-US" altLang="zh-CN" smtClean="0">
                <a:latin typeface="Times New Roman" pitchFamily="18" charset="0"/>
              </a:rPr>
              <a:t>&lt; &gt; = ~ &amp; |</a:t>
            </a:r>
          </a:p>
          <a:p>
            <a:r>
              <a:rPr lang="zh-CN" altLang="en-US" smtClean="0"/>
              <a:t>例：</a:t>
            </a:r>
            <a:r>
              <a:rPr lang="zh-CN" altLang="en-US" smtClean="0">
                <a:latin typeface="Times New Roman" pitchFamily="18" charset="0"/>
              </a:rPr>
              <a:t>向量</a:t>
            </a:r>
          </a:p>
        </p:txBody>
      </p:sp>
      <p:sp>
        <p:nvSpPr>
          <p:cNvPr id="57360" name="Rectangle 10"/>
          <p:cNvSpPr>
            <a:spLocks noChangeArrowheads="1"/>
          </p:cNvSpPr>
          <p:nvPr/>
        </p:nvSpPr>
        <p:spPr bwMode="auto">
          <a:xfrm>
            <a:off x="1122363" y="3292475"/>
            <a:ext cx="2522537" cy="315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230188" indent="-230188" eaLnBrk="0" hangingPunct="0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48"/>
                </a:solidFill>
                <a:ea typeface="楷体_GB2312" pitchFamily="49" charset="-122"/>
              </a:rPr>
              <a:t>x=-3:3</a:t>
            </a:r>
          </a:p>
          <a:p>
            <a:pPr marL="230188" indent="-230188" eaLnBrk="0" hangingPunct="0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48"/>
                </a:solidFill>
                <a:ea typeface="楷体_GB2312" pitchFamily="49" charset="-122"/>
              </a:rPr>
              <a:t>y1=abs(x)&gt;1</a:t>
            </a:r>
          </a:p>
          <a:p>
            <a:pPr marL="230188" indent="-230188" eaLnBrk="0" hangingPunct="0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48"/>
                </a:solidFill>
                <a:ea typeface="楷体_GB2312" pitchFamily="49" charset="-122"/>
              </a:rPr>
              <a:t>y2=x([1 1 1 1]) </a:t>
            </a:r>
          </a:p>
          <a:p>
            <a:pPr marL="230188" indent="-230188" eaLnBrk="0" hangingPunct="0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48"/>
                </a:solidFill>
                <a:ea typeface="楷体_GB2312" pitchFamily="49" charset="-122"/>
              </a:rPr>
              <a:t>y3=x(abs(x)&gt;1)</a:t>
            </a:r>
          </a:p>
          <a:p>
            <a:pPr marL="230188" indent="-230188" eaLnBrk="0" hangingPunct="0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48"/>
                </a:solidFill>
                <a:ea typeface="楷体_GB2312" pitchFamily="49" charset="-122"/>
              </a:rPr>
              <a:t>x(abs(x)&gt;1)=[ ]</a:t>
            </a:r>
          </a:p>
          <a:p>
            <a:pPr marL="230188" indent="-230188" eaLnBrk="0" hangingPunct="0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48"/>
                </a:solidFill>
                <a:ea typeface="楷体_GB2312" pitchFamily="49" charset="-122"/>
              </a:rPr>
              <a:t>(x&gt;0)&amp;(x&lt;2)?</a:t>
            </a:r>
          </a:p>
        </p:txBody>
      </p:sp>
      <p:sp>
        <p:nvSpPr>
          <p:cNvPr id="57361" name="Rectangle 11"/>
          <p:cNvSpPr>
            <a:spLocks noChangeArrowheads="1"/>
          </p:cNvSpPr>
          <p:nvPr/>
        </p:nvSpPr>
        <p:spPr bwMode="auto">
          <a:xfrm>
            <a:off x="7527925" y="5284788"/>
            <a:ext cx="942975" cy="4699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l05.m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0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0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0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0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0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6625" y="1497013"/>
            <a:ext cx="7321550" cy="403542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内容随意：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smtClean="0"/>
              <a:t>d1=[exp(3*i);3*4]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smtClean="0"/>
              <a:t>d2=['abs' 4 56]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smtClean="0"/>
              <a:t>syms x y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smtClean="0"/>
              <a:t>d3=[x^2 sin(x)]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另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smtClean="0"/>
              <a:t>d4={1 2 3</a:t>
            </a:r>
            <a:r>
              <a:rPr lang="zh-CN" altLang="en-US" smtClean="0"/>
              <a:t>；</a:t>
            </a:r>
            <a:r>
              <a:rPr lang="en-US" altLang="zh-CN" smtClean="0"/>
              <a:t>4 5 6</a:t>
            </a:r>
            <a:r>
              <a:rPr lang="zh-CN" altLang="en-US" smtClean="0"/>
              <a:t>；</a:t>
            </a:r>
            <a:r>
              <a:rPr lang="en-US" altLang="zh-CN" smtClean="0"/>
              <a:t>7 8 9}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smtClean="0"/>
              <a:t>d5={1:3 'abs'  [56 76]}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调用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36625" y="842963"/>
            <a:ext cx="7232650" cy="530225"/>
          </a:xfrm>
        </p:spPr>
        <p:txBody>
          <a:bodyPr anchor="t"/>
          <a:lstStyle/>
          <a:p>
            <a:pPr marL="230188" indent="-230188">
              <a:lnSpc>
                <a:spcPct val="120000"/>
              </a:lnSpc>
              <a:buClr>
                <a:schemeClr val="accent2"/>
              </a:buClr>
              <a:buSzPct val="75000"/>
              <a:buFont typeface="Wingdings" pitchFamily="2" charset="2"/>
              <a:buChar char="v"/>
              <a:tabLst/>
            </a:pPr>
            <a:r>
              <a:rPr lang="zh-CN" altLang="en-US" sz="2400" b="0" smtClean="0">
                <a:solidFill>
                  <a:srgbClr val="000048"/>
                </a:solidFill>
                <a:ea typeface="楷体_GB2312" pitchFamily="49" charset="-122"/>
              </a:rPr>
              <a:t>矩阵其他说明</a:t>
            </a:r>
          </a:p>
        </p:txBody>
      </p:sp>
      <p:sp>
        <p:nvSpPr>
          <p:cNvPr id="77827" name="Rectangle 4"/>
          <p:cNvSpPr>
            <a:spLocks noChangeArrowheads="1"/>
          </p:cNvSpPr>
          <p:nvPr/>
        </p:nvSpPr>
        <p:spPr bwMode="auto">
          <a:xfrm>
            <a:off x="7527925" y="5284788"/>
            <a:ext cx="942975" cy="4699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l06.m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4866" name="Group 2"/>
          <p:cNvGraphicFramePr>
            <a:graphicFrameLocks noGrp="1"/>
          </p:cNvGraphicFramePr>
          <p:nvPr/>
        </p:nvGraphicFramePr>
        <p:xfrm>
          <a:off x="1619250" y="2049463"/>
          <a:ext cx="6645275" cy="2032000"/>
        </p:xfrm>
        <a:graphic>
          <a:graphicData uri="http://schemas.openxmlformats.org/drawingml/2006/table">
            <a:tbl>
              <a:tblPr/>
              <a:tblGrid>
                <a:gridCol w="1662113"/>
                <a:gridCol w="1660525"/>
                <a:gridCol w="1660525"/>
                <a:gridCol w="1662112"/>
              </a:tblGrid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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加减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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加数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A*B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乘积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k * 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乘数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A\B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左除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B/A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右除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转置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04893" name="Group 29"/>
          <p:cNvGraphicFramePr>
            <a:graphicFrameLocks noGrp="1"/>
          </p:cNvGraphicFramePr>
          <p:nvPr/>
        </p:nvGraphicFramePr>
        <p:xfrm>
          <a:off x="1644650" y="4762500"/>
          <a:ext cx="6634163" cy="450850"/>
        </p:xfrm>
        <a:graphic>
          <a:graphicData uri="http://schemas.openxmlformats.org/drawingml/2006/table">
            <a:tbl>
              <a:tblPr/>
              <a:tblGrid>
                <a:gridCol w="3756025"/>
                <a:gridCol w="2878138"/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A.* B   A./ B   A.\ B   A.^B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 exp  log   sqrt……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17" name="Rectangle 37"/>
          <p:cNvSpPr>
            <a:spLocks noGrp="1" noChangeArrowheads="1"/>
          </p:cNvSpPr>
          <p:nvPr>
            <p:ph type="title"/>
          </p:nvPr>
        </p:nvSpPr>
        <p:spPr>
          <a:xfrm>
            <a:off x="473075" y="565150"/>
            <a:ext cx="7232650" cy="641350"/>
          </a:xfrm>
          <a:extLst>
            <a:ext uri="{91240B29-F687-4F45-9708-019B960494DF}"/>
          </a:extLst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四、矩阵运算</a:t>
            </a:r>
          </a:p>
        </p:txBody>
      </p:sp>
      <p:sp>
        <p:nvSpPr>
          <p:cNvPr id="65573" name="Rectangle 38"/>
          <p:cNvSpPr>
            <a:spLocks noGrp="1" noChangeArrowheads="1"/>
          </p:cNvSpPr>
          <p:nvPr>
            <p:ph type="body" sz="half" idx="1"/>
          </p:nvPr>
        </p:nvSpPr>
        <p:spPr>
          <a:xfrm>
            <a:off x="554038" y="1419225"/>
            <a:ext cx="4756150" cy="420688"/>
          </a:xfrm>
        </p:spPr>
        <p:txBody>
          <a:bodyPr/>
          <a:lstStyle/>
          <a:p>
            <a:r>
              <a:rPr lang="zh-CN" altLang="en-US" sz="2400" smtClean="0"/>
              <a:t>基本运算</a:t>
            </a:r>
          </a:p>
        </p:txBody>
      </p:sp>
      <p:sp>
        <p:nvSpPr>
          <p:cNvPr id="65574" name="Rectangle 39"/>
          <p:cNvSpPr>
            <a:spLocks noChangeArrowheads="1"/>
          </p:cNvSpPr>
          <p:nvPr/>
        </p:nvSpPr>
        <p:spPr bwMode="auto">
          <a:xfrm>
            <a:off x="565150" y="4254500"/>
            <a:ext cx="476567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230188" indent="-230188" eaLnBrk="0" hangingPunct="0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对应运算</a:t>
            </a:r>
          </a:p>
        </p:txBody>
      </p:sp>
      <p:sp>
        <p:nvSpPr>
          <p:cNvPr id="65575" name="Rectangle 40"/>
          <p:cNvSpPr>
            <a:spLocks noChangeArrowheads="1"/>
          </p:cNvSpPr>
          <p:nvPr/>
        </p:nvSpPr>
        <p:spPr bwMode="auto">
          <a:xfrm>
            <a:off x="7527925" y="5284788"/>
            <a:ext cx="942975" cy="4699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l07.m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95350" y="952500"/>
            <a:ext cx="7232650" cy="420688"/>
          </a:xfrm>
        </p:spPr>
        <p:txBody>
          <a:bodyPr anchor="t"/>
          <a:lstStyle/>
          <a:p>
            <a:pPr marL="230188" indent="-230188"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tabLst/>
            </a:pPr>
            <a:r>
              <a:rPr lang="zh-CN" altLang="en-US" sz="2400" b="0" smtClean="0">
                <a:solidFill>
                  <a:srgbClr val="000048"/>
                </a:solidFill>
                <a:ea typeface="楷体_GB2312" pitchFamily="49" charset="-122"/>
              </a:rPr>
              <a:t>复杂运算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4352925"/>
            <a:ext cx="7321550" cy="420688"/>
          </a:xfrm>
        </p:spPr>
        <p:txBody>
          <a:bodyPr/>
          <a:lstStyle/>
          <a:p>
            <a:r>
              <a:rPr lang="zh-CN" altLang="en-US" smtClean="0"/>
              <a:t>例</a:t>
            </a:r>
          </a:p>
        </p:txBody>
      </p:sp>
      <p:graphicFrame>
        <p:nvGraphicFramePr>
          <p:cNvPr id="806916" name="Group 4"/>
          <p:cNvGraphicFramePr>
            <a:graphicFrameLocks noGrp="1"/>
          </p:cNvGraphicFramePr>
          <p:nvPr/>
        </p:nvGraphicFramePr>
        <p:xfrm>
          <a:off x="1042988" y="1665288"/>
          <a:ext cx="7793037" cy="2241550"/>
        </p:xfrm>
        <a:graphic>
          <a:graphicData uri="http://schemas.openxmlformats.org/drawingml/2006/table">
            <a:tbl>
              <a:tblPr/>
              <a:tblGrid>
                <a:gridCol w="1601787"/>
                <a:gridCol w="2295525"/>
                <a:gridCol w="1819275"/>
                <a:gridCol w="207645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det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（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行列式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rank(A)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inv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(A)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或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 ^ (-1)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085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[V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D]=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eig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(A)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特征值特征向量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size(A)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阶数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rref(A)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行阶梯最简式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orth(A)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正交化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trace(A)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617" name="Rectangle 34"/>
          <p:cNvSpPr>
            <a:spLocks noChangeArrowheads="1"/>
          </p:cNvSpPr>
          <p:nvPr/>
        </p:nvSpPr>
        <p:spPr bwMode="auto">
          <a:xfrm>
            <a:off x="7527925" y="5284788"/>
            <a:ext cx="942975" cy="4699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l08.m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5988" y="4092575"/>
            <a:ext cx="7200900" cy="1533525"/>
          </a:xfrm>
        </p:spPr>
        <p:txBody>
          <a:bodyPr/>
          <a:lstStyle/>
          <a:p>
            <a:pPr marL="342900" indent="-342900"/>
            <a:r>
              <a:rPr lang="zh-CN" altLang="en-US" smtClean="0">
                <a:sym typeface="Wingdings" pitchFamily="2" charset="2"/>
              </a:rPr>
              <a:t>恰定方程</a:t>
            </a:r>
            <a:r>
              <a:rPr lang="en-US" altLang="zh-CN" smtClean="0">
                <a:sym typeface="Wingdings" pitchFamily="2" charset="2"/>
              </a:rPr>
              <a:t>n=m</a:t>
            </a:r>
          </a:p>
          <a:p>
            <a:pPr marL="342900" indent="-342900"/>
            <a:r>
              <a:rPr lang="zh-CN" altLang="en-US" smtClean="0">
                <a:sym typeface="Wingdings" pitchFamily="2" charset="2"/>
              </a:rPr>
              <a:t>欠定方程</a:t>
            </a:r>
            <a:r>
              <a:rPr lang="en-US" altLang="zh-CN" smtClean="0">
                <a:sym typeface="Wingdings" pitchFamily="2" charset="2"/>
              </a:rPr>
              <a:t>n&gt;m</a:t>
            </a:r>
          </a:p>
          <a:p>
            <a:pPr marL="342900" indent="-342900"/>
            <a:r>
              <a:rPr lang="zh-CN" altLang="en-US" smtClean="0">
                <a:sym typeface="Wingdings" pitchFamily="2" charset="2"/>
              </a:rPr>
              <a:t>超定方程</a:t>
            </a:r>
            <a:r>
              <a:rPr lang="en-US" altLang="zh-CN" smtClean="0">
                <a:sym typeface="Wingdings" pitchFamily="2" charset="2"/>
              </a:rPr>
              <a:t>n&lt;m</a:t>
            </a:r>
          </a:p>
        </p:txBody>
      </p:sp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4514850" y="4498975"/>
          <a:ext cx="112713" cy="214313"/>
        </p:xfrm>
        <a:graphic>
          <a:graphicData uri="http://schemas.openxmlformats.org/presentationml/2006/ole">
            <p:oleObj spid="_x0000_s59397" name="公式" r:id="rId4" imgW="114151" imgH="215619" progId="Equation.3">
              <p:embed/>
            </p:oleObj>
          </a:graphicData>
        </a:graphic>
      </p:graphicFrame>
      <p:graphicFrame>
        <p:nvGraphicFramePr>
          <p:cNvPr id="59398" name="Object 6"/>
          <p:cNvGraphicFramePr>
            <a:graphicFrameLocks noChangeAspect="1"/>
          </p:cNvGraphicFramePr>
          <p:nvPr/>
        </p:nvGraphicFramePr>
        <p:xfrm>
          <a:off x="868363" y="1922463"/>
          <a:ext cx="3571875" cy="1690687"/>
        </p:xfrm>
        <a:graphic>
          <a:graphicData uri="http://schemas.openxmlformats.org/presentationml/2006/ole">
            <p:oleObj spid="_x0000_s59398" name="Equation" r:id="rId5" imgW="2466360" imgH="1154880" progId="Equation.DSMT4">
              <p:embed/>
            </p:oleObj>
          </a:graphicData>
        </a:graphic>
      </p:graphicFrame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541338" y="647700"/>
            <a:ext cx="6807200" cy="641350"/>
          </a:xfrm>
          <a:effectLst>
            <a:outerShdw dist="35921" dir="2700000" algn="ctr" rotWithShape="0">
              <a:srgbClr val="000048"/>
            </a:outerShdw>
          </a:effectLst>
        </p:spPr>
        <p:txBody>
          <a:bodyPr/>
          <a:lstStyle/>
          <a:p>
            <a:pPr>
              <a:defRPr/>
            </a:pPr>
            <a:r>
              <a:rPr lang="zh-CN" altLang="en-US" dirty="0"/>
              <a:t>五</a:t>
            </a:r>
            <a:r>
              <a:rPr lang="zh-CN" altLang="en-US" dirty="0" smtClean="0"/>
              <a:t>、线性方程组：</a:t>
            </a:r>
            <a:r>
              <a:rPr lang="en-US" altLang="zh-CN" dirty="0" err="1" smtClean="0"/>
              <a:t>Matlab</a:t>
            </a:r>
            <a:endParaRPr lang="zh-CN" altLang="en-US" sz="3200" dirty="0" smtClean="0">
              <a:solidFill>
                <a:srgbClr val="0000FF"/>
              </a:solidFill>
            </a:endParaRPr>
          </a:p>
        </p:txBody>
      </p:sp>
      <p:graphicFrame>
        <p:nvGraphicFramePr>
          <p:cNvPr id="59399" name="Object 7"/>
          <p:cNvGraphicFramePr>
            <a:graphicFrameLocks noChangeAspect="1"/>
          </p:cNvGraphicFramePr>
          <p:nvPr/>
        </p:nvGraphicFramePr>
        <p:xfrm>
          <a:off x="5322888" y="2582863"/>
          <a:ext cx="2767012" cy="912812"/>
        </p:xfrm>
        <a:graphic>
          <a:graphicData uri="http://schemas.openxmlformats.org/presentationml/2006/ole">
            <p:oleObj spid="_x0000_s59399" name="Equation" r:id="rId6" imgW="1894320" imgH="583920" progId="Equation.DSMT4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8163" y="569913"/>
            <a:ext cx="8080375" cy="585787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altLang="zh-CN" sz="3200" smtClean="0">
                <a:solidFill>
                  <a:srgbClr val="0000FF"/>
                </a:solidFill>
              </a:rPr>
              <a:t>1</a:t>
            </a:r>
            <a:r>
              <a:rPr lang="zh-CN" altLang="en-US" sz="3200" smtClean="0">
                <a:solidFill>
                  <a:srgbClr val="0000FF"/>
                </a:solidFill>
              </a:rPr>
              <a:t>、特解</a:t>
            </a:r>
          </a:p>
        </p:txBody>
      </p:sp>
      <p:sp>
        <p:nvSpPr>
          <p:cNvPr id="604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230313"/>
            <a:ext cx="7448550" cy="1976437"/>
          </a:xfrm>
        </p:spPr>
        <p:txBody>
          <a:bodyPr/>
          <a:lstStyle/>
          <a:p>
            <a:pPr lvl="1"/>
            <a:r>
              <a:rPr lang="zh-CN" altLang="en-US" smtClean="0"/>
              <a:t>恰定    欠定   超定</a:t>
            </a:r>
          </a:p>
          <a:p>
            <a:pPr lvl="1"/>
            <a:r>
              <a:rPr lang="en-US" altLang="zh-CN" smtClean="0"/>
              <a:t>x=A\b</a:t>
            </a:r>
          </a:p>
          <a:p>
            <a:pPr lvl="2"/>
            <a:r>
              <a:rPr lang="zh-CN" altLang="en-US" smtClean="0"/>
              <a:t>验证</a:t>
            </a:r>
            <a:endParaRPr lang="en-US" altLang="zh-CN" smtClean="0"/>
          </a:p>
          <a:p>
            <a:r>
              <a:rPr lang="zh-CN" altLang="en-US" smtClean="0"/>
              <a:t>例：</a:t>
            </a:r>
          </a:p>
        </p:txBody>
      </p:sp>
      <p:graphicFrame>
        <p:nvGraphicFramePr>
          <p:cNvPr id="60423" name="Object 7"/>
          <p:cNvGraphicFramePr>
            <a:graphicFrameLocks noChangeAspect="1"/>
          </p:cNvGraphicFramePr>
          <p:nvPr/>
        </p:nvGraphicFramePr>
        <p:xfrm>
          <a:off x="4514850" y="4498975"/>
          <a:ext cx="112713" cy="214313"/>
        </p:xfrm>
        <a:graphic>
          <a:graphicData uri="http://schemas.openxmlformats.org/presentationml/2006/ole">
            <p:oleObj spid="_x0000_s60423" name="公式" r:id="rId3" imgW="114151" imgH="215619" progId="Equation.3">
              <p:embed/>
            </p:oleObj>
          </a:graphicData>
        </a:graphic>
      </p:graphicFrame>
      <p:sp>
        <p:nvSpPr>
          <p:cNvPr id="60430" name="Rectangle 5"/>
          <p:cNvSpPr>
            <a:spLocks noChangeArrowheads="1"/>
          </p:cNvSpPr>
          <p:nvPr/>
        </p:nvSpPr>
        <p:spPr bwMode="auto">
          <a:xfrm>
            <a:off x="7648575" y="5686425"/>
            <a:ext cx="938213" cy="461963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l10.m</a:t>
            </a:r>
          </a:p>
        </p:txBody>
      </p:sp>
      <p:graphicFrame>
        <p:nvGraphicFramePr>
          <p:cNvPr id="60424" name="Object 8"/>
          <p:cNvGraphicFramePr>
            <a:graphicFrameLocks noChangeAspect="1"/>
          </p:cNvGraphicFramePr>
          <p:nvPr/>
        </p:nvGraphicFramePr>
        <p:xfrm>
          <a:off x="5435600" y="655638"/>
          <a:ext cx="2767013" cy="912812"/>
        </p:xfrm>
        <a:graphic>
          <a:graphicData uri="http://schemas.openxmlformats.org/presentationml/2006/ole">
            <p:oleObj spid="_x0000_s60424" name="Equation" r:id="rId4" imgW="1856160" imgH="558360" progId="Equation.DSMT4">
              <p:embed/>
            </p:oleObj>
          </a:graphicData>
        </a:graphic>
      </p:graphicFrame>
      <p:sp>
        <p:nvSpPr>
          <p:cNvPr id="3" name="矩形 2"/>
          <p:cNvSpPr/>
          <p:nvPr/>
        </p:nvSpPr>
        <p:spPr>
          <a:xfrm>
            <a:off x="774700" y="5072063"/>
            <a:ext cx="2286000" cy="1384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30188" indent="-230188" eaLnBrk="0" hangingPunct="0">
              <a:lnSpc>
                <a:spcPct val="90000"/>
              </a:lnSpc>
              <a:spcBef>
                <a:spcPct val="60000"/>
              </a:spcBef>
              <a:buClr>
                <a:srgbClr val="DC0081"/>
              </a:buClr>
              <a:buSzPct val="75000"/>
              <a:buFont typeface="Wingdings" pitchFamily="2" charset="2"/>
              <a:buChar char="v"/>
              <a:defRPr/>
            </a:pPr>
            <a:r>
              <a:rPr lang="zh-CN" altLang="en-US" kern="0" dirty="0">
                <a:solidFill>
                  <a:srgbClr val="000048"/>
                </a:solidFill>
                <a:latin typeface="Arial"/>
                <a:ea typeface="楷体_GB2312"/>
              </a:rPr>
              <a:t>注：</a:t>
            </a:r>
          </a:p>
          <a:p>
            <a:pPr marL="681038" lvl="1" indent="-234950" eaLnBrk="0" hangingPunct="0">
              <a:lnSpc>
                <a:spcPct val="90000"/>
              </a:lnSpc>
              <a:spcBef>
                <a:spcPct val="40000"/>
              </a:spcBef>
              <a:buClr>
                <a:srgbClr val="DC0081"/>
              </a:buClr>
              <a:buFontTx/>
              <a:buBlip>
                <a:blip r:embed="rId5"/>
              </a:buBlip>
              <a:defRPr/>
            </a:pPr>
            <a:r>
              <a:rPr lang="en-US" altLang="zh-CN" kern="0" dirty="0" err="1">
                <a:solidFill>
                  <a:srgbClr val="000048"/>
                </a:solidFill>
                <a:latin typeface="Arial"/>
                <a:ea typeface="楷体_GB2312"/>
              </a:rPr>
              <a:t>det</a:t>
            </a:r>
            <a:r>
              <a:rPr lang="en-US" altLang="zh-CN" kern="0" dirty="0">
                <a:solidFill>
                  <a:srgbClr val="000048"/>
                </a:solidFill>
                <a:latin typeface="Arial"/>
                <a:ea typeface="楷体_GB2312"/>
              </a:rPr>
              <a:t>(A)</a:t>
            </a:r>
          </a:p>
          <a:p>
            <a:pPr marL="681038" lvl="1" indent="-234950" eaLnBrk="0" hangingPunct="0">
              <a:lnSpc>
                <a:spcPct val="90000"/>
              </a:lnSpc>
              <a:spcBef>
                <a:spcPct val="40000"/>
              </a:spcBef>
              <a:buClr>
                <a:srgbClr val="DC0081"/>
              </a:buClr>
              <a:buFontTx/>
              <a:buBlip>
                <a:blip r:embed="rId5"/>
              </a:buBlip>
              <a:defRPr/>
            </a:pPr>
            <a:r>
              <a:rPr lang="en-US" altLang="zh-CN" kern="0" dirty="0">
                <a:solidFill>
                  <a:srgbClr val="000048"/>
                </a:solidFill>
                <a:latin typeface="Arial"/>
                <a:ea typeface="楷体_GB2312"/>
              </a:rPr>
              <a:t>A*x==b?</a:t>
            </a:r>
          </a:p>
        </p:txBody>
      </p:sp>
      <p:graphicFrame>
        <p:nvGraphicFramePr>
          <p:cNvPr id="60425" name="Object 9"/>
          <p:cNvGraphicFramePr>
            <a:graphicFrameLocks noChangeAspect="1"/>
          </p:cNvGraphicFramePr>
          <p:nvPr/>
        </p:nvGraphicFramePr>
        <p:xfrm>
          <a:off x="1019175" y="3190875"/>
          <a:ext cx="3602038" cy="1881188"/>
        </p:xfrm>
        <a:graphic>
          <a:graphicData uri="http://schemas.openxmlformats.org/presentationml/2006/ole">
            <p:oleObj spid="_x0000_s60425" name="Equation" r:id="rId6" imgW="2161080" imgH="1154880" progId="Equation.DSMT4">
              <p:embed/>
            </p:oleObj>
          </a:graphicData>
        </a:graphic>
      </p:graphicFrame>
      <p:graphicFrame>
        <p:nvGraphicFramePr>
          <p:cNvPr id="60426" name="Object 10"/>
          <p:cNvGraphicFramePr>
            <a:graphicFrameLocks noChangeAspect="1"/>
          </p:cNvGraphicFramePr>
          <p:nvPr/>
        </p:nvGraphicFramePr>
        <p:xfrm>
          <a:off x="4786313" y="3194050"/>
          <a:ext cx="2946400" cy="1878013"/>
        </p:xfrm>
        <a:graphic>
          <a:graphicData uri="http://schemas.openxmlformats.org/presentationml/2006/ole">
            <p:oleObj spid="_x0000_s60426" name="Equation" r:id="rId7" imgW="1435100" imgH="914400" progId="Equation.DSMT4">
              <p:embed/>
            </p:oleObj>
          </a:graphicData>
        </a:graphic>
      </p:graphicFrame>
      <p:graphicFrame>
        <p:nvGraphicFramePr>
          <p:cNvPr id="60427" name="Object 11"/>
          <p:cNvGraphicFramePr>
            <a:graphicFrameLocks noChangeAspect="1"/>
          </p:cNvGraphicFramePr>
          <p:nvPr/>
        </p:nvGraphicFramePr>
        <p:xfrm>
          <a:off x="7821613" y="3222625"/>
          <a:ext cx="1181100" cy="1849438"/>
        </p:xfrm>
        <a:graphic>
          <a:graphicData uri="http://schemas.openxmlformats.org/presentationml/2006/ole">
            <p:oleObj spid="_x0000_s60427" name="Equation" r:id="rId8" imgW="584200" imgH="914400" progId="Equation.DSMT4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2788" y="1122363"/>
            <a:ext cx="7999412" cy="1458912"/>
          </a:xfrm>
        </p:spPr>
        <p:txBody>
          <a:bodyPr/>
          <a:lstStyle/>
          <a:p>
            <a:pPr lvl="1"/>
            <a:r>
              <a:rPr lang="en-US" altLang="zh-CN" smtClean="0"/>
              <a:t>(A b)</a:t>
            </a:r>
            <a:r>
              <a:rPr lang="en-US" altLang="zh-CN" smtClean="0">
                <a:sym typeface="Wingdings" pitchFamily="2" charset="2"/>
              </a:rPr>
              <a:t></a:t>
            </a:r>
            <a:r>
              <a:rPr lang="zh-CN" altLang="en-US" smtClean="0"/>
              <a:t>初等行变换</a:t>
            </a:r>
            <a:r>
              <a:rPr lang="en-US" altLang="zh-CN" smtClean="0"/>
              <a:t>——</a:t>
            </a:r>
            <a:r>
              <a:rPr lang="zh-CN" altLang="en-US" smtClean="0"/>
              <a:t>行最简形</a:t>
            </a:r>
            <a:r>
              <a:rPr lang="en-US" altLang="zh-CN" smtClean="0"/>
              <a:t>——</a:t>
            </a:r>
            <a:r>
              <a:rPr lang="zh-CN" altLang="en-US" smtClean="0"/>
              <a:t>特解及基础解系</a:t>
            </a:r>
          </a:p>
          <a:p>
            <a:pPr lvl="1">
              <a:spcBef>
                <a:spcPct val="50000"/>
              </a:spcBef>
            </a:pPr>
            <a:r>
              <a:rPr lang="zh-CN" altLang="en-US" smtClean="0"/>
              <a:t>操作</a:t>
            </a:r>
            <a:r>
              <a:rPr lang="en-US" altLang="zh-CN" smtClean="0">
                <a:sym typeface="Wingdings" pitchFamily="2" charset="2"/>
              </a:rPr>
              <a:t></a:t>
            </a:r>
            <a:r>
              <a:rPr lang="en-US" altLang="zh-CN" smtClean="0"/>
              <a:t>det(A)      B=[A b]          </a:t>
            </a:r>
          </a:p>
          <a:p>
            <a:pPr>
              <a:spcBef>
                <a:spcPct val="50000"/>
              </a:spcBef>
            </a:pPr>
            <a:r>
              <a:rPr lang="zh-CN" altLang="en-US" smtClean="0"/>
              <a:t>例</a:t>
            </a:r>
            <a:endParaRPr lang="en-US" altLang="zh-CN" smtClean="0"/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490538"/>
            <a:ext cx="7232650" cy="584200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altLang="zh-CN" sz="3200" dirty="0" smtClean="0">
                <a:solidFill>
                  <a:srgbClr val="0000FF"/>
                </a:solidFill>
              </a:rPr>
              <a:t>2</a:t>
            </a:r>
            <a:r>
              <a:rPr lang="zh-CN" altLang="en-US" sz="3200" dirty="0" smtClean="0">
                <a:solidFill>
                  <a:srgbClr val="0000FF"/>
                </a:solidFill>
              </a:rPr>
              <a:t>、通解</a:t>
            </a:r>
          </a:p>
        </p:txBody>
      </p:sp>
      <p:graphicFrame>
        <p:nvGraphicFramePr>
          <p:cNvPr id="61447" name="Object 7"/>
          <p:cNvGraphicFramePr>
            <a:graphicFrameLocks noChangeAspect="1"/>
          </p:cNvGraphicFramePr>
          <p:nvPr/>
        </p:nvGraphicFramePr>
        <p:xfrm>
          <a:off x="992188" y="2617788"/>
          <a:ext cx="1590675" cy="1803400"/>
        </p:xfrm>
        <a:graphic>
          <a:graphicData uri="http://schemas.openxmlformats.org/presentationml/2006/ole">
            <p:oleObj spid="_x0000_s61447" name="Equation" r:id="rId4" imgW="928080" imgH="1129320" progId="Equation.DSMT4">
              <p:embed/>
            </p:oleObj>
          </a:graphicData>
        </a:graphic>
      </p:graphicFrame>
      <p:graphicFrame>
        <p:nvGraphicFramePr>
          <p:cNvPr id="61448" name="Object 8"/>
          <p:cNvGraphicFramePr>
            <a:graphicFrameLocks noChangeAspect="1"/>
          </p:cNvGraphicFramePr>
          <p:nvPr/>
        </p:nvGraphicFramePr>
        <p:xfrm>
          <a:off x="3000375" y="2160588"/>
          <a:ext cx="2430463" cy="2289175"/>
        </p:xfrm>
        <a:graphic>
          <a:graphicData uri="http://schemas.openxmlformats.org/presentationml/2006/ole">
            <p:oleObj spid="_x0000_s61448" name="Equation" r:id="rId5" imgW="1677960" imgH="1433880" progId="Equation.DSMT4">
              <p:embed/>
            </p:oleObj>
          </a:graphicData>
        </a:graphic>
      </p:graphicFrame>
      <p:graphicFrame>
        <p:nvGraphicFramePr>
          <p:cNvPr id="61449" name="Object 9"/>
          <p:cNvGraphicFramePr>
            <a:graphicFrameLocks noChangeAspect="1"/>
          </p:cNvGraphicFramePr>
          <p:nvPr/>
        </p:nvGraphicFramePr>
        <p:xfrm>
          <a:off x="7224713" y="2563813"/>
          <a:ext cx="1103312" cy="1727200"/>
        </p:xfrm>
        <a:graphic>
          <a:graphicData uri="http://schemas.openxmlformats.org/presentationml/2006/ole">
            <p:oleObj spid="_x0000_s61449" name="Equation" r:id="rId6" imgW="749880" imgH="1129320" progId="Equation.DSMT4">
              <p:embed/>
            </p:oleObj>
          </a:graphicData>
        </a:graphic>
      </p:graphicFrame>
      <p:graphicFrame>
        <p:nvGraphicFramePr>
          <p:cNvPr id="61450" name="Object 10"/>
          <p:cNvGraphicFramePr>
            <a:graphicFrameLocks noChangeAspect="1"/>
          </p:cNvGraphicFramePr>
          <p:nvPr/>
        </p:nvGraphicFramePr>
        <p:xfrm>
          <a:off x="5772150" y="2562225"/>
          <a:ext cx="1165225" cy="1749425"/>
        </p:xfrm>
        <a:graphic>
          <a:graphicData uri="http://schemas.openxmlformats.org/presentationml/2006/ole">
            <p:oleObj spid="_x0000_s61450" name="Equation" r:id="rId7" imgW="609600" imgH="914400" progId="Equation.DSMT4">
              <p:embed/>
            </p:oleObj>
          </a:graphicData>
        </a:graphic>
      </p:graphicFrame>
      <p:graphicFrame>
        <p:nvGraphicFramePr>
          <p:cNvPr id="61451" name="Object 11"/>
          <p:cNvGraphicFramePr>
            <a:graphicFrameLocks noChangeAspect="1"/>
          </p:cNvGraphicFramePr>
          <p:nvPr/>
        </p:nvGraphicFramePr>
        <p:xfrm>
          <a:off x="6646863" y="4464050"/>
          <a:ext cx="1652587" cy="436563"/>
        </p:xfrm>
        <a:graphic>
          <a:graphicData uri="http://schemas.openxmlformats.org/presentationml/2006/ole">
            <p:oleObj spid="_x0000_s61451" name="Equation" r:id="rId8" imgW="863225" imgH="228501" progId="Equation.DSMT4">
              <p:embed/>
            </p:oleObj>
          </a:graphicData>
        </a:graphic>
      </p:graphicFrame>
      <p:sp>
        <p:nvSpPr>
          <p:cNvPr id="12" name="矩形 11"/>
          <p:cNvSpPr/>
          <p:nvPr/>
        </p:nvSpPr>
        <p:spPr>
          <a:xfrm>
            <a:off x="5789613" y="4470400"/>
            <a:ext cx="800100" cy="423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60000"/>
              </a:spcBef>
              <a:buClr>
                <a:srgbClr val="DC0081"/>
              </a:buClr>
              <a:buSzPct val="75000"/>
              <a:defRPr/>
            </a:pPr>
            <a:r>
              <a:rPr lang="zh-CN" altLang="en-US" kern="0" dirty="0">
                <a:solidFill>
                  <a:srgbClr val="000048"/>
                </a:solidFill>
                <a:latin typeface="Arial"/>
                <a:ea typeface="+mn-ea"/>
              </a:rPr>
              <a:t>通解</a:t>
            </a:r>
          </a:p>
        </p:txBody>
      </p:sp>
      <p:sp>
        <p:nvSpPr>
          <p:cNvPr id="2" name="矩形 1"/>
          <p:cNvSpPr/>
          <p:nvPr/>
        </p:nvSpPr>
        <p:spPr>
          <a:xfrm>
            <a:off x="858838" y="5495925"/>
            <a:ext cx="4572000" cy="904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2075" tIns="46038" rIns="92075" bIns="46038">
            <a:spAutoFit/>
          </a:bodyPr>
          <a:lstStyle/>
          <a:p>
            <a:pPr marL="230188" indent="-230188" eaLnBrk="0" hangingPunct="0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/>
            </a:pPr>
            <a:r>
              <a:rPr lang="zh-CN" altLang="en-US" dirty="0">
                <a:solidFill>
                  <a:srgbClr val="000048"/>
                </a:solidFill>
                <a:latin typeface="+mn-lt"/>
                <a:ea typeface="+mn-ea"/>
              </a:rPr>
              <a:t>另：符号方程</a:t>
            </a:r>
          </a:p>
          <a:p>
            <a:pPr marL="681038" lvl="1" indent="-234950" eaLnBrk="0" hangingPunct="0">
              <a:lnSpc>
                <a:spcPct val="90000"/>
              </a:lnSpc>
              <a:spcBef>
                <a:spcPct val="40000"/>
              </a:spcBef>
              <a:buClr>
                <a:schemeClr val="accent2"/>
              </a:buClr>
              <a:buFont typeface="Wingdings" pitchFamily="2" charset="2"/>
              <a:buBlip>
                <a:blip r:embed="rId9"/>
              </a:buBlip>
              <a:defRPr/>
            </a:pPr>
            <a:r>
              <a:rPr lang="en-US" altLang="zh-CN" dirty="0">
                <a:solidFill>
                  <a:srgbClr val="000048"/>
                </a:solidFill>
                <a:latin typeface="+mn-lt"/>
                <a:ea typeface="+mn-ea"/>
              </a:rPr>
              <a:t>solve</a:t>
            </a:r>
          </a:p>
        </p:txBody>
      </p:sp>
      <p:sp>
        <p:nvSpPr>
          <p:cNvPr id="61456" name="Rectangle 2"/>
          <p:cNvSpPr txBox="1">
            <a:spLocks noChangeArrowheads="1"/>
          </p:cNvSpPr>
          <p:nvPr/>
        </p:nvSpPr>
        <p:spPr bwMode="auto">
          <a:xfrm>
            <a:off x="858838" y="4894263"/>
            <a:ext cx="799941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681038" lvl="1" indent="-234950" eaLnBrk="0" hangingPunct="0">
              <a:lnSpc>
                <a:spcPct val="90000"/>
              </a:lnSpc>
              <a:spcBef>
                <a:spcPct val="40000"/>
              </a:spcBef>
              <a:buClr>
                <a:schemeClr val="accent2"/>
              </a:buClr>
              <a:buFont typeface="Wingdings" pitchFamily="2" charset="2"/>
              <a:buBlip>
                <a:blip r:embed="rId9"/>
              </a:buBlip>
            </a:pP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null(A,'r')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35921" dir="2700000" algn="ctr" rotWithShape="0">
              <a:srgbClr val="000066"/>
            </a:outerShdw>
          </a:effectLst>
        </p:spPr>
        <p:txBody>
          <a:bodyPr/>
          <a:lstStyle/>
          <a:p>
            <a:pPr>
              <a:defRPr/>
            </a:pPr>
            <a:r>
              <a:rPr lang="zh-CN" altLang="en-US" smtClean="0"/>
              <a:t>一、</a:t>
            </a:r>
            <a:r>
              <a:rPr lang="en-US" altLang="zh-CN" smtClean="0"/>
              <a:t>Matlab</a:t>
            </a:r>
            <a:r>
              <a:rPr lang="zh-CN" altLang="en-US" smtClean="0"/>
              <a:t>基本操作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6763" y="2328863"/>
            <a:ext cx="7321550" cy="3159125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smtClean="0">
                <a:solidFill>
                  <a:srgbClr val="0000CC"/>
                </a:solidFill>
                <a:latin typeface="楷体_GB2312" pitchFamily="49" charset="-122"/>
              </a:rPr>
              <a:t>命名规则</a:t>
            </a:r>
            <a:r>
              <a:rPr kumimoji="1" lang="zh-CN" altLang="en-US" smtClean="0">
                <a:solidFill>
                  <a:schemeClr val="tx1"/>
                </a:solidFill>
                <a:latin typeface="楷体_GB2312" pitchFamily="49" charset="-122"/>
              </a:rPr>
              <a:t>：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kumimoji="1" lang="zh-CN" altLang="en-US" smtClean="0">
                <a:solidFill>
                  <a:schemeClr val="tx1"/>
                </a:solidFill>
                <a:latin typeface="楷体_GB2312" pitchFamily="49" charset="-122"/>
              </a:rPr>
              <a:t>变量名必须是不含空格的单个词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kumimoji="1" lang="zh-CN" altLang="en-US" smtClean="0">
                <a:solidFill>
                  <a:schemeClr val="tx1"/>
                </a:solidFill>
                <a:latin typeface="楷体_GB2312" pitchFamily="49" charset="-122"/>
              </a:rPr>
              <a:t>变量名区分大小写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kumimoji="1" lang="zh-CN" altLang="en-US" smtClean="0">
                <a:solidFill>
                  <a:schemeClr val="tx1"/>
                </a:solidFill>
                <a:latin typeface="楷体_GB2312" pitchFamily="49" charset="-122"/>
              </a:rPr>
              <a:t>变量名最多不超过</a:t>
            </a:r>
            <a:r>
              <a:rPr kumimoji="1" lang="en-US" altLang="zh-CN" smtClean="0">
                <a:solidFill>
                  <a:schemeClr val="tx1"/>
                </a:solidFill>
                <a:latin typeface="楷体_GB2312" pitchFamily="49" charset="-122"/>
              </a:rPr>
              <a:t>19</a:t>
            </a:r>
            <a:r>
              <a:rPr kumimoji="1" lang="zh-CN" altLang="en-US" smtClean="0">
                <a:solidFill>
                  <a:schemeClr val="tx1"/>
                </a:solidFill>
                <a:latin typeface="楷体_GB2312" pitchFamily="49" charset="-122"/>
              </a:rPr>
              <a:t>个字符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kumimoji="1" lang="zh-CN" altLang="en-US" smtClean="0">
                <a:solidFill>
                  <a:schemeClr val="tx1"/>
                </a:solidFill>
                <a:latin typeface="楷体_GB2312" pitchFamily="49" charset="-122"/>
              </a:rPr>
              <a:t>变量名必须以字母打头，之后可以是任意字母、数字或下划线，变量名中不允许使用标点符号</a:t>
            </a:r>
            <a:endParaRPr lang="zh-CN" altLang="en-US" smtClean="0">
              <a:latin typeface="楷体_GB2312" pitchFamily="49" charset="-122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744538" y="1500188"/>
            <a:ext cx="7232650" cy="57943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2"/>
            </a:outerShdw>
          </a:effectLst>
          <a:extLst>
            <a:ext uri="{909E8E84-426E-40DD-AFC4-6F175D3DCCD1}"/>
            <a:ext uri="{91240B29-F687-4F45-9708-019B960494DF}"/>
          </a:extLst>
        </p:spPr>
        <p:txBody>
          <a:bodyPr lIns="92075" tIns="46038" rIns="92075" bIns="46038" anchor="ctr">
            <a:spAutoFit/>
          </a:bodyPr>
          <a:lstStyle/>
          <a:p>
            <a:pPr eaLnBrk="0" hangingPunct="0">
              <a:tabLst>
                <a:tab pos="457200" algn="l"/>
              </a:tabLst>
              <a:defRPr/>
            </a:pPr>
            <a:r>
              <a:rPr lang="en-US" altLang="zh-CN" sz="3200" b="1">
                <a:solidFill>
                  <a:srgbClr val="0000FF"/>
                </a:solidFill>
                <a:latin typeface="Arial" charset="0"/>
                <a:ea typeface="黑体" pitchFamily="2" charset="-122"/>
              </a:rPr>
              <a:t>1</a:t>
            </a:r>
            <a:r>
              <a:rPr lang="zh-CN" altLang="en-US" sz="3200" b="1">
                <a:solidFill>
                  <a:srgbClr val="0000FF"/>
                </a:solidFill>
                <a:latin typeface="Arial" charset="0"/>
                <a:ea typeface="黑体" pitchFamily="2" charset="-122"/>
              </a:rPr>
              <a:t>、变量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49275" y="639763"/>
            <a:ext cx="8062913" cy="584200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altLang="zh-CN" sz="3200" dirty="0" smtClean="0">
                <a:solidFill>
                  <a:srgbClr val="0000FF"/>
                </a:solidFill>
              </a:rPr>
              <a:t>3</a:t>
            </a:r>
            <a:r>
              <a:rPr lang="zh-CN" altLang="en-US" sz="3200" dirty="0" smtClean="0">
                <a:solidFill>
                  <a:srgbClr val="0000FF"/>
                </a:solidFill>
              </a:rPr>
              <a:t>、模型实例：城市交通</a:t>
            </a:r>
            <a:r>
              <a:rPr lang="zh-CN" altLang="en-US" sz="3200" dirty="0">
                <a:solidFill>
                  <a:srgbClr val="0000FF"/>
                </a:solidFill>
              </a:rPr>
              <a:t>流量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4038" y="1419225"/>
            <a:ext cx="8062912" cy="1370013"/>
          </a:xfrm>
        </p:spPr>
        <p:txBody>
          <a:bodyPr/>
          <a:lstStyle/>
          <a:p>
            <a:r>
              <a:rPr lang="zh-CN" altLang="en-US" smtClean="0"/>
              <a:t>城市部分街道交通流量</a:t>
            </a:r>
          </a:p>
          <a:p>
            <a:pPr lvl="1"/>
            <a:r>
              <a:rPr lang="zh-CN" altLang="en-US" smtClean="0"/>
              <a:t>监控</a:t>
            </a:r>
            <a:r>
              <a:rPr lang="en-US" altLang="zh-CN" smtClean="0"/>
              <a:t>——</a:t>
            </a:r>
            <a:r>
              <a:rPr lang="zh-CN" altLang="en-US" smtClean="0"/>
              <a:t>具有确定性关系</a:t>
            </a:r>
          </a:p>
          <a:p>
            <a:pPr lvl="1"/>
            <a:r>
              <a:rPr lang="zh-CN" altLang="en-US" smtClean="0"/>
              <a:t>例：</a:t>
            </a:r>
          </a:p>
        </p:txBody>
      </p:sp>
      <p:grpSp>
        <p:nvGrpSpPr>
          <p:cNvPr id="75779" name="Group 41"/>
          <p:cNvGrpSpPr>
            <a:grpSpLocks/>
          </p:cNvGrpSpPr>
          <p:nvPr/>
        </p:nvGrpSpPr>
        <p:grpSpPr bwMode="auto">
          <a:xfrm>
            <a:off x="3008313" y="2409825"/>
            <a:ext cx="4778375" cy="3152775"/>
            <a:chOff x="1240" y="1178"/>
            <a:chExt cx="3010" cy="1986"/>
          </a:xfrm>
        </p:grpSpPr>
        <p:sp>
          <p:nvSpPr>
            <p:cNvPr id="75781" name="Line 4"/>
            <p:cNvSpPr>
              <a:spLocks noChangeShapeType="1"/>
            </p:cNvSpPr>
            <p:nvPr/>
          </p:nvSpPr>
          <p:spPr bwMode="auto">
            <a:xfrm flipH="1">
              <a:off x="1310" y="1610"/>
              <a:ext cx="2927" cy="0"/>
            </a:xfrm>
            <a:prstGeom prst="line">
              <a:avLst/>
            </a:prstGeom>
            <a:noFill/>
            <a:ln w="12700">
              <a:solidFill>
                <a:srgbClr val="F80064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82" name="Line 5"/>
            <p:cNvSpPr>
              <a:spLocks noChangeShapeType="1"/>
            </p:cNvSpPr>
            <p:nvPr/>
          </p:nvSpPr>
          <p:spPr bwMode="auto">
            <a:xfrm flipH="1">
              <a:off x="1318" y="2699"/>
              <a:ext cx="2927" cy="0"/>
            </a:xfrm>
            <a:prstGeom prst="line">
              <a:avLst/>
            </a:prstGeom>
            <a:noFill/>
            <a:ln w="12700">
              <a:solidFill>
                <a:srgbClr val="F80064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83" name="Line 6"/>
            <p:cNvSpPr>
              <a:spLocks noChangeShapeType="1"/>
            </p:cNvSpPr>
            <p:nvPr/>
          </p:nvSpPr>
          <p:spPr bwMode="auto">
            <a:xfrm>
              <a:off x="1316" y="2177"/>
              <a:ext cx="2897" cy="0"/>
            </a:xfrm>
            <a:prstGeom prst="line">
              <a:avLst/>
            </a:prstGeom>
            <a:noFill/>
            <a:ln w="12700">
              <a:solidFill>
                <a:srgbClr val="F80064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84" name="Line 7"/>
            <p:cNvSpPr>
              <a:spLocks noChangeShapeType="1"/>
            </p:cNvSpPr>
            <p:nvPr/>
          </p:nvSpPr>
          <p:spPr bwMode="auto">
            <a:xfrm flipV="1">
              <a:off x="2003" y="1285"/>
              <a:ext cx="1" cy="1806"/>
            </a:xfrm>
            <a:prstGeom prst="line">
              <a:avLst/>
            </a:prstGeom>
            <a:noFill/>
            <a:ln w="12700">
              <a:solidFill>
                <a:srgbClr val="F80064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85" name="Line 8"/>
            <p:cNvSpPr>
              <a:spLocks noChangeShapeType="1"/>
            </p:cNvSpPr>
            <p:nvPr/>
          </p:nvSpPr>
          <p:spPr bwMode="auto">
            <a:xfrm flipV="1">
              <a:off x="3550" y="1285"/>
              <a:ext cx="1" cy="1806"/>
            </a:xfrm>
            <a:prstGeom prst="line">
              <a:avLst/>
            </a:prstGeom>
            <a:noFill/>
            <a:ln w="12700">
              <a:solidFill>
                <a:srgbClr val="F80064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86" name="Line 9"/>
            <p:cNvSpPr>
              <a:spLocks noChangeShapeType="1"/>
            </p:cNvSpPr>
            <p:nvPr/>
          </p:nvSpPr>
          <p:spPr bwMode="auto">
            <a:xfrm>
              <a:off x="2792" y="1284"/>
              <a:ext cx="1" cy="1404"/>
            </a:xfrm>
            <a:prstGeom prst="line">
              <a:avLst/>
            </a:prstGeom>
            <a:noFill/>
            <a:ln w="12700">
              <a:solidFill>
                <a:srgbClr val="F80064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87" name="Rectangle 11"/>
            <p:cNvSpPr>
              <a:spLocks noChangeArrowheads="1"/>
            </p:cNvSpPr>
            <p:nvPr/>
          </p:nvSpPr>
          <p:spPr bwMode="auto">
            <a:xfrm>
              <a:off x="1248" y="1399"/>
              <a:ext cx="30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48"/>
                  </a:solidFill>
                  <a:latin typeface="Arial" charset="0"/>
                  <a:ea typeface="楷体_GB2312" pitchFamily="49" charset="-122"/>
                </a:rPr>
                <a:t>300                x4             400            200</a:t>
              </a:r>
            </a:p>
          </p:txBody>
        </p:sp>
        <p:sp>
          <p:nvSpPr>
            <p:cNvPr id="75788" name="Rectangle 12"/>
            <p:cNvSpPr>
              <a:spLocks noChangeArrowheads="1"/>
            </p:cNvSpPr>
            <p:nvPr/>
          </p:nvSpPr>
          <p:spPr bwMode="auto">
            <a:xfrm>
              <a:off x="1240" y="1959"/>
              <a:ext cx="30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48"/>
                  </a:solidFill>
                  <a:latin typeface="Arial" charset="0"/>
                  <a:ea typeface="楷体_GB2312" pitchFamily="49" charset="-122"/>
                </a:rPr>
                <a:t>300                x1             600            x8</a:t>
              </a:r>
            </a:p>
          </p:txBody>
        </p:sp>
        <p:sp>
          <p:nvSpPr>
            <p:cNvPr id="75789" name="Line 14"/>
            <p:cNvSpPr>
              <a:spLocks noChangeShapeType="1"/>
            </p:cNvSpPr>
            <p:nvPr/>
          </p:nvSpPr>
          <p:spPr bwMode="auto">
            <a:xfrm>
              <a:off x="2297" y="2699"/>
              <a:ext cx="229" cy="0"/>
            </a:xfrm>
            <a:prstGeom prst="line">
              <a:avLst/>
            </a:prstGeom>
            <a:noFill/>
            <a:ln w="12700">
              <a:solidFill>
                <a:srgbClr val="F80064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0" name="Line 15"/>
            <p:cNvSpPr>
              <a:spLocks noChangeShapeType="1"/>
            </p:cNvSpPr>
            <p:nvPr/>
          </p:nvSpPr>
          <p:spPr bwMode="auto">
            <a:xfrm>
              <a:off x="1649" y="2178"/>
              <a:ext cx="229" cy="0"/>
            </a:xfrm>
            <a:prstGeom prst="line">
              <a:avLst/>
            </a:prstGeom>
            <a:noFill/>
            <a:ln w="12700">
              <a:solidFill>
                <a:srgbClr val="F80064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1" name="Line 16"/>
            <p:cNvSpPr>
              <a:spLocks noChangeShapeType="1"/>
            </p:cNvSpPr>
            <p:nvPr/>
          </p:nvSpPr>
          <p:spPr bwMode="auto">
            <a:xfrm>
              <a:off x="2304" y="2178"/>
              <a:ext cx="229" cy="0"/>
            </a:xfrm>
            <a:prstGeom prst="line">
              <a:avLst/>
            </a:prstGeom>
            <a:noFill/>
            <a:ln w="12700">
              <a:solidFill>
                <a:srgbClr val="F80064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2" name="Line 17"/>
            <p:cNvSpPr>
              <a:spLocks noChangeShapeType="1"/>
            </p:cNvSpPr>
            <p:nvPr/>
          </p:nvSpPr>
          <p:spPr bwMode="auto">
            <a:xfrm>
              <a:off x="3077" y="2178"/>
              <a:ext cx="229" cy="0"/>
            </a:xfrm>
            <a:prstGeom prst="line">
              <a:avLst/>
            </a:prstGeom>
            <a:noFill/>
            <a:ln w="12700">
              <a:solidFill>
                <a:srgbClr val="F80064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3" name="Line 18"/>
            <p:cNvSpPr>
              <a:spLocks noChangeShapeType="1"/>
            </p:cNvSpPr>
            <p:nvPr/>
          </p:nvSpPr>
          <p:spPr bwMode="auto">
            <a:xfrm>
              <a:off x="3803" y="2178"/>
              <a:ext cx="229" cy="0"/>
            </a:xfrm>
            <a:prstGeom prst="line">
              <a:avLst/>
            </a:prstGeom>
            <a:noFill/>
            <a:ln w="12700">
              <a:solidFill>
                <a:srgbClr val="F80064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4" name="Line 19"/>
            <p:cNvSpPr>
              <a:spLocks noChangeShapeType="1"/>
            </p:cNvSpPr>
            <p:nvPr/>
          </p:nvSpPr>
          <p:spPr bwMode="auto">
            <a:xfrm>
              <a:off x="1649" y="2698"/>
              <a:ext cx="229" cy="0"/>
            </a:xfrm>
            <a:prstGeom prst="line">
              <a:avLst/>
            </a:prstGeom>
            <a:noFill/>
            <a:ln w="12700">
              <a:solidFill>
                <a:srgbClr val="F80064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5" name="Line 20"/>
            <p:cNvSpPr>
              <a:spLocks noChangeShapeType="1"/>
            </p:cNvSpPr>
            <p:nvPr/>
          </p:nvSpPr>
          <p:spPr bwMode="auto">
            <a:xfrm>
              <a:off x="3117" y="2699"/>
              <a:ext cx="229" cy="0"/>
            </a:xfrm>
            <a:prstGeom prst="line">
              <a:avLst/>
            </a:prstGeom>
            <a:noFill/>
            <a:ln w="12700">
              <a:solidFill>
                <a:srgbClr val="F80064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6" name="Line 21"/>
            <p:cNvSpPr>
              <a:spLocks noChangeShapeType="1"/>
            </p:cNvSpPr>
            <p:nvPr/>
          </p:nvSpPr>
          <p:spPr bwMode="auto">
            <a:xfrm flipH="1">
              <a:off x="3875" y="2698"/>
              <a:ext cx="229" cy="0"/>
            </a:xfrm>
            <a:prstGeom prst="line">
              <a:avLst/>
            </a:prstGeom>
            <a:noFill/>
            <a:ln w="12700">
              <a:solidFill>
                <a:srgbClr val="F80064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7" name="Line 22"/>
            <p:cNvSpPr>
              <a:spLocks noChangeShapeType="1"/>
            </p:cNvSpPr>
            <p:nvPr/>
          </p:nvSpPr>
          <p:spPr bwMode="auto">
            <a:xfrm flipH="1">
              <a:off x="3852" y="1610"/>
              <a:ext cx="229" cy="0"/>
            </a:xfrm>
            <a:prstGeom prst="line">
              <a:avLst/>
            </a:prstGeom>
            <a:noFill/>
            <a:ln w="12700">
              <a:solidFill>
                <a:srgbClr val="F80064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8" name="Line 23"/>
            <p:cNvSpPr>
              <a:spLocks noChangeShapeType="1"/>
            </p:cNvSpPr>
            <p:nvPr/>
          </p:nvSpPr>
          <p:spPr bwMode="auto">
            <a:xfrm flipH="1">
              <a:off x="3071" y="1609"/>
              <a:ext cx="229" cy="0"/>
            </a:xfrm>
            <a:prstGeom prst="line">
              <a:avLst/>
            </a:prstGeom>
            <a:noFill/>
            <a:ln w="12700">
              <a:solidFill>
                <a:srgbClr val="F80064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9" name="Line 24"/>
            <p:cNvSpPr>
              <a:spLocks noChangeShapeType="1"/>
            </p:cNvSpPr>
            <p:nvPr/>
          </p:nvSpPr>
          <p:spPr bwMode="auto">
            <a:xfrm flipH="1">
              <a:off x="2282" y="1610"/>
              <a:ext cx="229" cy="0"/>
            </a:xfrm>
            <a:prstGeom prst="line">
              <a:avLst/>
            </a:prstGeom>
            <a:noFill/>
            <a:ln w="12700">
              <a:solidFill>
                <a:srgbClr val="F80064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00" name="Line 25"/>
            <p:cNvSpPr>
              <a:spLocks noChangeShapeType="1"/>
            </p:cNvSpPr>
            <p:nvPr/>
          </p:nvSpPr>
          <p:spPr bwMode="auto">
            <a:xfrm flipH="1">
              <a:off x="1548" y="1610"/>
              <a:ext cx="229" cy="0"/>
            </a:xfrm>
            <a:prstGeom prst="line">
              <a:avLst/>
            </a:prstGeom>
            <a:noFill/>
            <a:ln w="12700">
              <a:solidFill>
                <a:srgbClr val="F80064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01" name="Line 26"/>
            <p:cNvSpPr>
              <a:spLocks noChangeShapeType="1"/>
            </p:cNvSpPr>
            <p:nvPr/>
          </p:nvSpPr>
          <p:spPr bwMode="auto">
            <a:xfrm flipH="1" flipV="1">
              <a:off x="2005" y="1285"/>
              <a:ext cx="0" cy="166"/>
            </a:xfrm>
            <a:prstGeom prst="line">
              <a:avLst/>
            </a:prstGeom>
            <a:noFill/>
            <a:ln w="12700">
              <a:solidFill>
                <a:srgbClr val="F80064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02" name="Line 27"/>
            <p:cNvSpPr>
              <a:spLocks noChangeShapeType="1"/>
            </p:cNvSpPr>
            <p:nvPr/>
          </p:nvSpPr>
          <p:spPr bwMode="auto">
            <a:xfrm flipH="1" flipV="1">
              <a:off x="2005" y="1814"/>
              <a:ext cx="0" cy="166"/>
            </a:xfrm>
            <a:prstGeom prst="line">
              <a:avLst/>
            </a:prstGeom>
            <a:noFill/>
            <a:ln w="12700">
              <a:solidFill>
                <a:srgbClr val="F80064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03" name="Line 28"/>
            <p:cNvSpPr>
              <a:spLocks noChangeShapeType="1"/>
            </p:cNvSpPr>
            <p:nvPr/>
          </p:nvSpPr>
          <p:spPr bwMode="auto">
            <a:xfrm flipH="1" flipV="1">
              <a:off x="2005" y="2327"/>
              <a:ext cx="0" cy="166"/>
            </a:xfrm>
            <a:prstGeom prst="line">
              <a:avLst/>
            </a:prstGeom>
            <a:noFill/>
            <a:ln w="12700">
              <a:solidFill>
                <a:srgbClr val="F80064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04" name="Line 29"/>
            <p:cNvSpPr>
              <a:spLocks noChangeShapeType="1"/>
            </p:cNvSpPr>
            <p:nvPr/>
          </p:nvSpPr>
          <p:spPr bwMode="auto">
            <a:xfrm flipH="1" flipV="1">
              <a:off x="2005" y="2832"/>
              <a:ext cx="0" cy="166"/>
            </a:xfrm>
            <a:prstGeom prst="line">
              <a:avLst/>
            </a:prstGeom>
            <a:noFill/>
            <a:ln w="12700">
              <a:solidFill>
                <a:srgbClr val="F80064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05" name="Line 30"/>
            <p:cNvSpPr>
              <a:spLocks noChangeShapeType="1"/>
            </p:cNvSpPr>
            <p:nvPr/>
          </p:nvSpPr>
          <p:spPr bwMode="auto">
            <a:xfrm flipH="1" flipV="1">
              <a:off x="3552" y="1293"/>
              <a:ext cx="0" cy="166"/>
            </a:xfrm>
            <a:prstGeom prst="line">
              <a:avLst/>
            </a:prstGeom>
            <a:noFill/>
            <a:ln w="12700">
              <a:solidFill>
                <a:srgbClr val="F80064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06" name="Line 31"/>
            <p:cNvSpPr>
              <a:spLocks noChangeShapeType="1"/>
            </p:cNvSpPr>
            <p:nvPr/>
          </p:nvSpPr>
          <p:spPr bwMode="auto">
            <a:xfrm flipH="1" flipV="1">
              <a:off x="3552" y="1822"/>
              <a:ext cx="0" cy="166"/>
            </a:xfrm>
            <a:prstGeom prst="line">
              <a:avLst/>
            </a:prstGeom>
            <a:noFill/>
            <a:ln w="12700">
              <a:solidFill>
                <a:srgbClr val="F80064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07" name="Line 32"/>
            <p:cNvSpPr>
              <a:spLocks noChangeShapeType="1"/>
            </p:cNvSpPr>
            <p:nvPr/>
          </p:nvSpPr>
          <p:spPr bwMode="auto">
            <a:xfrm flipH="1" flipV="1">
              <a:off x="3552" y="2327"/>
              <a:ext cx="0" cy="166"/>
            </a:xfrm>
            <a:prstGeom prst="line">
              <a:avLst/>
            </a:prstGeom>
            <a:noFill/>
            <a:ln w="12700">
              <a:solidFill>
                <a:srgbClr val="F80064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08" name="Line 33"/>
            <p:cNvSpPr>
              <a:spLocks noChangeShapeType="1"/>
            </p:cNvSpPr>
            <p:nvPr/>
          </p:nvSpPr>
          <p:spPr bwMode="auto">
            <a:xfrm flipH="1">
              <a:off x="2794" y="1301"/>
              <a:ext cx="0" cy="213"/>
            </a:xfrm>
            <a:prstGeom prst="line">
              <a:avLst/>
            </a:prstGeom>
            <a:noFill/>
            <a:ln w="12700">
              <a:solidFill>
                <a:srgbClr val="F80064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09" name="Line 34"/>
            <p:cNvSpPr>
              <a:spLocks noChangeShapeType="1"/>
            </p:cNvSpPr>
            <p:nvPr/>
          </p:nvSpPr>
          <p:spPr bwMode="auto">
            <a:xfrm flipH="1">
              <a:off x="2794" y="1695"/>
              <a:ext cx="0" cy="213"/>
            </a:xfrm>
            <a:prstGeom prst="line">
              <a:avLst/>
            </a:prstGeom>
            <a:noFill/>
            <a:ln w="12700">
              <a:solidFill>
                <a:srgbClr val="F80064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10" name="Line 35"/>
            <p:cNvSpPr>
              <a:spLocks noChangeShapeType="1"/>
            </p:cNvSpPr>
            <p:nvPr/>
          </p:nvSpPr>
          <p:spPr bwMode="auto">
            <a:xfrm flipH="1">
              <a:off x="2794" y="2263"/>
              <a:ext cx="0" cy="213"/>
            </a:xfrm>
            <a:prstGeom prst="line">
              <a:avLst/>
            </a:prstGeom>
            <a:noFill/>
            <a:ln w="12700">
              <a:solidFill>
                <a:srgbClr val="F80064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11" name="Line 36"/>
            <p:cNvSpPr>
              <a:spLocks noChangeShapeType="1"/>
            </p:cNvSpPr>
            <p:nvPr/>
          </p:nvSpPr>
          <p:spPr bwMode="auto">
            <a:xfrm flipH="1">
              <a:off x="3552" y="2760"/>
              <a:ext cx="0" cy="213"/>
            </a:xfrm>
            <a:prstGeom prst="line">
              <a:avLst/>
            </a:prstGeom>
            <a:noFill/>
            <a:ln w="12700">
              <a:solidFill>
                <a:srgbClr val="F80064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12" name="Rectangle 37"/>
            <p:cNvSpPr>
              <a:spLocks noChangeArrowheads="1"/>
            </p:cNvSpPr>
            <p:nvPr/>
          </p:nvSpPr>
          <p:spPr bwMode="auto">
            <a:xfrm>
              <a:off x="1240" y="2456"/>
              <a:ext cx="30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48"/>
                  </a:solidFill>
                  <a:latin typeface="Arial" charset="0"/>
                  <a:ea typeface="楷体_GB2312" pitchFamily="49" charset="-122"/>
                </a:rPr>
                <a:t>300                x9             x10            500</a:t>
              </a:r>
            </a:p>
          </p:txBody>
        </p:sp>
        <p:sp>
          <p:nvSpPr>
            <p:cNvPr id="75813" name="Rectangle 38"/>
            <p:cNvSpPr>
              <a:spLocks noChangeArrowheads="1"/>
            </p:cNvSpPr>
            <p:nvPr/>
          </p:nvSpPr>
          <p:spPr bwMode="auto">
            <a:xfrm>
              <a:off x="1673" y="1186"/>
              <a:ext cx="421" cy="1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48"/>
                  </a:solidFill>
                  <a:latin typeface="Arial" charset="0"/>
                  <a:ea typeface="楷体_GB2312" pitchFamily="49" charset="-122"/>
                </a:rPr>
                <a:t>x3</a:t>
              </a:r>
            </a:p>
            <a:p>
              <a:pPr eaLnBrk="0" hangingPunct="0"/>
              <a:endParaRPr lang="en-US" altLang="zh-CN" sz="2000">
                <a:solidFill>
                  <a:srgbClr val="000048"/>
                </a:solidFill>
                <a:latin typeface="Arial" charset="0"/>
                <a:ea typeface="楷体_GB2312" pitchFamily="49" charset="-122"/>
              </a:endParaRPr>
            </a:p>
            <a:p>
              <a:pPr eaLnBrk="0" hangingPunct="0"/>
              <a:endParaRPr lang="en-US" altLang="zh-CN" sz="2000">
                <a:solidFill>
                  <a:srgbClr val="000048"/>
                </a:solidFill>
                <a:latin typeface="Arial" charset="0"/>
                <a:ea typeface="楷体_GB2312" pitchFamily="49" charset="-122"/>
              </a:endParaRPr>
            </a:p>
            <a:p>
              <a:pPr eaLnBrk="0" hangingPunct="0"/>
              <a:r>
                <a:rPr lang="en-US" altLang="zh-CN" sz="2000">
                  <a:solidFill>
                    <a:srgbClr val="000048"/>
                  </a:solidFill>
                  <a:latin typeface="Arial" charset="0"/>
                  <a:ea typeface="楷体_GB2312" pitchFamily="49" charset="-122"/>
                </a:rPr>
                <a:t>x2</a:t>
              </a:r>
            </a:p>
            <a:p>
              <a:pPr eaLnBrk="0" hangingPunct="0"/>
              <a:endParaRPr lang="en-US" altLang="zh-CN" sz="2000">
                <a:solidFill>
                  <a:srgbClr val="000048"/>
                </a:solidFill>
                <a:latin typeface="Arial" charset="0"/>
                <a:ea typeface="楷体_GB2312" pitchFamily="49" charset="-122"/>
              </a:endParaRPr>
            </a:p>
            <a:p>
              <a:pPr eaLnBrk="0" hangingPunct="0"/>
              <a:endParaRPr lang="en-US" altLang="zh-CN" sz="2000">
                <a:solidFill>
                  <a:srgbClr val="000048"/>
                </a:solidFill>
                <a:latin typeface="Arial" charset="0"/>
                <a:ea typeface="楷体_GB2312" pitchFamily="49" charset="-122"/>
              </a:endParaRPr>
            </a:p>
            <a:p>
              <a:pPr eaLnBrk="0" hangingPunct="0"/>
              <a:r>
                <a:rPr lang="en-US" altLang="zh-CN" sz="2000">
                  <a:solidFill>
                    <a:srgbClr val="000048"/>
                  </a:solidFill>
                  <a:latin typeface="Arial" charset="0"/>
                  <a:ea typeface="楷体_GB2312" pitchFamily="49" charset="-122"/>
                </a:rPr>
                <a:t>500</a:t>
              </a:r>
            </a:p>
            <a:p>
              <a:pPr eaLnBrk="0" hangingPunct="0"/>
              <a:endParaRPr lang="en-US" altLang="zh-CN" sz="2000">
                <a:solidFill>
                  <a:srgbClr val="000048"/>
                </a:solidFill>
                <a:latin typeface="Arial" charset="0"/>
                <a:ea typeface="楷体_GB2312" pitchFamily="49" charset="-122"/>
              </a:endParaRPr>
            </a:p>
            <a:p>
              <a:pPr eaLnBrk="0" hangingPunct="0"/>
              <a:endParaRPr lang="en-US" altLang="zh-CN" sz="2000">
                <a:solidFill>
                  <a:srgbClr val="000048"/>
                </a:solidFill>
                <a:latin typeface="Arial" charset="0"/>
                <a:ea typeface="楷体_GB2312" pitchFamily="49" charset="-122"/>
              </a:endParaRPr>
            </a:p>
            <a:p>
              <a:pPr eaLnBrk="0" hangingPunct="0"/>
              <a:r>
                <a:rPr lang="en-US" altLang="zh-CN" sz="2000">
                  <a:solidFill>
                    <a:srgbClr val="000048"/>
                  </a:solidFill>
                  <a:latin typeface="Arial" charset="0"/>
                  <a:ea typeface="楷体_GB2312" pitchFamily="49" charset="-122"/>
                </a:rPr>
                <a:t>600</a:t>
              </a:r>
            </a:p>
          </p:txBody>
        </p:sp>
        <p:sp>
          <p:nvSpPr>
            <p:cNvPr id="75814" name="Rectangle 39"/>
            <p:cNvSpPr>
              <a:spLocks noChangeArrowheads="1"/>
            </p:cNvSpPr>
            <p:nvPr/>
          </p:nvSpPr>
          <p:spPr bwMode="auto">
            <a:xfrm>
              <a:off x="2485" y="1186"/>
              <a:ext cx="421" cy="1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48"/>
                  </a:solidFill>
                  <a:latin typeface="Arial" charset="0"/>
                  <a:ea typeface="楷体_GB2312" pitchFamily="49" charset="-122"/>
                </a:rPr>
                <a:t>100</a:t>
              </a:r>
            </a:p>
            <a:p>
              <a:pPr eaLnBrk="0" hangingPunct="0"/>
              <a:endParaRPr lang="en-US" altLang="zh-CN" sz="2000">
                <a:solidFill>
                  <a:srgbClr val="000048"/>
                </a:solidFill>
                <a:latin typeface="Arial" charset="0"/>
                <a:ea typeface="楷体_GB2312" pitchFamily="49" charset="-122"/>
              </a:endParaRPr>
            </a:p>
            <a:p>
              <a:pPr eaLnBrk="0" hangingPunct="0"/>
              <a:endParaRPr lang="en-US" altLang="zh-CN" sz="2000">
                <a:solidFill>
                  <a:srgbClr val="000048"/>
                </a:solidFill>
                <a:latin typeface="Arial" charset="0"/>
                <a:ea typeface="楷体_GB2312" pitchFamily="49" charset="-122"/>
              </a:endParaRPr>
            </a:p>
            <a:p>
              <a:pPr eaLnBrk="0" hangingPunct="0"/>
              <a:r>
                <a:rPr lang="en-US" altLang="zh-CN" sz="2000">
                  <a:solidFill>
                    <a:srgbClr val="000048"/>
                  </a:solidFill>
                  <a:latin typeface="Arial" charset="0"/>
                  <a:ea typeface="楷体_GB2312" pitchFamily="49" charset="-122"/>
                </a:rPr>
                <a:t>x5</a:t>
              </a:r>
            </a:p>
            <a:p>
              <a:pPr eaLnBrk="0" hangingPunct="0"/>
              <a:endParaRPr lang="en-US" altLang="zh-CN" sz="2000">
                <a:solidFill>
                  <a:srgbClr val="000048"/>
                </a:solidFill>
                <a:latin typeface="Arial" charset="0"/>
                <a:ea typeface="楷体_GB2312" pitchFamily="49" charset="-122"/>
              </a:endParaRPr>
            </a:p>
            <a:p>
              <a:pPr eaLnBrk="0" hangingPunct="0"/>
              <a:endParaRPr lang="en-US" altLang="zh-CN" sz="2000">
                <a:solidFill>
                  <a:srgbClr val="000048"/>
                </a:solidFill>
                <a:latin typeface="Arial" charset="0"/>
                <a:ea typeface="楷体_GB2312" pitchFamily="49" charset="-122"/>
              </a:endParaRPr>
            </a:p>
            <a:p>
              <a:pPr eaLnBrk="0" hangingPunct="0"/>
              <a:r>
                <a:rPr lang="en-US" altLang="zh-CN" sz="2000">
                  <a:solidFill>
                    <a:srgbClr val="000048"/>
                  </a:solidFill>
                  <a:latin typeface="Arial" charset="0"/>
                  <a:ea typeface="楷体_GB2312" pitchFamily="49" charset="-122"/>
                </a:rPr>
                <a:t>200</a:t>
              </a:r>
            </a:p>
          </p:txBody>
        </p:sp>
        <p:sp>
          <p:nvSpPr>
            <p:cNvPr id="75815" name="Rectangle 40"/>
            <p:cNvSpPr>
              <a:spLocks noChangeArrowheads="1"/>
            </p:cNvSpPr>
            <p:nvPr/>
          </p:nvSpPr>
          <p:spPr bwMode="auto">
            <a:xfrm>
              <a:off x="3267" y="1178"/>
              <a:ext cx="421" cy="1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48"/>
                  </a:solidFill>
                  <a:latin typeface="Arial" charset="0"/>
                  <a:ea typeface="楷体_GB2312" pitchFamily="49" charset="-122"/>
                </a:rPr>
                <a:t>x6</a:t>
              </a:r>
            </a:p>
            <a:p>
              <a:pPr eaLnBrk="0" hangingPunct="0"/>
              <a:endParaRPr lang="en-US" altLang="zh-CN" sz="2000">
                <a:solidFill>
                  <a:srgbClr val="000048"/>
                </a:solidFill>
                <a:latin typeface="Arial" charset="0"/>
                <a:ea typeface="楷体_GB2312" pitchFamily="49" charset="-122"/>
              </a:endParaRPr>
            </a:p>
            <a:p>
              <a:pPr eaLnBrk="0" hangingPunct="0"/>
              <a:endParaRPr lang="en-US" altLang="zh-CN" sz="2000">
                <a:solidFill>
                  <a:srgbClr val="000048"/>
                </a:solidFill>
                <a:latin typeface="Arial" charset="0"/>
                <a:ea typeface="楷体_GB2312" pitchFamily="49" charset="-122"/>
              </a:endParaRPr>
            </a:p>
            <a:p>
              <a:pPr eaLnBrk="0" hangingPunct="0"/>
              <a:r>
                <a:rPr lang="en-US" altLang="zh-CN" sz="2000">
                  <a:solidFill>
                    <a:srgbClr val="000048"/>
                  </a:solidFill>
                  <a:latin typeface="Arial" charset="0"/>
                  <a:ea typeface="楷体_GB2312" pitchFamily="49" charset="-122"/>
                </a:rPr>
                <a:t>x7</a:t>
              </a:r>
            </a:p>
            <a:p>
              <a:pPr eaLnBrk="0" hangingPunct="0"/>
              <a:endParaRPr lang="en-US" altLang="zh-CN" sz="2000">
                <a:solidFill>
                  <a:srgbClr val="000048"/>
                </a:solidFill>
                <a:latin typeface="Arial" charset="0"/>
                <a:ea typeface="楷体_GB2312" pitchFamily="49" charset="-122"/>
              </a:endParaRPr>
            </a:p>
            <a:p>
              <a:pPr eaLnBrk="0" hangingPunct="0"/>
              <a:endParaRPr lang="en-US" altLang="zh-CN" sz="2000">
                <a:solidFill>
                  <a:srgbClr val="000048"/>
                </a:solidFill>
                <a:latin typeface="Arial" charset="0"/>
                <a:ea typeface="楷体_GB2312" pitchFamily="49" charset="-122"/>
              </a:endParaRPr>
            </a:p>
            <a:p>
              <a:pPr eaLnBrk="0" hangingPunct="0"/>
              <a:r>
                <a:rPr lang="en-US" altLang="zh-CN" sz="2000">
                  <a:solidFill>
                    <a:srgbClr val="000048"/>
                  </a:solidFill>
                  <a:latin typeface="Arial" charset="0"/>
                  <a:ea typeface="楷体_GB2312" pitchFamily="49" charset="-122"/>
                </a:rPr>
                <a:t>400</a:t>
              </a:r>
            </a:p>
            <a:p>
              <a:pPr eaLnBrk="0" hangingPunct="0"/>
              <a:endParaRPr lang="en-US" altLang="zh-CN" sz="2000">
                <a:solidFill>
                  <a:srgbClr val="000048"/>
                </a:solidFill>
                <a:latin typeface="Arial" charset="0"/>
                <a:ea typeface="楷体_GB2312" pitchFamily="49" charset="-122"/>
              </a:endParaRPr>
            </a:p>
            <a:p>
              <a:pPr eaLnBrk="0" hangingPunct="0"/>
              <a:endParaRPr lang="en-US" altLang="zh-CN" sz="2000">
                <a:solidFill>
                  <a:srgbClr val="000048"/>
                </a:solidFill>
                <a:latin typeface="Arial" charset="0"/>
                <a:ea typeface="楷体_GB2312" pitchFamily="49" charset="-122"/>
              </a:endParaRPr>
            </a:p>
            <a:p>
              <a:pPr eaLnBrk="0" hangingPunct="0"/>
              <a:r>
                <a:rPr lang="en-US" altLang="zh-CN" sz="2000">
                  <a:solidFill>
                    <a:srgbClr val="000048"/>
                  </a:solidFill>
                  <a:latin typeface="Arial" charset="0"/>
                  <a:ea typeface="楷体_GB2312" pitchFamily="49" charset="-122"/>
                </a:rPr>
                <a:t>600</a:t>
              </a:r>
            </a:p>
          </p:txBody>
        </p:sp>
      </p:grpSp>
      <p:sp>
        <p:nvSpPr>
          <p:cNvPr id="75780" name="Rectangle 43"/>
          <p:cNvSpPr>
            <a:spLocks noChangeArrowheads="1"/>
          </p:cNvSpPr>
          <p:nvPr/>
        </p:nvSpPr>
        <p:spPr bwMode="auto">
          <a:xfrm>
            <a:off x="650875" y="5422900"/>
            <a:ext cx="2216150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eaLnBrk="0" hangingPunct="0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Blip>
                <a:blip r:embed="rId2"/>
              </a:buBlip>
            </a:pPr>
            <a:r>
              <a:rPr lang="zh-CN" altLang="en-US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假设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确定未知流量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8163" y="569913"/>
            <a:ext cx="8080375" cy="585787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zh-CN" altLang="en-US" sz="3200" dirty="0" smtClean="0">
                <a:solidFill>
                  <a:srgbClr val="0000FF"/>
                </a:solidFill>
              </a:rPr>
              <a:t>模型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4038" y="1293813"/>
            <a:ext cx="8062912" cy="420687"/>
          </a:xfrm>
        </p:spPr>
        <p:txBody>
          <a:bodyPr/>
          <a:lstStyle/>
          <a:p>
            <a:r>
              <a:rPr lang="zh-CN" altLang="en-US" smtClean="0"/>
              <a:t>线性关系：节点</a:t>
            </a:r>
          </a:p>
        </p:txBody>
      </p:sp>
      <p:grpSp>
        <p:nvGrpSpPr>
          <p:cNvPr id="63493" name="Group 4"/>
          <p:cNvGrpSpPr>
            <a:grpSpLocks/>
          </p:cNvGrpSpPr>
          <p:nvPr/>
        </p:nvGrpSpPr>
        <p:grpSpPr bwMode="auto">
          <a:xfrm>
            <a:off x="4737100" y="1814513"/>
            <a:ext cx="3914775" cy="2544762"/>
            <a:chOff x="1240" y="1178"/>
            <a:chExt cx="3010" cy="2052"/>
          </a:xfrm>
        </p:grpSpPr>
        <p:sp>
          <p:nvSpPr>
            <p:cNvPr id="63495" name="Line 5"/>
            <p:cNvSpPr>
              <a:spLocks noChangeShapeType="1"/>
            </p:cNvSpPr>
            <p:nvPr/>
          </p:nvSpPr>
          <p:spPr bwMode="auto">
            <a:xfrm flipH="1">
              <a:off x="1310" y="1610"/>
              <a:ext cx="2927" cy="0"/>
            </a:xfrm>
            <a:prstGeom prst="line">
              <a:avLst/>
            </a:prstGeom>
            <a:noFill/>
            <a:ln w="12700">
              <a:solidFill>
                <a:srgbClr val="F80064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496" name="Line 6"/>
            <p:cNvSpPr>
              <a:spLocks noChangeShapeType="1"/>
            </p:cNvSpPr>
            <p:nvPr/>
          </p:nvSpPr>
          <p:spPr bwMode="auto">
            <a:xfrm flipH="1">
              <a:off x="1318" y="2699"/>
              <a:ext cx="2927" cy="0"/>
            </a:xfrm>
            <a:prstGeom prst="line">
              <a:avLst/>
            </a:prstGeom>
            <a:noFill/>
            <a:ln w="12700">
              <a:solidFill>
                <a:srgbClr val="F80064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497" name="Line 7"/>
            <p:cNvSpPr>
              <a:spLocks noChangeShapeType="1"/>
            </p:cNvSpPr>
            <p:nvPr/>
          </p:nvSpPr>
          <p:spPr bwMode="auto">
            <a:xfrm>
              <a:off x="1316" y="2177"/>
              <a:ext cx="2897" cy="0"/>
            </a:xfrm>
            <a:prstGeom prst="line">
              <a:avLst/>
            </a:prstGeom>
            <a:noFill/>
            <a:ln w="12700">
              <a:solidFill>
                <a:srgbClr val="F80064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498" name="Line 8"/>
            <p:cNvSpPr>
              <a:spLocks noChangeShapeType="1"/>
            </p:cNvSpPr>
            <p:nvPr/>
          </p:nvSpPr>
          <p:spPr bwMode="auto">
            <a:xfrm flipV="1">
              <a:off x="2003" y="1285"/>
              <a:ext cx="1" cy="1806"/>
            </a:xfrm>
            <a:prstGeom prst="line">
              <a:avLst/>
            </a:prstGeom>
            <a:noFill/>
            <a:ln w="12700">
              <a:solidFill>
                <a:srgbClr val="F80064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499" name="Line 9"/>
            <p:cNvSpPr>
              <a:spLocks noChangeShapeType="1"/>
            </p:cNvSpPr>
            <p:nvPr/>
          </p:nvSpPr>
          <p:spPr bwMode="auto">
            <a:xfrm flipV="1">
              <a:off x="3550" y="1285"/>
              <a:ext cx="1" cy="1806"/>
            </a:xfrm>
            <a:prstGeom prst="line">
              <a:avLst/>
            </a:prstGeom>
            <a:noFill/>
            <a:ln w="12700">
              <a:solidFill>
                <a:srgbClr val="F80064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0" name="Line 10"/>
            <p:cNvSpPr>
              <a:spLocks noChangeShapeType="1"/>
            </p:cNvSpPr>
            <p:nvPr/>
          </p:nvSpPr>
          <p:spPr bwMode="auto">
            <a:xfrm>
              <a:off x="2792" y="1284"/>
              <a:ext cx="1" cy="1404"/>
            </a:xfrm>
            <a:prstGeom prst="line">
              <a:avLst/>
            </a:prstGeom>
            <a:noFill/>
            <a:ln w="12700">
              <a:solidFill>
                <a:srgbClr val="F80064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1" name="Rectangle 11"/>
            <p:cNvSpPr>
              <a:spLocks noChangeArrowheads="1"/>
            </p:cNvSpPr>
            <p:nvPr/>
          </p:nvSpPr>
          <p:spPr bwMode="auto">
            <a:xfrm>
              <a:off x="1249" y="1399"/>
              <a:ext cx="3001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600" b="1">
                  <a:solidFill>
                    <a:srgbClr val="000048"/>
                  </a:solidFill>
                  <a:latin typeface="Arial" charset="0"/>
                  <a:ea typeface="楷体_GB2312" pitchFamily="49" charset="-122"/>
                </a:rPr>
                <a:t>300                x4             400            200</a:t>
              </a:r>
            </a:p>
          </p:txBody>
        </p:sp>
        <p:sp>
          <p:nvSpPr>
            <p:cNvPr id="63502" name="Rectangle 12"/>
            <p:cNvSpPr>
              <a:spLocks noChangeArrowheads="1"/>
            </p:cNvSpPr>
            <p:nvPr/>
          </p:nvSpPr>
          <p:spPr bwMode="auto">
            <a:xfrm>
              <a:off x="1240" y="1959"/>
              <a:ext cx="3001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600" b="1">
                  <a:solidFill>
                    <a:srgbClr val="000048"/>
                  </a:solidFill>
                  <a:latin typeface="Arial" charset="0"/>
                  <a:ea typeface="楷体_GB2312" pitchFamily="49" charset="-122"/>
                </a:rPr>
                <a:t>300                x1             600            x8</a:t>
              </a:r>
            </a:p>
          </p:txBody>
        </p:sp>
        <p:sp>
          <p:nvSpPr>
            <p:cNvPr id="63503" name="Line 13"/>
            <p:cNvSpPr>
              <a:spLocks noChangeShapeType="1"/>
            </p:cNvSpPr>
            <p:nvPr/>
          </p:nvSpPr>
          <p:spPr bwMode="auto">
            <a:xfrm>
              <a:off x="2297" y="2699"/>
              <a:ext cx="229" cy="0"/>
            </a:xfrm>
            <a:prstGeom prst="line">
              <a:avLst/>
            </a:prstGeom>
            <a:noFill/>
            <a:ln w="12700">
              <a:solidFill>
                <a:srgbClr val="F80064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4" name="Line 14"/>
            <p:cNvSpPr>
              <a:spLocks noChangeShapeType="1"/>
            </p:cNvSpPr>
            <p:nvPr/>
          </p:nvSpPr>
          <p:spPr bwMode="auto">
            <a:xfrm>
              <a:off x="1649" y="2178"/>
              <a:ext cx="229" cy="0"/>
            </a:xfrm>
            <a:prstGeom prst="line">
              <a:avLst/>
            </a:prstGeom>
            <a:noFill/>
            <a:ln w="12700">
              <a:solidFill>
                <a:srgbClr val="F80064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5" name="Line 15"/>
            <p:cNvSpPr>
              <a:spLocks noChangeShapeType="1"/>
            </p:cNvSpPr>
            <p:nvPr/>
          </p:nvSpPr>
          <p:spPr bwMode="auto">
            <a:xfrm>
              <a:off x="2304" y="2178"/>
              <a:ext cx="229" cy="0"/>
            </a:xfrm>
            <a:prstGeom prst="line">
              <a:avLst/>
            </a:prstGeom>
            <a:noFill/>
            <a:ln w="12700">
              <a:solidFill>
                <a:srgbClr val="F80064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6" name="Line 16"/>
            <p:cNvSpPr>
              <a:spLocks noChangeShapeType="1"/>
            </p:cNvSpPr>
            <p:nvPr/>
          </p:nvSpPr>
          <p:spPr bwMode="auto">
            <a:xfrm>
              <a:off x="3077" y="2178"/>
              <a:ext cx="229" cy="0"/>
            </a:xfrm>
            <a:prstGeom prst="line">
              <a:avLst/>
            </a:prstGeom>
            <a:noFill/>
            <a:ln w="12700">
              <a:solidFill>
                <a:srgbClr val="F80064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7" name="Line 17"/>
            <p:cNvSpPr>
              <a:spLocks noChangeShapeType="1"/>
            </p:cNvSpPr>
            <p:nvPr/>
          </p:nvSpPr>
          <p:spPr bwMode="auto">
            <a:xfrm>
              <a:off x="3803" y="2178"/>
              <a:ext cx="229" cy="0"/>
            </a:xfrm>
            <a:prstGeom prst="line">
              <a:avLst/>
            </a:prstGeom>
            <a:noFill/>
            <a:ln w="12700">
              <a:solidFill>
                <a:srgbClr val="F80064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8" name="Line 18"/>
            <p:cNvSpPr>
              <a:spLocks noChangeShapeType="1"/>
            </p:cNvSpPr>
            <p:nvPr/>
          </p:nvSpPr>
          <p:spPr bwMode="auto">
            <a:xfrm>
              <a:off x="1649" y="2698"/>
              <a:ext cx="229" cy="0"/>
            </a:xfrm>
            <a:prstGeom prst="line">
              <a:avLst/>
            </a:prstGeom>
            <a:noFill/>
            <a:ln w="12700">
              <a:solidFill>
                <a:srgbClr val="F80064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9" name="Line 19"/>
            <p:cNvSpPr>
              <a:spLocks noChangeShapeType="1"/>
            </p:cNvSpPr>
            <p:nvPr/>
          </p:nvSpPr>
          <p:spPr bwMode="auto">
            <a:xfrm>
              <a:off x="3117" y="2699"/>
              <a:ext cx="229" cy="0"/>
            </a:xfrm>
            <a:prstGeom prst="line">
              <a:avLst/>
            </a:prstGeom>
            <a:noFill/>
            <a:ln w="12700">
              <a:solidFill>
                <a:srgbClr val="F80064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0" name="Line 20"/>
            <p:cNvSpPr>
              <a:spLocks noChangeShapeType="1"/>
            </p:cNvSpPr>
            <p:nvPr/>
          </p:nvSpPr>
          <p:spPr bwMode="auto">
            <a:xfrm flipH="1">
              <a:off x="3875" y="2698"/>
              <a:ext cx="229" cy="0"/>
            </a:xfrm>
            <a:prstGeom prst="line">
              <a:avLst/>
            </a:prstGeom>
            <a:noFill/>
            <a:ln w="12700">
              <a:solidFill>
                <a:srgbClr val="F80064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1" name="Line 21"/>
            <p:cNvSpPr>
              <a:spLocks noChangeShapeType="1"/>
            </p:cNvSpPr>
            <p:nvPr/>
          </p:nvSpPr>
          <p:spPr bwMode="auto">
            <a:xfrm flipH="1">
              <a:off x="3852" y="1610"/>
              <a:ext cx="229" cy="0"/>
            </a:xfrm>
            <a:prstGeom prst="line">
              <a:avLst/>
            </a:prstGeom>
            <a:noFill/>
            <a:ln w="12700">
              <a:solidFill>
                <a:srgbClr val="F80064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2" name="Line 22"/>
            <p:cNvSpPr>
              <a:spLocks noChangeShapeType="1"/>
            </p:cNvSpPr>
            <p:nvPr/>
          </p:nvSpPr>
          <p:spPr bwMode="auto">
            <a:xfrm flipH="1">
              <a:off x="3071" y="1609"/>
              <a:ext cx="229" cy="0"/>
            </a:xfrm>
            <a:prstGeom prst="line">
              <a:avLst/>
            </a:prstGeom>
            <a:noFill/>
            <a:ln w="12700">
              <a:solidFill>
                <a:srgbClr val="F80064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3" name="Line 23"/>
            <p:cNvSpPr>
              <a:spLocks noChangeShapeType="1"/>
            </p:cNvSpPr>
            <p:nvPr/>
          </p:nvSpPr>
          <p:spPr bwMode="auto">
            <a:xfrm flipH="1">
              <a:off x="2282" y="1610"/>
              <a:ext cx="229" cy="0"/>
            </a:xfrm>
            <a:prstGeom prst="line">
              <a:avLst/>
            </a:prstGeom>
            <a:noFill/>
            <a:ln w="12700">
              <a:solidFill>
                <a:srgbClr val="F80064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4" name="Line 24"/>
            <p:cNvSpPr>
              <a:spLocks noChangeShapeType="1"/>
            </p:cNvSpPr>
            <p:nvPr/>
          </p:nvSpPr>
          <p:spPr bwMode="auto">
            <a:xfrm flipH="1">
              <a:off x="1548" y="1610"/>
              <a:ext cx="229" cy="0"/>
            </a:xfrm>
            <a:prstGeom prst="line">
              <a:avLst/>
            </a:prstGeom>
            <a:noFill/>
            <a:ln w="12700">
              <a:solidFill>
                <a:srgbClr val="F80064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5" name="Line 25"/>
            <p:cNvSpPr>
              <a:spLocks noChangeShapeType="1"/>
            </p:cNvSpPr>
            <p:nvPr/>
          </p:nvSpPr>
          <p:spPr bwMode="auto">
            <a:xfrm flipH="1" flipV="1">
              <a:off x="2005" y="1285"/>
              <a:ext cx="0" cy="166"/>
            </a:xfrm>
            <a:prstGeom prst="line">
              <a:avLst/>
            </a:prstGeom>
            <a:noFill/>
            <a:ln w="12700">
              <a:solidFill>
                <a:srgbClr val="F80064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6" name="Line 26"/>
            <p:cNvSpPr>
              <a:spLocks noChangeShapeType="1"/>
            </p:cNvSpPr>
            <p:nvPr/>
          </p:nvSpPr>
          <p:spPr bwMode="auto">
            <a:xfrm flipH="1" flipV="1">
              <a:off x="2005" y="1814"/>
              <a:ext cx="0" cy="166"/>
            </a:xfrm>
            <a:prstGeom prst="line">
              <a:avLst/>
            </a:prstGeom>
            <a:noFill/>
            <a:ln w="12700">
              <a:solidFill>
                <a:srgbClr val="F80064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7" name="Line 27"/>
            <p:cNvSpPr>
              <a:spLocks noChangeShapeType="1"/>
            </p:cNvSpPr>
            <p:nvPr/>
          </p:nvSpPr>
          <p:spPr bwMode="auto">
            <a:xfrm flipH="1" flipV="1">
              <a:off x="2005" y="2327"/>
              <a:ext cx="0" cy="166"/>
            </a:xfrm>
            <a:prstGeom prst="line">
              <a:avLst/>
            </a:prstGeom>
            <a:noFill/>
            <a:ln w="12700">
              <a:solidFill>
                <a:srgbClr val="F80064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8" name="Line 28"/>
            <p:cNvSpPr>
              <a:spLocks noChangeShapeType="1"/>
            </p:cNvSpPr>
            <p:nvPr/>
          </p:nvSpPr>
          <p:spPr bwMode="auto">
            <a:xfrm flipH="1" flipV="1">
              <a:off x="2005" y="2832"/>
              <a:ext cx="0" cy="166"/>
            </a:xfrm>
            <a:prstGeom prst="line">
              <a:avLst/>
            </a:prstGeom>
            <a:noFill/>
            <a:ln w="12700">
              <a:solidFill>
                <a:srgbClr val="F80064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9" name="Line 29"/>
            <p:cNvSpPr>
              <a:spLocks noChangeShapeType="1"/>
            </p:cNvSpPr>
            <p:nvPr/>
          </p:nvSpPr>
          <p:spPr bwMode="auto">
            <a:xfrm flipH="1" flipV="1">
              <a:off x="3552" y="1293"/>
              <a:ext cx="0" cy="166"/>
            </a:xfrm>
            <a:prstGeom prst="line">
              <a:avLst/>
            </a:prstGeom>
            <a:noFill/>
            <a:ln w="12700">
              <a:solidFill>
                <a:srgbClr val="F80064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0" name="Line 30"/>
            <p:cNvSpPr>
              <a:spLocks noChangeShapeType="1"/>
            </p:cNvSpPr>
            <p:nvPr/>
          </p:nvSpPr>
          <p:spPr bwMode="auto">
            <a:xfrm flipH="1" flipV="1">
              <a:off x="3552" y="1822"/>
              <a:ext cx="0" cy="166"/>
            </a:xfrm>
            <a:prstGeom prst="line">
              <a:avLst/>
            </a:prstGeom>
            <a:noFill/>
            <a:ln w="12700">
              <a:solidFill>
                <a:srgbClr val="F80064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1" name="Line 31"/>
            <p:cNvSpPr>
              <a:spLocks noChangeShapeType="1"/>
            </p:cNvSpPr>
            <p:nvPr/>
          </p:nvSpPr>
          <p:spPr bwMode="auto">
            <a:xfrm flipH="1" flipV="1">
              <a:off x="3552" y="2327"/>
              <a:ext cx="0" cy="166"/>
            </a:xfrm>
            <a:prstGeom prst="line">
              <a:avLst/>
            </a:prstGeom>
            <a:noFill/>
            <a:ln w="12700">
              <a:solidFill>
                <a:srgbClr val="F80064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2" name="Line 32"/>
            <p:cNvSpPr>
              <a:spLocks noChangeShapeType="1"/>
            </p:cNvSpPr>
            <p:nvPr/>
          </p:nvSpPr>
          <p:spPr bwMode="auto">
            <a:xfrm flipH="1">
              <a:off x="2794" y="1301"/>
              <a:ext cx="0" cy="213"/>
            </a:xfrm>
            <a:prstGeom prst="line">
              <a:avLst/>
            </a:prstGeom>
            <a:noFill/>
            <a:ln w="12700">
              <a:solidFill>
                <a:srgbClr val="F80064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3" name="Line 33"/>
            <p:cNvSpPr>
              <a:spLocks noChangeShapeType="1"/>
            </p:cNvSpPr>
            <p:nvPr/>
          </p:nvSpPr>
          <p:spPr bwMode="auto">
            <a:xfrm flipH="1">
              <a:off x="2794" y="1695"/>
              <a:ext cx="0" cy="213"/>
            </a:xfrm>
            <a:prstGeom prst="line">
              <a:avLst/>
            </a:prstGeom>
            <a:noFill/>
            <a:ln w="12700">
              <a:solidFill>
                <a:srgbClr val="F80064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4" name="Line 34"/>
            <p:cNvSpPr>
              <a:spLocks noChangeShapeType="1"/>
            </p:cNvSpPr>
            <p:nvPr/>
          </p:nvSpPr>
          <p:spPr bwMode="auto">
            <a:xfrm flipH="1">
              <a:off x="2794" y="2263"/>
              <a:ext cx="0" cy="213"/>
            </a:xfrm>
            <a:prstGeom prst="line">
              <a:avLst/>
            </a:prstGeom>
            <a:noFill/>
            <a:ln w="12700">
              <a:solidFill>
                <a:srgbClr val="F80064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5" name="Line 35"/>
            <p:cNvSpPr>
              <a:spLocks noChangeShapeType="1"/>
            </p:cNvSpPr>
            <p:nvPr/>
          </p:nvSpPr>
          <p:spPr bwMode="auto">
            <a:xfrm flipH="1">
              <a:off x="3552" y="2760"/>
              <a:ext cx="0" cy="213"/>
            </a:xfrm>
            <a:prstGeom prst="line">
              <a:avLst/>
            </a:prstGeom>
            <a:noFill/>
            <a:ln w="12700">
              <a:solidFill>
                <a:srgbClr val="F80064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6" name="Rectangle 36"/>
            <p:cNvSpPr>
              <a:spLocks noChangeArrowheads="1"/>
            </p:cNvSpPr>
            <p:nvPr/>
          </p:nvSpPr>
          <p:spPr bwMode="auto">
            <a:xfrm>
              <a:off x="1240" y="2456"/>
              <a:ext cx="3001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600" b="1">
                  <a:solidFill>
                    <a:srgbClr val="000048"/>
                  </a:solidFill>
                  <a:latin typeface="Arial" charset="0"/>
                  <a:ea typeface="楷体_GB2312" pitchFamily="49" charset="-122"/>
                </a:rPr>
                <a:t>300                x9             x10            500</a:t>
              </a:r>
            </a:p>
          </p:txBody>
        </p:sp>
        <p:sp>
          <p:nvSpPr>
            <p:cNvPr id="63527" name="Rectangle 37"/>
            <p:cNvSpPr>
              <a:spLocks noChangeArrowheads="1"/>
            </p:cNvSpPr>
            <p:nvPr/>
          </p:nvSpPr>
          <p:spPr bwMode="auto">
            <a:xfrm>
              <a:off x="1673" y="1186"/>
              <a:ext cx="421" cy="2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600" b="1">
                  <a:solidFill>
                    <a:srgbClr val="000048"/>
                  </a:solidFill>
                  <a:latin typeface="Arial" charset="0"/>
                  <a:ea typeface="楷体_GB2312" pitchFamily="49" charset="-122"/>
                </a:rPr>
                <a:t>x3</a:t>
              </a:r>
            </a:p>
            <a:p>
              <a:pPr eaLnBrk="0" hangingPunct="0"/>
              <a:endParaRPr lang="en-US" altLang="zh-CN" sz="1600" b="1">
                <a:solidFill>
                  <a:srgbClr val="000048"/>
                </a:solidFill>
                <a:latin typeface="Arial" charset="0"/>
                <a:ea typeface="楷体_GB2312" pitchFamily="49" charset="-122"/>
              </a:endParaRPr>
            </a:p>
            <a:p>
              <a:pPr eaLnBrk="0" hangingPunct="0"/>
              <a:endParaRPr lang="en-US" altLang="zh-CN" sz="1600" b="1">
                <a:solidFill>
                  <a:srgbClr val="000048"/>
                </a:solidFill>
                <a:latin typeface="Arial" charset="0"/>
                <a:ea typeface="楷体_GB2312" pitchFamily="49" charset="-122"/>
              </a:endParaRPr>
            </a:p>
            <a:p>
              <a:pPr eaLnBrk="0" hangingPunct="0"/>
              <a:r>
                <a:rPr lang="en-US" altLang="zh-CN" sz="1600" b="1">
                  <a:solidFill>
                    <a:srgbClr val="000048"/>
                  </a:solidFill>
                  <a:latin typeface="Arial" charset="0"/>
                  <a:ea typeface="楷体_GB2312" pitchFamily="49" charset="-122"/>
                </a:rPr>
                <a:t>x2</a:t>
              </a:r>
            </a:p>
            <a:p>
              <a:pPr eaLnBrk="0" hangingPunct="0"/>
              <a:endParaRPr lang="en-US" altLang="zh-CN" sz="1600" b="1">
                <a:solidFill>
                  <a:srgbClr val="000048"/>
                </a:solidFill>
                <a:latin typeface="Arial" charset="0"/>
                <a:ea typeface="楷体_GB2312" pitchFamily="49" charset="-122"/>
              </a:endParaRPr>
            </a:p>
            <a:p>
              <a:pPr eaLnBrk="0" hangingPunct="0"/>
              <a:endParaRPr lang="en-US" altLang="zh-CN" sz="1600" b="1">
                <a:solidFill>
                  <a:srgbClr val="000048"/>
                </a:solidFill>
                <a:latin typeface="Arial" charset="0"/>
                <a:ea typeface="楷体_GB2312" pitchFamily="49" charset="-122"/>
              </a:endParaRPr>
            </a:p>
            <a:p>
              <a:pPr eaLnBrk="0" hangingPunct="0"/>
              <a:r>
                <a:rPr lang="en-US" altLang="zh-CN" sz="1600" b="1">
                  <a:solidFill>
                    <a:srgbClr val="000048"/>
                  </a:solidFill>
                  <a:latin typeface="Arial" charset="0"/>
                  <a:ea typeface="楷体_GB2312" pitchFamily="49" charset="-122"/>
                </a:rPr>
                <a:t>500</a:t>
              </a:r>
            </a:p>
            <a:p>
              <a:pPr eaLnBrk="0" hangingPunct="0"/>
              <a:endParaRPr lang="en-US" altLang="zh-CN" sz="1600" b="1">
                <a:solidFill>
                  <a:srgbClr val="000048"/>
                </a:solidFill>
                <a:latin typeface="Arial" charset="0"/>
                <a:ea typeface="楷体_GB2312" pitchFamily="49" charset="-122"/>
              </a:endParaRPr>
            </a:p>
            <a:p>
              <a:pPr eaLnBrk="0" hangingPunct="0"/>
              <a:endParaRPr lang="en-US" altLang="zh-CN" sz="1600" b="1">
                <a:solidFill>
                  <a:srgbClr val="000048"/>
                </a:solidFill>
                <a:latin typeface="Arial" charset="0"/>
                <a:ea typeface="楷体_GB2312" pitchFamily="49" charset="-122"/>
              </a:endParaRPr>
            </a:p>
            <a:p>
              <a:pPr eaLnBrk="0" hangingPunct="0"/>
              <a:r>
                <a:rPr lang="en-US" altLang="zh-CN" sz="1600" b="1">
                  <a:solidFill>
                    <a:srgbClr val="000048"/>
                  </a:solidFill>
                  <a:latin typeface="Arial" charset="0"/>
                  <a:ea typeface="楷体_GB2312" pitchFamily="49" charset="-122"/>
                </a:rPr>
                <a:t>600</a:t>
              </a:r>
            </a:p>
          </p:txBody>
        </p:sp>
        <p:sp>
          <p:nvSpPr>
            <p:cNvPr id="63528" name="Rectangle 38"/>
            <p:cNvSpPr>
              <a:spLocks noChangeArrowheads="1"/>
            </p:cNvSpPr>
            <p:nvPr/>
          </p:nvSpPr>
          <p:spPr bwMode="auto">
            <a:xfrm>
              <a:off x="2485" y="1186"/>
              <a:ext cx="421" cy="1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600" b="1">
                  <a:solidFill>
                    <a:srgbClr val="000048"/>
                  </a:solidFill>
                  <a:latin typeface="Arial" charset="0"/>
                  <a:ea typeface="楷体_GB2312" pitchFamily="49" charset="-122"/>
                </a:rPr>
                <a:t>100</a:t>
              </a:r>
            </a:p>
            <a:p>
              <a:pPr eaLnBrk="0" hangingPunct="0"/>
              <a:endParaRPr lang="en-US" altLang="zh-CN" sz="1600" b="1">
                <a:solidFill>
                  <a:srgbClr val="000048"/>
                </a:solidFill>
                <a:latin typeface="Arial" charset="0"/>
                <a:ea typeface="楷体_GB2312" pitchFamily="49" charset="-122"/>
              </a:endParaRPr>
            </a:p>
            <a:p>
              <a:pPr eaLnBrk="0" hangingPunct="0"/>
              <a:endParaRPr lang="en-US" altLang="zh-CN" sz="1600" b="1">
                <a:solidFill>
                  <a:srgbClr val="000048"/>
                </a:solidFill>
                <a:latin typeface="Arial" charset="0"/>
                <a:ea typeface="楷体_GB2312" pitchFamily="49" charset="-122"/>
              </a:endParaRPr>
            </a:p>
            <a:p>
              <a:pPr eaLnBrk="0" hangingPunct="0"/>
              <a:r>
                <a:rPr lang="en-US" altLang="zh-CN" sz="1600" b="1">
                  <a:solidFill>
                    <a:srgbClr val="000048"/>
                  </a:solidFill>
                  <a:latin typeface="Arial" charset="0"/>
                  <a:ea typeface="楷体_GB2312" pitchFamily="49" charset="-122"/>
                </a:rPr>
                <a:t>x5</a:t>
              </a:r>
            </a:p>
            <a:p>
              <a:pPr eaLnBrk="0" hangingPunct="0"/>
              <a:endParaRPr lang="en-US" altLang="zh-CN" sz="1600" b="1">
                <a:solidFill>
                  <a:srgbClr val="000048"/>
                </a:solidFill>
                <a:latin typeface="Arial" charset="0"/>
                <a:ea typeface="楷体_GB2312" pitchFamily="49" charset="-122"/>
              </a:endParaRPr>
            </a:p>
            <a:p>
              <a:pPr eaLnBrk="0" hangingPunct="0"/>
              <a:endParaRPr lang="en-US" altLang="zh-CN" sz="1600" b="1">
                <a:solidFill>
                  <a:srgbClr val="000048"/>
                </a:solidFill>
                <a:latin typeface="Arial" charset="0"/>
                <a:ea typeface="楷体_GB2312" pitchFamily="49" charset="-122"/>
              </a:endParaRPr>
            </a:p>
            <a:p>
              <a:pPr eaLnBrk="0" hangingPunct="0"/>
              <a:r>
                <a:rPr lang="en-US" altLang="zh-CN" sz="1600" b="1">
                  <a:solidFill>
                    <a:srgbClr val="000048"/>
                  </a:solidFill>
                  <a:latin typeface="Arial" charset="0"/>
                  <a:ea typeface="楷体_GB2312" pitchFamily="49" charset="-122"/>
                </a:rPr>
                <a:t>200</a:t>
              </a:r>
            </a:p>
          </p:txBody>
        </p:sp>
        <p:sp>
          <p:nvSpPr>
            <p:cNvPr id="63529" name="Rectangle 39"/>
            <p:cNvSpPr>
              <a:spLocks noChangeArrowheads="1"/>
            </p:cNvSpPr>
            <p:nvPr/>
          </p:nvSpPr>
          <p:spPr bwMode="auto">
            <a:xfrm>
              <a:off x="3267" y="1178"/>
              <a:ext cx="422" cy="20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600" b="1">
                  <a:solidFill>
                    <a:srgbClr val="000048"/>
                  </a:solidFill>
                  <a:latin typeface="Arial" charset="0"/>
                  <a:ea typeface="楷体_GB2312" pitchFamily="49" charset="-122"/>
                </a:rPr>
                <a:t>x6</a:t>
              </a:r>
            </a:p>
            <a:p>
              <a:pPr eaLnBrk="0" hangingPunct="0"/>
              <a:endParaRPr lang="en-US" altLang="zh-CN" sz="1600" b="1">
                <a:solidFill>
                  <a:srgbClr val="000048"/>
                </a:solidFill>
                <a:latin typeface="Arial" charset="0"/>
                <a:ea typeface="楷体_GB2312" pitchFamily="49" charset="-122"/>
              </a:endParaRPr>
            </a:p>
            <a:p>
              <a:pPr eaLnBrk="0" hangingPunct="0"/>
              <a:endParaRPr lang="en-US" altLang="zh-CN" sz="1600" b="1">
                <a:solidFill>
                  <a:srgbClr val="000048"/>
                </a:solidFill>
                <a:latin typeface="Arial" charset="0"/>
                <a:ea typeface="楷体_GB2312" pitchFamily="49" charset="-122"/>
              </a:endParaRPr>
            </a:p>
            <a:p>
              <a:pPr eaLnBrk="0" hangingPunct="0"/>
              <a:r>
                <a:rPr lang="en-US" altLang="zh-CN" sz="1600" b="1">
                  <a:solidFill>
                    <a:srgbClr val="000048"/>
                  </a:solidFill>
                  <a:latin typeface="Arial" charset="0"/>
                  <a:ea typeface="楷体_GB2312" pitchFamily="49" charset="-122"/>
                </a:rPr>
                <a:t>x7</a:t>
              </a:r>
            </a:p>
            <a:p>
              <a:pPr eaLnBrk="0" hangingPunct="0"/>
              <a:endParaRPr lang="en-US" altLang="zh-CN" sz="1600" b="1">
                <a:solidFill>
                  <a:srgbClr val="000048"/>
                </a:solidFill>
                <a:latin typeface="Arial" charset="0"/>
                <a:ea typeface="楷体_GB2312" pitchFamily="49" charset="-122"/>
              </a:endParaRPr>
            </a:p>
            <a:p>
              <a:pPr eaLnBrk="0" hangingPunct="0"/>
              <a:endParaRPr lang="en-US" altLang="zh-CN" sz="1600" b="1">
                <a:solidFill>
                  <a:srgbClr val="000048"/>
                </a:solidFill>
                <a:latin typeface="Arial" charset="0"/>
                <a:ea typeface="楷体_GB2312" pitchFamily="49" charset="-122"/>
              </a:endParaRPr>
            </a:p>
            <a:p>
              <a:pPr eaLnBrk="0" hangingPunct="0"/>
              <a:r>
                <a:rPr lang="en-US" altLang="zh-CN" sz="1600" b="1">
                  <a:solidFill>
                    <a:srgbClr val="000048"/>
                  </a:solidFill>
                  <a:latin typeface="Arial" charset="0"/>
                  <a:ea typeface="楷体_GB2312" pitchFamily="49" charset="-122"/>
                </a:rPr>
                <a:t>400</a:t>
              </a:r>
            </a:p>
            <a:p>
              <a:pPr eaLnBrk="0" hangingPunct="0"/>
              <a:endParaRPr lang="en-US" altLang="zh-CN" sz="1600" b="1">
                <a:solidFill>
                  <a:srgbClr val="000048"/>
                </a:solidFill>
                <a:latin typeface="Arial" charset="0"/>
                <a:ea typeface="楷体_GB2312" pitchFamily="49" charset="-122"/>
              </a:endParaRPr>
            </a:p>
            <a:p>
              <a:pPr eaLnBrk="0" hangingPunct="0"/>
              <a:endParaRPr lang="en-US" altLang="zh-CN" sz="1600" b="1">
                <a:solidFill>
                  <a:srgbClr val="000048"/>
                </a:solidFill>
                <a:latin typeface="Arial" charset="0"/>
                <a:ea typeface="楷体_GB2312" pitchFamily="49" charset="-122"/>
              </a:endParaRPr>
            </a:p>
            <a:p>
              <a:pPr eaLnBrk="0" hangingPunct="0"/>
              <a:r>
                <a:rPr lang="en-US" altLang="zh-CN" sz="1600" b="1">
                  <a:solidFill>
                    <a:srgbClr val="000048"/>
                  </a:solidFill>
                  <a:latin typeface="Arial" charset="0"/>
                  <a:ea typeface="楷体_GB2312" pitchFamily="49" charset="-122"/>
                </a:rPr>
                <a:t>600</a:t>
              </a:r>
            </a:p>
          </p:txBody>
        </p:sp>
      </p:grpSp>
      <p:graphicFrame>
        <p:nvGraphicFramePr>
          <p:cNvPr id="63490" name="Object 2"/>
          <p:cNvGraphicFramePr>
            <a:graphicFrameLocks noChangeAspect="1"/>
          </p:cNvGraphicFramePr>
          <p:nvPr/>
        </p:nvGraphicFramePr>
        <p:xfrm>
          <a:off x="1539875" y="1998663"/>
          <a:ext cx="2492375" cy="1906587"/>
        </p:xfrm>
        <a:graphic>
          <a:graphicData uri="http://schemas.openxmlformats.org/presentationml/2006/ole">
            <p:oleObj spid="_x0000_s63490" name="Equation" r:id="rId3" imgW="1231366" imgH="939392" progId="Equation.DSMT4">
              <p:embed/>
            </p:oleObj>
          </a:graphicData>
        </a:graphic>
      </p:graphicFrame>
      <p:sp>
        <p:nvSpPr>
          <p:cNvPr id="63494" name="Rectangle 43"/>
          <p:cNvSpPr>
            <a:spLocks noChangeArrowheads="1"/>
          </p:cNvSpPr>
          <p:nvPr/>
        </p:nvSpPr>
        <p:spPr bwMode="auto">
          <a:xfrm>
            <a:off x="739775" y="4484688"/>
            <a:ext cx="1606550" cy="144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另：推广</a:t>
            </a:r>
          </a:p>
          <a:p>
            <a:pPr lvl="1" eaLnBrk="0" hangingPunct="0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Blip>
                <a:blip r:embed="rId4"/>
              </a:buBlip>
            </a:pPr>
            <a:r>
              <a:rPr lang="zh-CN" altLang="en-US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双向</a:t>
            </a:r>
          </a:p>
          <a:p>
            <a:pPr lvl="1" eaLnBrk="0" hangingPunct="0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Blip>
                <a:blip r:embed="rId4"/>
              </a:buBlip>
            </a:pPr>
            <a:r>
              <a:rPr lang="zh-CN" altLang="en-US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欠定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19150" y="454025"/>
            <a:ext cx="2135188" cy="585788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zh-CN" altLang="en-US" sz="3200" dirty="0" smtClean="0">
                <a:solidFill>
                  <a:srgbClr val="0000FF"/>
                </a:solidFill>
              </a:rPr>
              <a:t>求解</a:t>
            </a:r>
          </a:p>
        </p:txBody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838" y="1319213"/>
            <a:ext cx="8062912" cy="4911725"/>
          </a:xfrm>
        </p:spPr>
        <p:txBody>
          <a:bodyPr/>
          <a:lstStyle/>
          <a:p>
            <a:r>
              <a:rPr lang="zh-CN" altLang="en-US" smtClean="0"/>
              <a:t>求解：线性方程组</a:t>
            </a:r>
          </a:p>
          <a:p>
            <a:pPr lvl="1"/>
            <a:r>
              <a:rPr lang="zh-CN" altLang="en-US" smtClean="0"/>
              <a:t>特解   </a:t>
            </a:r>
            <a:r>
              <a:rPr lang="en-US" altLang="zh-CN" smtClean="0"/>
              <a:t>x=A\b</a:t>
            </a:r>
          </a:p>
          <a:p>
            <a:pPr lvl="2"/>
            <a:r>
              <a:rPr lang="zh-CN" altLang="en-US" smtClean="0"/>
              <a:t>效果？怎么办？</a:t>
            </a:r>
          </a:p>
          <a:p>
            <a:pPr lvl="2"/>
            <a:r>
              <a:rPr lang="zh-CN" altLang="en-US" smtClean="0"/>
              <a:t>验证</a:t>
            </a:r>
          </a:p>
          <a:p>
            <a:pPr lvl="1"/>
            <a:r>
              <a:rPr lang="zh-CN" altLang="en-US" smtClean="0"/>
              <a:t>通解</a:t>
            </a:r>
          </a:p>
          <a:p>
            <a:pPr lvl="2"/>
            <a:r>
              <a:rPr lang="en-US" altLang="zh-CN" smtClean="0"/>
              <a:t>rref([A b]) </a:t>
            </a:r>
          </a:p>
          <a:p>
            <a:pPr lvl="2"/>
            <a:r>
              <a:rPr lang="zh-CN" altLang="en-US" smtClean="0"/>
              <a:t>初等行变换</a:t>
            </a:r>
            <a:r>
              <a:rPr lang="en-US" altLang="zh-CN" smtClean="0"/>
              <a:t>——</a:t>
            </a:r>
            <a:r>
              <a:rPr lang="zh-CN" altLang="en-US" smtClean="0"/>
              <a:t>行最简形</a:t>
            </a:r>
            <a:r>
              <a:rPr lang="en-US" altLang="zh-CN" smtClean="0"/>
              <a:t>——</a:t>
            </a:r>
            <a:r>
              <a:rPr lang="zh-CN" altLang="en-US" smtClean="0"/>
              <a:t>特解及基础解系</a:t>
            </a:r>
          </a:p>
          <a:p>
            <a:pPr lvl="1"/>
            <a:r>
              <a:rPr lang="zh-CN" altLang="en-US" smtClean="0"/>
              <a:t>另：</a:t>
            </a:r>
          </a:p>
          <a:p>
            <a:pPr lvl="2"/>
            <a:r>
              <a:rPr lang="en-US" altLang="zh-CN" smtClean="0"/>
              <a:t>solve</a:t>
            </a:r>
          </a:p>
          <a:p>
            <a:pPr lvl="2"/>
            <a:r>
              <a:rPr lang="zh-CN" altLang="en-US" smtClean="0"/>
              <a:t>注意</a:t>
            </a:r>
          </a:p>
        </p:txBody>
      </p:sp>
      <p:sp>
        <p:nvSpPr>
          <p:cNvPr id="78851" name="Rectangle 7"/>
          <p:cNvSpPr>
            <a:spLocks noChangeArrowheads="1"/>
          </p:cNvSpPr>
          <p:nvPr/>
        </p:nvSpPr>
        <p:spPr bwMode="auto">
          <a:xfrm>
            <a:off x="7304088" y="5730875"/>
            <a:ext cx="915987" cy="461963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80064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l11.m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8163" y="573088"/>
            <a:ext cx="8080375" cy="420687"/>
          </a:xfrm>
        </p:spPr>
        <p:txBody>
          <a:bodyPr anchor="t"/>
          <a:lstStyle/>
          <a:p>
            <a:pPr marL="230188" indent="-230188"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tabLst/>
              <a:defRPr/>
            </a:pPr>
            <a:r>
              <a:rPr lang="zh-CN" altLang="en-US" sz="2400" b="0" smtClean="0">
                <a:solidFill>
                  <a:srgbClr val="000048"/>
                </a:solidFill>
                <a:ea typeface="楷体_GB2312" pitchFamily="49" charset="-122"/>
              </a:rPr>
              <a:t>结果</a:t>
            </a:r>
          </a:p>
        </p:txBody>
      </p:sp>
      <p:sp>
        <p:nvSpPr>
          <p:cNvPr id="624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4038" y="1143000"/>
            <a:ext cx="8062912" cy="420688"/>
          </a:xfrm>
        </p:spPr>
        <p:txBody>
          <a:bodyPr/>
          <a:lstStyle/>
          <a:p>
            <a:pPr lvl="1"/>
            <a:r>
              <a:rPr lang="zh-CN" altLang="en-US" smtClean="0"/>
              <a:t>通解？</a:t>
            </a:r>
          </a:p>
        </p:txBody>
      </p:sp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630238" y="1846263"/>
          <a:ext cx="4349750" cy="3833812"/>
        </p:xfrm>
        <a:graphic>
          <a:graphicData uri="http://schemas.openxmlformats.org/presentationml/2006/ole">
            <p:oleObj spid="_x0000_s62468" name="Equation" r:id="rId3" imgW="2133600" imgH="2286000" progId="Equation.DSMT4">
              <p:embed/>
            </p:oleObj>
          </a:graphicData>
        </a:graphic>
      </p:graphicFrame>
      <p:graphicFrame>
        <p:nvGraphicFramePr>
          <p:cNvPr id="62469" name="Object 5"/>
          <p:cNvGraphicFramePr>
            <a:graphicFrameLocks noChangeAspect="1"/>
          </p:cNvGraphicFramePr>
          <p:nvPr/>
        </p:nvGraphicFramePr>
        <p:xfrm>
          <a:off x="5859463" y="1819275"/>
          <a:ext cx="2659062" cy="3835400"/>
        </p:xfrm>
        <a:graphic>
          <a:graphicData uri="http://schemas.openxmlformats.org/presentationml/2006/ole">
            <p:oleObj spid="_x0000_s62469" name="Equation" r:id="rId4" imgW="1828800" imgH="2286000" progId="Equation.DSMT4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626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685800" y="2286000"/>
            <a:ext cx="7759700" cy="2057400"/>
          </a:xfrm>
          <a:effectLst/>
          <a:extLst>
            <a:ext uri="{AF507438-7753-43E0-B8FC-AC1667EBCBE1}"/>
          </a:extLst>
        </p:spPr>
        <p:txBody>
          <a:bodyPr/>
          <a:lstStyle/>
          <a:p>
            <a:pPr algn="ctr">
              <a:defRPr/>
            </a:pPr>
            <a:r>
              <a:rPr lang="en-US" altLang="zh-CN" sz="14000" b="0" dirty="0" smtClean="0">
                <a:solidFill>
                  <a:srgbClr val="8411A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  <a:ea typeface="方正舒体" pitchFamily="2" charset="-122"/>
              </a:rPr>
              <a:t>END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6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6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0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0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662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317625" y="854075"/>
            <a:ext cx="2168525" cy="476250"/>
          </a:xfrm>
        </p:spPr>
        <p:txBody>
          <a:bodyPr/>
          <a:lstStyle/>
          <a:p>
            <a:r>
              <a:rPr kumimoji="1" lang="zh-CN" altLang="en-US" sz="280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特殊变量表</a:t>
            </a:r>
          </a:p>
        </p:txBody>
      </p:sp>
      <p:sp>
        <p:nvSpPr>
          <p:cNvPr id="19458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871538" y="884238"/>
            <a:ext cx="482600" cy="420687"/>
          </a:xfrm>
        </p:spPr>
        <p:txBody>
          <a:bodyPr/>
          <a:lstStyle/>
          <a:p>
            <a:r>
              <a:rPr lang="en-US" altLang="zh-CN" smtClean="0"/>
              <a:t> </a:t>
            </a:r>
          </a:p>
        </p:txBody>
      </p:sp>
      <p:graphicFrame>
        <p:nvGraphicFramePr>
          <p:cNvPr id="772100" name="Group 2052"/>
          <p:cNvGraphicFramePr>
            <a:graphicFrameLocks noGrp="1"/>
          </p:cNvGraphicFramePr>
          <p:nvPr/>
        </p:nvGraphicFramePr>
        <p:xfrm>
          <a:off x="977900" y="1808163"/>
          <a:ext cx="7651750" cy="4389437"/>
        </p:xfrm>
        <a:graphic>
          <a:graphicData uri="http://schemas.openxmlformats.org/drawingml/2006/table">
            <a:tbl>
              <a:tblPr/>
              <a:tblGrid>
                <a:gridCol w="1416050"/>
                <a:gridCol w="6235700"/>
              </a:tblGrid>
              <a:tr h="365786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特殊变量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取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  <a:cs typeface="Times New Roman" charset="0"/>
                        </a:rPr>
                        <a:t>        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值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86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  <a:cs typeface="Times New Roman" charset="0"/>
                        </a:rPr>
                        <a:t>ans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用于结果的缺省变量名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86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  <a:cs typeface="Times New Roman" charset="0"/>
                        </a:rPr>
                        <a:t>pi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圆周率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86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  <a:cs typeface="Times New Roman" charset="0"/>
                        </a:rPr>
                        <a:t>eps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计算机的最小数，当和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  <a:cs typeface="Times New Roman" charset="0"/>
                        </a:rPr>
                        <a:t>1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相加就产生一个比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  <a:cs typeface="Times New Roman" charset="0"/>
                        </a:rPr>
                        <a:t>1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大的数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86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  <a:cs typeface="Times New Roman" charset="0"/>
                        </a:rPr>
                        <a:t>flops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浮点运算数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86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  <a:cs typeface="Times New Roman" charset="0"/>
                        </a:rPr>
                        <a:t>inf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无穷大，如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  <a:cs typeface="Times New Roman" charset="0"/>
                        </a:rPr>
                        <a:t>1/0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48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86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NaN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48"/>
                        </a:solidFill>
                        <a:effectLst/>
                        <a:latin typeface="Times New Roman" charset="0"/>
                        <a:ea typeface="楷体_GB2312" pitchFamily="49" charset="-122"/>
                        <a:cs typeface="Times New Roman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不定量，如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0/0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86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i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i=j=(-1)^(1/2)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86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nargin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所用函数的输入变量数目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86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nargout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所用函数的输出变量数目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86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realmin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最小可用正实数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86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realmax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最大可用正实数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050"/>
          <p:cNvSpPr>
            <a:spLocks noGrp="1" noChangeArrowheads="1"/>
          </p:cNvSpPr>
          <p:nvPr>
            <p:ph type="body" idx="1"/>
          </p:nvPr>
        </p:nvSpPr>
        <p:spPr>
          <a:xfrm>
            <a:off x="1035050" y="1544638"/>
            <a:ext cx="1312863" cy="430212"/>
          </a:xfr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mtClean="0"/>
              <a:t>运算符</a:t>
            </a:r>
          </a:p>
        </p:txBody>
      </p:sp>
      <p:graphicFrame>
        <p:nvGraphicFramePr>
          <p:cNvPr id="774147" name="Group 2051"/>
          <p:cNvGraphicFramePr>
            <a:graphicFrameLocks noGrp="1"/>
          </p:cNvGraphicFramePr>
          <p:nvPr/>
        </p:nvGraphicFramePr>
        <p:xfrm>
          <a:off x="787400" y="2378075"/>
          <a:ext cx="7924800" cy="3786188"/>
        </p:xfrm>
        <a:graphic>
          <a:graphicData uri="http://schemas.openxmlformats.org/drawingml/2006/table">
            <a:tbl>
              <a:tblPr/>
              <a:tblGrid>
                <a:gridCol w="1062038"/>
                <a:gridCol w="6862762"/>
              </a:tblGrid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  <a:cs typeface="Times New Roman" charset="0"/>
                        </a:rPr>
                        <a:t>+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加法运算，适用于两个数或两个同阶矩阵相加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/>
                          <a:ea typeface="宋体" pitchFamily="2" charset="-122"/>
                        </a:rPr>
                        <a:t>—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48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减法运算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  <a:cs typeface="Times New Roman" charset="0"/>
                        </a:rPr>
                        <a:t>*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48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乘法运算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  <a:cs typeface="Times New Roman" charset="0"/>
                        </a:rPr>
                        <a:t>.*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点乘运算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  <a:cs typeface="Times New Roman" charset="0"/>
                        </a:rPr>
                        <a:t>/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除法运算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  <a:cs typeface="Times New Roman" charset="0"/>
                        </a:rPr>
                        <a:t>./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点除运算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  <a:cs typeface="Times New Roman" charset="0"/>
                        </a:rPr>
                        <a:t>^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乘幂运算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  <a:cs typeface="Times New Roman" charset="0"/>
                        </a:rPr>
                        <a:t>.^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点乘幂运算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  <a:cs typeface="Times New Roman" charset="0"/>
                        </a:rPr>
                        <a:t>\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反斜杠表示左除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79" name="Rectangle 2083"/>
          <p:cNvSpPr>
            <a:spLocks noGrp="1" noChangeArrowheads="1"/>
          </p:cNvSpPr>
          <p:nvPr>
            <p:ph type="title"/>
          </p:nvPr>
        </p:nvSpPr>
        <p:spPr bwMode="auto">
          <a:xfrm>
            <a:off x="784225" y="869950"/>
            <a:ext cx="7232650" cy="530225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zh-CN" sz="3200" smtClean="0">
                <a:solidFill>
                  <a:srgbClr val="0000FF"/>
                </a:solidFill>
              </a:rPr>
              <a:t>2</a:t>
            </a:r>
            <a:r>
              <a:rPr lang="zh-CN" altLang="en-US" sz="3200" smtClean="0">
                <a:solidFill>
                  <a:srgbClr val="0000FF"/>
                </a:solidFill>
              </a:rPr>
              <a:t>、运算符及标点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881063" y="754063"/>
            <a:ext cx="831850" cy="430212"/>
          </a:xfrm>
          <a:solidFill>
            <a:schemeClr val="accent1"/>
          </a:solidFill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2400" smtClean="0">
                <a:ea typeface="楷体_GB2312" pitchFamily="49" charset="-122"/>
              </a:rPr>
              <a:t>标点</a:t>
            </a:r>
          </a:p>
        </p:txBody>
      </p:sp>
      <p:sp>
        <p:nvSpPr>
          <p:cNvPr id="23554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871538" y="3846513"/>
            <a:ext cx="1725612" cy="430212"/>
          </a:xfr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b="1" smtClean="0">
                <a:solidFill>
                  <a:srgbClr val="9E005E"/>
                </a:solidFill>
              </a:rPr>
              <a:t>关系操作符</a:t>
            </a:r>
          </a:p>
        </p:txBody>
      </p:sp>
      <p:graphicFrame>
        <p:nvGraphicFramePr>
          <p:cNvPr id="776196" name="Group 2052"/>
          <p:cNvGraphicFramePr>
            <a:graphicFrameLocks noGrp="1"/>
          </p:cNvGraphicFramePr>
          <p:nvPr/>
        </p:nvGraphicFramePr>
        <p:xfrm>
          <a:off x="2393950" y="771525"/>
          <a:ext cx="4344988" cy="2816225"/>
        </p:xfrm>
        <a:graphic>
          <a:graphicData uri="http://schemas.openxmlformats.org/drawingml/2006/table">
            <a:tbl>
              <a:tblPr/>
              <a:tblGrid>
                <a:gridCol w="1765300"/>
                <a:gridCol w="2579688"/>
              </a:tblGrid>
              <a:tr h="563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，或无标点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显示命令的结果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；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不显示结果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%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注释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续行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：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Wingdings" pitchFamily="2" charset="2"/>
                        </a:rPr>
                        <a:t>间隔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76216" name="Group 2072"/>
          <p:cNvGraphicFramePr>
            <a:graphicFrameLocks noGrp="1"/>
          </p:cNvGraphicFramePr>
          <p:nvPr/>
        </p:nvGraphicFramePr>
        <p:xfrm>
          <a:off x="884238" y="4467225"/>
          <a:ext cx="3552825" cy="1689100"/>
        </p:xfrm>
        <a:graphic>
          <a:graphicData uri="http://schemas.openxmlformats.org/drawingml/2006/table">
            <a:tbl>
              <a:tblPr/>
              <a:tblGrid>
                <a:gridCol w="1787525"/>
                <a:gridCol w="1765300"/>
              </a:tblGrid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  <a:cs typeface="Times New Roman" charset="0"/>
                        </a:rPr>
                        <a:t>&lt;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  <a:cs typeface="Times New Roman" charset="0"/>
                        </a:rPr>
                        <a:t>&gt;=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  <a:cs typeface="Times New Roman" charset="0"/>
                        </a:rPr>
                        <a:t>&lt;=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~=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  <a:cs typeface="Times New Roman" charset="0"/>
                        </a:rPr>
                        <a:t>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48"/>
                        </a:solidFill>
                        <a:effectLst/>
                        <a:latin typeface="Times New Roman" charset="0"/>
                        <a:ea typeface="楷体_GB2312" pitchFamily="49" charset="-122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89" name="Rectangle 2086"/>
          <p:cNvSpPr>
            <a:spLocks noChangeArrowheads="1"/>
          </p:cNvSpPr>
          <p:nvPr/>
        </p:nvSpPr>
        <p:spPr bwMode="black">
          <a:xfrm>
            <a:off x="5345113" y="3851275"/>
            <a:ext cx="1760537" cy="4302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 eaLnBrk="0" hangingPunct="0">
              <a:lnSpc>
                <a:spcPct val="90000"/>
              </a:lnSpc>
              <a:tabLst>
                <a:tab pos="457200" algn="l"/>
              </a:tabLst>
            </a:pPr>
            <a:r>
              <a:rPr lang="zh-CN" altLang="en-US" b="1">
                <a:solidFill>
                  <a:srgbClr val="9E005E"/>
                </a:solidFill>
                <a:latin typeface="Arial" charset="0"/>
                <a:ea typeface="楷体_GB2312" pitchFamily="49" charset="-122"/>
              </a:rPr>
              <a:t>逻辑运算符</a:t>
            </a:r>
          </a:p>
        </p:txBody>
      </p:sp>
      <p:graphicFrame>
        <p:nvGraphicFramePr>
          <p:cNvPr id="776231" name="Group 2087"/>
          <p:cNvGraphicFramePr>
            <a:graphicFrameLocks noGrp="1"/>
          </p:cNvGraphicFramePr>
          <p:nvPr/>
        </p:nvGraphicFramePr>
        <p:xfrm>
          <a:off x="5346700" y="4460875"/>
          <a:ext cx="3552825" cy="1693863"/>
        </p:xfrm>
        <a:graphic>
          <a:graphicData uri="http://schemas.openxmlformats.org/drawingml/2006/table">
            <a:tbl>
              <a:tblPr/>
              <a:tblGrid>
                <a:gridCol w="1787525"/>
                <a:gridCol w="1765300"/>
              </a:tblGrid>
              <a:tr h="568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＆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︱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或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~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3505200" y="708025"/>
            <a:ext cx="811213" cy="420688"/>
          </a:xfrm>
        </p:spPr>
        <p:txBody>
          <a:bodyPr/>
          <a:lstStyle/>
          <a:p>
            <a:r>
              <a:rPr lang="en-US" altLang="zh-CN" smtClean="0"/>
              <a:t> </a:t>
            </a:r>
          </a:p>
        </p:txBody>
      </p:sp>
      <p:graphicFrame>
        <p:nvGraphicFramePr>
          <p:cNvPr id="778243" name="Group 1027"/>
          <p:cNvGraphicFramePr>
            <a:graphicFrameLocks noGrp="1"/>
          </p:cNvGraphicFramePr>
          <p:nvPr/>
        </p:nvGraphicFramePr>
        <p:xfrm>
          <a:off x="993775" y="1595438"/>
          <a:ext cx="7335838" cy="4238625"/>
        </p:xfrm>
        <a:graphic>
          <a:graphicData uri="http://schemas.openxmlformats.org/drawingml/2006/table">
            <a:tbl>
              <a:tblPr/>
              <a:tblGrid>
                <a:gridCol w="1844675"/>
                <a:gridCol w="1824038"/>
                <a:gridCol w="1833562"/>
                <a:gridCol w="1833563"/>
              </a:tblGrid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函数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名称</a:t>
                      </a:r>
                      <a:endParaRPr kumimoji="1" lang="en-GB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48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函数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名称</a:t>
                      </a:r>
                      <a:endParaRPr kumimoji="1" lang="en-GB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48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GB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sin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正弦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GB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asin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反正弦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GB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cos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余弦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GB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acos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反余弦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GB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tan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正切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GB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atan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反正切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GB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exp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自然指数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GB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log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自然对数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GB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sign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符号函数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GB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log10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常用对数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abs(x)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绝对值</a:t>
                      </a:r>
                      <a:endParaRPr kumimoji="0" lang="zh-CN" alt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48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sqrt(x)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开方</a:t>
                      </a:r>
                      <a:endParaRPr kumimoji="0" lang="zh-CN" alt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48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 max(x)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最大值</a:t>
                      </a:r>
                      <a:endParaRPr kumimoji="0" lang="zh-CN" alt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48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min(x)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最小值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fix(x)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取整</a:t>
                      </a:r>
                      <a:endParaRPr kumimoji="0" lang="zh-CN" alt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48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sum(x)</a:t>
                      </a:r>
                      <a:endParaRPr kumimoji="0" lang="en-GB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48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总和</a:t>
                      </a:r>
                      <a:endParaRPr kumimoji="0" lang="zh-CN" alt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48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47" name="Rectangle 1079"/>
          <p:cNvSpPr>
            <a:spLocks noGrp="1" noChangeArrowheads="1"/>
          </p:cNvSpPr>
          <p:nvPr>
            <p:ph type="title"/>
          </p:nvPr>
        </p:nvSpPr>
        <p:spPr bwMode="auto">
          <a:xfrm>
            <a:off x="538163" y="598488"/>
            <a:ext cx="8080375" cy="530225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zh-CN" sz="3200" smtClean="0">
                <a:solidFill>
                  <a:srgbClr val="0000FF"/>
                </a:solidFill>
              </a:rPr>
              <a:t>3</a:t>
            </a:r>
            <a:r>
              <a:rPr lang="zh-CN" altLang="en-US" sz="3200" smtClean="0">
                <a:solidFill>
                  <a:srgbClr val="0000FF"/>
                </a:solidFill>
              </a:rPr>
              <a:t>、数学函数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60463" y="3584575"/>
            <a:ext cx="3635375" cy="2611438"/>
          </a:xfrm>
        </p:spPr>
        <p:txBody>
          <a:bodyPr/>
          <a:lstStyle/>
          <a:p>
            <a:r>
              <a:rPr lang="zh-CN" altLang="en-US" smtClean="0"/>
              <a:t>例：</a:t>
            </a:r>
          </a:p>
          <a:p>
            <a:r>
              <a:rPr lang="en-US" altLang="zh-CN" smtClean="0"/>
              <a:t>a=1/3</a:t>
            </a:r>
          </a:p>
          <a:p>
            <a:r>
              <a:rPr lang="en-US" altLang="zh-CN" smtClean="0"/>
              <a:t>a</a:t>
            </a:r>
          </a:p>
          <a:p>
            <a:r>
              <a:rPr lang="en-US" altLang="zh-CN" smtClean="0"/>
              <a:t>clear</a:t>
            </a:r>
          </a:p>
          <a:p>
            <a:r>
              <a:rPr lang="en-US" altLang="zh-CN" smtClean="0"/>
              <a:t>a</a:t>
            </a:r>
          </a:p>
        </p:txBody>
      </p:sp>
      <p:graphicFrame>
        <p:nvGraphicFramePr>
          <p:cNvPr id="780291" name="Group 3"/>
          <p:cNvGraphicFramePr>
            <a:graphicFrameLocks noGrp="1"/>
          </p:cNvGraphicFramePr>
          <p:nvPr/>
        </p:nvGraphicFramePr>
        <p:xfrm>
          <a:off x="1506538" y="1470025"/>
          <a:ext cx="6411912" cy="1862138"/>
        </p:xfrm>
        <a:graphic>
          <a:graphicData uri="http://schemas.openxmlformats.org/drawingml/2006/table">
            <a:tbl>
              <a:tblPr/>
              <a:tblGrid>
                <a:gridCol w="2593975"/>
                <a:gridCol w="3817937"/>
              </a:tblGrid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clc</a:t>
                      </a:r>
                      <a:endParaRPr kumimoji="0" lang="zh-CN" alt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48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清屏</a:t>
                      </a:r>
                      <a:endParaRPr kumimoji="0" lang="en-GB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48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GB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clear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清除内存变量和函数 </a:t>
                      </a:r>
                      <a:endParaRPr kumimoji="0" lang="en-GB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48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vpa(x,n)</a:t>
                      </a:r>
                      <a:endParaRPr kumimoji="0" lang="en-GB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48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显示可变精度计算</a:t>
                      </a:r>
                      <a:endParaRPr kumimoji="0" lang="zh-CN" alt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48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GB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format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48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67" name="Rectangle 20"/>
          <p:cNvSpPr>
            <a:spLocks noChangeArrowheads="1"/>
          </p:cNvSpPr>
          <p:nvPr/>
        </p:nvSpPr>
        <p:spPr bwMode="auto">
          <a:xfrm>
            <a:off x="4135438" y="4178300"/>
            <a:ext cx="3635375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230188" indent="-230188" eaLnBrk="0" hangingPunct="0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vpa(a)</a:t>
            </a:r>
          </a:p>
          <a:p>
            <a:pPr marL="230188" indent="-230188" eaLnBrk="0" hangingPunct="0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vpa(a,100)</a:t>
            </a:r>
          </a:p>
          <a:p>
            <a:pPr marL="230188" indent="-230188" eaLnBrk="0" hangingPunct="0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clc</a:t>
            </a:r>
          </a:p>
        </p:txBody>
      </p:sp>
      <p:sp>
        <p:nvSpPr>
          <p:cNvPr id="9237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538163" y="598488"/>
            <a:ext cx="8080375" cy="530225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zh-CN" sz="3200" smtClean="0">
                <a:solidFill>
                  <a:srgbClr val="0000FF"/>
                </a:solidFill>
              </a:rPr>
              <a:t>4</a:t>
            </a:r>
            <a:r>
              <a:rPr lang="zh-CN" altLang="en-US" sz="3200" smtClean="0">
                <a:solidFill>
                  <a:srgbClr val="0000FF"/>
                </a:solidFill>
              </a:rPr>
              <a:t>、格式指令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996950" y="2384425"/>
            <a:ext cx="7732713" cy="3341688"/>
          </a:xfrm>
        </p:spPr>
        <p:txBody>
          <a:bodyPr/>
          <a:lstStyle/>
          <a:p>
            <a:r>
              <a:rPr lang="zh-CN" altLang="en-US" smtClean="0"/>
              <a:t>直接输入法：</a:t>
            </a:r>
          </a:p>
          <a:p>
            <a:pPr lvl="1"/>
            <a:r>
              <a:rPr lang="en-US" altLang="zh-CN" smtClean="0">
                <a:sym typeface="Wingdings 2" pitchFamily="18" charset="2"/>
              </a:rPr>
              <a:t>[    ]           </a:t>
            </a:r>
            <a:r>
              <a:rPr lang="zh-CN" altLang="en-US" smtClean="0">
                <a:sym typeface="Wingdings 2" pitchFamily="18" charset="2"/>
              </a:rPr>
              <a:t>逗号或空格          </a:t>
            </a:r>
            <a:r>
              <a:rPr lang="zh-CN" altLang="en-US" smtClean="0"/>
              <a:t>分号</a:t>
            </a:r>
            <a:r>
              <a:rPr lang="zh-CN" altLang="en-US" smtClean="0">
                <a:sym typeface="Wingdings 2" pitchFamily="18" charset="2"/>
              </a:rPr>
              <a:t>或回车</a:t>
            </a:r>
            <a:endParaRPr lang="zh-CN" altLang="en-US" smtClean="0"/>
          </a:p>
          <a:p>
            <a:r>
              <a:rPr lang="zh-CN" altLang="en-US" smtClean="0"/>
              <a:t>例：</a:t>
            </a:r>
          </a:p>
          <a:p>
            <a:pPr lvl="1"/>
            <a:r>
              <a:rPr lang="en-US" altLang="zh-CN" smtClean="0"/>
              <a:t>a= [1 2 3 4 5 6 7 8 9]</a:t>
            </a:r>
          </a:p>
          <a:p>
            <a:pPr lvl="1"/>
            <a:r>
              <a:rPr lang="en-US" altLang="zh-CN" smtClean="0"/>
              <a:t>b= [1,2,3,4,5,6,7,8,9] </a:t>
            </a:r>
          </a:p>
          <a:p>
            <a:pPr lvl="1"/>
            <a:r>
              <a:rPr lang="en-US" altLang="zh-CN" smtClean="0"/>
              <a:t>c= [1;2;3;4;5;6;7;8;9]</a:t>
            </a:r>
          </a:p>
          <a:p>
            <a:pPr lvl="1"/>
            <a:r>
              <a:rPr lang="en-US" altLang="zh-CN" smtClean="0"/>
              <a:t>d= [1 2 3;4 5 6;7 8 9]</a:t>
            </a:r>
          </a:p>
        </p:txBody>
      </p:sp>
      <p:sp>
        <p:nvSpPr>
          <p:cNvPr id="13315" name="Rectangle 1027"/>
          <p:cNvSpPr>
            <a:spLocks noChangeArrowheads="1"/>
          </p:cNvSpPr>
          <p:nvPr/>
        </p:nvSpPr>
        <p:spPr bwMode="auto">
          <a:xfrm>
            <a:off x="866775" y="1512888"/>
            <a:ext cx="3395663" cy="5302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2"/>
            </a:outerShdw>
          </a:effectLst>
          <a:extLst>
            <a:ext uri="{909E8E84-426E-40DD-AFC4-6F175D3DCCD1}"/>
            <a:ext uri="{91240B29-F687-4F45-9708-019B960494DF}"/>
          </a:extLst>
        </p:spPr>
        <p:txBody>
          <a:bodyPr lIns="92075" tIns="46038" rIns="92075" bIns="46038" anchor="ctr">
            <a:spAutoFit/>
          </a:bodyPr>
          <a:lstStyle/>
          <a:p>
            <a:pPr eaLnBrk="0" hangingPunct="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altLang="zh-CN" sz="3200" b="1">
                <a:solidFill>
                  <a:srgbClr val="0000FF"/>
                </a:solidFill>
                <a:latin typeface="Arial" charset="0"/>
                <a:ea typeface="黑体" pitchFamily="2" charset="-122"/>
              </a:rPr>
              <a:t>1</a:t>
            </a:r>
            <a:r>
              <a:rPr lang="zh-CN" altLang="en-US" sz="3200" b="1">
                <a:solidFill>
                  <a:srgbClr val="0000FF"/>
                </a:solidFill>
                <a:latin typeface="Arial" charset="0"/>
                <a:ea typeface="黑体" pitchFamily="2" charset="-122"/>
              </a:rPr>
              <a:t>、键盘输入</a:t>
            </a:r>
          </a:p>
        </p:txBody>
      </p:sp>
      <p:sp>
        <p:nvSpPr>
          <p:cNvPr id="13316" name="Rectangle 1028"/>
          <p:cNvSpPr>
            <a:spLocks noGrp="1" noChangeArrowheads="1"/>
          </p:cNvSpPr>
          <p:nvPr>
            <p:ph type="title"/>
          </p:nvPr>
        </p:nvSpPr>
        <p:spPr>
          <a:xfrm>
            <a:off x="796925" y="635000"/>
            <a:ext cx="4044950" cy="64135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二、矩阵建立</a:t>
            </a:r>
          </a:p>
        </p:txBody>
      </p:sp>
      <p:sp>
        <p:nvSpPr>
          <p:cNvPr id="28676" name="Rectangle 1029"/>
          <p:cNvSpPr>
            <a:spLocks noChangeArrowheads="1"/>
          </p:cNvSpPr>
          <p:nvPr/>
        </p:nvSpPr>
        <p:spPr bwMode="auto">
          <a:xfrm>
            <a:off x="5375275" y="3929063"/>
            <a:ext cx="205105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Blip>
                <a:blip r:embed="rId3"/>
              </a:buBlip>
            </a:pP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e=[ 1 2 3</a:t>
            </a:r>
          </a:p>
          <a:p>
            <a:pPr lvl="1" eaLnBrk="0" hangingPunct="0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   4 5 6</a:t>
            </a:r>
          </a:p>
          <a:p>
            <a:pPr lvl="1" eaLnBrk="0" hangingPunct="0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   7 8 9]</a:t>
            </a:r>
          </a:p>
        </p:txBody>
      </p:sp>
      <p:sp>
        <p:nvSpPr>
          <p:cNvPr id="28677" name="Rectangle 1030"/>
          <p:cNvSpPr>
            <a:spLocks noChangeArrowheads="1"/>
          </p:cNvSpPr>
          <p:nvPr/>
        </p:nvSpPr>
        <p:spPr bwMode="auto">
          <a:xfrm>
            <a:off x="7527925" y="5284788"/>
            <a:ext cx="942975" cy="4699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l01.m</a:t>
            </a:r>
          </a:p>
        </p:txBody>
      </p:sp>
      <p:pic>
        <p:nvPicPr>
          <p:cNvPr id="28678" name="Picture 1031" descr="G:\琳珞图片\国庆60年\5KI5DBBJ0UQ2000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05475" y="757238"/>
            <a:ext cx="2849563" cy="18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4688" y="623888"/>
            <a:ext cx="7248525" cy="530225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zh-CN" sz="3200" smtClean="0">
                <a:solidFill>
                  <a:srgbClr val="0000FF"/>
                </a:solidFill>
              </a:rPr>
              <a:t>2</a:t>
            </a:r>
            <a:r>
              <a:rPr lang="zh-CN" altLang="en-US" sz="3200" smtClean="0">
                <a:solidFill>
                  <a:srgbClr val="0000FF"/>
                </a:solidFill>
              </a:rPr>
              <a:t>、利用已有数据</a:t>
            </a:r>
          </a:p>
        </p:txBody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1441450"/>
            <a:ext cx="7794625" cy="3889375"/>
          </a:xfrm>
        </p:spPr>
        <p:txBody>
          <a:bodyPr/>
          <a:lstStyle/>
          <a:p>
            <a:r>
              <a:rPr lang="zh-CN" altLang="en-US" smtClean="0"/>
              <a:t>复制粘贴 </a:t>
            </a:r>
          </a:p>
          <a:p>
            <a:r>
              <a:rPr lang="zh-CN" altLang="en-US" smtClean="0"/>
              <a:t>调用</a:t>
            </a:r>
            <a:r>
              <a:rPr lang="en-US" altLang="zh-CN" smtClean="0"/>
              <a:t>M</a:t>
            </a:r>
            <a:r>
              <a:rPr lang="zh-CN" altLang="en-US" smtClean="0"/>
              <a:t>文件</a:t>
            </a:r>
          </a:p>
          <a:p>
            <a:pPr lvl="1"/>
            <a:r>
              <a:rPr lang="zh-CN" altLang="en-US" smtClean="0"/>
              <a:t>在</a:t>
            </a:r>
            <a:r>
              <a:rPr lang="en-US" altLang="zh-CN" smtClean="0"/>
              <a:t>M</a:t>
            </a:r>
            <a:r>
              <a:rPr lang="zh-CN" altLang="en-US" smtClean="0"/>
              <a:t>文件中创建矩阵</a:t>
            </a:r>
          </a:p>
          <a:p>
            <a:r>
              <a:rPr lang="zh-CN" altLang="en-US" smtClean="0"/>
              <a:t>外部数据加载</a:t>
            </a:r>
          </a:p>
          <a:p>
            <a:pPr lvl="1"/>
            <a:r>
              <a:rPr lang="zh-CN" altLang="en-US" smtClean="0"/>
              <a:t> </a:t>
            </a:r>
            <a:r>
              <a:rPr lang="en-US" altLang="zh-CN" smtClean="0"/>
              <a:t>load data.txt</a:t>
            </a:r>
          </a:p>
          <a:p>
            <a:pPr lvl="1"/>
            <a:r>
              <a:rPr lang="zh-CN" altLang="en-US" smtClean="0"/>
              <a:t>保存数据 </a:t>
            </a:r>
            <a:r>
              <a:rPr lang="en-US" altLang="zh-CN" smtClean="0"/>
              <a:t>save data2 data</a:t>
            </a:r>
          </a:p>
          <a:p>
            <a:pPr lvl="1"/>
            <a:r>
              <a:rPr lang="en-US" altLang="zh-CN" smtClean="0"/>
              <a:t>                ——.mat</a:t>
            </a:r>
          </a:p>
          <a:p>
            <a:pPr lvl="1"/>
            <a:r>
              <a:rPr lang="en-US" altLang="zh-CN" smtClean="0"/>
              <a:t>load data2</a:t>
            </a: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7431088" y="2330450"/>
            <a:ext cx="942975" cy="4699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l02.m</a:t>
            </a:r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7292975" y="5280025"/>
            <a:ext cx="1195388" cy="4699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data.txt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9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9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9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9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9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9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9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03" grpId="0" build="p" autoUpdateAnimBg="0"/>
    </p:bldLst>
  </p:timing>
</p:sld>
</file>

<file path=ppt/theme/theme1.xml><?xml version="1.0" encoding="utf-8"?>
<a:theme xmlns:a="http://schemas.openxmlformats.org/drawingml/2006/main" name="P01_OverDk">
  <a:themeElements>
    <a:clrScheme name="P01_OverDk 8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FEF9"/>
      </a:accent1>
      <a:accent2>
        <a:srgbClr val="DC0081"/>
      </a:accent2>
      <a:accent3>
        <a:srgbClr val="FFFFFF"/>
      </a:accent3>
      <a:accent4>
        <a:srgbClr val="000000"/>
      </a:accent4>
      <a:accent5>
        <a:srgbClr val="DCFEFB"/>
      </a:accent5>
      <a:accent6>
        <a:srgbClr val="C70074"/>
      </a:accent6>
      <a:hlink>
        <a:srgbClr val="618FFD"/>
      </a:hlink>
      <a:folHlink>
        <a:srgbClr val="CECECE"/>
      </a:folHlink>
    </a:clrScheme>
    <a:fontScheme name="P01_OverDk">
      <a:majorFont>
        <a:latin typeface="Arial"/>
        <a:ea typeface="黑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107763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107763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01_OverDk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01_OverD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01_OverDk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01_OverDk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01_OverDk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01_OverDk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01_OverDk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01_OverDk 8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0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C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C:\$\SDD\MSFAD\PowerPoints\Dark Background Slides\P01_OverDk.ppt</Template>
  <TotalTime>9723</TotalTime>
  <Words>1073</Words>
  <Application>Microsoft Office PowerPoint</Application>
  <PresentationFormat>全屏显示(4:3)</PresentationFormat>
  <Paragraphs>369</Paragraphs>
  <Slides>24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演示文稿设计模板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9" baseType="lpstr">
      <vt:lpstr>Times New Roman</vt:lpstr>
      <vt:lpstr>楷体_GB2312</vt:lpstr>
      <vt:lpstr>Arial</vt:lpstr>
      <vt:lpstr>黑体</vt:lpstr>
      <vt:lpstr>Wingdings</vt:lpstr>
      <vt:lpstr>宋体</vt:lpstr>
      <vt:lpstr>华文隶书</vt:lpstr>
      <vt:lpstr>方正舒体</vt:lpstr>
      <vt:lpstr>Wingdings 2</vt:lpstr>
      <vt:lpstr>Symbol</vt:lpstr>
      <vt:lpstr>Algerian</vt:lpstr>
      <vt:lpstr>P01_OverDk</vt:lpstr>
      <vt:lpstr>P01_OverDk</vt:lpstr>
      <vt:lpstr>Equation</vt:lpstr>
      <vt:lpstr>公式</vt:lpstr>
      <vt:lpstr>Matlab数值运算</vt:lpstr>
      <vt:lpstr>一、Matlab基本操作</vt:lpstr>
      <vt:lpstr>特殊变量表</vt:lpstr>
      <vt:lpstr>2、运算符及标点</vt:lpstr>
      <vt:lpstr>标点</vt:lpstr>
      <vt:lpstr>3、数学函数</vt:lpstr>
      <vt:lpstr>4、格式指令</vt:lpstr>
      <vt:lpstr>二、矩阵建立</vt:lpstr>
      <vt:lpstr>2、利用已有数据</vt:lpstr>
      <vt:lpstr>3、生成向量</vt:lpstr>
      <vt:lpstr>4、函数命令</vt:lpstr>
      <vt:lpstr>三、矩阵操作</vt:lpstr>
      <vt:lpstr>特殊操作</vt:lpstr>
      <vt:lpstr>矩阵其他说明</vt:lpstr>
      <vt:lpstr>四、矩阵运算</vt:lpstr>
      <vt:lpstr>复杂运算</vt:lpstr>
      <vt:lpstr>五、线性方程组：Matlab</vt:lpstr>
      <vt:lpstr>1、特解</vt:lpstr>
      <vt:lpstr>2、通解</vt:lpstr>
      <vt:lpstr>3、模型实例：城市交通流量</vt:lpstr>
      <vt:lpstr>模型</vt:lpstr>
      <vt:lpstr>求解</vt:lpstr>
      <vt:lpstr>结果</vt:lpstr>
      <vt:lpstr>END</vt:lpstr>
    </vt:vector>
  </TitlesOfParts>
  <Company>西南财大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数学模型</dc:title>
  <dc:creator>孙云龙</dc:creator>
  <cp:lastModifiedBy>swufe-cr</cp:lastModifiedBy>
  <cp:revision>1049</cp:revision>
  <cp:lastPrinted>1998-09-23T18:09:36Z</cp:lastPrinted>
  <dcterms:created xsi:type="dcterms:W3CDTF">1998-08-27T19:49:30Z</dcterms:created>
  <dcterms:modified xsi:type="dcterms:W3CDTF">2013-10-09T06:46:20Z</dcterms:modified>
</cp:coreProperties>
</file>