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43"/>
  </p:notesMasterIdLst>
  <p:handoutMasterIdLst>
    <p:handoutMasterId r:id="rId44"/>
  </p:handoutMasterIdLst>
  <p:sldIdLst>
    <p:sldId id="677" r:id="rId2"/>
    <p:sldId id="622" r:id="rId3"/>
    <p:sldId id="636" r:id="rId4"/>
    <p:sldId id="637" r:id="rId5"/>
    <p:sldId id="638" r:id="rId6"/>
    <p:sldId id="639" r:id="rId7"/>
    <p:sldId id="640" r:id="rId8"/>
    <p:sldId id="641" r:id="rId9"/>
    <p:sldId id="642" r:id="rId10"/>
    <p:sldId id="643" r:id="rId11"/>
    <p:sldId id="644" r:id="rId12"/>
    <p:sldId id="645" r:id="rId13"/>
    <p:sldId id="646" r:id="rId14"/>
    <p:sldId id="648" r:id="rId15"/>
    <p:sldId id="649" r:id="rId16"/>
    <p:sldId id="650" r:id="rId17"/>
    <p:sldId id="651" r:id="rId18"/>
    <p:sldId id="665" r:id="rId19"/>
    <p:sldId id="652" r:id="rId20"/>
    <p:sldId id="653" r:id="rId21"/>
    <p:sldId id="654" r:id="rId22"/>
    <p:sldId id="655" r:id="rId23"/>
    <p:sldId id="656" r:id="rId24"/>
    <p:sldId id="657" r:id="rId25"/>
    <p:sldId id="658" r:id="rId26"/>
    <p:sldId id="659" r:id="rId27"/>
    <p:sldId id="660" r:id="rId28"/>
    <p:sldId id="661" r:id="rId29"/>
    <p:sldId id="662" r:id="rId30"/>
    <p:sldId id="663" r:id="rId31"/>
    <p:sldId id="667" r:id="rId32"/>
    <p:sldId id="668" r:id="rId33"/>
    <p:sldId id="669" r:id="rId34"/>
    <p:sldId id="670" r:id="rId35"/>
    <p:sldId id="671" r:id="rId36"/>
    <p:sldId id="672" r:id="rId37"/>
    <p:sldId id="673" r:id="rId38"/>
    <p:sldId id="674" r:id="rId39"/>
    <p:sldId id="675" r:id="rId40"/>
    <p:sldId id="676" r:id="rId41"/>
    <p:sldId id="432" r:id="rId42"/>
  </p:sldIdLst>
  <p:sldSz cx="9144000" cy="6858000" type="screen4x3"/>
  <p:notesSz cx="6858000" cy="91805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CC00CC"/>
    <a:srgbClr val="F61902"/>
    <a:srgbClr val="000092"/>
    <a:srgbClr val="0000B0"/>
    <a:srgbClr val="0000CC"/>
    <a:srgbClr val="0066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64" autoAdjust="0"/>
    <p:restoredTop sz="90594" autoAdjust="0"/>
  </p:normalViewPr>
  <p:slideViewPr>
    <p:cSldViewPr snapToGrid="0">
      <p:cViewPr varScale="1">
        <p:scale>
          <a:sx n="95" d="100"/>
          <a:sy n="95" d="100"/>
        </p:scale>
        <p:origin x="-1314" y="-79"/>
      </p:cViewPr>
      <p:guideLst>
        <p:guide orient="horz" pos="960"/>
        <p:guide orient="horz" pos="1632"/>
        <p:guide orient="horz" pos="240"/>
        <p:guide orient="horz" pos="4128"/>
        <p:guide pos="1632"/>
        <p:guide pos="851"/>
        <p:guide pos="5568"/>
        <p:guide pos="3170"/>
        <p:guide pos="5328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556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0571" tIns="45286" rIns="90571" bIns="45286" numCol="1" anchor="t" anchorCtr="0" compatLnSpc="1">
            <a:prstTxWarp prst="textNoShape">
              <a:avLst/>
            </a:prstTxWarp>
          </a:bodyPr>
          <a:lstStyle>
            <a:lvl1pPr defTabSz="906463">
              <a:defRPr sz="1200"/>
            </a:lvl1pPr>
          </a:lstStyle>
          <a:p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2550" y="0"/>
            <a:ext cx="2995613" cy="4556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0571" tIns="45286" rIns="90571" bIns="45286" numCol="1" anchor="t" anchorCtr="0" compatLnSpc="1">
            <a:prstTxWarp prst="textNoShape">
              <a:avLst/>
            </a:prstTxWarp>
          </a:bodyPr>
          <a:lstStyle>
            <a:lvl1pPr algn="r" defTabSz="906463">
              <a:defRPr sz="1200"/>
            </a:lvl1pPr>
          </a:lstStyle>
          <a:p>
            <a:endParaRPr lang="en-US" altLang="zh-CN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4425"/>
            <a:ext cx="2994025" cy="4556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0571" tIns="45286" rIns="90571" bIns="45286" numCol="1" anchor="b" anchorCtr="0" compatLnSpc="1">
            <a:prstTxWarp prst="textNoShape">
              <a:avLst/>
            </a:prstTxWarp>
          </a:bodyPr>
          <a:lstStyle>
            <a:lvl1pPr defTabSz="906463">
              <a:defRPr sz="1200"/>
            </a:lvl1pPr>
          </a:lstStyle>
          <a:p>
            <a:endParaRPr lang="en-US" altLang="zh-CN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2550" y="8734425"/>
            <a:ext cx="2995613" cy="4556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0571" tIns="45286" rIns="90571" bIns="45286" numCol="1" anchor="b" anchorCtr="0" compatLnSpc="1">
            <a:prstTxWarp prst="textNoShape">
              <a:avLst/>
            </a:prstTxWarp>
          </a:bodyPr>
          <a:lstStyle>
            <a:lvl1pPr algn="r" defTabSz="906463">
              <a:defRPr sz="1200"/>
            </a:lvl1pPr>
          </a:lstStyle>
          <a:p>
            <a:fld id="{03CD0616-2D21-47EE-A541-1DBC2394CB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8845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endParaRPr lang="en-US" altLang="zh-CN"/>
          </a:p>
        </p:txBody>
      </p:sp>
      <p:sp>
        <p:nvSpPr>
          <p:cNvPr id="717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fld id="{FA7FF4F7-C6D0-4E66-8D0F-ABB0A86FB0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294115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5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83353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353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83558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558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83763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763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83968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68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84377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377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84582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582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84787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787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84992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2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87859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859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85197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5197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9053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053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85401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5401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85606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5606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85811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5811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86016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6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86221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221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86425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425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86630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630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86835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835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87040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0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87245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245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81920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0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87449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449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88166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166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88371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371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88576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576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88781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781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88985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985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89190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190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89395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395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89805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805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475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821250" name="Rectangle 1026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1251" name="Rectangle 1027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823298" name="Rectangle 3074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3299" name="Rectangle 3075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82534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534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82739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82944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4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83149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149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53" name="Text Box 1049"/>
          <p:cNvSpPr txBox="1">
            <a:spLocks noChangeArrowheads="1"/>
          </p:cNvSpPr>
          <p:nvPr userDrawn="1"/>
        </p:nvSpPr>
        <p:spPr bwMode="auto">
          <a:xfrm>
            <a:off x="6858000" y="152400"/>
            <a:ext cx="1962150" cy="396875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kumimoji="1" lang="zh-CN" altLang="en-US" sz="2000" b="1">
                <a:solidFill>
                  <a:schemeClr val="bg1"/>
                </a:solidFill>
                <a:ea typeface="华文隶书" pitchFamily="2" charset="-122"/>
              </a:rPr>
              <a:t>主讲人：孙云龙</a:t>
            </a:r>
          </a:p>
        </p:txBody>
      </p:sp>
      <p:sp>
        <p:nvSpPr>
          <p:cNvPr id="150554" name="Text Box 1050"/>
          <p:cNvSpPr txBox="1">
            <a:spLocks noChangeArrowheads="1"/>
          </p:cNvSpPr>
          <p:nvPr userDrawn="1"/>
        </p:nvSpPr>
        <p:spPr bwMode="auto">
          <a:xfrm>
            <a:off x="304800" y="152400"/>
            <a:ext cx="1708150" cy="396875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kumimoji="1" lang="zh-CN" altLang="en-US" sz="2000" b="1">
                <a:solidFill>
                  <a:schemeClr val="bg1"/>
                </a:solidFill>
                <a:ea typeface="华文隶书" pitchFamily="2" charset="-122"/>
              </a:rPr>
              <a:t>数学建模课件</a:t>
            </a:r>
          </a:p>
        </p:txBody>
      </p:sp>
      <p:pic>
        <p:nvPicPr>
          <p:cNvPr id="150557" name="Picture 1053" descr="E:\课件素材\书法绘画\0462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5903913"/>
            <a:ext cx="334963" cy="62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Module 00-</a:t>
            </a:r>
            <a:fld id="{73E5A0DB-69B6-43A1-A400-9BC25D5EB4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0265568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9238" y="542925"/>
            <a:ext cx="2019300" cy="32321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8163" y="542925"/>
            <a:ext cx="5908675" cy="32321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Module 00-</a:t>
            </a:r>
            <a:fld id="{7DBF23B8-4C94-4D3B-93AC-8663DE2FC2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472205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Module 00-</a:t>
            </a:r>
            <a:fld id="{F10DA0EE-6C17-4DF9-BEC9-DAD96AABA8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281653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Module 00-</a:t>
            </a:r>
            <a:fld id="{301DE616-9383-4A2A-A14A-F695E9D2BA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446626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4038" y="1419225"/>
            <a:ext cx="3954462" cy="235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0900" y="1419225"/>
            <a:ext cx="3956050" cy="235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Module 00-</a:t>
            </a:r>
            <a:fld id="{CC6EE203-AC72-4DFA-9F6F-3D82094384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0643555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Module 00-</a:t>
            </a:r>
            <a:fld id="{81BCD8CE-6C0E-424B-BEAE-B585A51886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9322532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Module 00-</a:t>
            </a:r>
            <a:fld id="{6C5038AB-2677-45BD-B2C8-2EA3FAC9BB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105020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Module 00-</a:t>
            </a:r>
            <a:fld id="{329D23F2-0976-4D0A-BEA7-04BB297E42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2694475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Module 00-</a:t>
            </a:r>
            <a:fld id="{C854199D-809C-41A1-B388-F80A2C229F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3991601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Module 00-</a:t>
            </a:r>
            <a:fld id="{4036DBA6-4B9B-4F83-A40F-FA66686AA7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433735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538163" y="542925"/>
            <a:ext cx="8080375" cy="641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9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4038" y="1419225"/>
            <a:ext cx="8062912" cy="235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9463" y="6365875"/>
            <a:ext cx="332263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ea typeface="宋体" pitchFamily="2" charset="-122"/>
              </a:defRPr>
            </a:lvl1pPr>
          </a:lstStyle>
          <a:p>
            <a:r>
              <a:rPr lang="en-US" altLang="zh-CN"/>
              <a:t>Module 00-</a:t>
            </a:r>
            <a:fld id="{1C1EE81F-9BE5-451B-83BF-07DBAFC2EC6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49512" name="Text Box 8"/>
          <p:cNvSpPr txBox="1">
            <a:spLocks noChangeArrowheads="1"/>
          </p:cNvSpPr>
          <p:nvPr userDrawn="1"/>
        </p:nvSpPr>
        <p:spPr bwMode="auto">
          <a:xfrm>
            <a:off x="6858000" y="152400"/>
            <a:ext cx="1962150" cy="396875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kumimoji="1" lang="zh-CN" altLang="en-US" sz="2000" b="1">
                <a:solidFill>
                  <a:schemeClr val="bg1"/>
                </a:solidFill>
                <a:ea typeface="华文隶书" pitchFamily="2" charset="-122"/>
              </a:rPr>
              <a:t>主讲人：孙云龙</a:t>
            </a:r>
          </a:p>
        </p:txBody>
      </p:sp>
      <p:sp>
        <p:nvSpPr>
          <p:cNvPr id="149513" name="Text Box 9"/>
          <p:cNvSpPr txBox="1">
            <a:spLocks noChangeArrowheads="1"/>
          </p:cNvSpPr>
          <p:nvPr userDrawn="1"/>
        </p:nvSpPr>
        <p:spPr bwMode="auto">
          <a:xfrm>
            <a:off x="304800" y="152400"/>
            <a:ext cx="1708150" cy="396875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kumimoji="1" lang="zh-CN" altLang="en-US" sz="2000" b="1">
                <a:solidFill>
                  <a:schemeClr val="bg1"/>
                </a:solidFill>
                <a:ea typeface="华文隶书" pitchFamily="2" charset="-122"/>
              </a:rPr>
              <a:t>数学建模课件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>
    <p:rand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6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rgbClr val="000048"/>
          </a:solidFill>
          <a:latin typeface="+mn-lt"/>
          <a:ea typeface="+mn-ea"/>
          <a:cs typeface="+mn-cs"/>
        </a:defRPr>
      </a:lvl1pPr>
      <a:lvl2pPr marL="681038" indent="-23495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4"/>
        </a:buBlip>
        <a:defRPr sz="2400">
          <a:solidFill>
            <a:srgbClr val="000048"/>
          </a:solidFill>
          <a:latin typeface="+mn-lt"/>
          <a:ea typeface="+mn-ea"/>
        </a:defRPr>
      </a:lvl2pPr>
      <a:lvl3pPr marL="1023938" indent="-173038" algn="l" rtl="0" eaLnBrk="0" fontAlgn="base" hangingPunct="0">
        <a:spcBef>
          <a:spcPct val="40000"/>
        </a:spcBef>
        <a:spcAft>
          <a:spcPct val="0"/>
        </a:spcAft>
        <a:buClr>
          <a:srgbClr val="00CC00"/>
        </a:buClr>
        <a:buSzPct val="85000"/>
        <a:buFont typeface="Wingdings" pitchFamily="2" charset="2"/>
        <a:buBlip>
          <a:blip r:embed="rId15"/>
        </a:buBlip>
        <a:defRPr sz="2400">
          <a:solidFill>
            <a:srgbClr val="000048"/>
          </a:solidFill>
          <a:latin typeface="+mn-lt"/>
          <a:ea typeface="+mn-ea"/>
        </a:defRPr>
      </a:lvl3pPr>
      <a:lvl4pPr marL="1371600" indent="-231775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4pPr>
      <a:lvl5pPr marL="1717675" indent="-173038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5pPr>
      <a:lvl6pPr marL="2174875" indent="-173038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6pPr>
      <a:lvl7pPr marL="2632075" indent="-173038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7pPr>
      <a:lvl8pPr marL="3089275" indent="-173038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8pPr>
      <a:lvl9pPr marL="3546475" indent="-173038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2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2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png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8.wmf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5" Type="http://schemas.openxmlformats.org/officeDocument/2006/relationships/image" Target="../media/image30.png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6.wmf"/><Relationship Id="rId1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0.png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4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9.wmf"/><Relationship Id="rId10" Type="http://schemas.openxmlformats.org/officeDocument/2006/relationships/image" Target="../media/image30.png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8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98650" y="3990464"/>
            <a:ext cx="5340350" cy="591573"/>
          </a:xfrm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17088" dir="2436078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600" b="0" dirty="0" smtClean="0">
                <a:solidFill>
                  <a:srgbClr val="0000B4"/>
                </a:solidFill>
                <a:latin typeface="方正舒体" pitchFamily="2" charset="-122"/>
                <a:ea typeface="方正舒体" pitchFamily="2" charset="-122"/>
              </a:rPr>
              <a:t>第四讲  离散模型</a:t>
            </a:r>
            <a:endParaRPr lang="zh-CN" altLang="en-US" sz="3200" b="0" dirty="0">
              <a:solidFill>
                <a:srgbClr val="FF0000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3075" name="Rectangle 6"/>
          <p:cNvSpPr>
            <a:spLocks noChangeArrowheads="1"/>
          </p:cNvSpPr>
          <p:nvPr/>
        </p:nvSpPr>
        <p:spPr bwMode="auto">
          <a:xfrm>
            <a:off x="1057275" y="2252663"/>
            <a:ext cx="7215188" cy="9144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CC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ctr">
              <a:tabLst>
                <a:tab pos="457200" algn="l"/>
              </a:tabLst>
            </a:pPr>
            <a:r>
              <a:rPr lang="zh-CN" altLang="en-US" sz="5400" b="1">
                <a:solidFill>
                  <a:srgbClr val="990033"/>
                </a:solidFill>
                <a:latin typeface="Arial" charset="0"/>
                <a:ea typeface="黑体" pitchFamily="2" charset="-122"/>
              </a:rPr>
              <a:t>经济模型</a:t>
            </a:r>
            <a:r>
              <a:rPr kumimoji="1" lang="zh-CN" altLang="en-US" sz="5400" b="1">
                <a:solidFill>
                  <a:srgbClr val="00CC99"/>
                </a:solidFill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z="5400" b="1">
                <a:solidFill>
                  <a:srgbClr val="990033"/>
                </a:solidFill>
                <a:latin typeface="Arial" charset="0"/>
                <a:ea typeface="黑体" pitchFamily="2" charset="-122"/>
              </a:rPr>
              <a:t>Matlab</a:t>
            </a:r>
            <a:r>
              <a:rPr lang="zh-CN" altLang="en-US" sz="5400" b="1">
                <a:solidFill>
                  <a:srgbClr val="990033"/>
                </a:solidFill>
                <a:latin typeface="Arial" charset="0"/>
                <a:ea typeface="黑体" pitchFamily="2" charset="-122"/>
              </a:rPr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419118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8150" y="549275"/>
            <a:ext cx="3481388" cy="476250"/>
          </a:xfrm>
          <a:noFill/>
          <a:ln/>
          <a:effectLst>
            <a:outerShdw dist="17961" dir="2700000" algn="ctr" rotWithShape="0">
              <a:srgbClr val="00009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zh-CN" altLang="en-US" sz="2800">
                <a:solidFill>
                  <a:srgbClr val="006600"/>
                </a:solidFill>
                <a:latin typeface="Times New Roman" pitchFamily="18" charset="0"/>
              </a:rPr>
              <a:t>（</a:t>
            </a:r>
            <a:r>
              <a:rPr lang="en-US" altLang="zh-CN" sz="2800">
                <a:solidFill>
                  <a:srgbClr val="006600"/>
                </a:solidFill>
                <a:latin typeface="Times New Roman" pitchFamily="18" charset="0"/>
              </a:rPr>
              <a:t>3</a:t>
            </a:r>
            <a:r>
              <a:rPr lang="zh-CN" altLang="en-US" sz="2800">
                <a:solidFill>
                  <a:srgbClr val="006600"/>
                </a:solidFill>
                <a:latin typeface="Times New Roman" pitchFamily="18" charset="0"/>
              </a:rPr>
              <a:t>）计算权重向量</a:t>
            </a:r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1295400"/>
            <a:ext cx="8099425" cy="1530350"/>
          </a:xfrm>
        </p:spPr>
        <p:txBody>
          <a:bodyPr/>
          <a:lstStyle/>
          <a:p>
            <a:r>
              <a:rPr lang="zh-CN" altLang="en-US" sz="2500"/>
              <a:t>若</a:t>
            </a:r>
            <a:r>
              <a:rPr kumimoji="1" lang="zh-CN" altLang="en-US" sz="2500">
                <a:latin typeface="Times New Roman" pitchFamily="18" charset="0"/>
              </a:rPr>
              <a:t>元素 </a:t>
            </a:r>
            <a:r>
              <a:rPr kumimoji="1" lang="en-US" altLang="zh-CN" sz="2500">
                <a:latin typeface="Times New Roman" pitchFamily="18" charset="0"/>
              </a:rPr>
              <a:t>C1,  C2,</a:t>
            </a:r>
            <a:r>
              <a:rPr kumimoji="1" lang="en-US" altLang="zh-CN" sz="2500">
                <a:latin typeface="Arial"/>
              </a:rPr>
              <a:t>……</a:t>
            </a:r>
            <a:r>
              <a:rPr kumimoji="1" lang="en-US" altLang="zh-CN" sz="2500">
                <a:latin typeface="Times New Roman" pitchFamily="18" charset="0"/>
              </a:rPr>
              <a:t>, Cn</a:t>
            </a:r>
            <a:r>
              <a:rPr kumimoji="1" lang="zh-CN" altLang="en-US">
                <a:latin typeface="Times New Roman" pitchFamily="18" charset="0"/>
              </a:rPr>
              <a:t>对 </a:t>
            </a:r>
            <a:r>
              <a:rPr kumimoji="1" lang="en-US" altLang="zh-CN">
                <a:latin typeface="Times New Roman" pitchFamily="18" charset="0"/>
              </a:rPr>
              <a:t>O </a:t>
            </a:r>
            <a:r>
              <a:rPr kumimoji="1" lang="zh-CN" altLang="en-US">
                <a:latin typeface="Times New Roman" pitchFamily="18" charset="0"/>
              </a:rPr>
              <a:t>的重要性量化</a:t>
            </a:r>
            <a:r>
              <a:rPr kumimoji="1" lang="zh-CN" altLang="en-US" sz="2500">
                <a:latin typeface="Times New Roman" pitchFamily="18" charset="0"/>
              </a:rPr>
              <a:t>比较</a:t>
            </a:r>
            <a:r>
              <a:rPr kumimoji="1" lang="zh-CN" altLang="en-US">
                <a:latin typeface="Times New Roman" pitchFamily="18" charset="0"/>
              </a:rPr>
              <a:t>→权重</a:t>
            </a:r>
          </a:p>
          <a:p>
            <a:r>
              <a:rPr kumimoji="1" lang="zh-CN" altLang="en-US">
                <a:latin typeface="Times New Roman" pitchFamily="18" charset="0"/>
              </a:rPr>
              <a:t>令其为     </a:t>
            </a:r>
            <a:r>
              <a:rPr kumimoji="1" lang="en-US" altLang="zh-CN">
                <a:latin typeface="Times New Roman" pitchFamily="18" charset="0"/>
              </a:rPr>
              <a:t>( w1, w2, </a:t>
            </a:r>
            <a:r>
              <a:rPr kumimoji="1" lang="en-US" altLang="zh-CN">
                <a:latin typeface="Arial"/>
              </a:rPr>
              <a:t>……</a:t>
            </a:r>
            <a:r>
              <a:rPr kumimoji="1" lang="en-US" altLang="zh-CN">
                <a:latin typeface="Times New Roman" pitchFamily="18" charset="0"/>
              </a:rPr>
              <a:t>, wn ) </a:t>
            </a:r>
          </a:p>
          <a:p>
            <a:r>
              <a:rPr kumimoji="1" lang="zh-CN" altLang="en-US">
                <a:latin typeface="Times New Roman" pitchFamily="18" charset="0"/>
              </a:rPr>
              <a:t>则</a:t>
            </a:r>
            <a:r>
              <a:rPr kumimoji="1" lang="en-US" altLang="zh-CN">
                <a:latin typeface="Times New Roman" pitchFamily="18" charset="0"/>
              </a:rPr>
              <a:t>:   </a:t>
            </a:r>
            <a:r>
              <a:rPr kumimoji="1" lang="zh-CN" altLang="en-US">
                <a:latin typeface="Times New Roman" pitchFamily="18" charset="0"/>
              </a:rPr>
              <a:t>比较矩阵为</a:t>
            </a:r>
          </a:p>
        </p:txBody>
      </p:sp>
      <p:grpSp>
        <p:nvGrpSpPr>
          <p:cNvPr id="832516" name="Group 4"/>
          <p:cNvGrpSpPr>
            <a:grpSpLocks/>
          </p:cNvGrpSpPr>
          <p:nvPr/>
        </p:nvGrpSpPr>
        <p:grpSpPr bwMode="auto">
          <a:xfrm>
            <a:off x="5453063" y="173038"/>
            <a:ext cx="3413125" cy="1073150"/>
            <a:chOff x="2432" y="1728"/>
            <a:chExt cx="2150" cy="828"/>
          </a:xfrm>
        </p:grpSpPr>
        <p:sp>
          <p:nvSpPr>
            <p:cNvPr id="832517" name="Rectangle 5"/>
            <p:cNvSpPr>
              <a:spLocks noChangeArrowheads="1"/>
            </p:cNvSpPr>
            <p:nvPr/>
          </p:nvSpPr>
          <p:spPr bwMode="auto">
            <a:xfrm>
              <a:off x="2432" y="2316"/>
              <a:ext cx="260" cy="22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200">
                  <a:solidFill>
                    <a:schemeClr val="bg1"/>
                  </a:solidFill>
                  <a:ea typeface="宋体" pitchFamily="2" charset="-122"/>
                </a:rPr>
                <a:t>C1</a:t>
              </a:r>
            </a:p>
          </p:txBody>
        </p:sp>
        <p:sp>
          <p:nvSpPr>
            <p:cNvPr id="832518" name="Rectangle 6"/>
            <p:cNvSpPr>
              <a:spLocks noChangeArrowheads="1"/>
            </p:cNvSpPr>
            <p:nvPr/>
          </p:nvSpPr>
          <p:spPr bwMode="auto">
            <a:xfrm>
              <a:off x="3346" y="1728"/>
              <a:ext cx="432" cy="24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200">
                  <a:solidFill>
                    <a:schemeClr val="bg1"/>
                  </a:solidFill>
                  <a:ea typeface="宋体" pitchFamily="2" charset="-122"/>
                </a:rPr>
                <a:t>O</a:t>
              </a:r>
            </a:p>
          </p:txBody>
        </p:sp>
        <p:sp>
          <p:nvSpPr>
            <p:cNvPr id="832519" name="Rectangle 7"/>
            <p:cNvSpPr>
              <a:spLocks noChangeArrowheads="1"/>
            </p:cNvSpPr>
            <p:nvPr/>
          </p:nvSpPr>
          <p:spPr bwMode="auto">
            <a:xfrm>
              <a:off x="3069" y="2316"/>
              <a:ext cx="248" cy="22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200">
                  <a:solidFill>
                    <a:schemeClr val="bg1"/>
                  </a:solidFill>
                  <a:ea typeface="宋体" pitchFamily="2" charset="-122"/>
                </a:rPr>
                <a:t>Ci</a:t>
              </a:r>
            </a:p>
          </p:txBody>
        </p:sp>
        <p:sp>
          <p:nvSpPr>
            <p:cNvPr id="832520" name="Rectangle 8"/>
            <p:cNvSpPr>
              <a:spLocks noChangeArrowheads="1"/>
            </p:cNvSpPr>
            <p:nvPr/>
          </p:nvSpPr>
          <p:spPr bwMode="auto">
            <a:xfrm>
              <a:off x="3695" y="2328"/>
              <a:ext cx="261" cy="21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200">
                  <a:solidFill>
                    <a:schemeClr val="bg1"/>
                  </a:solidFill>
                  <a:ea typeface="宋体" pitchFamily="2" charset="-122"/>
                </a:rPr>
                <a:t>Cj</a:t>
              </a:r>
            </a:p>
          </p:txBody>
        </p:sp>
        <p:sp>
          <p:nvSpPr>
            <p:cNvPr id="832521" name="Rectangle 9"/>
            <p:cNvSpPr>
              <a:spLocks noChangeArrowheads="1"/>
            </p:cNvSpPr>
            <p:nvPr/>
          </p:nvSpPr>
          <p:spPr bwMode="auto">
            <a:xfrm>
              <a:off x="4334" y="2328"/>
              <a:ext cx="248" cy="22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200">
                  <a:solidFill>
                    <a:schemeClr val="bg1"/>
                  </a:solidFill>
                  <a:ea typeface="宋体" pitchFamily="2" charset="-122"/>
                </a:rPr>
                <a:t>Cn</a:t>
              </a:r>
            </a:p>
          </p:txBody>
        </p:sp>
        <p:sp>
          <p:nvSpPr>
            <p:cNvPr id="832522" name="Line 10"/>
            <p:cNvSpPr>
              <a:spLocks noChangeShapeType="1"/>
            </p:cNvSpPr>
            <p:nvPr/>
          </p:nvSpPr>
          <p:spPr bwMode="auto">
            <a:xfrm flipV="1">
              <a:off x="2598" y="1956"/>
              <a:ext cx="809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32523" name="Line 11"/>
            <p:cNvSpPr>
              <a:spLocks noChangeShapeType="1"/>
            </p:cNvSpPr>
            <p:nvPr/>
          </p:nvSpPr>
          <p:spPr bwMode="auto">
            <a:xfrm flipV="1">
              <a:off x="3272" y="1968"/>
              <a:ext cx="205" cy="32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32524" name="Line 12"/>
            <p:cNvSpPr>
              <a:spLocks noChangeShapeType="1"/>
            </p:cNvSpPr>
            <p:nvPr/>
          </p:nvSpPr>
          <p:spPr bwMode="auto">
            <a:xfrm flipH="1" flipV="1">
              <a:off x="3670" y="1968"/>
              <a:ext cx="144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32525" name="Line 13"/>
            <p:cNvSpPr>
              <a:spLocks noChangeShapeType="1"/>
            </p:cNvSpPr>
            <p:nvPr/>
          </p:nvSpPr>
          <p:spPr bwMode="auto">
            <a:xfrm flipH="1" flipV="1">
              <a:off x="3766" y="1981"/>
              <a:ext cx="675" cy="34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32526" name="Line 14"/>
            <p:cNvSpPr>
              <a:spLocks noChangeShapeType="1"/>
            </p:cNvSpPr>
            <p:nvPr/>
          </p:nvSpPr>
          <p:spPr bwMode="auto">
            <a:xfrm flipV="1">
              <a:off x="2757" y="2427"/>
              <a:ext cx="258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527" name="Line 15"/>
            <p:cNvSpPr>
              <a:spLocks noChangeShapeType="1"/>
            </p:cNvSpPr>
            <p:nvPr/>
          </p:nvSpPr>
          <p:spPr bwMode="auto">
            <a:xfrm flipV="1">
              <a:off x="3394" y="2440"/>
              <a:ext cx="258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528" name="Line 16"/>
            <p:cNvSpPr>
              <a:spLocks noChangeShapeType="1"/>
            </p:cNvSpPr>
            <p:nvPr/>
          </p:nvSpPr>
          <p:spPr bwMode="auto">
            <a:xfrm flipV="1">
              <a:off x="4043" y="2440"/>
              <a:ext cx="258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32529" name="Rectangle 17"/>
          <p:cNvSpPr>
            <a:spLocks noChangeArrowheads="1"/>
          </p:cNvSpPr>
          <p:nvPr/>
        </p:nvSpPr>
        <p:spPr bwMode="auto">
          <a:xfrm>
            <a:off x="1271588" y="5414963"/>
            <a:ext cx="228441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003300"/>
                </a:solidFill>
                <a:ea typeface="宋体" pitchFamily="2" charset="-122"/>
              </a:rPr>
              <a:t>A=(</a:t>
            </a:r>
            <a:r>
              <a:rPr kumimoji="1" lang="en-US" altLang="zh-CN" sz="2800" b="1" i="1">
                <a:solidFill>
                  <a:srgbClr val="003300"/>
                </a:solidFill>
                <a:ea typeface="宋体" pitchFamily="2" charset="-122"/>
              </a:rPr>
              <a:t>a</a:t>
            </a:r>
            <a:r>
              <a:rPr kumimoji="1" lang="en-US" altLang="zh-CN" sz="2800" b="1" baseline="-25000">
                <a:solidFill>
                  <a:srgbClr val="003300"/>
                </a:solidFill>
                <a:ea typeface="宋体" pitchFamily="2" charset="-122"/>
              </a:rPr>
              <a:t>ij</a:t>
            </a:r>
            <a:r>
              <a:rPr kumimoji="1" lang="en-US" altLang="zh-CN" sz="2800" b="1">
                <a:solidFill>
                  <a:srgbClr val="003300"/>
                </a:solidFill>
                <a:ea typeface="宋体" pitchFamily="2" charset="-122"/>
              </a:rPr>
              <a:t>)</a:t>
            </a:r>
            <a:r>
              <a:rPr kumimoji="1" lang="en-US" altLang="zh-CN" sz="2800" b="1" baseline="-25000">
                <a:solidFill>
                  <a:srgbClr val="003300"/>
                </a:solidFill>
                <a:ea typeface="宋体" pitchFamily="2" charset="-122"/>
              </a:rPr>
              <a:t>n</a:t>
            </a:r>
            <a:r>
              <a:rPr lang="en-US" altLang="zh-CN" sz="3200" b="1">
                <a:solidFill>
                  <a:srgbClr val="003300"/>
                </a:solidFill>
                <a:latin typeface="宋体" pitchFamily="2" charset="-122"/>
                <a:ea typeface="宋体" pitchFamily="2" charset="-122"/>
              </a:rPr>
              <a:t>:</a:t>
            </a:r>
          </a:p>
          <a:p>
            <a:r>
              <a:rPr lang="en-US" altLang="zh-CN" sz="3200" b="1">
                <a:solidFill>
                  <a:srgbClr val="003300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3200" b="1" baseline="-25000">
                <a:solidFill>
                  <a:srgbClr val="003300"/>
                </a:solidFill>
                <a:latin typeface="宋体" pitchFamily="2" charset="-122"/>
                <a:ea typeface="宋体" pitchFamily="2" charset="-122"/>
              </a:rPr>
              <a:t>ij</a:t>
            </a:r>
            <a:r>
              <a:rPr lang="en-US" altLang="zh-CN" sz="3200" b="1">
                <a:solidFill>
                  <a:srgbClr val="003300"/>
                </a:solidFill>
                <a:latin typeface="宋体" pitchFamily="2" charset="-122"/>
                <a:ea typeface="宋体" pitchFamily="2" charset="-122"/>
              </a:rPr>
              <a:t>×a</a:t>
            </a:r>
            <a:r>
              <a:rPr lang="en-US" altLang="zh-CN" sz="3200" b="1" baseline="-25000">
                <a:solidFill>
                  <a:srgbClr val="003300"/>
                </a:solidFill>
                <a:latin typeface="宋体" pitchFamily="2" charset="-122"/>
                <a:ea typeface="宋体" pitchFamily="2" charset="-122"/>
              </a:rPr>
              <a:t>jk≈</a:t>
            </a:r>
            <a:r>
              <a:rPr lang="en-US" altLang="zh-CN" sz="3200" b="1">
                <a:solidFill>
                  <a:srgbClr val="003300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3200" b="1" baseline="-25000">
                <a:solidFill>
                  <a:srgbClr val="003300"/>
                </a:solidFill>
                <a:latin typeface="宋体" pitchFamily="2" charset="-122"/>
                <a:ea typeface="宋体" pitchFamily="2" charset="-122"/>
              </a:rPr>
              <a:t>ik</a:t>
            </a:r>
          </a:p>
        </p:txBody>
      </p:sp>
      <p:graphicFrame>
        <p:nvGraphicFramePr>
          <p:cNvPr id="832530" name="Object 18"/>
          <p:cNvGraphicFramePr>
            <a:graphicFrameLocks noChangeAspect="1"/>
          </p:cNvGraphicFramePr>
          <p:nvPr/>
        </p:nvGraphicFramePr>
        <p:xfrm>
          <a:off x="4792663" y="1831975"/>
          <a:ext cx="3830637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37" name="Equation" r:id="rId4" imgW="1612800" imgH="1269720" progId="Equation.3">
                  <p:embed/>
                </p:oleObj>
              </mc:Choice>
              <mc:Fallback>
                <p:oleObj name="Equation" r:id="rId4" imgW="1612800" imgH="12697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663" y="1831975"/>
                        <a:ext cx="3830637" cy="224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2531" name="Rectangle 19"/>
          <p:cNvSpPr>
            <a:spLocks noChangeArrowheads="1"/>
          </p:cNvSpPr>
          <p:nvPr/>
        </p:nvSpPr>
        <p:spPr bwMode="auto">
          <a:xfrm>
            <a:off x="817563" y="3208338"/>
            <a:ext cx="1422400" cy="469900"/>
          </a:xfrm>
          <a:prstGeom prst="rect">
            <a:avLst/>
          </a:prstGeom>
          <a:solidFill>
            <a:srgbClr val="FFCC00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b="1">
                <a:solidFill>
                  <a:srgbClr val="000048"/>
                </a:solidFill>
                <a:latin typeface="Arial Black" pitchFamily="34" charset="0"/>
                <a:ea typeface="方正姚体" pitchFamily="2" charset="-122"/>
              </a:rPr>
              <a:t>反过来？</a:t>
            </a:r>
          </a:p>
        </p:txBody>
      </p:sp>
      <p:sp>
        <p:nvSpPr>
          <p:cNvPr id="832532" name="Rectangle 20"/>
          <p:cNvSpPr>
            <a:spLocks noChangeArrowheads="1"/>
          </p:cNvSpPr>
          <p:nvPr/>
        </p:nvSpPr>
        <p:spPr bwMode="auto">
          <a:xfrm>
            <a:off x="709613" y="3835400"/>
            <a:ext cx="5978525" cy="151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kumimoji="1" lang="zh-CN" altLang="en-US">
                <a:solidFill>
                  <a:srgbClr val="000048"/>
                </a:solidFill>
                <a:ea typeface="楷体_GB2312" pitchFamily="49" charset="-122"/>
              </a:rPr>
              <a:t>由判断矩阵</a:t>
            </a:r>
          </a:p>
          <a:p>
            <a:pPr marL="681038" lvl="1" indent="-234950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kumimoji="1" lang="zh-CN" altLang="en-US">
                <a:solidFill>
                  <a:srgbClr val="000048"/>
                </a:solidFill>
                <a:ea typeface="楷体_GB2312" pitchFamily="49" charset="-122"/>
              </a:rPr>
              <a:t>计算被比较元素对于该准则的相对权重</a:t>
            </a:r>
          </a:p>
          <a:p>
            <a:pPr marL="681038" lvl="1" indent="-234950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kumimoji="1" lang="zh-CN" altLang="en-US">
                <a:solidFill>
                  <a:srgbClr val="000048"/>
                </a:solidFill>
                <a:ea typeface="楷体_GB2312" pitchFamily="49" charset="-122"/>
              </a:rPr>
              <a:t>进行判断矩阵的一致性检验</a:t>
            </a:r>
          </a:p>
        </p:txBody>
      </p:sp>
      <p:sp>
        <p:nvSpPr>
          <p:cNvPr id="832533" name="Rectangle 21"/>
          <p:cNvSpPr>
            <a:spLocks noChangeArrowheads="1"/>
          </p:cNvSpPr>
          <p:nvPr/>
        </p:nvSpPr>
        <p:spPr bwMode="auto">
          <a:xfrm>
            <a:off x="5746750" y="5715000"/>
            <a:ext cx="2738438" cy="4699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>
                <a:solidFill>
                  <a:srgbClr val="000048"/>
                </a:solidFill>
                <a:ea typeface="楷体_GB2312" pitchFamily="49" charset="-122"/>
              </a:rPr>
              <a:t>( w1, w2, </a:t>
            </a:r>
            <a:r>
              <a:rPr kumimoji="1" lang="en-US" altLang="zh-CN">
                <a:solidFill>
                  <a:srgbClr val="000048"/>
                </a:solidFill>
                <a:latin typeface="Arial"/>
                <a:ea typeface="楷体_GB2312" pitchFamily="49" charset="-122"/>
              </a:rPr>
              <a:t>……</a:t>
            </a:r>
            <a:r>
              <a:rPr kumimoji="1" lang="en-US" altLang="zh-CN">
                <a:solidFill>
                  <a:srgbClr val="000048"/>
                </a:solidFill>
                <a:ea typeface="楷体_GB2312" pitchFamily="49" charset="-122"/>
              </a:rPr>
              <a:t>, wn )</a:t>
            </a:r>
          </a:p>
        </p:txBody>
      </p:sp>
      <p:sp>
        <p:nvSpPr>
          <p:cNvPr id="832534" name="Line 22"/>
          <p:cNvSpPr>
            <a:spLocks noChangeShapeType="1"/>
          </p:cNvSpPr>
          <p:nvPr/>
        </p:nvSpPr>
        <p:spPr bwMode="auto">
          <a:xfrm>
            <a:off x="3771900" y="6032500"/>
            <a:ext cx="1574800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658813"/>
            <a:ext cx="6019800" cy="1516062"/>
          </a:xfrm>
          <a:noFill/>
          <a:ln/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marL="230188" indent="-230188">
              <a:lnSpc>
                <a:spcPct val="130000"/>
              </a:lnSpc>
              <a:spcBef>
                <a:spcPct val="9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tabLst/>
            </a:pPr>
            <a:r>
              <a:rPr kumimoji="1" lang="zh-CN" altLang="en-US" sz="2400" b="0">
                <a:solidFill>
                  <a:srgbClr val="000048"/>
                </a:solidFill>
                <a:latin typeface="Times New Roman" pitchFamily="18" charset="0"/>
                <a:ea typeface="楷体_GB2312" pitchFamily="49" charset="-122"/>
              </a:rPr>
              <a:t>当</a:t>
            </a:r>
            <a:r>
              <a:rPr kumimoji="1" lang="en-US" altLang="zh-CN" sz="2400" b="0">
                <a:solidFill>
                  <a:srgbClr val="000048"/>
                </a:solidFill>
                <a:latin typeface="Times New Roman" pitchFamily="18" charset="0"/>
                <a:ea typeface="楷体_GB2312" pitchFamily="49" charset="-122"/>
              </a:rPr>
              <a:t>A=(a</a:t>
            </a:r>
            <a:r>
              <a:rPr kumimoji="1" lang="en-US" altLang="zh-CN" sz="2400" b="0" baseline="-25000">
                <a:solidFill>
                  <a:srgbClr val="000048"/>
                </a:solidFill>
                <a:latin typeface="Times New Roman" pitchFamily="18" charset="0"/>
                <a:ea typeface="楷体_GB2312" pitchFamily="49" charset="-122"/>
              </a:rPr>
              <a:t>ij</a:t>
            </a:r>
            <a:r>
              <a:rPr kumimoji="1" lang="en-US" altLang="zh-CN" sz="2400" b="0">
                <a:solidFill>
                  <a:srgbClr val="000048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en-US" altLang="zh-CN" sz="2400" b="0" baseline="-25000">
                <a:solidFill>
                  <a:srgbClr val="000048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0">
                <a:solidFill>
                  <a:srgbClr val="000048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0">
                <a:solidFill>
                  <a:srgbClr val="000048"/>
                </a:solidFill>
                <a:latin typeface="Times New Roman" pitchFamily="18" charset="0"/>
                <a:ea typeface="楷体_GB2312" pitchFamily="49" charset="-122"/>
              </a:rPr>
              <a:t>：一致</a:t>
            </a:r>
            <a:br>
              <a:rPr kumimoji="1" lang="zh-CN" altLang="en-US" sz="2400" b="0">
                <a:solidFill>
                  <a:srgbClr val="000048"/>
                </a:solidFill>
                <a:latin typeface="Times New Roman" pitchFamily="18" charset="0"/>
                <a:ea typeface="楷体_GB2312" pitchFamily="49" charset="-122"/>
              </a:rPr>
            </a:br>
            <a:r>
              <a:rPr kumimoji="1" lang="zh-CN" altLang="en-US" sz="2400" b="0">
                <a:solidFill>
                  <a:srgbClr val="000048"/>
                </a:solidFill>
                <a:latin typeface="Times New Roman" pitchFamily="18" charset="0"/>
                <a:ea typeface="楷体_GB2312" pitchFamily="49" charset="-122"/>
              </a:rPr>
              <a:t>权重向量： </a:t>
            </a:r>
            <a:r>
              <a:rPr kumimoji="1" lang="en-US" altLang="zh-CN" sz="2400" b="0">
                <a:solidFill>
                  <a:srgbClr val="000048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W=</a:t>
            </a:r>
            <a:r>
              <a:rPr kumimoji="1" lang="en-US" altLang="zh-CN" sz="2400" b="0">
                <a:solidFill>
                  <a:srgbClr val="000048"/>
                </a:solidFill>
                <a:latin typeface="Times New Roman" pitchFamily="18" charset="0"/>
                <a:ea typeface="楷体_GB2312" pitchFamily="49" charset="-122"/>
              </a:rPr>
              <a:t>( w1, w2, </a:t>
            </a:r>
            <a:r>
              <a:rPr kumimoji="1" lang="en-US" altLang="zh-CN" sz="2400" b="0">
                <a:solidFill>
                  <a:srgbClr val="000048"/>
                </a:solidFill>
                <a:latin typeface="Arial"/>
                <a:ea typeface="楷体_GB2312" pitchFamily="49" charset="-122"/>
              </a:rPr>
              <a:t>……</a:t>
            </a:r>
            <a:r>
              <a:rPr kumimoji="1" lang="en-US" altLang="zh-CN" sz="2400" b="0">
                <a:solidFill>
                  <a:srgbClr val="000048"/>
                </a:solidFill>
                <a:latin typeface="Times New Roman" pitchFamily="18" charset="0"/>
                <a:ea typeface="楷体_GB2312" pitchFamily="49" charset="-122"/>
              </a:rPr>
              <a:t>, wn )T</a:t>
            </a:r>
            <a:br>
              <a:rPr kumimoji="1" lang="en-US" altLang="zh-CN" sz="2400" b="0">
                <a:solidFill>
                  <a:srgbClr val="000048"/>
                </a:solidFill>
                <a:latin typeface="Times New Roman" pitchFamily="18" charset="0"/>
                <a:ea typeface="楷体_GB2312" pitchFamily="49" charset="-122"/>
              </a:rPr>
            </a:br>
            <a:r>
              <a:rPr kumimoji="1" lang="zh-CN" altLang="en-US" sz="2400" b="0">
                <a:solidFill>
                  <a:srgbClr val="000048"/>
                </a:solidFill>
                <a:latin typeface="Times New Roman" pitchFamily="18" charset="0"/>
                <a:ea typeface="楷体_GB2312" pitchFamily="49" charset="-122"/>
              </a:rPr>
              <a:t>则：近似有 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5546725"/>
            <a:ext cx="7321550" cy="420688"/>
          </a:xfrm>
        </p:spPr>
        <p:txBody>
          <a:bodyPr/>
          <a:lstStyle/>
          <a:p>
            <a:r>
              <a:rPr lang="zh-CN" altLang="en-US"/>
              <a:t>于是得</a:t>
            </a:r>
            <a:r>
              <a:rPr lang="en-US" altLang="zh-CN"/>
              <a:t>: </a:t>
            </a:r>
            <a:r>
              <a:rPr lang="zh-CN" altLang="en-US">
                <a:solidFill>
                  <a:schemeClr val="accent2"/>
                </a:solidFill>
              </a:rPr>
              <a:t>计算权向量方法</a:t>
            </a:r>
          </a:p>
        </p:txBody>
      </p:sp>
      <p:graphicFrame>
        <p:nvGraphicFramePr>
          <p:cNvPr id="834564" name="Object 4"/>
          <p:cNvGraphicFramePr>
            <a:graphicFrameLocks noChangeAspect="1"/>
          </p:cNvGraphicFramePr>
          <p:nvPr/>
        </p:nvGraphicFramePr>
        <p:xfrm>
          <a:off x="896938" y="2863850"/>
          <a:ext cx="3830637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579" name="Equation" r:id="rId4" imgW="1612800" imgH="1269720" progId="Equation.3">
                  <p:embed/>
                </p:oleObj>
              </mc:Choice>
              <mc:Fallback>
                <p:oleObj name="Equation" r:id="rId4" imgW="1612800" imgH="1269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2863850"/>
                        <a:ext cx="3830637" cy="224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4565" name="Object 5"/>
          <p:cNvGraphicFramePr>
            <a:graphicFrameLocks noChangeAspect="1"/>
          </p:cNvGraphicFramePr>
          <p:nvPr/>
        </p:nvGraphicFramePr>
        <p:xfrm>
          <a:off x="765175" y="2849563"/>
          <a:ext cx="10223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580" name="Equation" r:id="rId6" imgW="406080" imgH="393480" progId="Equation.3">
                  <p:embed/>
                </p:oleObj>
              </mc:Choice>
              <mc:Fallback>
                <p:oleObj name="Equation" r:id="rId6" imgW="40608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2849563"/>
                        <a:ext cx="102235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FC7916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4566" name="Rectangle 6"/>
          <p:cNvSpPr>
            <a:spLocks noChangeArrowheads="1"/>
          </p:cNvSpPr>
          <p:nvPr/>
        </p:nvSpPr>
        <p:spPr bwMode="auto">
          <a:xfrm>
            <a:off x="4694238" y="2227263"/>
            <a:ext cx="1093787" cy="43338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特点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:</a:t>
            </a:r>
            <a:endParaRPr lang="en-US" altLang="zh-CN">
              <a:solidFill>
                <a:srgbClr val="000048"/>
              </a:solidFill>
              <a:latin typeface="Arial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834567" name="Rectangle 7"/>
          <p:cNvSpPr>
            <a:spLocks noChangeArrowheads="1"/>
          </p:cNvSpPr>
          <p:nvPr/>
        </p:nvSpPr>
        <p:spPr bwMode="auto">
          <a:xfrm>
            <a:off x="5897563" y="2197100"/>
            <a:ext cx="273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、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R(A) = 1 , 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  <a:sym typeface="Symbol" pitchFamily="18" charset="2"/>
              </a:rPr>
              <a:t> = n</a:t>
            </a:r>
          </a:p>
        </p:txBody>
      </p:sp>
      <p:graphicFrame>
        <p:nvGraphicFramePr>
          <p:cNvPr id="834568" name="Object 8"/>
          <p:cNvGraphicFramePr>
            <a:graphicFrameLocks noChangeAspect="1"/>
          </p:cNvGraphicFramePr>
          <p:nvPr/>
        </p:nvGraphicFramePr>
        <p:xfrm>
          <a:off x="4940300" y="2911475"/>
          <a:ext cx="874713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581" name="Equation" r:id="rId8" imgW="368280" imgH="914400" progId="Equation.DSMT4">
                  <p:embed/>
                </p:oleObj>
              </mc:Choice>
              <mc:Fallback>
                <p:oleObj name="Equation" r:id="rId8" imgW="368280" imgH="914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2911475"/>
                        <a:ext cx="874713" cy="211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4569" name="Rectangle 9"/>
          <p:cNvSpPr>
            <a:spLocks noChangeArrowheads="1"/>
          </p:cNvSpPr>
          <p:nvPr/>
        </p:nvSpPr>
        <p:spPr bwMode="auto">
          <a:xfrm>
            <a:off x="5934075" y="2794000"/>
            <a:ext cx="114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2</a:t>
            </a: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、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AW</a:t>
            </a:r>
          </a:p>
        </p:txBody>
      </p:sp>
      <p:sp>
        <p:nvSpPr>
          <p:cNvPr id="834570" name="Rectangle 10"/>
          <p:cNvSpPr>
            <a:spLocks noChangeArrowheads="1"/>
          </p:cNvSpPr>
          <p:nvPr/>
        </p:nvSpPr>
        <p:spPr bwMode="auto">
          <a:xfrm>
            <a:off x="6184900" y="3695700"/>
            <a:ext cx="262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  <a:sym typeface="Symbol" pitchFamily="18" charset="2"/>
              </a:rPr>
              <a:t>特征值、向量定义</a:t>
            </a:r>
          </a:p>
        </p:txBody>
      </p:sp>
      <p:sp>
        <p:nvSpPr>
          <p:cNvPr id="834571" name="Line 11"/>
          <p:cNvSpPr>
            <a:spLocks noChangeShapeType="1"/>
          </p:cNvSpPr>
          <p:nvPr/>
        </p:nvSpPr>
        <p:spPr bwMode="auto">
          <a:xfrm>
            <a:off x="7264400" y="3225800"/>
            <a:ext cx="0" cy="431800"/>
          </a:xfrm>
          <a:prstGeom prst="line">
            <a:avLst/>
          </a:prstGeom>
          <a:noFill/>
          <a:ln w="12700">
            <a:solidFill>
              <a:srgbClr val="00005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572" name="Rectangle 12"/>
          <p:cNvSpPr>
            <a:spLocks noChangeArrowheads="1"/>
          </p:cNvSpPr>
          <p:nvPr/>
        </p:nvSpPr>
        <p:spPr bwMode="auto">
          <a:xfrm>
            <a:off x="7069138" y="2794000"/>
            <a:ext cx="98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= n 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3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3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3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3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563" grpId="0" build="p" autoUpdateAnimBg="0"/>
      <p:bldP spid="834566" grpId="0" animBg="1" autoUpdateAnimBg="0"/>
      <p:bldP spid="834567" grpId="0" autoUpdateAnimBg="0"/>
      <p:bldP spid="834569" grpId="0" autoUpdateAnimBg="0"/>
      <p:bldP spid="834570" grpId="0" autoUpdateAnimBg="0"/>
      <p:bldP spid="834571" grpId="0" animBg="1"/>
      <p:bldP spid="83457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569913"/>
            <a:ext cx="2855912" cy="476250"/>
          </a:xfrm>
          <a:noFill/>
          <a:ln/>
          <a:effectLst>
            <a:outerShdw dist="17961" dir="2700000" algn="ctr" rotWithShape="0">
              <a:srgbClr val="00009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zh-CN" altLang="en-US" sz="2800">
                <a:solidFill>
                  <a:srgbClr val="006600"/>
                </a:solidFill>
                <a:latin typeface="Times New Roman" pitchFamily="18" charset="0"/>
              </a:rPr>
              <a:t>计算权向量方法</a:t>
            </a:r>
          </a:p>
        </p:txBody>
      </p:sp>
      <p:sp>
        <p:nvSpPr>
          <p:cNvPr id="83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088" y="1096963"/>
            <a:ext cx="8218487" cy="2903537"/>
          </a:xfrm>
        </p:spPr>
        <p:txBody>
          <a:bodyPr/>
          <a:lstStyle/>
          <a:p>
            <a:pPr marL="457200" indent="-457200"/>
            <a:r>
              <a:rPr lang="zh-CN" altLang="en-US">
                <a:latin typeface="Times New Roman" pitchFamily="18" charset="0"/>
              </a:rPr>
              <a:t>特征根法</a:t>
            </a:r>
          </a:p>
          <a:p>
            <a:pPr marL="884238" lvl="1" indent="-438150"/>
            <a:r>
              <a:rPr lang="zh-CN" altLang="en-US">
                <a:latin typeface="Times New Roman" pitchFamily="18" charset="0"/>
              </a:rPr>
              <a:t>求 </a:t>
            </a:r>
            <a:r>
              <a:rPr lang="en-US" altLang="zh-CN">
                <a:latin typeface="Times New Roman" pitchFamily="18" charset="0"/>
              </a:rPr>
              <a:t>A </a:t>
            </a:r>
            <a:r>
              <a:rPr lang="zh-CN" altLang="en-US">
                <a:latin typeface="Times New Roman" pitchFamily="18" charset="0"/>
              </a:rPr>
              <a:t>的最大正特征根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</a:t>
            </a:r>
            <a:endParaRPr lang="zh-CN" altLang="en-US">
              <a:latin typeface="Times New Roman" pitchFamily="18" charset="0"/>
            </a:endParaRPr>
          </a:p>
          <a:p>
            <a:pPr marL="884238" lvl="1" indent="-438150"/>
            <a:r>
              <a:rPr lang="zh-CN" altLang="en-US">
                <a:latin typeface="Times New Roman" pitchFamily="18" charset="0"/>
              </a:rPr>
              <a:t>求 </a:t>
            </a:r>
            <a:r>
              <a:rPr lang="en-US" altLang="zh-CN">
                <a:latin typeface="Times New Roman" pitchFamily="18" charset="0"/>
              </a:rPr>
              <a:t>A </a:t>
            </a:r>
            <a:r>
              <a:rPr lang="zh-CN" altLang="en-US">
                <a:latin typeface="Times New Roman" pitchFamily="18" charset="0"/>
              </a:rPr>
              <a:t>的对应于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 </a:t>
            </a:r>
            <a:r>
              <a:rPr lang="zh-CN" altLang="en-US">
                <a:latin typeface="Times New Roman" pitchFamily="18" charset="0"/>
              </a:rPr>
              <a:t>的特征向量 </a:t>
            </a:r>
            <a:r>
              <a:rPr lang="en-US" altLang="zh-CN">
                <a:latin typeface="Times New Roman" pitchFamily="18" charset="0"/>
              </a:rPr>
              <a:t>( w1, w2, ……, wn )</a:t>
            </a:r>
          </a:p>
          <a:p>
            <a:pPr marL="884238" lvl="1" indent="-438150"/>
            <a:r>
              <a:rPr lang="en-US" altLang="zh-CN">
                <a:latin typeface="Times New Roman" pitchFamily="18" charset="0"/>
              </a:rPr>
              <a:t>Matlab</a:t>
            </a:r>
            <a:r>
              <a:rPr lang="zh-CN" altLang="en-US">
                <a:latin typeface="Times New Roman" pitchFamily="18" charset="0"/>
              </a:rPr>
              <a:t>命令</a:t>
            </a:r>
            <a:r>
              <a:rPr lang="en-US" altLang="zh-CN">
                <a:latin typeface="Times New Roman" pitchFamily="18" charset="0"/>
              </a:rPr>
              <a:t>:</a:t>
            </a:r>
          </a:p>
          <a:p>
            <a:pPr marL="1270000" lvl="2" indent="-419100"/>
            <a:r>
              <a:rPr lang="en-US" altLang="zh-CN">
                <a:latin typeface="Times New Roman" pitchFamily="18" charset="0"/>
              </a:rPr>
              <a:t>[V,D]=eig</a:t>
            </a:r>
            <a:r>
              <a:rPr lang="zh-CN" altLang="en-US">
                <a:latin typeface="Times New Roman" pitchFamily="18" charset="0"/>
              </a:rPr>
              <a:t>（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</a:rPr>
              <a:t>）    </a:t>
            </a:r>
            <a:r>
              <a:rPr lang="en-US" altLang="zh-CN">
                <a:latin typeface="Times New Roman" pitchFamily="18" charset="0"/>
              </a:rPr>
              <a:t>sum</a:t>
            </a:r>
          </a:p>
          <a:p>
            <a:pPr marL="457200" indent="-457200"/>
            <a:r>
              <a:rPr lang="zh-CN" altLang="en-US">
                <a:latin typeface="Times New Roman" pitchFamily="18" charset="0"/>
              </a:rPr>
              <a:t>模型一</a:t>
            </a:r>
          </a:p>
        </p:txBody>
      </p:sp>
      <p:graphicFrame>
        <p:nvGraphicFramePr>
          <p:cNvPr id="836650" name="Object 42"/>
          <p:cNvGraphicFramePr>
            <a:graphicFrameLocks noChangeAspect="1"/>
          </p:cNvGraphicFramePr>
          <p:nvPr/>
        </p:nvGraphicFramePr>
        <p:xfrm>
          <a:off x="3213100" y="3657600"/>
          <a:ext cx="2863850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656" name="Equation" r:id="rId4" imgW="1447560" imgH="914400" progId="Equation.3">
                  <p:embed/>
                </p:oleObj>
              </mc:Choice>
              <mc:Fallback>
                <p:oleObj name="Equation" r:id="rId4" imgW="1447560" imgH="9144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3657600"/>
                        <a:ext cx="2863850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6651" name="Rectangle 43"/>
          <p:cNvSpPr>
            <a:spLocks noChangeArrowheads="1"/>
          </p:cNvSpPr>
          <p:nvPr/>
        </p:nvSpPr>
        <p:spPr bwMode="auto">
          <a:xfrm>
            <a:off x="7445375" y="5489575"/>
            <a:ext cx="942975" cy="4699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800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l01.m</a:t>
            </a:r>
          </a:p>
        </p:txBody>
      </p:sp>
      <p:sp>
        <p:nvSpPr>
          <p:cNvPr id="836652" name="Rectangle 44"/>
          <p:cNvSpPr>
            <a:spLocks noChangeArrowheads="1"/>
          </p:cNvSpPr>
          <p:nvPr/>
        </p:nvSpPr>
        <p:spPr bwMode="auto">
          <a:xfrm>
            <a:off x="1054100" y="4902200"/>
            <a:ext cx="5591175" cy="144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8"/>
                </a:solidFill>
                <a:ea typeface="楷体_GB2312" pitchFamily="49" charset="-122"/>
              </a:rPr>
              <a:t>Matlab</a:t>
            </a:r>
            <a:r>
              <a:rPr lang="zh-CN" altLang="en-US">
                <a:solidFill>
                  <a:srgbClr val="000048"/>
                </a:solidFill>
                <a:ea typeface="楷体_GB2312" pitchFamily="49" charset="-122"/>
              </a:rPr>
              <a:t>得</a:t>
            </a:r>
            <a:r>
              <a:rPr lang="en-US" altLang="zh-CN">
                <a:solidFill>
                  <a:srgbClr val="000048"/>
                </a:solidFill>
                <a:ea typeface="楷体_GB2312" pitchFamily="49" charset="-122"/>
              </a:rPr>
              <a:t>: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8"/>
                </a:solidFill>
                <a:ea typeface="楷体_GB2312" pitchFamily="49" charset="-122"/>
              </a:rPr>
              <a:t>λ=4.2137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8"/>
                </a:solidFill>
                <a:ea typeface="楷体_GB2312" pitchFamily="49" charset="-122"/>
              </a:rPr>
              <a:t>W=[0.4969    0.2513    0.1386   0.1132] </a:t>
            </a:r>
          </a:p>
        </p:txBody>
      </p:sp>
      <p:sp>
        <p:nvSpPr>
          <p:cNvPr id="836653" name="Rectangle 45"/>
          <p:cNvSpPr>
            <a:spLocks noChangeArrowheads="1"/>
          </p:cNvSpPr>
          <p:nvPr/>
        </p:nvSpPr>
        <p:spPr bwMode="auto">
          <a:xfrm>
            <a:off x="1825625" y="6191250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景色     吃住      费用      交通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6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6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3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51" grpId="0" animBg="1" autoUpdateAnimBg="0"/>
      <p:bldP spid="83665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625475"/>
            <a:ext cx="973137" cy="476250"/>
          </a:xfrm>
          <a:noFill/>
          <a:ln/>
          <a:effectLst>
            <a:outerShdw dist="17961" dir="2700000" algn="ctr" rotWithShape="0">
              <a:srgbClr val="00009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zh-CN" altLang="en-US" sz="2800">
                <a:solidFill>
                  <a:srgbClr val="006600"/>
                </a:solidFill>
                <a:latin typeface="Times New Roman" pitchFamily="18" charset="0"/>
              </a:rPr>
              <a:t>另有</a:t>
            </a:r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038" y="1419225"/>
            <a:ext cx="8062912" cy="895350"/>
          </a:xfrm>
        </p:spPr>
        <p:txBody>
          <a:bodyPr/>
          <a:lstStyle/>
          <a:p>
            <a:r>
              <a:rPr lang="zh-CN" altLang="en-US"/>
              <a:t>近似算法：和法</a:t>
            </a:r>
          </a:p>
          <a:p>
            <a:pPr lvl="1"/>
            <a:r>
              <a:rPr lang="zh-CN" altLang="en-US"/>
              <a:t>将 </a:t>
            </a:r>
            <a:r>
              <a:rPr lang="en-US" altLang="zh-CN"/>
              <a:t>A </a:t>
            </a:r>
            <a:r>
              <a:rPr lang="zh-CN" altLang="en-US"/>
              <a:t>的每一列向量归一化          	</a:t>
            </a:r>
          </a:p>
        </p:txBody>
      </p:sp>
      <p:sp>
        <p:nvSpPr>
          <p:cNvPr id="838660" name="Rectangle 4"/>
          <p:cNvSpPr>
            <a:spLocks noChangeArrowheads="1"/>
          </p:cNvSpPr>
          <p:nvPr/>
        </p:nvSpPr>
        <p:spPr bwMode="auto">
          <a:xfrm>
            <a:off x="4957763" y="1816100"/>
            <a:ext cx="341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>
                <a:solidFill>
                  <a:srgbClr val="00004E"/>
                </a:solidFill>
                <a:ea typeface="宋体" pitchFamily="2" charset="-122"/>
              </a:rPr>
              <a:t>c</a:t>
            </a:r>
            <a:endParaRPr lang="en-US" altLang="zh-CN" sz="3200" baseline="-25000">
              <a:solidFill>
                <a:srgbClr val="00004E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838661" name="Object 5"/>
          <p:cNvGraphicFramePr>
            <a:graphicFrameLocks noChangeAspect="1"/>
          </p:cNvGraphicFramePr>
          <p:nvPr/>
        </p:nvGraphicFramePr>
        <p:xfrm>
          <a:off x="5618163" y="1585913"/>
          <a:ext cx="290830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676" name="Equation" r:id="rId4" imgW="787320" imgH="647640" progId="Equation.3">
                  <p:embed/>
                </p:oleObj>
              </mc:Choice>
              <mc:Fallback>
                <p:oleObj name="Equation" r:id="rId4" imgW="787320" imgH="647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163" y="1585913"/>
                        <a:ext cx="290830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8662" name="Rectangle 6"/>
          <p:cNvSpPr>
            <a:spLocks noChangeArrowheads="1"/>
          </p:cNvSpPr>
          <p:nvPr/>
        </p:nvSpPr>
        <p:spPr bwMode="auto">
          <a:xfrm>
            <a:off x="965200" y="3246438"/>
            <a:ext cx="732155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681038" lvl="1" indent="-234950">
              <a:lnSpc>
                <a:spcPct val="90000"/>
              </a:lnSpc>
              <a:spcBef>
                <a:spcPct val="40000"/>
              </a:spcBef>
              <a:buClr>
                <a:srgbClr val="66CC33"/>
              </a:buClr>
              <a:buSzPct val="65000"/>
              <a:buFont typeface="Wingdings" pitchFamily="2" charset="2"/>
              <a:buChar char="Ø"/>
            </a:pPr>
            <a:r>
              <a:rPr lang="zh-CN" altLang="en-US" sz="2300">
                <a:solidFill>
                  <a:srgbClr val="00004E"/>
                </a:solidFill>
                <a:latin typeface="宋体" pitchFamily="2" charset="-122"/>
                <a:ea typeface="宋体" pitchFamily="2" charset="-122"/>
              </a:rPr>
              <a:t>将 </a:t>
            </a:r>
            <a:r>
              <a:rPr lang="en-US" altLang="zh-CN" sz="2300">
                <a:solidFill>
                  <a:srgbClr val="00004E"/>
                </a:solidFill>
                <a:latin typeface="宋体" pitchFamily="2" charset="-122"/>
                <a:ea typeface="宋体" pitchFamily="2" charset="-122"/>
              </a:rPr>
              <a:t>bij </a:t>
            </a:r>
            <a:r>
              <a:rPr lang="zh-CN" altLang="en-US" sz="2300">
                <a:solidFill>
                  <a:srgbClr val="00004E"/>
                </a:solidFill>
                <a:latin typeface="宋体" pitchFamily="2" charset="-122"/>
                <a:ea typeface="宋体" pitchFamily="2" charset="-122"/>
              </a:rPr>
              <a:t>按行求和得          	</a:t>
            </a:r>
          </a:p>
        </p:txBody>
      </p:sp>
      <p:graphicFrame>
        <p:nvGraphicFramePr>
          <p:cNvPr id="838663" name="Object 7"/>
          <p:cNvGraphicFramePr>
            <a:graphicFrameLocks noChangeAspect="1"/>
          </p:cNvGraphicFramePr>
          <p:nvPr/>
        </p:nvGraphicFramePr>
        <p:xfrm>
          <a:off x="5651500" y="3062288"/>
          <a:ext cx="27209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677" name="Equation" r:id="rId6" imgW="736560" imgH="444240" progId="Equation.3">
                  <p:embed/>
                </p:oleObj>
              </mc:Choice>
              <mc:Fallback>
                <p:oleObj name="Equation" r:id="rId6" imgW="73656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062288"/>
                        <a:ext cx="272097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8664" name="Rectangle 8"/>
          <p:cNvSpPr>
            <a:spLocks noChangeArrowheads="1"/>
          </p:cNvSpPr>
          <p:nvPr/>
        </p:nvSpPr>
        <p:spPr bwMode="auto">
          <a:xfrm>
            <a:off x="962025" y="4354513"/>
            <a:ext cx="73215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681038" lvl="1" indent="-234950">
              <a:lnSpc>
                <a:spcPct val="90000"/>
              </a:lnSpc>
              <a:spcBef>
                <a:spcPct val="40000"/>
              </a:spcBef>
              <a:buClr>
                <a:srgbClr val="66CC33"/>
              </a:buClr>
              <a:buSzPct val="65000"/>
              <a:buFont typeface="Wingdings" pitchFamily="2" charset="2"/>
              <a:buChar char="Ø"/>
            </a:pPr>
            <a:r>
              <a:rPr lang="zh-CN" altLang="en-US" sz="2300">
                <a:solidFill>
                  <a:srgbClr val="00004E"/>
                </a:solidFill>
                <a:latin typeface="宋体" pitchFamily="2" charset="-122"/>
                <a:ea typeface="宋体" pitchFamily="2" charset="-122"/>
              </a:rPr>
              <a:t>将 </a:t>
            </a:r>
            <a:r>
              <a:rPr lang="en-US" altLang="zh-CN" sz="2300">
                <a:solidFill>
                  <a:srgbClr val="00004E"/>
                </a:solidFill>
                <a:latin typeface="宋体" pitchFamily="2" charset="-122"/>
                <a:ea typeface="宋体" pitchFamily="2" charset="-122"/>
              </a:rPr>
              <a:t>ci </a:t>
            </a:r>
            <a:r>
              <a:rPr lang="zh-CN" altLang="en-US" sz="2300">
                <a:solidFill>
                  <a:srgbClr val="00004E"/>
                </a:solidFill>
                <a:latin typeface="宋体" pitchFamily="2" charset="-122"/>
                <a:ea typeface="宋体" pitchFamily="2" charset="-122"/>
              </a:rPr>
              <a:t>归一化得</a:t>
            </a:r>
          </a:p>
          <a:p>
            <a:pPr marL="681038" lvl="1" indent="-234950">
              <a:lnSpc>
                <a:spcPct val="90000"/>
              </a:lnSpc>
              <a:spcBef>
                <a:spcPct val="40000"/>
              </a:spcBef>
              <a:buClr>
                <a:srgbClr val="66CC33"/>
              </a:buClr>
              <a:buSzPct val="65000"/>
              <a:buFont typeface="Wingdings" pitchFamily="2" charset="2"/>
              <a:buNone/>
            </a:pPr>
            <a:r>
              <a:rPr lang="en-US" altLang="zh-CN" sz="2300">
                <a:solidFill>
                  <a:srgbClr val="00004E"/>
                </a:solidFill>
                <a:latin typeface="宋体" pitchFamily="2" charset="-122"/>
                <a:ea typeface="宋体" pitchFamily="2" charset="-122"/>
              </a:rPr>
              <a:t>W = ( w1, w2, </a:t>
            </a:r>
            <a:r>
              <a:rPr lang="en-US" altLang="zh-CN" sz="2300">
                <a:solidFill>
                  <a:srgbClr val="00004E"/>
                </a:solidFill>
                <a:latin typeface="Arial"/>
                <a:ea typeface="宋体" pitchFamily="2" charset="-122"/>
              </a:rPr>
              <a:t>……</a:t>
            </a:r>
            <a:r>
              <a:rPr lang="en-US" altLang="zh-CN" sz="2300">
                <a:solidFill>
                  <a:srgbClr val="00004E"/>
                </a:solidFill>
                <a:latin typeface="宋体" pitchFamily="2" charset="-122"/>
                <a:ea typeface="宋体" pitchFamily="2" charset="-122"/>
              </a:rPr>
              <a:t>, wn ) 	</a:t>
            </a:r>
          </a:p>
        </p:txBody>
      </p:sp>
      <p:graphicFrame>
        <p:nvGraphicFramePr>
          <p:cNvPr id="838665" name="Object 9"/>
          <p:cNvGraphicFramePr>
            <a:graphicFrameLocks noChangeAspect="1"/>
          </p:cNvGraphicFramePr>
          <p:nvPr/>
        </p:nvGraphicFramePr>
        <p:xfrm>
          <a:off x="5635625" y="4121150"/>
          <a:ext cx="2908300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678" name="Equation" r:id="rId8" imgW="787320" imgH="622080" progId="Equation.3">
                  <p:embed/>
                </p:oleObj>
              </mc:Choice>
              <mc:Fallback>
                <p:oleObj name="Equation" r:id="rId8" imgW="787320" imgH="622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25" y="4121150"/>
                        <a:ext cx="2908300" cy="131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8666" name="Rectangle 10"/>
          <p:cNvSpPr>
            <a:spLocks noChangeArrowheads="1"/>
          </p:cNvSpPr>
          <p:nvPr/>
        </p:nvSpPr>
        <p:spPr bwMode="auto">
          <a:xfrm>
            <a:off x="946150" y="5367338"/>
            <a:ext cx="732155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681038" lvl="1" indent="-234950">
              <a:lnSpc>
                <a:spcPct val="90000"/>
              </a:lnSpc>
              <a:spcBef>
                <a:spcPct val="40000"/>
              </a:spcBef>
              <a:buClr>
                <a:srgbClr val="66CC33"/>
              </a:buClr>
              <a:buSzPct val="65000"/>
              <a:buFont typeface="Wingdings" pitchFamily="2" charset="2"/>
              <a:buChar char="Ø"/>
            </a:pPr>
            <a:r>
              <a:rPr lang="zh-CN" altLang="en-US" sz="2300">
                <a:solidFill>
                  <a:srgbClr val="00004E"/>
                </a:solidFill>
                <a:latin typeface="宋体" pitchFamily="2" charset="-122"/>
                <a:ea typeface="宋体" pitchFamily="2" charset="-122"/>
              </a:rPr>
              <a:t>最大特征值          	</a:t>
            </a:r>
          </a:p>
        </p:txBody>
      </p:sp>
      <p:graphicFrame>
        <p:nvGraphicFramePr>
          <p:cNvPr id="838667" name="Object 11"/>
          <p:cNvGraphicFramePr>
            <a:graphicFrameLocks noChangeAspect="1"/>
          </p:cNvGraphicFramePr>
          <p:nvPr/>
        </p:nvGraphicFramePr>
        <p:xfrm>
          <a:off x="3649663" y="5437188"/>
          <a:ext cx="31432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679" name="Equation" r:id="rId10" imgW="850680" imgH="444240" progId="Equation.3">
                  <p:embed/>
                </p:oleObj>
              </mc:Choice>
              <mc:Fallback>
                <p:oleObj name="Equation" r:id="rId10" imgW="85068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663" y="5437188"/>
                        <a:ext cx="31432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0875" y="1222375"/>
            <a:ext cx="8493125" cy="2111375"/>
          </a:xfrm>
        </p:spPr>
        <p:txBody>
          <a:bodyPr/>
          <a:lstStyle/>
          <a:p>
            <a:r>
              <a:rPr lang="zh-CN" altLang="en-US"/>
              <a:t>当 </a:t>
            </a:r>
            <a:r>
              <a:rPr lang="en-US" altLang="zh-CN"/>
              <a:t>A’ </a:t>
            </a:r>
            <a:r>
              <a:rPr lang="zh-CN" altLang="en-US"/>
              <a:t>不一致时</a:t>
            </a:r>
            <a:r>
              <a:rPr lang="en-US" altLang="zh-CN"/>
              <a:t>, </a:t>
            </a:r>
            <a:r>
              <a:rPr lang="en-US" altLang="zh-CN">
                <a:sym typeface="Symbol" pitchFamily="18" charset="2"/>
              </a:rPr>
              <a:t>&gt;n</a:t>
            </a:r>
          </a:p>
          <a:p>
            <a:r>
              <a:rPr lang="zh-CN" altLang="en-US">
                <a:sym typeface="Symbol" pitchFamily="18" charset="2"/>
              </a:rPr>
              <a:t>记 </a:t>
            </a:r>
            <a:r>
              <a:rPr lang="en-US" altLang="zh-CN"/>
              <a:t>A’=A +</a:t>
            </a:r>
            <a:r>
              <a:rPr lang="en-US" altLang="zh-CN">
                <a:sym typeface="Symbol" pitchFamily="18" charset="2"/>
              </a:rPr>
              <a:t> ,</a:t>
            </a:r>
            <a:r>
              <a:rPr lang="zh-CN" altLang="en-US">
                <a:sym typeface="Symbol" pitchFamily="18" charset="2"/>
              </a:rPr>
              <a:t>则由 </a:t>
            </a:r>
            <a:r>
              <a:rPr lang="en-US" altLang="zh-CN">
                <a:sym typeface="Symbol" pitchFamily="18" charset="2"/>
              </a:rPr>
              <a:t>A’W = </a:t>
            </a:r>
            <a:r>
              <a:rPr lang="en-US" altLang="zh-CN" sz="2500">
                <a:sym typeface="Symbol" pitchFamily="18" charset="2"/>
              </a:rPr>
              <a:t>W </a:t>
            </a:r>
            <a:r>
              <a:rPr lang="zh-CN" altLang="en-US" sz="2500">
                <a:sym typeface="Symbol" pitchFamily="18" charset="2"/>
              </a:rPr>
              <a:t>或 </a:t>
            </a:r>
            <a:r>
              <a:rPr lang="en-US" altLang="zh-CN"/>
              <a:t>A</a:t>
            </a:r>
            <a:r>
              <a:rPr lang="en-US" altLang="zh-CN">
                <a:sym typeface="Symbol" pitchFamily="18" charset="2"/>
              </a:rPr>
              <a:t>W</a:t>
            </a:r>
            <a:r>
              <a:rPr lang="en-US" altLang="zh-CN"/>
              <a:t> + </a:t>
            </a:r>
            <a:r>
              <a:rPr lang="en-US" altLang="zh-CN">
                <a:sym typeface="Symbol" pitchFamily="18" charset="2"/>
              </a:rPr>
              <a:t>W</a:t>
            </a:r>
            <a:r>
              <a:rPr lang="en-US" altLang="zh-CN"/>
              <a:t> = nW+(</a:t>
            </a:r>
            <a:r>
              <a:rPr lang="en-US" altLang="zh-CN">
                <a:sym typeface="Symbol" pitchFamily="18" charset="2"/>
              </a:rPr>
              <a:t></a:t>
            </a:r>
            <a:r>
              <a:rPr lang="en-US" altLang="zh-CN"/>
              <a:t> -n)W</a:t>
            </a:r>
            <a:endParaRPr lang="en-US" altLang="zh-CN" sz="2500">
              <a:sym typeface="Symbol" pitchFamily="18" charset="2"/>
            </a:endParaRPr>
          </a:p>
          <a:p>
            <a:r>
              <a:rPr lang="zh-CN" altLang="en-US" sz="2500">
                <a:sym typeface="Symbol" pitchFamily="18" charset="2"/>
              </a:rPr>
              <a:t>即</a:t>
            </a:r>
            <a:r>
              <a:rPr lang="en-US" altLang="zh-CN" sz="2500">
                <a:sym typeface="Symbol" pitchFamily="18" charset="2"/>
              </a:rPr>
              <a:t>: </a:t>
            </a:r>
            <a:r>
              <a:rPr lang="zh-CN" altLang="en-US" sz="2500">
                <a:sym typeface="Symbol" pitchFamily="18" charset="2"/>
              </a:rPr>
              <a:t>当</a:t>
            </a:r>
            <a:r>
              <a:rPr lang="en-US" altLang="zh-CN"/>
              <a:t>(</a:t>
            </a:r>
            <a:r>
              <a:rPr lang="en-US" altLang="zh-CN">
                <a:sym typeface="Symbol" pitchFamily="18" charset="2"/>
              </a:rPr>
              <a:t></a:t>
            </a:r>
            <a:r>
              <a:rPr lang="en-US" altLang="zh-CN"/>
              <a:t> -n)</a:t>
            </a:r>
            <a:r>
              <a:rPr lang="zh-CN" altLang="en-US"/>
              <a:t>很小时</a:t>
            </a:r>
            <a:r>
              <a:rPr lang="en-US" altLang="zh-CN"/>
              <a:t>, A’</a:t>
            </a:r>
            <a:r>
              <a:rPr lang="zh-CN" altLang="en-US"/>
              <a:t>与</a:t>
            </a:r>
            <a:r>
              <a:rPr lang="en-US" altLang="zh-CN"/>
              <a:t>A </a:t>
            </a:r>
            <a:r>
              <a:rPr lang="zh-CN" altLang="en-US"/>
              <a:t>的不一致误差很小</a:t>
            </a:r>
            <a:endParaRPr lang="zh-CN" altLang="en-US" sz="2500">
              <a:sym typeface="Symbol" pitchFamily="18" charset="2"/>
            </a:endParaRPr>
          </a:p>
          <a:p>
            <a:r>
              <a:rPr lang="zh-CN" altLang="en-US"/>
              <a:t>于是有</a:t>
            </a:r>
            <a:r>
              <a:rPr lang="en-US" altLang="zh-CN"/>
              <a:t>: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627063"/>
            <a:ext cx="3346450" cy="476250"/>
          </a:xfrm>
          <a:noFill/>
          <a:ln/>
          <a:effectLst>
            <a:outerShdw dist="17961" dir="2700000" algn="ctr" rotWithShape="0">
              <a:srgbClr val="00009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zh-CN" altLang="en-US" sz="2800">
                <a:solidFill>
                  <a:srgbClr val="006600"/>
                </a:solidFill>
                <a:latin typeface="Times New Roman" pitchFamily="18" charset="0"/>
              </a:rPr>
              <a:t>（</a:t>
            </a:r>
            <a:r>
              <a:rPr lang="en-US" altLang="zh-CN" sz="2800">
                <a:solidFill>
                  <a:srgbClr val="006600"/>
                </a:solidFill>
                <a:latin typeface="Times New Roman" pitchFamily="18" charset="0"/>
              </a:rPr>
              <a:t>4</a:t>
            </a:r>
            <a:r>
              <a:rPr lang="zh-CN" altLang="en-US" sz="2800">
                <a:solidFill>
                  <a:srgbClr val="006600"/>
                </a:solidFill>
                <a:latin typeface="Times New Roman" pitchFamily="18" charset="0"/>
              </a:rPr>
              <a:t>）一致性检验</a:t>
            </a:r>
          </a:p>
        </p:txBody>
      </p:sp>
      <p:graphicFrame>
        <p:nvGraphicFramePr>
          <p:cNvPr id="842756" name="Group 4"/>
          <p:cNvGraphicFramePr>
            <a:graphicFrameLocks noGrp="1"/>
          </p:cNvGraphicFramePr>
          <p:nvPr/>
        </p:nvGraphicFramePr>
        <p:xfrm>
          <a:off x="1216025" y="4170363"/>
          <a:ext cx="6869113" cy="903288"/>
        </p:xfrm>
        <a:graphic>
          <a:graphicData uri="http://schemas.openxmlformats.org/drawingml/2006/table">
            <a:tbl>
              <a:tblPr/>
              <a:tblGrid>
                <a:gridCol w="622300"/>
                <a:gridCol w="6246813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3        4        5        6        7        8        9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48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0.58  0.90  1.12  1.24  1.32  1.41  1.45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2767" name="Rectangle 15"/>
          <p:cNvSpPr>
            <a:spLocks noChangeArrowheads="1"/>
          </p:cNvSpPr>
          <p:nvPr/>
        </p:nvSpPr>
        <p:spPr bwMode="auto">
          <a:xfrm>
            <a:off x="796925" y="5851525"/>
            <a:ext cx="473075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60000"/>
              </a:spcBef>
              <a:buClr>
                <a:srgbClr val="0099FF"/>
              </a:buClr>
              <a:buSzPct val="75000"/>
              <a:buFont typeface="Wingdings" pitchFamily="2" charset="2"/>
              <a:buChar char="n"/>
            </a:pP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当   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CR&lt; 0.1 </a:t>
            </a: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时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, </a:t>
            </a: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通过一致性检验</a:t>
            </a:r>
          </a:p>
        </p:txBody>
      </p:sp>
      <p:sp>
        <p:nvSpPr>
          <p:cNvPr id="842768" name="Rectangle 16"/>
          <p:cNvSpPr>
            <a:spLocks noChangeArrowheads="1"/>
          </p:cNvSpPr>
          <p:nvPr/>
        </p:nvSpPr>
        <p:spPr bwMode="auto">
          <a:xfrm>
            <a:off x="2660650" y="2921000"/>
            <a:ext cx="4330700" cy="4699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一致性指标       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CI= (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  <a:sym typeface="Symbol" pitchFamily="18" charset="2"/>
              </a:rPr>
              <a:t>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 -n)/(n-1)</a:t>
            </a:r>
          </a:p>
        </p:txBody>
      </p:sp>
      <p:sp>
        <p:nvSpPr>
          <p:cNvPr id="842769" name="Rectangle 17"/>
          <p:cNvSpPr>
            <a:spLocks noChangeArrowheads="1"/>
          </p:cNvSpPr>
          <p:nvPr/>
        </p:nvSpPr>
        <p:spPr bwMode="auto">
          <a:xfrm>
            <a:off x="2660650" y="3543300"/>
            <a:ext cx="3276600" cy="4699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随机一致性指标   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RI </a:t>
            </a: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表</a:t>
            </a:r>
          </a:p>
        </p:txBody>
      </p:sp>
      <p:sp>
        <p:nvSpPr>
          <p:cNvPr id="842770" name="Rectangle 18"/>
          <p:cNvSpPr>
            <a:spLocks noChangeArrowheads="1"/>
          </p:cNvSpPr>
          <p:nvPr/>
        </p:nvSpPr>
        <p:spPr bwMode="auto">
          <a:xfrm>
            <a:off x="2698750" y="5207000"/>
            <a:ext cx="3622675" cy="4699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一致性比率       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CR=CI/RI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512763"/>
            <a:ext cx="1873250" cy="476250"/>
          </a:xfrm>
          <a:noFill/>
          <a:ln/>
          <a:effectLst>
            <a:outerShdw dist="17961" dir="2700000" algn="ctr" rotWithShape="0">
              <a:srgbClr val="00009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zh-CN" altLang="en-US" sz="2800">
                <a:solidFill>
                  <a:srgbClr val="006600"/>
                </a:solidFill>
                <a:latin typeface="Times New Roman" pitchFamily="18" charset="0"/>
              </a:rPr>
              <a:t>模型一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3135313"/>
            <a:ext cx="7964488" cy="3195637"/>
          </a:xfrm>
        </p:spPr>
        <p:txBody>
          <a:bodyPr/>
          <a:lstStyle/>
          <a:p>
            <a:r>
              <a:rPr kumimoji="1" lang="zh-CN" altLang="en-US">
                <a:latin typeface="Times New Roman" pitchFamily="18" charset="0"/>
              </a:rPr>
              <a:t>一致性检验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1" lang="zh-CN" altLang="en-US">
                <a:latin typeface="Times New Roman" pitchFamily="18" charset="0"/>
              </a:rPr>
              <a:t>         </a:t>
            </a:r>
            <a:r>
              <a:rPr kumimoji="1" lang="en-US" altLang="zh-CN">
                <a:latin typeface="Times New Roman" pitchFamily="18" charset="0"/>
              </a:rPr>
              <a:t>CI</a:t>
            </a:r>
            <a:r>
              <a:rPr kumimoji="1" lang="en-US" altLang="zh-CN" baseline="-25000">
                <a:latin typeface="Times New Roman" pitchFamily="18" charset="0"/>
              </a:rPr>
              <a:t>A</a:t>
            </a:r>
            <a:r>
              <a:rPr kumimoji="1" lang="en-US" altLang="zh-CN">
                <a:latin typeface="Times New Roman" pitchFamily="18" charset="0"/>
              </a:rPr>
              <a:t>= </a:t>
            </a:r>
            <a:r>
              <a:rPr lang="en-US" altLang="zh-CN"/>
              <a:t>(</a:t>
            </a:r>
            <a:r>
              <a:rPr lang="en-US" altLang="zh-CN">
                <a:sym typeface="Symbol" pitchFamily="18" charset="2"/>
              </a:rPr>
              <a:t></a:t>
            </a:r>
            <a:r>
              <a:rPr lang="en-US" altLang="zh-CN"/>
              <a:t> -n)/(n-1)</a:t>
            </a:r>
            <a:r>
              <a:rPr kumimoji="1" lang="en-US" altLang="zh-CN">
                <a:latin typeface="Times New Roman" pitchFamily="18" charset="0"/>
              </a:rPr>
              <a:t> =0.0712</a:t>
            </a:r>
            <a:r>
              <a:rPr kumimoji="1" lang="zh-CN" altLang="en-US">
                <a:latin typeface="Times New Roman" pitchFamily="18" charset="0"/>
              </a:rPr>
              <a:t>；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1" lang="zh-CN" altLang="en-US">
                <a:latin typeface="Times New Roman" pitchFamily="18" charset="0"/>
              </a:rPr>
              <a:t>         </a:t>
            </a:r>
            <a:r>
              <a:rPr lang="en-US" altLang="zh-CN"/>
              <a:t>RI</a:t>
            </a:r>
            <a:r>
              <a:rPr kumimoji="1" lang="en-US" altLang="zh-CN" baseline="-25000">
                <a:latin typeface="Times New Roman" pitchFamily="18" charset="0"/>
              </a:rPr>
              <a:t>A </a:t>
            </a:r>
            <a:r>
              <a:rPr kumimoji="1" lang="en-US" altLang="zh-CN">
                <a:latin typeface="Times New Roman" pitchFamily="18" charset="0"/>
              </a:rPr>
              <a:t>= 0.9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1" lang="en-US" altLang="zh-CN">
                <a:latin typeface="Times New Roman" pitchFamily="18" charset="0"/>
              </a:rPr>
              <a:t>        CR</a:t>
            </a:r>
            <a:r>
              <a:rPr kumimoji="1" lang="en-US" altLang="zh-CN" baseline="-25000">
                <a:latin typeface="Times New Roman" pitchFamily="18" charset="0"/>
              </a:rPr>
              <a:t>A</a:t>
            </a:r>
            <a:r>
              <a:rPr kumimoji="1" lang="en-US" altLang="zh-CN">
                <a:latin typeface="Times New Roman" pitchFamily="18" charset="0"/>
              </a:rPr>
              <a:t>= </a:t>
            </a:r>
            <a:r>
              <a:rPr lang="en-US" altLang="zh-CN"/>
              <a:t>CI/RI</a:t>
            </a:r>
            <a:r>
              <a:rPr kumimoji="1" lang="en-US" altLang="zh-CN">
                <a:latin typeface="Times New Roman" pitchFamily="18" charset="0"/>
              </a:rPr>
              <a:t> </a:t>
            </a:r>
            <a:r>
              <a:rPr lang="en-US" altLang="zh-CN"/>
              <a:t>=</a:t>
            </a:r>
            <a:r>
              <a:rPr kumimoji="1" lang="en-US" altLang="zh-CN">
                <a:latin typeface="Times New Roman" pitchFamily="18" charset="0"/>
              </a:rPr>
              <a:t> 0.0791&lt;0.1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1" lang="en-US" altLang="zh-CN">
                <a:latin typeface="Times New Roman" pitchFamily="18" charset="0"/>
              </a:rPr>
              <a:t>        </a:t>
            </a:r>
            <a:r>
              <a:rPr kumimoji="1" lang="zh-CN" altLang="en-US">
                <a:latin typeface="Times New Roman" pitchFamily="18" charset="0"/>
              </a:rPr>
              <a:t>通过一致性检验</a:t>
            </a:r>
          </a:p>
          <a:p>
            <a:r>
              <a:rPr kumimoji="1" lang="zh-CN" altLang="en-US">
                <a:latin typeface="Times New Roman" pitchFamily="18" charset="0"/>
              </a:rPr>
              <a:t>即</a:t>
            </a:r>
            <a:r>
              <a:rPr kumimoji="1" lang="en-US" altLang="zh-CN">
                <a:latin typeface="Times New Roman" pitchFamily="18" charset="0"/>
              </a:rPr>
              <a:t>:  </a:t>
            </a:r>
            <a:r>
              <a:rPr kumimoji="1" lang="zh-CN" altLang="en-US">
                <a:latin typeface="Times New Roman" pitchFamily="18" charset="0"/>
              </a:rPr>
              <a:t>此家庭对        </a:t>
            </a:r>
            <a:r>
              <a:rPr kumimoji="1" lang="zh-CN" altLang="en-US" b="1">
                <a:solidFill>
                  <a:srgbClr val="009900"/>
                </a:solidFill>
                <a:latin typeface="Times New Roman" pitchFamily="18" charset="0"/>
              </a:rPr>
              <a:t>景         吃         费         行</a:t>
            </a:r>
          </a:p>
          <a:p>
            <a:pPr lvl="1">
              <a:buFont typeface="Wingdings" pitchFamily="2" charset="2"/>
              <a:buNone/>
            </a:pPr>
            <a:r>
              <a:rPr kumimoji="1" lang="zh-CN" altLang="en-US">
                <a:latin typeface="Times New Roman" pitchFamily="18" charset="0"/>
              </a:rPr>
              <a:t>    的权重为 </a:t>
            </a:r>
            <a:r>
              <a:rPr kumimoji="1" lang="en-US" altLang="zh-CN" b="1">
                <a:solidFill>
                  <a:srgbClr val="009900"/>
                </a:solidFill>
                <a:latin typeface="Times New Roman" pitchFamily="18" charset="0"/>
              </a:rPr>
              <a:t>0.4969    0.2513    0.1386    0.1132</a:t>
            </a:r>
          </a:p>
        </p:txBody>
      </p:sp>
      <p:sp>
        <p:nvSpPr>
          <p:cNvPr id="844804" name="Rectangle 4"/>
          <p:cNvSpPr>
            <a:spLocks noChangeArrowheads="1"/>
          </p:cNvSpPr>
          <p:nvPr/>
        </p:nvSpPr>
        <p:spPr bwMode="auto">
          <a:xfrm>
            <a:off x="2959100" y="1874838"/>
            <a:ext cx="5386388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 algn="r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kumimoji="1" lang="en-US" altLang="zh-CN">
                <a:solidFill>
                  <a:srgbClr val="000048"/>
                </a:solidFill>
                <a:ea typeface="楷体_GB2312" pitchFamily="49" charset="-122"/>
              </a:rPr>
              <a:t>λ=4.2137</a:t>
            </a:r>
          </a:p>
          <a:p>
            <a:pPr marL="230188" indent="-230188" algn="r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kumimoji="1" lang="en-US" altLang="zh-CN">
                <a:solidFill>
                  <a:srgbClr val="000048"/>
                </a:solidFill>
                <a:ea typeface="楷体_GB2312" pitchFamily="49" charset="-122"/>
              </a:rPr>
              <a:t>W=[0.4969    0.2513    0.1386    0.1132]</a:t>
            </a:r>
            <a:r>
              <a:rPr kumimoji="1" lang="en-US" altLang="zh-CN" baseline="30000">
                <a:solidFill>
                  <a:srgbClr val="000048"/>
                </a:solidFill>
                <a:ea typeface="楷体_GB2312" pitchFamily="49" charset="-122"/>
              </a:rPr>
              <a:t>T</a:t>
            </a:r>
          </a:p>
        </p:txBody>
      </p:sp>
      <p:graphicFrame>
        <p:nvGraphicFramePr>
          <p:cNvPr id="844805" name="Object 5"/>
          <p:cNvGraphicFramePr>
            <a:graphicFrameLocks noChangeAspect="1"/>
          </p:cNvGraphicFramePr>
          <p:nvPr/>
        </p:nvGraphicFramePr>
        <p:xfrm>
          <a:off x="1757363" y="558800"/>
          <a:ext cx="2863850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834" name="Equation" r:id="rId4" imgW="1447560" imgH="914400" progId="Equation.3">
                  <p:embed/>
                </p:oleObj>
              </mc:Choice>
              <mc:Fallback>
                <p:oleObj name="Equation" r:id="rId4" imgW="144756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558800"/>
                        <a:ext cx="2863850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44806" name="Group 6"/>
          <p:cNvGrpSpPr>
            <a:grpSpLocks/>
          </p:cNvGrpSpPr>
          <p:nvPr/>
        </p:nvGrpSpPr>
        <p:grpSpPr bwMode="auto">
          <a:xfrm>
            <a:off x="5416550" y="3076575"/>
            <a:ext cx="3200400" cy="2286000"/>
            <a:chOff x="3648" y="336"/>
            <a:chExt cx="2016" cy="1440"/>
          </a:xfrm>
        </p:grpSpPr>
        <p:sp>
          <p:nvSpPr>
            <p:cNvPr id="844807" name="Line 7"/>
            <p:cNvSpPr>
              <a:spLocks noChangeShapeType="1"/>
            </p:cNvSpPr>
            <p:nvPr/>
          </p:nvSpPr>
          <p:spPr bwMode="auto">
            <a:xfrm flipH="1" flipV="1">
              <a:off x="4560" y="1152"/>
              <a:ext cx="816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grpSp>
          <p:nvGrpSpPr>
            <p:cNvPr id="844808" name="Group 8"/>
            <p:cNvGrpSpPr>
              <a:grpSpLocks/>
            </p:cNvGrpSpPr>
            <p:nvPr/>
          </p:nvGrpSpPr>
          <p:grpSpPr bwMode="auto">
            <a:xfrm>
              <a:off x="3648" y="336"/>
              <a:ext cx="2016" cy="816"/>
              <a:chOff x="3648" y="336"/>
              <a:chExt cx="2016" cy="816"/>
            </a:xfrm>
          </p:grpSpPr>
          <p:sp>
            <p:nvSpPr>
              <p:cNvPr id="844809" name="Rectangle 9"/>
              <p:cNvSpPr>
                <a:spLocks noChangeArrowheads="1"/>
              </p:cNvSpPr>
              <p:nvPr/>
            </p:nvSpPr>
            <p:spPr bwMode="auto">
              <a:xfrm>
                <a:off x="3648" y="912"/>
                <a:ext cx="432" cy="24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kumimoji="1" lang="zh-CN" altLang="en-US" sz="2000">
                    <a:solidFill>
                      <a:schemeClr val="bg1"/>
                    </a:solidFill>
                    <a:ea typeface="宋体" pitchFamily="2" charset="-122"/>
                  </a:rPr>
                  <a:t>景点</a:t>
                </a:r>
              </a:p>
            </p:txBody>
          </p:sp>
          <p:sp>
            <p:nvSpPr>
              <p:cNvPr id="844810" name="Rectangle 10"/>
              <p:cNvSpPr>
                <a:spLocks noChangeArrowheads="1"/>
              </p:cNvSpPr>
              <p:nvPr/>
            </p:nvSpPr>
            <p:spPr bwMode="auto">
              <a:xfrm>
                <a:off x="4464" y="336"/>
                <a:ext cx="432" cy="24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kumimoji="1" lang="zh-CN" altLang="en-US" sz="2000">
                    <a:solidFill>
                      <a:schemeClr val="bg1"/>
                    </a:solidFill>
                    <a:ea typeface="宋体" pitchFamily="2" charset="-122"/>
                  </a:rPr>
                  <a:t>旅游</a:t>
                </a:r>
              </a:p>
            </p:txBody>
          </p:sp>
          <p:sp>
            <p:nvSpPr>
              <p:cNvPr id="844811" name="Rectangle 11"/>
              <p:cNvSpPr>
                <a:spLocks noChangeArrowheads="1"/>
              </p:cNvSpPr>
              <p:nvPr/>
            </p:nvSpPr>
            <p:spPr bwMode="auto">
              <a:xfrm>
                <a:off x="4176" y="912"/>
                <a:ext cx="432" cy="24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kumimoji="1" lang="zh-CN" altLang="en-US" sz="2000">
                    <a:solidFill>
                      <a:schemeClr val="bg1"/>
                    </a:solidFill>
                    <a:ea typeface="宋体" pitchFamily="2" charset="-122"/>
                  </a:rPr>
                  <a:t>吃住</a:t>
                </a:r>
              </a:p>
            </p:txBody>
          </p:sp>
          <p:sp>
            <p:nvSpPr>
              <p:cNvPr id="844812" name="Rectangle 12"/>
              <p:cNvSpPr>
                <a:spLocks noChangeArrowheads="1"/>
              </p:cNvSpPr>
              <p:nvPr/>
            </p:nvSpPr>
            <p:spPr bwMode="auto">
              <a:xfrm>
                <a:off x="4704" y="912"/>
                <a:ext cx="432" cy="24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kumimoji="1" lang="zh-CN" altLang="en-US" sz="2000">
                    <a:solidFill>
                      <a:schemeClr val="bg1"/>
                    </a:solidFill>
                    <a:ea typeface="宋体" pitchFamily="2" charset="-122"/>
                  </a:rPr>
                  <a:t>费用</a:t>
                </a:r>
              </a:p>
            </p:txBody>
          </p:sp>
          <p:sp>
            <p:nvSpPr>
              <p:cNvPr id="844813" name="Rectangle 13"/>
              <p:cNvSpPr>
                <a:spLocks noChangeArrowheads="1"/>
              </p:cNvSpPr>
              <p:nvPr/>
            </p:nvSpPr>
            <p:spPr bwMode="auto">
              <a:xfrm>
                <a:off x="5232" y="912"/>
                <a:ext cx="432" cy="24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kumimoji="1" lang="zh-CN" altLang="en-US" sz="2000">
                    <a:solidFill>
                      <a:schemeClr val="bg1"/>
                    </a:solidFill>
                    <a:ea typeface="宋体" pitchFamily="2" charset="-122"/>
                  </a:rPr>
                  <a:t>交通</a:t>
                </a:r>
              </a:p>
            </p:txBody>
          </p:sp>
          <p:sp>
            <p:nvSpPr>
              <p:cNvPr id="844814" name="Line 14"/>
              <p:cNvSpPr>
                <a:spLocks noChangeShapeType="1"/>
              </p:cNvSpPr>
              <p:nvPr/>
            </p:nvSpPr>
            <p:spPr bwMode="auto">
              <a:xfrm flipV="1">
                <a:off x="3888" y="576"/>
                <a:ext cx="576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zh-CN" altLang="en-US"/>
              </a:p>
            </p:txBody>
          </p:sp>
          <p:sp>
            <p:nvSpPr>
              <p:cNvPr id="844815" name="Line 15"/>
              <p:cNvSpPr>
                <a:spLocks noChangeShapeType="1"/>
              </p:cNvSpPr>
              <p:nvPr/>
            </p:nvSpPr>
            <p:spPr bwMode="auto">
              <a:xfrm flipV="1">
                <a:off x="4464" y="576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zh-CN" altLang="en-US"/>
              </a:p>
            </p:txBody>
          </p:sp>
          <p:sp>
            <p:nvSpPr>
              <p:cNvPr id="844816" name="Line 16"/>
              <p:cNvSpPr>
                <a:spLocks noChangeShapeType="1"/>
              </p:cNvSpPr>
              <p:nvPr/>
            </p:nvSpPr>
            <p:spPr bwMode="auto">
              <a:xfrm flipH="1" flipV="1">
                <a:off x="4800" y="576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zh-CN" altLang="en-US"/>
              </a:p>
            </p:txBody>
          </p:sp>
          <p:sp>
            <p:nvSpPr>
              <p:cNvPr id="844817" name="Line 17"/>
              <p:cNvSpPr>
                <a:spLocks noChangeShapeType="1"/>
              </p:cNvSpPr>
              <p:nvPr/>
            </p:nvSpPr>
            <p:spPr bwMode="auto">
              <a:xfrm flipH="1" flipV="1">
                <a:off x="4896" y="576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zh-CN" altLang="en-US"/>
              </a:p>
            </p:txBody>
          </p:sp>
        </p:grpSp>
        <p:sp>
          <p:nvSpPr>
            <p:cNvPr id="844818" name="Rectangle 18"/>
            <p:cNvSpPr>
              <a:spLocks noChangeArrowheads="1"/>
            </p:cNvSpPr>
            <p:nvPr/>
          </p:nvSpPr>
          <p:spPr bwMode="auto">
            <a:xfrm>
              <a:off x="3840" y="1536"/>
              <a:ext cx="432" cy="24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ea typeface="宋体" pitchFamily="2" charset="-122"/>
                </a:rPr>
                <a:t>P1</a:t>
              </a:r>
            </a:p>
          </p:txBody>
        </p:sp>
        <p:sp>
          <p:nvSpPr>
            <p:cNvPr id="844819" name="Rectangle 19"/>
            <p:cNvSpPr>
              <a:spLocks noChangeArrowheads="1"/>
            </p:cNvSpPr>
            <p:nvPr/>
          </p:nvSpPr>
          <p:spPr bwMode="auto">
            <a:xfrm>
              <a:off x="4512" y="1536"/>
              <a:ext cx="432" cy="24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ea typeface="宋体" pitchFamily="2" charset="-122"/>
                </a:rPr>
                <a:t>P2</a:t>
              </a:r>
            </a:p>
          </p:txBody>
        </p:sp>
        <p:sp>
          <p:nvSpPr>
            <p:cNvPr id="844820" name="Rectangle 20"/>
            <p:cNvSpPr>
              <a:spLocks noChangeArrowheads="1"/>
            </p:cNvSpPr>
            <p:nvPr/>
          </p:nvSpPr>
          <p:spPr bwMode="auto">
            <a:xfrm>
              <a:off x="5184" y="1536"/>
              <a:ext cx="432" cy="24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ea typeface="宋体" pitchFamily="2" charset="-122"/>
                </a:rPr>
                <a:t>P3</a:t>
              </a:r>
            </a:p>
          </p:txBody>
        </p:sp>
        <p:sp>
          <p:nvSpPr>
            <p:cNvPr id="844821" name="Line 21"/>
            <p:cNvSpPr>
              <a:spLocks noChangeShapeType="1"/>
            </p:cNvSpPr>
            <p:nvPr/>
          </p:nvSpPr>
          <p:spPr bwMode="auto">
            <a:xfrm flipV="1">
              <a:off x="3888" y="1152"/>
              <a:ext cx="0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44822" name="Line 22"/>
            <p:cNvSpPr>
              <a:spLocks noChangeShapeType="1"/>
            </p:cNvSpPr>
            <p:nvPr/>
          </p:nvSpPr>
          <p:spPr bwMode="auto">
            <a:xfrm flipV="1">
              <a:off x="4032" y="1152"/>
              <a:ext cx="288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44823" name="Line 23"/>
            <p:cNvSpPr>
              <a:spLocks noChangeShapeType="1"/>
            </p:cNvSpPr>
            <p:nvPr/>
          </p:nvSpPr>
          <p:spPr bwMode="auto">
            <a:xfrm flipV="1">
              <a:off x="4128" y="1152"/>
              <a:ext cx="672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44824" name="Line 24"/>
            <p:cNvSpPr>
              <a:spLocks noChangeShapeType="1"/>
            </p:cNvSpPr>
            <p:nvPr/>
          </p:nvSpPr>
          <p:spPr bwMode="auto">
            <a:xfrm flipV="1">
              <a:off x="4224" y="1152"/>
              <a:ext cx="1104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44825" name="Line 25"/>
            <p:cNvSpPr>
              <a:spLocks noChangeShapeType="1"/>
            </p:cNvSpPr>
            <p:nvPr/>
          </p:nvSpPr>
          <p:spPr bwMode="auto">
            <a:xfrm flipH="1" flipV="1">
              <a:off x="3936" y="1152"/>
              <a:ext cx="624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44826" name="Line 26"/>
            <p:cNvSpPr>
              <a:spLocks noChangeShapeType="1"/>
            </p:cNvSpPr>
            <p:nvPr/>
          </p:nvSpPr>
          <p:spPr bwMode="auto">
            <a:xfrm flipH="1" flipV="1">
              <a:off x="4416" y="1152"/>
              <a:ext cx="240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44827" name="Line 27"/>
            <p:cNvSpPr>
              <a:spLocks noChangeShapeType="1"/>
            </p:cNvSpPr>
            <p:nvPr/>
          </p:nvSpPr>
          <p:spPr bwMode="auto">
            <a:xfrm flipV="1">
              <a:off x="4800" y="1152"/>
              <a:ext cx="96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44828" name="Line 28"/>
            <p:cNvSpPr>
              <a:spLocks noChangeShapeType="1"/>
            </p:cNvSpPr>
            <p:nvPr/>
          </p:nvSpPr>
          <p:spPr bwMode="auto">
            <a:xfrm flipV="1">
              <a:off x="4896" y="1152"/>
              <a:ext cx="528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44829" name="Line 29"/>
            <p:cNvSpPr>
              <a:spLocks noChangeShapeType="1"/>
            </p:cNvSpPr>
            <p:nvPr/>
          </p:nvSpPr>
          <p:spPr bwMode="auto">
            <a:xfrm flipH="1" flipV="1">
              <a:off x="4080" y="1152"/>
              <a:ext cx="1152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44830" name="Line 30"/>
            <p:cNvSpPr>
              <a:spLocks noChangeShapeType="1"/>
            </p:cNvSpPr>
            <p:nvPr/>
          </p:nvSpPr>
          <p:spPr bwMode="auto">
            <a:xfrm flipH="1" flipV="1">
              <a:off x="5040" y="1152"/>
              <a:ext cx="432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44831" name="Line 31"/>
            <p:cNvSpPr>
              <a:spLocks noChangeShapeType="1"/>
            </p:cNvSpPr>
            <p:nvPr/>
          </p:nvSpPr>
          <p:spPr bwMode="auto">
            <a:xfrm flipV="1">
              <a:off x="5568" y="1152"/>
              <a:ext cx="0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4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4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4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4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4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4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80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6863" y="633413"/>
            <a:ext cx="5821362" cy="476250"/>
          </a:xfrm>
          <a:noFill/>
          <a:ln/>
          <a:effectLst>
            <a:outerShdw dist="17961" dir="2700000" algn="ctr" rotWithShape="0">
              <a:srgbClr val="00009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zh-CN" altLang="en-US" sz="2800">
                <a:solidFill>
                  <a:srgbClr val="006600"/>
                </a:solidFill>
                <a:latin typeface="Times New Roman" pitchFamily="18" charset="0"/>
              </a:rPr>
              <a:t>（</a:t>
            </a:r>
            <a:r>
              <a:rPr lang="en-US" altLang="zh-CN" sz="2800">
                <a:solidFill>
                  <a:srgbClr val="006600"/>
                </a:solidFill>
                <a:latin typeface="Times New Roman" pitchFamily="18" charset="0"/>
              </a:rPr>
              <a:t>5</a:t>
            </a:r>
            <a:r>
              <a:rPr lang="zh-CN" altLang="en-US" sz="2800">
                <a:solidFill>
                  <a:srgbClr val="006600"/>
                </a:solidFill>
                <a:latin typeface="Times New Roman" pitchFamily="18" charset="0"/>
              </a:rPr>
              <a:t>）组合权向量及一致性检验</a:t>
            </a:r>
          </a:p>
        </p:txBody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260475"/>
            <a:ext cx="8196262" cy="420688"/>
          </a:xfrm>
        </p:spPr>
        <p:txBody>
          <a:bodyPr/>
          <a:lstStyle/>
          <a:p>
            <a:pPr lvl="1"/>
            <a:r>
              <a:rPr lang="zh-CN" altLang="en-US"/>
              <a:t>计算各层元素对于系统目标的总排序权重</a:t>
            </a:r>
            <a:r>
              <a:rPr lang="en-US" altLang="zh-CN"/>
              <a:t>,</a:t>
            </a:r>
            <a:r>
              <a:rPr lang="zh-CN" altLang="en-US"/>
              <a:t>并进行排序</a:t>
            </a:r>
          </a:p>
        </p:txBody>
      </p:sp>
      <p:sp>
        <p:nvSpPr>
          <p:cNvPr id="846852" name="Rectangle 4"/>
          <p:cNvSpPr>
            <a:spLocks noChangeArrowheads="1"/>
          </p:cNvSpPr>
          <p:nvPr/>
        </p:nvSpPr>
        <p:spPr bwMode="auto">
          <a:xfrm>
            <a:off x="1500188" y="1827213"/>
            <a:ext cx="384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rgbClr val="00004E"/>
                </a:solidFill>
                <a:latin typeface="宋体" pitchFamily="2" charset="-122"/>
                <a:ea typeface="宋体" pitchFamily="2" charset="-122"/>
              </a:rPr>
              <a:t>组合权向量</a:t>
            </a:r>
            <a:r>
              <a:rPr lang="en-US" altLang="zh-CN">
                <a:solidFill>
                  <a:srgbClr val="00004E"/>
                </a:solidFill>
                <a:latin typeface="宋体" pitchFamily="2" charset="-122"/>
                <a:ea typeface="宋体" pitchFamily="2" charset="-122"/>
              </a:rPr>
              <a:t>: </a:t>
            </a:r>
            <a:r>
              <a:rPr lang="zh-CN" altLang="en-US">
                <a:solidFill>
                  <a:srgbClr val="00004E"/>
                </a:solidFill>
                <a:latin typeface="宋体" pitchFamily="2" charset="-122"/>
                <a:ea typeface="宋体" pitchFamily="2" charset="-122"/>
              </a:rPr>
              <a:t>底层 → 顶层</a:t>
            </a:r>
          </a:p>
        </p:txBody>
      </p:sp>
      <p:sp>
        <p:nvSpPr>
          <p:cNvPr id="846853" name="Rectangle 5"/>
          <p:cNvSpPr>
            <a:spLocks noChangeArrowheads="1"/>
          </p:cNvSpPr>
          <p:nvPr/>
        </p:nvSpPr>
        <p:spPr bwMode="auto">
          <a:xfrm>
            <a:off x="4110038" y="16478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权</a:t>
            </a:r>
          </a:p>
        </p:txBody>
      </p:sp>
      <p:grpSp>
        <p:nvGrpSpPr>
          <p:cNvPr id="846854" name="Group 6"/>
          <p:cNvGrpSpPr>
            <a:grpSpLocks/>
          </p:cNvGrpSpPr>
          <p:nvPr/>
        </p:nvGrpSpPr>
        <p:grpSpPr bwMode="auto">
          <a:xfrm>
            <a:off x="1223963" y="2806700"/>
            <a:ext cx="2989262" cy="3144838"/>
            <a:chOff x="771" y="1456"/>
            <a:chExt cx="1883" cy="1981"/>
          </a:xfrm>
        </p:grpSpPr>
        <p:sp>
          <p:nvSpPr>
            <p:cNvPr id="846855" name="Rectangle 7"/>
            <p:cNvSpPr>
              <a:spLocks noChangeArrowheads="1"/>
            </p:cNvSpPr>
            <p:nvPr/>
          </p:nvSpPr>
          <p:spPr bwMode="auto">
            <a:xfrm>
              <a:off x="784" y="2081"/>
              <a:ext cx="506" cy="22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zh-CN" altLang="en-US" sz="2200">
                  <a:solidFill>
                    <a:schemeClr val="bg1"/>
                  </a:solidFill>
                  <a:ea typeface="宋体" pitchFamily="2" charset="-122"/>
                </a:rPr>
                <a:t>准则</a:t>
              </a:r>
              <a:r>
                <a:rPr kumimoji="1" lang="en-US" altLang="zh-CN" sz="2200">
                  <a:solidFill>
                    <a:schemeClr val="bg1"/>
                  </a:solidFill>
                  <a:ea typeface="宋体" pitchFamily="2" charset="-122"/>
                </a:rPr>
                <a:t>1</a:t>
              </a:r>
            </a:p>
          </p:txBody>
        </p:sp>
        <p:sp>
          <p:nvSpPr>
            <p:cNvPr id="846856" name="Rectangle 8"/>
            <p:cNvSpPr>
              <a:spLocks noChangeArrowheads="1"/>
            </p:cNvSpPr>
            <p:nvPr/>
          </p:nvSpPr>
          <p:spPr bwMode="auto">
            <a:xfrm>
              <a:off x="1479" y="1456"/>
              <a:ext cx="824" cy="264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zh-CN" altLang="en-US" sz="2200">
                  <a:solidFill>
                    <a:schemeClr val="bg1"/>
                  </a:solidFill>
                  <a:ea typeface="宋体" pitchFamily="2" charset="-122"/>
                </a:rPr>
                <a:t>决策目标</a:t>
              </a:r>
            </a:p>
          </p:txBody>
        </p:sp>
        <p:sp>
          <p:nvSpPr>
            <p:cNvPr id="846857" name="Line 9"/>
            <p:cNvSpPr>
              <a:spLocks noChangeShapeType="1"/>
            </p:cNvSpPr>
            <p:nvPr/>
          </p:nvSpPr>
          <p:spPr bwMode="auto">
            <a:xfrm flipV="1">
              <a:off x="938" y="1721"/>
              <a:ext cx="809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46858" name="Line 10"/>
            <p:cNvSpPr>
              <a:spLocks noChangeShapeType="1"/>
            </p:cNvSpPr>
            <p:nvPr/>
          </p:nvSpPr>
          <p:spPr bwMode="auto">
            <a:xfrm flipV="1">
              <a:off x="1698" y="1734"/>
              <a:ext cx="205" cy="32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46859" name="Line 11"/>
            <p:cNvSpPr>
              <a:spLocks noChangeShapeType="1"/>
            </p:cNvSpPr>
            <p:nvPr/>
          </p:nvSpPr>
          <p:spPr bwMode="auto">
            <a:xfrm flipV="1">
              <a:off x="1028" y="2328"/>
              <a:ext cx="3" cy="23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46860" name="Line 12"/>
            <p:cNvSpPr>
              <a:spLocks noChangeShapeType="1"/>
            </p:cNvSpPr>
            <p:nvPr/>
          </p:nvSpPr>
          <p:spPr bwMode="auto">
            <a:xfrm flipH="1" flipV="1">
              <a:off x="2132" y="1704"/>
              <a:ext cx="516" cy="36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46861" name="Line 13"/>
            <p:cNvSpPr>
              <a:spLocks noChangeShapeType="1"/>
            </p:cNvSpPr>
            <p:nvPr/>
          </p:nvSpPr>
          <p:spPr bwMode="auto">
            <a:xfrm flipV="1">
              <a:off x="2054" y="2199"/>
              <a:ext cx="539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6862" name="Rectangle 14"/>
            <p:cNvSpPr>
              <a:spLocks noChangeArrowheads="1"/>
            </p:cNvSpPr>
            <p:nvPr/>
          </p:nvSpPr>
          <p:spPr bwMode="auto">
            <a:xfrm>
              <a:off x="1458" y="2068"/>
              <a:ext cx="506" cy="22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zh-CN" altLang="en-US" sz="2200">
                  <a:solidFill>
                    <a:schemeClr val="bg1"/>
                  </a:solidFill>
                  <a:ea typeface="宋体" pitchFamily="2" charset="-122"/>
                </a:rPr>
                <a:t>准则</a:t>
              </a:r>
              <a:r>
                <a:rPr kumimoji="1" lang="en-US" altLang="zh-CN" sz="2200">
                  <a:solidFill>
                    <a:schemeClr val="bg1"/>
                  </a:solidFill>
                  <a:ea typeface="宋体" pitchFamily="2" charset="-122"/>
                </a:rPr>
                <a:t>2</a:t>
              </a:r>
            </a:p>
          </p:txBody>
        </p:sp>
        <p:sp>
          <p:nvSpPr>
            <p:cNvPr id="846863" name="Line 15"/>
            <p:cNvSpPr>
              <a:spLocks noChangeShapeType="1"/>
            </p:cNvSpPr>
            <p:nvPr/>
          </p:nvSpPr>
          <p:spPr bwMode="auto">
            <a:xfrm flipV="1">
              <a:off x="1677" y="2316"/>
              <a:ext cx="3" cy="23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46864" name="Rectangle 16"/>
            <p:cNvSpPr>
              <a:spLocks noChangeArrowheads="1"/>
            </p:cNvSpPr>
            <p:nvPr/>
          </p:nvSpPr>
          <p:spPr bwMode="auto">
            <a:xfrm>
              <a:off x="899" y="2622"/>
              <a:ext cx="828" cy="277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200">
                  <a:solidFill>
                    <a:srgbClr val="00004E"/>
                  </a:solidFill>
                  <a:ea typeface="宋体" pitchFamily="2" charset="-122"/>
                </a:rPr>
                <a:t>子准则层</a:t>
              </a:r>
            </a:p>
          </p:txBody>
        </p:sp>
        <p:sp>
          <p:nvSpPr>
            <p:cNvPr id="846865" name="Line 17"/>
            <p:cNvSpPr>
              <a:spLocks noChangeShapeType="1"/>
            </p:cNvSpPr>
            <p:nvPr/>
          </p:nvSpPr>
          <p:spPr bwMode="auto">
            <a:xfrm flipV="1">
              <a:off x="1040" y="2929"/>
              <a:ext cx="3" cy="23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46866" name="Line 18"/>
            <p:cNvSpPr>
              <a:spLocks noChangeShapeType="1"/>
            </p:cNvSpPr>
            <p:nvPr/>
          </p:nvSpPr>
          <p:spPr bwMode="auto">
            <a:xfrm flipV="1">
              <a:off x="1689" y="2929"/>
              <a:ext cx="3" cy="23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46867" name="Line 19"/>
            <p:cNvSpPr>
              <a:spLocks noChangeShapeType="1"/>
            </p:cNvSpPr>
            <p:nvPr/>
          </p:nvSpPr>
          <p:spPr bwMode="auto">
            <a:xfrm flipV="1">
              <a:off x="2066" y="2750"/>
              <a:ext cx="539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6868" name="Line 20"/>
            <p:cNvSpPr>
              <a:spLocks noChangeShapeType="1"/>
            </p:cNvSpPr>
            <p:nvPr/>
          </p:nvSpPr>
          <p:spPr bwMode="auto">
            <a:xfrm flipV="1">
              <a:off x="2633" y="2303"/>
              <a:ext cx="3" cy="23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46869" name="Line 21"/>
            <p:cNvSpPr>
              <a:spLocks noChangeShapeType="1"/>
            </p:cNvSpPr>
            <p:nvPr/>
          </p:nvSpPr>
          <p:spPr bwMode="auto">
            <a:xfrm flipV="1">
              <a:off x="2632" y="2905"/>
              <a:ext cx="3" cy="23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46870" name="Line 22"/>
            <p:cNvSpPr>
              <a:spLocks noChangeShapeType="1"/>
            </p:cNvSpPr>
            <p:nvPr/>
          </p:nvSpPr>
          <p:spPr bwMode="auto">
            <a:xfrm flipV="1">
              <a:off x="2115" y="3301"/>
              <a:ext cx="539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6871" name="Rectangle 23"/>
            <p:cNvSpPr>
              <a:spLocks noChangeArrowheads="1"/>
            </p:cNvSpPr>
            <p:nvPr/>
          </p:nvSpPr>
          <p:spPr bwMode="auto">
            <a:xfrm>
              <a:off x="771" y="3209"/>
              <a:ext cx="506" cy="22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zh-CN" altLang="en-US" sz="2200">
                  <a:solidFill>
                    <a:schemeClr val="bg1"/>
                  </a:solidFill>
                  <a:ea typeface="宋体" pitchFamily="2" charset="-122"/>
                </a:rPr>
                <a:t>方案</a:t>
              </a:r>
              <a:r>
                <a:rPr kumimoji="1" lang="en-US" altLang="zh-CN" sz="2200">
                  <a:solidFill>
                    <a:schemeClr val="bg1"/>
                  </a:solidFill>
                  <a:ea typeface="宋体" pitchFamily="2" charset="-122"/>
                </a:rPr>
                <a:t>1</a:t>
              </a:r>
            </a:p>
          </p:txBody>
        </p:sp>
        <p:sp>
          <p:nvSpPr>
            <p:cNvPr id="846872" name="Rectangle 24"/>
            <p:cNvSpPr>
              <a:spLocks noChangeArrowheads="1"/>
            </p:cNvSpPr>
            <p:nvPr/>
          </p:nvSpPr>
          <p:spPr bwMode="auto">
            <a:xfrm>
              <a:off x="1445" y="3209"/>
              <a:ext cx="506" cy="22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zh-CN" altLang="en-US" sz="2200">
                  <a:solidFill>
                    <a:schemeClr val="bg1"/>
                  </a:solidFill>
                  <a:ea typeface="宋体" pitchFamily="2" charset="-122"/>
                </a:rPr>
                <a:t>方案</a:t>
              </a:r>
              <a:r>
                <a:rPr kumimoji="1" lang="en-US" altLang="zh-CN" sz="2200">
                  <a:solidFill>
                    <a:schemeClr val="bg1"/>
                  </a:solidFill>
                  <a:ea typeface="宋体" pitchFamily="2" charset="-122"/>
                </a:rPr>
                <a:t>2</a:t>
              </a:r>
            </a:p>
          </p:txBody>
        </p:sp>
      </p:grpSp>
      <p:sp>
        <p:nvSpPr>
          <p:cNvPr id="846873" name="Rectangle 25"/>
          <p:cNvSpPr>
            <a:spLocks noChangeArrowheads="1"/>
          </p:cNvSpPr>
          <p:nvPr/>
        </p:nvSpPr>
        <p:spPr bwMode="auto">
          <a:xfrm>
            <a:off x="4475163" y="3646488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004E"/>
                </a:solidFill>
                <a:latin typeface="宋体" pitchFamily="2" charset="-122"/>
                <a:ea typeface="宋体" pitchFamily="2" charset="-122"/>
              </a:rPr>
              <a:t>W</a:t>
            </a:r>
            <a:r>
              <a:rPr lang="en-US" altLang="zh-CN" baseline="30000">
                <a:solidFill>
                  <a:srgbClr val="00004E"/>
                </a:solidFill>
                <a:latin typeface="宋体" pitchFamily="2" charset="-122"/>
                <a:ea typeface="宋体" pitchFamily="2" charset="-122"/>
              </a:rPr>
              <a:t>(2)</a:t>
            </a:r>
            <a:endParaRPr lang="en-US" altLang="zh-CN">
              <a:solidFill>
                <a:srgbClr val="00004E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46874" name="Rectangle 26"/>
          <p:cNvSpPr>
            <a:spLocks noChangeArrowheads="1"/>
          </p:cNvSpPr>
          <p:nvPr/>
        </p:nvSpPr>
        <p:spPr bwMode="auto">
          <a:xfrm>
            <a:off x="4179888" y="5473700"/>
            <a:ext cx="282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004E"/>
                </a:solidFill>
                <a:latin typeface="宋体" pitchFamily="2" charset="-122"/>
                <a:ea typeface="宋体" pitchFamily="2" charset="-122"/>
              </a:rPr>
              <a:t>W1</a:t>
            </a:r>
            <a:r>
              <a:rPr lang="en-US" altLang="zh-CN" baseline="30000">
                <a:solidFill>
                  <a:srgbClr val="00004E"/>
                </a:solidFill>
                <a:latin typeface="宋体" pitchFamily="2" charset="-122"/>
                <a:ea typeface="宋体" pitchFamily="2" charset="-122"/>
              </a:rPr>
              <a:t>(3)</a:t>
            </a:r>
            <a:r>
              <a:rPr lang="en-US" altLang="zh-CN">
                <a:solidFill>
                  <a:srgbClr val="00004E"/>
                </a:solidFill>
                <a:latin typeface="宋体" pitchFamily="2" charset="-122"/>
                <a:ea typeface="宋体" pitchFamily="2" charset="-122"/>
              </a:rPr>
              <a:t>, W2</a:t>
            </a:r>
            <a:r>
              <a:rPr lang="en-US" altLang="zh-CN" baseline="30000">
                <a:solidFill>
                  <a:srgbClr val="00004E"/>
                </a:solidFill>
                <a:latin typeface="宋体" pitchFamily="2" charset="-122"/>
                <a:ea typeface="宋体" pitchFamily="2" charset="-122"/>
              </a:rPr>
              <a:t>(3)</a:t>
            </a:r>
            <a:r>
              <a:rPr lang="en-US" altLang="zh-CN" baseline="30000">
                <a:solidFill>
                  <a:srgbClr val="00004E"/>
                </a:solidFill>
                <a:latin typeface="Arial"/>
                <a:ea typeface="宋体" pitchFamily="2" charset="-122"/>
              </a:rPr>
              <a:t>……</a:t>
            </a:r>
            <a:r>
              <a:rPr lang="en-US" altLang="zh-CN" baseline="30000">
                <a:solidFill>
                  <a:srgbClr val="00004E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4E"/>
                </a:solidFill>
                <a:latin typeface="宋体" pitchFamily="2" charset="-122"/>
                <a:ea typeface="宋体" pitchFamily="2" charset="-122"/>
              </a:rPr>
              <a:t>Wn</a:t>
            </a:r>
            <a:r>
              <a:rPr lang="en-US" altLang="zh-CN" baseline="30000">
                <a:solidFill>
                  <a:srgbClr val="00004E"/>
                </a:solidFill>
                <a:latin typeface="宋体" pitchFamily="2" charset="-122"/>
                <a:ea typeface="宋体" pitchFamily="2" charset="-122"/>
              </a:rPr>
              <a:t>(3)</a:t>
            </a:r>
          </a:p>
        </p:txBody>
      </p:sp>
      <p:sp>
        <p:nvSpPr>
          <p:cNvPr id="846875" name="Rectangle 27"/>
          <p:cNvSpPr>
            <a:spLocks noChangeArrowheads="1"/>
          </p:cNvSpPr>
          <p:nvPr/>
        </p:nvSpPr>
        <p:spPr bwMode="auto">
          <a:xfrm>
            <a:off x="7664450" y="5475288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004E"/>
                </a:solidFill>
                <a:latin typeface="宋体" pitchFamily="2" charset="-122"/>
                <a:ea typeface="宋体" pitchFamily="2" charset="-122"/>
              </a:rPr>
              <a:t>W</a:t>
            </a:r>
            <a:r>
              <a:rPr lang="en-US" altLang="zh-CN" baseline="30000">
                <a:solidFill>
                  <a:srgbClr val="00004E"/>
                </a:solidFill>
                <a:latin typeface="宋体" pitchFamily="2" charset="-122"/>
                <a:ea typeface="宋体" pitchFamily="2" charset="-122"/>
              </a:rPr>
              <a:t>(3)</a:t>
            </a:r>
            <a:endParaRPr lang="en-US" altLang="zh-CN">
              <a:solidFill>
                <a:srgbClr val="00004E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46876" name="AutoShape 28"/>
          <p:cNvSpPr>
            <a:spLocks noChangeArrowheads="1"/>
          </p:cNvSpPr>
          <p:nvPr/>
        </p:nvSpPr>
        <p:spPr bwMode="auto">
          <a:xfrm>
            <a:off x="6985000" y="5553075"/>
            <a:ext cx="704850" cy="330200"/>
          </a:xfrm>
          <a:prstGeom prst="notchedRightArrow">
            <a:avLst>
              <a:gd name="adj1" fmla="val 50000"/>
              <a:gd name="adj2" fmla="val 53365"/>
            </a:avLst>
          </a:prstGeom>
          <a:solidFill>
            <a:srgbClr val="000066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6877" name="Line 29"/>
          <p:cNvSpPr>
            <a:spLocks noChangeShapeType="1"/>
          </p:cNvSpPr>
          <p:nvPr/>
        </p:nvSpPr>
        <p:spPr bwMode="auto">
          <a:xfrm flipV="1">
            <a:off x="7821613" y="2965450"/>
            <a:ext cx="0" cy="9715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6878" name="Line 30"/>
          <p:cNvSpPr>
            <a:spLocks noChangeShapeType="1"/>
          </p:cNvSpPr>
          <p:nvPr/>
        </p:nvSpPr>
        <p:spPr bwMode="auto">
          <a:xfrm flipV="1">
            <a:off x="7821613" y="4775200"/>
            <a:ext cx="0" cy="62071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6879" name="Line 31"/>
          <p:cNvSpPr>
            <a:spLocks noChangeShapeType="1"/>
          </p:cNvSpPr>
          <p:nvPr/>
        </p:nvSpPr>
        <p:spPr bwMode="auto">
          <a:xfrm flipH="1">
            <a:off x="3832225" y="3003550"/>
            <a:ext cx="4008438" cy="15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6880" name="Rectangle 32"/>
          <p:cNvSpPr>
            <a:spLocks noChangeArrowheads="1"/>
          </p:cNvSpPr>
          <p:nvPr/>
        </p:nvSpPr>
        <p:spPr bwMode="auto">
          <a:xfrm>
            <a:off x="6562725" y="4087813"/>
            <a:ext cx="2533650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300" b="1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方案对决策的权重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9575" y="611188"/>
            <a:ext cx="3101975" cy="476250"/>
          </a:xfrm>
          <a:noFill/>
          <a:ln/>
          <a:effectLst>
            <a:outerShdw dist="17961" dir="2700000" algn="ctr" rotWithShape="0">
              <a:srgbClr val="00009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zh-CN" altLang="en-US" sz="2800">
                <a:solidFill>
                  <a:srgbClr val="006600"/>
                </a:solidFill>
                <a:latin typeface="Times New Roman" pitchFamily="18" charset="0"/>
              </a:rPr>
              <a:t>求组合权向量方法</a:t>
            </a:r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60850" y="3314700"/>
            <a:ext cx="2681288" cy="420688"/>
          </a:xfrm>
        </p:spPr>
        <p:txBody>
          <a:bodyPr/>
          <a:lstStyle/>
          <a:p>
            <a:r>
              <a:rPr lang="zh-CN" altLang="en-US">
                <a:latin typeface="Times New Roman" pitchFamily="18" charset="0"/>
              </a:rPr>
              <a:t>用第</a:t>
            </a:r>
            <a:r>
              <a:rPr lang="en-US" altLang="zh-CN">
                <a:latin typeface="Times New Roman" pitchFamily="18" charset="0"/>
              </a:rPr>
              <a:t>i</a:t>
            </a:r>
            <a:r>
              <a:rPr lang="zh-CN" altLang="en-US">
                <a:latin typeface="Times New Roman" pitchFamily="18" charset="0"/>
              </a:rPr>
              <a:t>层权重向量</a:t>
            </a:r>
          </a:p>
        </p:txBody>
      </p:sp>
      <p:grpSp>
        <p:nvGrpSpPr>
          <p:cNvPr id="848900" name="Group 4"/>
          <p:cNvGrpSpPr>
            <a:grpSpLocks/>
          </p:cNvGrpSpPr>
          <p:nvPr/>
        </p:nvGrpSpPr>
        <p:grpSpPr bwMode="auto">
          <a:xfrm>
            <a:off x="395288" y="2089150"/>
            <a:ext cx="3048000" cy="2981325"/>
            <a:chOff x="783" y="1481"/>
            <a:chExt cx="2013" cy="1478"/>
          </a:xfrm>
        </p:grpSpPr>
        <p:sp>
          <p:nvSpPr>
            <p:cNvPr id="848901" name="Rectangle 5"/>
            <p:cNvSpPr>
              <a:spLocks noChangeArrowheads="1"/>
            </p:cNvSpPr>
            <p:nvPr/>
          </p:nvSpPr>
          <p:spPr bwMode="auto">
            <a:xfrm>
              <a:off x="784" y="2081"/>
              <a:ext cx="506" cy="22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zh-CN" altLang="en-US" sz="2200">
                  <a:solidFill>
                    <a:schemeClr val="bg1"/>
                  </a:solidFill>
                  <a:ea typeface="宋体" pitchFamily="2" charset="-122"/>
                </a:rPr>
                <a:t>准则</a:t>
              </a:r>
              <a:r>
                <a:rPr kumimoji="1" lang="en-US" altLang="zh-CN" sz="2200">
                  <a:solidFill>
                    <a:schemeClr val="bg1"/>
                  </a:solidFill>
                  <a:ea typeface="宋体" pitchFamily="2" charset="-122"/>
                </a:rPr>
                <a:t>1</a:t>
              </a:r>
            </a:p>
          </p:txBody>
        </p:sp>
        <p:sp>
          <p:nvSpPr>
            <p:cNvPr id="848902" name="Rectangle 6"/>
            <p:cNvSpPr>
              <a:spLocks noChangeArrowheads="1"/>
            </p:cNvSpPr>
            <p:nvPr/>
          </p:nvSpPr>
          <p:spPr bwMode="auto">
            <a:xfrm>
              <a:off x="1638" y="1481"/>
              <a:ext cx="542" cy="23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zh-CN" altLang="en-US" sz="2200">
                  <a:solidFill>
                    <a:schemeClr val="bg1"/>
                  </a:solidFill>
                  <a:ea typeface="宋体" pitchFamily="2" charset="-122"/>
                </a:rPr>
                <a:t>决策</a:t>
              </a:r>
            </a:p>
          </p:txBody>
        </p:sp>
        <p:sp>
          <p:nvSpPr>
            <p:cNvPr id="848903" name="Line 7"/>
            <p:cNvSpPr>
              <a:spLocks noChangeShapeType="1"/>
            </p:cNvSpPr>
            <p:nvPr/>
          </p:nvSpPr>
          <p:spPr bwMode="auto">
            <a:xfrm flipV="1">
              <a:off x="938" y="1721"/>
              <a:ext cx="809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48904" name="Line 8"/>
            <p:cNvSpPr>
              <a:spLocks noChangeShapeType="1"/>
            </p:cNvSpPr>
            <p:nvPr/>
          </p:nvSpPr>
          <p:spPr bwMode="auto">
            <a:xfrm flipV="1">
              <a:off x="1012" y="2310"/>
              <a:ext cx="9" cy="39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48905" name="Line 9"/>
            <p:cNvSpPr>
              <a:spLocks noChangeShapeType="1"/>
            </p:cNvSpPr>
            <p:nvPr/>
          </p:nvSpPr>
          <p:spPr bwMode="auto">
            <a:xfrm flipH="1" flipV="1">
              <a:off x="2009" y="1729"/>
              <a:ext cx="516" cy="36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48906" name="Line 10"/>
            <p:cNvSpPr>
              <a:spLocks noChangeShapeType="1"/>
            </p:cNvSpPr>
            <p:nvPr/>
          </p:nvSpPr>
          <p:spPr bwMode="auto">
            <a:xfrm flipV="1">
              <a:off x="1993" y="2836"/>
              <a:ext cx="269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8907" name="Rectangle 11"/>
            <p:cNvSpPr>
              <a:spLocks noChangeArrowheads="1"/>
            </p:cNvSpPr>
            <p:nvPr/>
          </p:nvSpPr>
          <p:spPr bwMode="auto">
            <a:xfrm>
              <a:off x="1458" y="2068"/>
              <a:ext cx="506" cy="22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zh-CN" altLang="en-US" sz="2200">
                  <a:solidFill>
                    <a:schemeClr val="bg1"/>
                  </a:solidFill>
                  <a:ea typeface="宋体" pitchFamily="2" charset="-122"/>
                </a:rPr>
                <a:t>准则</a:t>
              </a:r>
              <a:r>
                <a:rPr kumimoji="1" lang="en-US" altLang="zh-CN" sz="2200">
                  <a:solidFill>
                    <a:schemeClr val="bg1"/>
                  </a:solidFill>
                  <a:ea typeface="宋体" pitchFamily="2" charset="-122"/>
                </a:rPr>
                <a:t>2</a:t>
              </a:r>
            </a:p>
          </p:txBody>
        </p:sp>
        <p:sp>
          <p:nvSpPr>
            <p:cNvPr id="848908" name="Rectangle 12"/>
            <p:cNvSpPr>
              <a:spLocks noChangeArrowheads="1"/>
            </p:cNvSpPr>
            <p:nvPr/>
          </p:nvSpPr>
          <p:spPr bwMode="auto">
            <a:xfrm>
              <a:off x="783" y="2731"/>
              <a:ext cx="506" cy="22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zh-CN" altLang="en-US" sz="2200">
                  <a:solidFill>
                    <a:schemeClr val="bg1"/>
                  </a:solidFill>
                  <a:ea typeface="宋体" pitchFamily="2" charset="-122"/>
                </a:rPr>
                <a:t>方案</a:t>
              </a:r>
              <a:r>
                <a:rPr kumimoji="1" lang="en-US" altLang="zh-CN" sz="2200">
                  <a:solidFill>
                    <a:schemeClr val="bg1"/>
                  </a:solidFill>
                  <a:ea typeface="宋体" pitchFamily="2" charset="-122"/>
                </a:rPr>
                <a:t>1</a:t>
              </a:r>
            </a:p>
          </p:txBody>
        </p:sp>
        <p:sp>
          <p:nvSpPr>
            <p:cNvPr id="848909" name="Rectangle 13"/>
            <p:cNvSpPr>
              <a:spLocks noChangeArrowheads="1"/>
            </p:cNvSpPr>
            <p:nvPr/>
          </p:nvSpPr>
          <p:spPr bwMode="auto">
            <a:xfrm>
              <a:off x="1457" y="2731"/>
              <a:ext cx="506" cy="22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zh-CN" altLang="en-US" sz="2200">
                  <a:solidFill>
                    <a:schemeClr val="bg1"/>
                  </a:solidFill>
                  <a:ea typeface="宋体" pitchFamily="2" charset="-122"/>
                </a:rPr>
                <a:t>方案</a:t>
              </a:r>
              <a:r>
                <a:rPr kumimoji="1" lang="en-US" altLang="zh-CN" sz="2200">
                  <a:solidFill>
                    <a:schemeClr val="bg1"/>
                  </a:solidFill>
                  <a:ea typeface="宋体" pitchFamily="2" charset="-122"/>
                </a:rPr>
                <a:t>2</a:t>
              </a:r>
            </a:p>
          </p:txBody>
        </p:sp>
        <p:sp>
          <p:nvSpPr>
            <p:cNvPr id="848910" name="Rectangle 14"/>
            <p:cNvSpPr>
              <a:spLocks noChangeArrowheads="1"/>
            </p:cNvSpPr>
            <p:nvPr/>
          </p:nvSpPr>
          <p:spPr bwMode="auto">
            <a:xfrm>
              <a:off x="2267" y="2068"/>
              <a:ext cx="506" cy="22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zh-CN" altLang="en-US" sz="2200">
                  <a:solidFill>
                    <a:schemeClr val="bg1"/>
                  </a:solidFill>
                  <a:ea typeface="宋体" pitchFamily="2" charset="-122"/>
                </a:rPr>
                <a:t>准则</a:t>
              </a:r>
              <a:r>
                <a:rPr kumimoji="1" lang="en-US" altLang="zh-CN" sz="2200">
                  <a:solidFill>
                    <a:schemeClr val="bg1"/>
                  </a:solidFill>
                  <a:ea typeface="宋体" pitchFamily="2" charset="-122"/>
                </a:rPr>
                <a:t>s</a:t>
              </a:r>
            </a:p>
          </p:txBody>
        </p:sp>
        <p:sp>
          <p:nvSpPr>
            <p:cNvPr id="848911" name="Line 15"/>
            <p:cNvSpPr>
              <a:spLocks noChangeShapeType="1"/>
            </p:cNvSpPr>
            <p:nvPr/>
          </p:nvSpPr>
          <p:spPr bwMode="auto">
            <a:xfrm flipV="1">
              <a:off x="1981" y="2186"/>
              <a:ext cx="269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8912" name="Rectangle 16"/>
            <p:cNvSpPr>
              <a:spLocks noChangeArrowheads="1"/>
            </p:cNvSpPr>
            <p:nvPr/>
          </p:nvSpPr>
          <p:spPr bwMode="auto">
            <a:xfrm>
              <a:off x="2290" y="2730"/>
              <a:ext cx="506" cy="22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zh-CN" altLang="en-US" sz="2200">
                  <a:solidFill>
                    <a:schemeClr val="bg1"/>
                  </a:solidFill>
                  <a:ea typeface="宋体" pitchFamily="2" charset="-122"/>
                </a:rPr>
                <a:t>方案</a:t>
              </a:r>
              <a:r>
                <a:rPr kumimoji="1" lang="en-US" altLang="zh-CN" sz="2200">
                  <a:solidFill>
                    <a:schemeClr val="bg1"/>
                  </a:solidFill>
                  <a:ea typeface="宋体" pitchFamily="2" charset="-122"/>
                </a:rPr>
                <a:t>n</a:t>
              </a:r>
            </a:p>
          </p:txBody>
        </p:sp>
        <p:sp>
          <p:nvSpPr>
            <p:cNvPr id="848913" name="Line 17"/>
            <p:cNvSpPr>
              <a:spLocks noChangeShapeType="1"/>
            </p:cNvSpPr>
            <p:nvPr/>
          </p:nvSpPr>
          <p:spPr bwMode="auto">
            <a:xfrm flipV="1">
              <a:off x="1699" y="2309"/>
              <a:ext cx="9" cy="39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48914" name="Line 18"/>
            <p:cNvSpPr>
              <a:spLocks noChangeShapeType="1"/>
            </p:cNvSpPr>
            <p:nvPr/>
          </p:nvSpPr>
          <p:spPr bwMode="auto">
            <a:xfrm flipV="1">
              <a:off x="2544" y="2311"/>
              <a:ext cx="9" cy="39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48915" name="Line 19"/>
            <p:cNvSpPr>
              <a:spLocks noChangeShapeType="1"/>
            </p:cNvSpPr>
            <p:nvPr/>
          </p:nvSpPr>
          <p:spPr bwMode="auto">
            <a:xfrm flipV="1">
              <a:off x="1098" y="2297"/>
              <a:ext cx="549" cy="4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48916" name="Line 20"/>
            <p:cNvSpPr>
              <a:spLocks noChangeShapeType="1"/>
            </p:cNvSpPr>
            <p:nvPr/>
          </p:nvSpPr>
          <p:spPr bwMode="auto">
            <a:xfrm flipV="1">
              <a:off x="1858" y="2297"/>
              <a:ext cx="549" cy="4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48917" name="Line 21"/>
            <p:cNvSpPr>
              <a:spLocks noChangeShapeType="1"/>
            </p:cNvSpPr>
            <p:nvPr/>
          </p:nvSpPr>
          <p:spPr bwMode="auto">
            <a:xfrm>
              <a:off x="1160" y="2291"/>
              <a:ext cx="426" cy="43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48918" name="Line 22"/>
            <p:cNvSpPr>
              <a:spLocks noChangeShapeType="1"/>
            </p:cNvSpPr>
            <p:nvPr/>
          </p:nvSpPr>
          <p:spPr bwMode="auto">
            <a:xfrm>
              <a:off x="1993" y="2303"/>
              <a:ext cx="426" cy="43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48919" name="Line 23"/>
            <p:cNvSpPr>
              <a:spLocks noChangeShapeType="1"/>
            </p:cNvSpPr>
            <p:nvPr/>
          </p:nvSpPr>
          <p:spPr bwMode="auto">
            <a:xfrm>
              <a:off x="1270" y="2316"/>
              <a:ext cx="1076" cy="39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48920" name="Line 24"/>
            <p:cNvSpPr>
              <a:spLocks noChangeShapeType="1"/>
            </p:cNvSpPr>
            <p:nvPr/>
          </p:nvSpPr>
          <p:spPr bwMode="auto">
            <a:xfrm flipV="1">
              <a:off x="1197" y="2297"/>
              <a:ext cx="1161" cy="42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48921" name="Line 25"/>
            <p:cNvSpPr>
              <a:spLocks noChangeShapeType="1"/>
            </p:cNvSpPr>
            <p:nvPr/>
          </p:nvSpPr>
          <p:spPr bwMode="auto">
            <a:xfrm flipV="1">
              <a:off x="1736" y="1686"/>
              <a:ext cx="131" cy="36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  <p:sp>
        <p:nvSpPr>
          <p:cNvPr id="848922" name="Rectangle 26"/>
          <p:cNvSpPr>
            <a:spLocks noChangeArrowheads="1"/>
          </p:cNvSpPr>
          <p:nvPr/>
        </p:nvSpPr>
        <p:spPr bwMode="auto">
          <a:xfrm>
            <a:off x="3808413" y="3327400"/>
            <a:ext cx="280987" cy="4699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C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i</a:t>
            </a:r>
          </a:p>
        </p:txBody>
      </p:sp>
      <p:sp>
        <p:nvSpPr>
          <p:cNvPr id="848923" name="Rectangle 27"/>
          <p:cNvSpPr>
            <a:spLocks noChangeArrowheads="1"/>
          </p:cNvSpPr>
          <p:nvPr/>
        </p:nvSpPr>
        <p:spPr bwMode="auto">
          <a:xfrm>
            <a:off x="3533775" y="2133600"/>
            <a:ext cx="552450" cy="4699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C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i-1</a:t>
            </a:r>
          </a:p>
        </p:txBody>
      </p:sp>
      <p:sp>
        <p:nvSpPr>
          <p:cNvPr id="848924" name="Rectangle 28"/>
          <p:cNvSpPr>
            <a:spLocks noChangeArrowheads="1"/>
          </p:cNvSpPr>
          <p:nvPr/>
        </p:nvSpPr>
        <p:spPr bwMode="auto">
          <a:xfrm>
            <a:off x="3533775" y="4610100"/>
            <a:ext cx="628650" cy="4699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C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i+1</a:t>
            </a:r>
          </a:p>
        </p:txBody>
      </p:sp>
      <p:sp>
        <p:nvSpPr>
          <p:cNvPr id="848927" name="Rectangle 31"/>
          <p:cNvSpPr>
            <a:spLocks noChangeArrowheads="1"/>
          </p:cNvSpPr>
          <p:nvPr/>
        </p:nvSpPr>
        <p:spPr bwMode="auto">
          <a:xfrm>
            <a:off x="4572000" y="1757363"/>
            <a:ext cx="418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48"/>
                </a:solidFill>
                <a:ea typeface="楷体_GB2312" pitchFamily="49" charset="-122"/>
              </a:rPr>
              <a:t>第</a:t>
            </a:r>
            <a:r>
              <a:rPr lang="en-US" altLang="zh-CN">
                <a:solidFill>
                  <a:srgbClr val="000048"/>
                </a:solidFill>
                <a:ea typeface="楷体_GB2312" pitchFamily="49" charset="-122"/>
              </a:rPr>
              <a:t>i+1</a:t>
            </a:r>
            <a:r>
              <a:rPr lang="zh-CN" altLang="en-US">
                <a:solidFill>
                  <a:srgbClr val="000048"/>
                </a:solidFill>
                <a:ea typeface="楷体_GB2312" pitchFamily="49" charset="-122"/>
              </a:rPr>
              <a:t>层对</a:t>
            </a:r>
            <a:r>
              <a:rPr lang="en-US" altLang="zh-CN">
                <a:solidFill>
                  <a:srgbClr val="000048"/>
                </a:solidFill>
                <a:ea typeface="楷体_GB2312" pitchFamily="49" charset="-122"/>
              </a:rPr>
              <a:t>i</a:t>
            </a:r>
            <a:r>
              <a:rPr lang="zh-CN" altLang="en-US">
                <a:solidFill>
                  <a:srgbClr val="000048"/>
                </a:solidFill>
                <a:ea typeface="楷体_GB2312" pitchFamily="49" charset="-122"/>
              </a:rPr>
              <a:t>－</a:t>
            </a:r>
            <a:r>
              <a:rPr lang="en-US" altLang="zh-CN">
                <a:solidFill>
                  <a:srgbClr val="000048"/>
                </a:solidFill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000048"/>
                </a:solidFill>
                <a:ea typeface="楷体_GB2312" pitchFamily="49" charset="-122"/>
              </a:rPr>
              <a:t>层的组合权向量</a:t>
            </a:r>
          </a:p>
        </p:txBody>
      </p:sp>
      <p:pic>
        <p:nvPicPr>
          <p:cNvPr id="848928" name="Picture 32" descr="C:\Program Files\Microsoft Office\Clipart\Pub60Cor\AG00090_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675" y="3963988"/>
            <a:ext cx="400050" cy="50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8956" name="Rectangle 60"/>
          <p:cNvSpPr>
            <a:spLocks noChangeArrowheads="1"/>
          </p:cNvSpPr>
          <p:nvPr/>
        </p:nvSpPr>
        <p:spPr bwMode="auto">
          <a:xfrm>
            <a:off x="7116763" y="3328988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004E"/>
                </a:solidFill>
                <a:latin typeface="宋体" pitchFamily="2" charset="-122"/>
                <a:ea typeface="宋体" pitchFamily="2" charset="-122"/>
              </a:rPr>
              <a:t>W</a:t>
            </a:r>
            <a:r>
              <a:rPr lang="en-US" altLang="zh-CN" baseline="30000">
                <a:solidFill>
                  <a:srgbClr val="00004E"/>
                </a:solidFill>
                <a:latin typeface="宋体" pitchFamily="2" charset="-122"/>
                <a:ea typeface="宋体" pitchFamily="2" charset="-122"/>
              </a:rPr>
              <a:t>(2)</a:t>
            </a:r>
            <a:endParaRPr lang="en-US" altLang="zh-CN">
              <a:solidFill>
                <a:srgbClr val="00004E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48957" name="Rectangle 61"/>
          <p:cNvSpPr>
            <a:spLocks noChangeArrowheads="1"/>
          </p:cNvSpPr>
          <p:nvPr/>
        </p:nvSpPr>
        <p:spPr bwMode="auto">
          <a:xfrm>
            <a:off x="4459288" y="4622800"/>
            <a:ext cx="282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004E"/>
                </a:solidFill>
                <a:latin typeface="宋体" pitchFamily="2" charset="-122"/>
                <a:ea typeface="宋体" pitchFamily="2" charset="-122"/>
              </a:rPr>
              <a:t>W1</a:t>
            </a:r>
            <a:r>
              <a:rPr lang="en-US" altLang="zh-CN" baseline="30000">
                <a:solidFill>
                  <a:srgbClr val="00004E"/>
                </a:solidFill>
                <a:latin typeface="宋体" pitchFamily="2" charset="-122"/>
                <a:ea typeface="宋体" pitchFamily="2" charset="-122"/>
              </a:rPr>
              <a:t>(3)</a:t>
            </a:r>
            <a:r>
              <a:rPr lang="en-US" altLang="zh-CN">
                <a:solidFill>
                  <a:srgbClr val="00004E"/>
                </a:solidFill>
                <a:latin typeface="宋体" pitchFamily="2" charset="-122"/>
                <a:ea typeface="宋体" pitchFamily="2" charset="-122"/>
              </a:rPr>
              <a:t>, W2</a:t>
            </a:r>
            <a:r>
              <a:rPr lang="en-US" altLang="zh-CN" baseline="30000">
                <a:solidFill>
                  <a:srgbClr val="00004E"/>
                </a:solidFill>
                <a:latin typeface="宋体" pitchFamily="2" charset="-122"/>
                <a:ea typeface="宋体" pitchFamily="2" charset="-122"/>
              </a:rPr>
              <a:t>(3)</a:t>
            </a:r>
            <a:r>
              <a:rPr lang="en-US" altLang="zh-CN" baseline="30000">
                <a:solidFill>
                  <a:srgbClr val="00004E"/>
                </a:solidFill>
                <a:latin typeface="Arial"/>
                <a:ea typeface="宋体" pitchFamily="2" charset="-122"/>
              </a:rPr>
              <a:t>……</a:t>
            </a:r>
            <a:r>
              <a:rPr lang="en-US" altLang="zh-CN" baseline="30000">
                <a:solidFill>
                  <a:srgbClr val="00004E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>
                <a:solidFill>
                  <a:srgbClr val="00004E"/>
                </a:solidFill>
                <a:latin typeface="宋体" pitchFamily="2" charset="-122"/>
                <a:ea typeface="宋体" pitchFamily="2" charset="-122"/>
              </a:rPr>
              <a:t>Wn</a:t>
            </a:r>
            <a:r>
              <a:rPr lang="en-US" altLang="zh-CN" baseline="30000">
                <a:solidFill>
                  <a:srgbClr val="00004E"/>
                </a:solidFill>
                <a:latin typeface="宋体" pitchFamily="2" charset="-122"/>
                <a:ea typeface="宋体" pitchFamily="2" charset="-122"/>
              </a:rPr>
              <a:t>(3)</a:t>
            </a:r>
          </a:p>
        </p:txBody>
      </p:sp>
      <p:sp>
        <p:nvSpPr>
          <p:cNvPr id="848958" name="Rectangle 62"/>
          <p:cNvSpPr>
            <a:spLocks noChangeArrowheads="1"/>
          </p:cNvSpPr>
          <p:nvPr/>
        </p:nvSpPr>
        <p:spPr bwMode="auto">
          <a:xfrm>
            <a:off x="7181850" y="5018088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004E"/>
                </a:solidFill>
                <a:latin typeface="宋体" pitchFamily="2" charset="-122"/>
                <a:ea typeface="宋体" pitchFamily="2" charset="-122"/>
              </a:rPr>
              <a:t>W</a:t>
            </a:r>
            <a:r>
              <a:rPr lang="en-US" altLang="zh-CN" baseline="30000">
                <a:solidFill>
                  <a:srgbClr val="00004E"/>
                </a:solidFill>
                <a:latin typeface="宋体" pitchFamily="2" charset="-122"/>
                <a:ea typeface="宋体" pitchFamily="2" charset="-122"/>
              </a:rPr>
              <a:t>(3)</a:t>
            </a:r>
            <a:endParaRPr lang="en-US" altLang="zh-CN">
              <a:solidFill>
                <a:srgbClr val="00004E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48959" name="AutoShape 63"/>
          <p:cNvSpPr>
            <a:spLocks noChangeArrowheads="1"/>
          </p:cNvSpPr>
          <p:nvPr/>
        </p:nvSpPr>
        <p:spPr bwMode="auto">
          <a:xfrm>
            <a:off x="6413500" y="5083175"/>
            <a:ext cx="704850" cy="330200"/>
          </a:xfrm>
          <a:prstGeom prst="notchedRightArrow">
            <a:avLst>
              <a:gd name="adj1" fmla="val 50000"/>
              <a:gd name="adj2" fmla="val 53365"/>
            </a:avLst>
          </a:prstGeom>
          <a:solidFill>
            <a:srgbClr val="000066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8960" name="Line 64"/>
          <p:cNvSpPr>
            <a:spLocks noChangeShapeType="1"/>
          </p:cNvSpPr>
          <p:nvPr/>
        </p:nvSpPr>
        <p:spPr bwMode="auto">
          <a:xfrm flipH="1" flipV="1">
            <a:off x="7986713" y="2254250"/>
            <a:ext cx="0" cy="24955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8961" name="Line 65"/>
          <p:cNvSpPr>
            <a:spLocks noChangeShapeType="1"/>
          </p:cNvSpPr>
          <p:nvPr/>
        </p:nvSpPr>
        <p:spPr bwMode="auto">
          <a:xfrm>
            <a:off x="5205413" y="3160713"/>
            <a:ext cx="2743200" cy="15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8962" name="Line 66"/>
          <p:cNvSpPr>
            <a:spLocks noChangeShapeType="1"/>
          </p:cNvSpPr>
          <p:nvPr/>
        </p:nvSpPr>
        <p:spPr bwMode="auto">
          <a:xfrm flipH="1">
            <a:off x="4505325" y="2305050"/>
            <a:ext cx="3462338" cy="15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8965" name="Rectangle 69"/>
          <p:cNvSpPr>
            <a:spLocks noChangeArrowheads="1"/>
          </p:cNvSpPr>
          <p:nvPr/>
        </p:nvSpPr>
        <p:spPr bwMode="auto">
          <a:xfrm>
            <a:off x="3355975" y="3957638"/>
            <a:ext cx="231775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0048"/>
                </a:solidFill>
                <a:ea typeface="楷体_GB2312" pitchFamily="49" charset="-122"/>
              </a:rPr>
              <a:t>对下层权重向量</a:t>
            </a:r>
          </a:p>
        </p:txBody>
      </p:sp>
      <p:sp>
        <p:nvSpPr>
          <p:cNvPr id="848966" name="Rectangle 70"/>
          <p:cNvSpPr>
            <a:spLocks noChangeArrowheads="1"/>
          </p:cNvSpPr>
          <p:nvPr/>
        </p:nvSpPr>
        <p:spPr bwMode="auto">
          <a:xfrm>
            <a:off x="7524750" y="462280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48"/>
                </a:solidFill>
                <a:ea typeface="楷体_GB2312" pitchFamily="49" charset="-122"/>
              </a:rPr>
              <a:t>加权平均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9575" y="611188"/>
            <a:ext cx="3101975" cy="476250"/>
          </a:xfrm>
          <a:noFill/>
          <a:ln/>
          <a:effectLst>
            <a:outerShdw dist="17961" dir="2700000" algn="ctr" rotWithShape="0">
              <a:srgbClr val="00009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zh-CN" altLang="en-US" sz="2800">
                <a:solidFill>
                  <a:srgbClr val="006600"/>
                </a:solidFill>
                <a:latin typeface="Times New Roman" pitchFamily="18" charset="0"/>
              </a:rPr>
              <a:t>求组合权向量方法</a:t>
            </a:r>
          </a:p>
        </p:txBody>
      </p:sp>
      <p:grpSp>
        <p:nvGrpSpPr>
          <p:cNvPr id="877572" name="Group 4"/>
          <p:cNvGrpSpPr>
            <a:grpSpLocks/>
          </p:cNvGrpSpPr>
          <p:nvPr/>
        </p:nvGrpSpPr>
        <p:grpSpPr bwMode="auto">
          <a:xfrm>
            <a:off x="636588" y="1212850"/>
            <a:ext cx="2997200" cy="2308225"/>
            <a:chOff x="783" y="1481"/>
            <a:chExt cx="2013" cy="1478"/>
          </a:xfrm>
        </p:grpSpPr>
        <p:sp>
          <p:nvSpPr>
            <p:cNvPr id="877573" name="Rectangle 5"/>
            <p:cNvSpPr>
              <a:spLocks noChangeArrowheads="1"/>
            </p:cNvSpPr>
            <p:nvPr/>
          </p:nvSpPr>
          <p:spPr bwMode="auto">
            <a:xfrm>
              <a:off x="784" y="2081"/>
              <a:ext cx="506" cy="22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zh-CN" altLang="en-US" sz="2200">
                  <a:solidFill>
                    <a:schemeClr val="bg1"/>
                  </a:solidFill>
                  <a:ea typeface="宋体" pitchFamily="2" charset="-122"/>
                </a:rPr>
                <a:t>准则</a:t>
              </a:r>
              <a:r>
                <a:rPr kumimoji="1" lang="en-US" altLang="zh-CN" sz="2200">
                  <a:solidFill>
                    <a:schemeClr val="bg1"/>
                  </a:solidFill>
                  <a:ea typeface="宋体" pitchFamily="2" charset="-122"/>
                </a:rPr>
                <a:t>1</a:t>
              </a:r>
            </a:p>
          </p:txBody>
        </p:sp>
        <p:sp>
          <p:nvSpPr>
            <p:cNvPr id="877574" name="Rectangle 6"/>
            <p:cNvSpPr>
              <a:spLocks noChangeArrowheads="1"/>
            </p:cNvSpPr>
            <p:nvPr/>
          </p:nvSpPr>
          <p:spPr bwMode="auto">
            <a:xfrm>
              <a:off x="1638" y="1481"/>
              <a:ext cx="542" cy="23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zh-CN" altLang="en-US" sz="2200">
                  <a:solidFill>
                    <a:schemeClr val="bg1"/>
                  </a:solidFill>
                  <a:ea typeface="宋体" pitchFamily="2" charset="-122"/>
                </a:rPr>
                <a:t>决策</a:t>
              </a:r>
            </a:p>
          </p:txBody>
        </p:sp>
        <p:sp>
          <p:nvSpPr>
            <p:cNvPr id="877575" name="Line 7"/>
            <p:cNvSpPr>
              <a:spLocks noChangeShapeType="1"/>
            </p:cNvSpPr>
            <p:nvPr/>
          </p:nvSpPr>
          <p:spPr bwMode="auto">
            <a:xfrm flipV="1">
              <a:off x="938" y="1721"/>
              <a:ext cx="809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77576" name="Line 8"/>
            <p:cNvSpPr>
              <a:spLocks noChangeShapeType="1"/>
            </p:cNvSpPr>
            <p:nvPr/>
          </p:nvSpPr>
          <p:spPr bwMode="auto">
            <a:xfrm flipV="1">
              <a:off x="1012" y="2310"/>
              <a:ext cx="9" cy="39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77577" name="Line 9"/>
            <p:cNvSpPr>
              <a:spLocks noChangeShapeType="1"/>
            </p:cNvSpPr>
            <p:nvPr/>
          </p:nvSpPr>
          <p:spPr bwMode="auto">
            <a:xfrm flipH="1" flipV="1">
              <a:off x="2009" y="1729"/>
              <a:ext cx="516" cy="36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77578" name="Line 10"/>
            <p:cNvSpPr>
              <a:spLocks noChangeShapeType="1"/>
            </p:cNvSpPr>
            <p:nvPr/>
          </p:nvSpPr>
          <p:spPr bwMode="auto">
            <a:xfrm flipV="1">
              <a:off x="1993" y="2836"/>
              <a:ext cx="269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7579" name="Rectangle 11"/>
            <p:cNvSpPr>
              <a:spLocks noChangeArrowheads="1"/>
            </p:cNvSpPr>
            <p:nvPr/>
          </p:nvSpPr>
          <p:spPr bwMode="auto">
            <a:xfrm>
              <a:off x="1458" y="2068"/>
              <a:ext cx="506" cy="22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zh-CN" altLang="en-US" sz="2200">
                  <a:solidFill>
                    <a:schemeClr val="bg1"/>
                  </a:solidFill>
                  <a:ea typeface="宋体" pitchFamily="2" charset="-122"/>
                </a:rPr>
                <a:t>准则</a:t>
              </a:r>
              <a:r>
                <a:rPr kumimoji="1" lang="en-US" altLang="zh-CN" sz="2200">
                  <a:solidFill>
                    <a:schemeClr val="bg1"/>
                  </a:solidFill>
                  <a:ea typeface="宋体" pitchFamily="2" charset="-122"/>
                </a:rPr>
                <a:t>2</a:t>
              </a:r>
            </a:p>
          </p:txBody>
        </p:sp>
        <p:sp>
          <p:nvSpPr>
            <p:cNvPr id="877580" name="Rectangle 12"/>
            <p:cNvSpPr>
              <a:spLocks noChangeArrowheads="1"/>
            </p:cNvSpPr>
            <p:nvPr/>
          </p:nvSpPr>
          <p:spPr bwMode="auto">
            <a:xfrm>
              <a:off x="783" y="2731"/>
              <a:ext cx="506" cy="22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zh-CN" altLang="en-US" sz="2200">
                  <a:solidFill>
                    <a:schemeClr val="bg1"/>
                  </a:solidFill>
                  <a:ea typeface="宋体" pitchFamily="2" charset="-122"/>
                </a:rPr>
                <a:t>方案</a:t>
              </a:r>
              <a:r>
                <a:rPr kumimoji="1" lang="en-US" altLang="zh-CN" sz="2200">
                  <a:solidFill>
                    <a:schemeClr val="bg1"/>
                  </a:solidFill>
                  <a:ea typeface="宋体" pitchFamily="2" charset="-122"/>
                </a:rPr>
                <a:t>1</a:t>
              </a:r>
            </a:p>
          </p:txBody>
        </p:sp>
        <p:sp>
          <p:nvSpPr>
            <p:cNvPr id="877581" name="Rectangle 13"/>
            <p:cNvSpPr>
              <a:spLocks noChangeArrowheads="1"/>
            </p:cNvSpPr>
            <p:nvPr/>
          </p:nvSpPr>
          <p:spPr bwMode="auto">
            <a:xfrm>
              <a:off x="1457" y="2731"/>
              <a:ext cx="506" cy="22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zh-CN" altLang="en-US" sz="2200">
                  <a:solidFill>
                    <a:schemeClr val="bg1"/>
                  </a:solidFill>
                  <a:ea typeface="宋体" pitchFamily="2" charset="-122"/>
                </a:rPr>
                <a:t>方案</a:t>
              </a:r>
              <a:r>
                <a:rPr kumimoji="1" lang="en-US" altLang="zh-CN" sz="2200">
                  <a:solidFill>
                    <a:schemeClr val="bg1"/>
                  </a:solidFill>
                  <a:ea typeface="宋体" pitchFamily="2" charset="-122"/>
                </a:rPr>
                <a:t>2</a:t>
              </a:r>
            </a:p>
          </p:txBody>
        </p:sp>
        <p:sp>
          <p:nvSpPr>
            <p:cNvPr id="877582" name="Rectangle 14"/>
            <p:cNvSpPr>
              <a:spLocks noChangeArrowheads="1"/>
            </p:cNvSpPr>
            <p:nvPr/>
          </p:nvSpPr>
          <p:spPr bwMode="auto">
            <a:xfrm>
              <a:off x="2267" y="2068"/>
              <a:ext cx="506" cy="22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zh-CN" altLang="en-US" sz="2200">
                  <a:solidFill>
                    <a:schemeClr val="bg1"/>
                  </a:solidFill>
                  <a:ea typeface="宋体" pitchFamily="2" charset="-122"/>
                </a:rPr>
                <a:t>准则</a:t>
              </a:r>
              <a:r>
                <a:rPr kumimoji="1" lang="en-US" altLang="zh-CN" sz="2200">
                  <a:solidFill>
                    <a:schemeClr val="bg1"/>
                  </a:solidFill>
                  <a:ea typeface="宋体" pitchFamily="2" charset="-122"/>
                </a:rPr>
                <a:t>s</a:t>
              </a:r>
            </a:p>
          </p:txBody>
        </p:sp>
        <p:sp>
          <p:nvSpPr>
            <p:cNvPr id="877583" name="Line 15"/>
            <p:cNvSpPr>
              <a:spLocks noChangeShapeType="1"/>
            </p:cNvSpPr>
            <p:nvPr/>
          </p:nvSpPr>
          <p:spPr bwMode="auto">
            <a:xfrm flipV="1">
              <a:off x="1981" y="2186"/>
              <a:ext cx="269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7584" name="Rectangle 16"/>
            <p:cNvSpPr>
              <a:spLocks noChangeArrowheads="1"/>
            </p:cNvSpPr>
            <p:nvPr/>
          </p:nvSpPr>
          <p:spPr bwMode="auto">
            <a:xfrm>
              <a:off x="2290" y="2730"/>
              <a:ext cx="506" cy="22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zh-CN" altLang="en-US" sz="2200">
                  <a:solidFill>
                    <a:schemeClr val="bg1"/>
                  </a:solidFill>
                  <a:ea typeface="宋体" pitchFamily="2" charset="-122"/>
                </a:rPr>
                <a:t>方案</a:t>
              </a:r>
              <a:r>
                <a:rPr kumimoji="1" lang="en-US" altLang="zh-CN" sz="2200">
                  <a:solidFill>
                    <a:schemeClr val="bg1"/>
                  </a:solidFill>
                  <a:ea typeface="宋体" pitchFamily="2" charset="-122"/>
                </a:rPr>
                <a:t>n</a:t>
              </a:r>
            </a:p>
          </p:txBody>
        </p:sp>
        <p:sp>
          <p:nvSpPr>
            <p:cNvPr id="877585" name="Line 17"/>
            <p:cNvSpPr>
              <a:spLocks noChangeShapeType="1"/>
            </p:cNvSpPr>
            <p:nvPr/>
          </p:nvSpPr>
          <p:spPr bwMode="auto">
            <a:xfrm flipV="1">
              <a:off x="1699" y="2309"/>
              <a:ext cx="9" cy="39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77586" name="Line 18"/>
            <p:cNvSpPr>
              <a:spLocks noChangeShapeType="1"/>
            </p:cNvSpPr>
            <p:nvPr/>
          </p:nvSpPr>
          <p:spPr bwMode="auto">
            <a:xfrm flipV="1">
              <a:off x="2544" y="2311"/>
              <a:ext cx="9" cy="39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77587" name="Line 19"/>
            <p:cNvSpPr>
              <a:spLocks noChangeShapeType="1"/>
            </p:cNvSpPr>
            <p:nvPr/>
          </p:nvSpPr>
          <p:spPr bwMode="auto">
            <a:xfrm flipV="1">
              <a:off x="1098" y="2297"/>
              <a:ext cx="549" cy="4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77588" name="Line 20"/>
            <p:cNvSpPr>
              <a:spLocks noChangeShapeType="1"/>
            </p:cNvSpPr>
            <p:nvPr/>
          </p:nvSpPr>
          <p:spPr bwMode="auto">
            <a:xfrm flipV="1">
              <a:off x="1858" y="2297"/>
              <a:ext cx="549" cy="4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77589" name="Line 21"/>
            <p:cNvSpPr>
              <a:spLocks noChangeShapeType="1"/>
            </p:cNvSpPr>
            <p:nvPr/>
          </p:nvSpPr>
          <p:spPr bwMode="auto">
            <a:xfrm>
              <a:off x="1160" y="2291"/>
              <a:ext cx="426" cy="43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77590" name="Line 22"/>
            <p:cNvSpPr>
              <a:spLocks noChangeShapeType="1"/>
            </p:cNvSpPr>
            <p:nvPr/>
          </p:nvSpPr>
          <p:spPr bwMode="auto">
            <a:xfrm>
              <a:off x="1993" y="2303"/>
              <a:ext cx="426" cy="43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77591" name="Line 23"/>
            <p:cNvSpPr>
              <a:spLocks noChangeShapeType="1"/>
            </p:cNvSpPr>
            <p:nvPr/>
          </p:nvSpPr>
          <p:spPr bwMode="auto">
            <a:xfrm>
              <a:off x="1270" y="2316"/>
              <a:ext cx="1076" cy="39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77592" name="Line 24"/>
            <p:cNvSpPr>
              <a:spLocks noChangeShapeType="1"/>
            </p:cNvSpPr>
            <p:nvPr/>
          </p:nvSpPr>
          <p:spPr bwMode="auto">
            <a:xfrm flipV="1">
              <a:off x="1197" y="2297"/>
              <a:ext cx="1161" cy="42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77593" name="Line 25"/>
            <p:cNvSpPr>
              <a:spLocks noChangeShapeType="1"/>
            </p:cNvSpPr>
            <p:nvPr/>
          </p:nvSpPr>
          <p:spPr bwMode="auto">
            <a:xfrm flipV="1">
              <a:off x="1736" y="1686"/>
              <a:ext cx="131" cy="36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  <p:graphicFrame>
        <p:nvGraphicFramePr>
          <p:cNvPr id="877598" name="Object 30"/>
          <p:cNvGraphicFramePr>
            <a:graphicFrameLocks noChangeAspect="1"/>
          </p:cNvGraphicFramePr>
          <p:nvPr/>
        </p:nvGraphicFramePr>
        <p:xfrm>
          <a:off x="811213" y="3867150"/>
          <a:ext cx="6364287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635" name="Equation" r:id="rId4" imgW="2679480" imgH="939600" progId="Equation.DSMT4">
                  <p:embed/>
                </p:oleObj>
              </mc:Choice>
              <mc:Fallback>
                <p:oleObj name="Equation" r:id="rId4" imgW="2679480" imgH="9396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3867150"/>
                        <a:ext cx="6364287" cy="166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7623" name="Rectangle 55"/>
          <p:cNvSpPr>
            <a:spLocks noGrp="1" noChangeArrowheads="1"/>
          </p:cNvSpPr>
          <p:nvPr>
            <p:ph type="body" idx="1"/>
          </p:nvPr>
        </p:nvSpPr>
        <p:spPr>
          <a:xfrm>
            <a:off x="4084638" y="1190625"/>
            <a:ext cx="4519612" cy="2465388"/>
          </a:xfrm>
        </p:spPr>
        <p:txBody>
          <a:bodyPr/>
          <a:lstStyle/>
          <a:p>
            <a:pPr>
              <a:spcBef>
                <a:spcPct val="50000"/>
              </a:spcBef>
              <a:buSzTx/>
              <a:buFont typeface="Wingdings" pitchFamily="2" charset="2"/>
              <a:buBlip>
                <a:blip r:embed="rId6"/>
              </a:buBlip>
            </a:pPr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层对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层</a:t>
            </a:r>
            <a:r>
              <a:rPr lang="en-US" altLang="zh-CN">
                <a:latin typeface="Times New Roman" pitchFamily="18" charset="0"/>
              </a:rPr>
              <a:t>:    W</a:t>
            </a:r>
            <a:r>
              <a:rPr lang="en-US" altLang="zh-CN" baseline="30000">
                <a:latin typeface="Times New Roman" pitchFamily="18" charset="0"/>
              </a:rPr>
              <a:t>(2)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</a:rPr>
              <a:t>归一化</a:t>
            </a:r>
          </a:p>
          <a:p>
            <a:pPr>
              <a:spcBef>
                <a:spcPct val="50000"/>
              </a:spcBef>
              <a:buSzTx/>
              <a:buFont typeface="Wingdings" pitchFamily="2" charset="2"/>
              <a:buBlip>
                <a:blip r:embed="rId6"/>
              </a:buBlip>
            </a:pPr>
            <a:r>
              <a:rPr lang="en-US" altLang="zh-CN">
                <a:latin typeface="Times New Roman" pitchFamily="18" charset="0"/>
              </a:rPr>
              <a:t>3</a:t>
            </a:r>
            <a:r>
              <a:rPr lang="zh-CN" altLang="en-US">
                <a:latin typeface="Times New Roman" pitchFamily="18" charset="0"/>
              </a:rPr>
              <a:t>层对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层</a:t>
            </a:r>
            <a:r>
              <a:rPr lang="en-US" altLang="zh-CN">
                <a:latin typeface="Times New Roman" pitchFamily="18" charset="0"/>
              </a:rPr>
              <a:t>: W1</a:t>
            </a:r>
            <a:r>
              <a:rPr lang="en-US" altLang="zh-CN" baseline="30000">
                <a:latin typeface="Times New Roman" pitchFamily="18" charset="0"/>
              </a:rPr>
              <a:t>(3)</a:t>
            </a:r>
            <a:r>
              <a:rPr lang="en-US" altLang="zh-CN">
                <a:latin typeface="Times New Roman" pitchFamily="18" charset="0"/>
              </a:rPr>
              <a:t>, W2</a:t>
            </a:r>
            <a:r>
              <a:rPr lang="en-US" altLang="zh-CN" baseline="30000">
                <a:latin typeface="Times New Roman" pitchFamily="18" charset="0"/>
              </a:rPr>
              <a:t>(3)…… </a:t>
            </a:r>
            <a:r>
              <a:rPr lang="en-US" altLang="zh-CN">
                <a:latin typeface="Times New Roman" pitchFamily="18" charset="0"/>
              </a:rPr>
              <a:t>Wn</a:t>
            </a:r>
            <a:r>
              <a:rPr lang="en-US" altLang="zh-CN" baseline="30000">
                <a:latin typeface="Times New Roman" pitchFamily="18" charset="0"/>
              </a:rPr>
              <a:t>(3)</a:t>
            </a:r>
          </a:p>
          <a:p>
            <a:pPr>
              <a:spcBef>
                <a:spcPct val="50000"/>
              </a:spcBef>
              <a:buSzTx/>
              <a:buFont typeface="Wingdings" pitchFamily="2" charset="2"/>
              <a:buNone/>
            </a:pPr>
            <a:r>
              <a:rPr lang="en-US" altLang="zh-CN" baseline="30000">
                <a:latin typeface="Times New Roman" pitchFamily="18" charset="0"/>
              </a:rPr>
              <a:t>                                    </a:t>
            </a:r>
            <a:r>
              <a:rPr lang="en-US" altLang="zh-CN">
                <a:latin typeface="Times New Roman" pitchFamily="18" charset="0"/>
              </a:rPr>
              <a:t>→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</a:rPr>
              <a:t>矩阵</a:t>
            </a:r>
            <a:r>
              <a:rPr lang="zh-CN" altLang="en-US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</a:rPr>
              <a:t>X</a:t>
            </a:r>
            <a:r>
              <a:rPr lang="en-US" altLang="zh-CN" baseline="30000">
                <a:latin typeface="Times New Roman" pitchFamily="18" charset="0"/>
              </a:rPr>
              <a:t>(3)</a:t>
            </a:r>
            <a:endParaRPr lang="en-US" altLang="zh-CN">
              <a:latin typeface="Times New Roman" pitchFamily="18" charset="0"/>
            </a:endParaRPr>
          </a:p>
          <a:p>
            <a:pPr>
              <a:spcBef>
                <a:spcPct val="50000"/>
              </a:spcBef>
              <a:buSzTx/>
              <a:buFont typeface="Wingdings" pitchFamily="2" charset="2"/>
              <a:buBlip>
                <a:blip r:embed="rId6"/>
              </a:buBlip>
            </a:pPr>
            <a:r>
              <a:rPr lang="zh-CN" altLang="en-US">
                <a:latin typeface="Times New Roman" pitchFamily="18" charset="0"/>
              </a:rPr>
              <a:t>则</a:t>
            </a:r>
            <a:r>
              <a:rPr lang="en-US" altLang="zh-CN">
                <a:latin typeface="Times New Roman" pitchFamily="18" charset="0"/>
              </a:rPr>
              <a:t>: 3</a:t>
            </a:r>
            <a:r>
              <a:rPr lang="zh-CN" altLang="en-US">
                <a:latin typeface="Times New Roman" pitchFamily="18" charset="0"/>
              </a:rPr>
              <a:t>层对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层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</a:rPr>
              <a:t>组合权向量</a:t>
            </a:r>
            <a:r>
              <a:rPr lang="zh-CN" altLang="en-US">
                <a:latin typeface="Times New Roman" pitchFamily="18" charset="0"/>
              </a:rPr>
              <a:t>为</a:t>
            </a:r>
          </a:p>
          <a:p>
            <a:pPr>
              <a:spcBef>
                <a:spcPct val="50000"/>
              </a:spcBef>
              <a:buSzTx/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                          </a:t>
            </a:r>
            <a:r>
              <a:rPr lang="en-US" altLang="zh-CN">
                <a:latin typeface="Times New Roman" pitchFamily="18" charset="0"/>
              </a:rPr>
              <a:t>W</a:t>
            </a:r>
            <a:r>
              <a:rPr lang="en-US" altLang="zh-CN" baseline="30000">
                <a:latin typeface="Times New Roman" pitchFamily="18" charset="0"/>
              </a:rPr>
              <a:t>(3)</a:t>
            </a:r>
            <a:r>
              <a:rPr lang="en-US" altLang="zh-CN">
                <a:latin typeface="Times New Roman" pitchFamily="18" charset="0"/>
              </a:rPr>
              <a:t> = X</a:t>
            </a:r>
            <a:r>
              <a:rPr lang="en-US" altLang="zh-CN" baseline="30000">
                <a:latin typeface="Times New Roman" pitchFamily="18" charset="0"/>
              </a:rPr>
              <a:t>(3)</a:t>
            </a:r>
            <a:r>
              <a:rPr lang="en-US" altLang="zh-CN">
                <a:latin typeface="Times New Roman" pitchFamily="18" charset="0"/>
              </a:rPr>
              <a:t> W</a:t>
            </a:r>
            <a:r>
              <a:rPr lang="en-US" altLang="zh-CN" baseline="30000">
                <a:latin typeface="Times New Roman" pitchFamily="18" charset="0"/>
              </a:rPr>
              <a:t>(2)</a:t>
            </a:r>
          </a:p>
        </p:txBody>
      </p:sp>
      <p:sp>
        <p:nvSpPr>
          <p:cNvPr id="877624" name="Line 56"/>
          <p:cNvSpPr>
            <a:spLocks noChangeShapeType="1"/>
          </p:cNvSpPr>
          <p:nvPr/>
        </p:nvSpPr>
        <p:spPr bwMode="auto">
          <a:xfrm flipV="1">
            <a:off x="2781300" y="5448300"/>
            <a:ext cx="0" cy="254000"/>
          </a:xfrm>
          <a:prstGeom prst="line">
            <a:avLst/>
          </a:prstGeom>
          <a:noFill/>
          <a:ln w="12700">
            <a:solidFill>
              <a:srgbClr val="F8006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7626" name="Rectangle 58"/>
          <p:cNvSpPr>
            <a:spLocks noChangeArrowheads="1"/>
          </p:cNvSpPr>
          <p:nvPr/>
        </p:nvSpPr>
        <p:spPr bwMode="auto">
          <a:xfrm>
            <a:off x="2413000" y="5664200"/>
            <a:ext cx="755650" cy="439738"/>
          </a:xfrm>
          <a:prstGeom prst="rect">
            <a:avLst/>
          </a:prstGeom>
          <a:noFill/>
          <a:ln w="12700">
            <a:solidFill>
              <a:srgbClr val="F8006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200">
                <a:solidFill>
                  <a:srgbClr val="000092"/>
                </a:solidFill>
                <a:ea typeface="宋体" pitchFamily="2" charset="-122"/>
              </a:rPr>
              <a:t>准则</a:t>
            </a:r>
          </a:p>
        </p:txBody>
      </p:sp>
      <p:sp>
        <p:nvSpPr>
          <p:cNvPr id="877627" name="Line 59"/>
          <p:cNvSpPr>
            <a:spLocks noChangeShapeType="1"/>
          </p:cNvSpPr>
          <p:nvPr/>
        </p:nvSpPr>
        <p:spPr bwMode="auto">
          <a:xfrm flipH="1" flipV="1">
            <a:off x="5689600" y="4089400"/>
            <a:ext cx="1892300" cy="0"/>
          </a:xfrm>
          <a:prstGeom prst="line">
            <a:avLst/>
          </a:prstGeom>
          <a:noFill/>
          <a:ln w="12700">
            <a:solidFill>
              <a:srgbClr val="F8006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7628" name="Rectangle 60"/>
          <p:cNvSpPr>
            <a:spLocks noChangeArrowheads="1"/>
          </p:cNvSpPr>
          <p:nvPr/>
        </p:nvSpPr>
        <p:spPr bwMode="auto">
          <a:xfrm>
            <a:off x="7581900" y="3873500"/>
            <a:ext cx="755650" cy="439738"/>
          </a:xfrm>
          <a:prstGeom prst="rect">
            <a:avLst/>
          </a:prstGeom>
          <a:noFill/>
          <a:ln w="12700">
            <a:solidFill>
              <a:srgbClr val="F8006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200">
                <a:solidFill>
                  <a:srgbClr val="000092"/>
                </a:solidFill>
                <a:ea typeface="宋体" pitchFamily="2" charset="-122"/>
              </a:rPr>
              <a:t>方案</a:t>
            </a:r>
          </a:p>
        </p:txBody>
      </p:sp>
      <p:sp>
        <p:nvSpPr>
          <p:cNvPr id="877629" name="Line 61"/>
          <p:cNvSpPr>
            <a:spLocks noChangeShapeType="1"/>
          </p:cNvSpPr>
          <p:nvPr/>
        </p:nvSpPr>
        <p:spPr bwMode="auto">
          <a:xfrm flipV="1">
            <a:off x="6375400" y="5384800"/>
            <a:ext cx="0" cy="254000"/>
          </a:xfrm>
          <a:prstGeom prst="line">
            <a:avLst/>
          </a:prstGeom>
          <a:noFill/>
          <a:ln w="12700">
            <a:solidFill>
              <a:srgbClr val="F8006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7630" name="Rectangle 62"/>
          <p:cNvSpPr>
            <a:spLocks noChangeArrowheads="1"/>
          </p:cNvSpPr>
          <p:nvPr/>
        </p:nvSpPr>
        <p:spPr bwMode="auto">
          <a:xfrm>
            <a:off x="5638800" y="5600700"/>
            <a:ext cx="1593850" cy="439738"/>
          </a:xfrm>
          <a:prstGeom prst="rect">
            <a:avLst/>
          </a:prstGeom>
          <a:noFill/>
          <a:ln w="12700">
            <a:solidFill>
              <a:srgbClr val="F8006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200">
                <a:solidFill>
                  <a:srgbClr val="000092"/>
                </a:solidFill>
                <a:ea typeface="宋体" pitchFamily="2" charset="-122"/>
              </a:rPr>
              <a:t>准则对决策</a:t>
            </a:r>
          </a:p>
        </p:txBody>
      </p:sp>
      <p:sp>
        <p:nvSpPr>
          <p:cNvPr id="877631" name="Line 63"/>
          <p:cNvSpPr>
            <a:spLocks noChangeShapeType="1"/>
          </p:cNvSpPr>
          <p:nvPr/>
        </p:nvSpPr>
        <p:spPr bwMode="auto">
          <a:xfrm flipV="1">
            <a:off x="1435100" y="5448300"/>
            <a:ext cx="0" cy="254000"/>
          </a:xfrm>
          <a:prstGeom prst="line">
            <a:avLst/>
          </a:prstGeom>
          <a:noFill/>
          <a:ln w="12700">
            <a:solidFill>
              <a:srgbClr val="F8006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7632" name="Rectangle 64"/>
          <p:cNvSpPr>
            <a:spLocks noChangeArrowheads="1"/>
          </p:cNvSpPr>
          <p:nvPr/>
        </p:nvSpPr>
        <p:spPr bwMode="auto">
          <a:xfrm>
            <a:off x="698500" y="5664200"/>
            <a:ext cx="1593850" cy="439738"/>
          </a:xfrm>
          <a:prstGeom prst="rect">
            <a:avLst/>
          </a:prstGeom>
          <a:noFill/>
          <a:ln w="12700">
            <a:solidFill>
              <a:srgbClr val="F8006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200">
                <a:solidFill>
                  <a:srgbClr val="000092"/>
                </a:solidFill>
                <a:ea typeface="宋体" pitchFamily="2" charset="-122"/>
              </a:rPr>
              <a:t>方案对决策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569913"/>
            <a:ext cx="2744788" cy="476250"/>
          </a:xfrm>
          <a:noFill/>
          <a:ln/>
          <a:effectLst>
            <a:outerShdw dist="17961" dir="2700000" algn="ctr" rotWithShape="0">
              <a:srgbClr val="00009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zh-CN" altLang="en-US" sz="2800">
                <a:solidFill>
                  <a:srgbClr val="006600"/>
                </a:solidFill>
                <a:latin typeface="Times New Roman" pitchFamily="18" charset="0"/>
              </a:rPr>
              <a:t>组合一致性检验</a:t>
            </a:r>
          </a:p>
        </p:txBody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35063"/>
            <a:ext cx="2800350" cy="420687"/>
          </a:xfrm>
        </p:spPr>
        <p:txBody>
          <a:bodyPr/>
          <a:lstStyle/>
          <a:p>
            <a:r>
              <a:rPr lang="zh-CN" altLang="en-US"/>
              <a:t>下层一致性指标</a:t>
            </a:r>
          </a:p>
        </p:txBody>
      </p:sp>
      <p:sp>
        <p:nvSpPr>
          <p:cNvPr id="850948" name="Rectangle 4"/>
          <p:cNvSpPr>
            <a:spLocks noChangeArrowheads="1"/>
          </p:cNvSpPr>
          <p:nvPr/>
        </p:nvSpPr>
        <p:spPr bwMode="auto">
          <a:xfrm>
            <a:off x="4511675" y="425450"/>
            <a:ext cx="3825875" cy="120015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一致性指标 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CI= (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  <a:sym typeface="Symbol" pitchFamily="18" charset="2"/>
              </a:rPr>
              <a:t>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 -n)/(n-1)</a:t>
            </a:r>
          </a:p>
          <a:p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随机一致性指标   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RI </a:t>
            </a: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表</a:t>
            </a:r>
          </a:p>
          <a:p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一致性比率       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CR=CI/RI</a:t>
            </a:r>
          </a:p>
        </p:txBody>
      </p:sp>
      <p:sp>
        <p:nvSpPr>
          <p:cNvPr id="850951" name="Rectangle 7"/>
          <p:cNvSpPr>
            <a:spLocks noChangeArrowheads="1"/>
          </p:cNvSpPr>
          <p:nvPr/>
        </p:nvSpPr>
        <p:spPr bwMode="auto">
          <a:xfrm>
            <a:off x="881063" y="3022600"/>
            <a:ext cx="5862637" cy="348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Blip>
                <a:blip r:embed="rId3"/>
              </a:buBlip>
            </a:pP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2</a:t>
            </a: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层对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层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: </a:t>
            </a:r>
            <a:r>
              <a:rPr kumimoji="1" lang="en-US" altLang="zh-CN">
                <a:solidFill>
                  <a:srgbClr val="000048"/>
                </a:solidFill>
                <a:ea typeface="楷体_GB2312" pitchFamily="49" charset="-122"/>
              </a:rPr>
              <a:t>CR</a:t>
            </a:r>
            <a:r>
              <a:rPr lang="en-US" altLang="zh-CN" baseline="30000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(2)</a:t>
            </a:r>
            <a:r>
              <a:rPr kumimoji="1" lang="en-US" altLang="zh-CN" baseline="-25000">
                <a:solidFill>
                  <a:srgbClr val="000048"/>
                </a:solidFill>
                <a:ea typeface="楷体_GB2312" pitchFamily="49" charset="-122"/>
              </a:rPr>
              <a:t> </a:t>
            </a:r>
            <a:r>
              <a:rPr kumimoji="1" lang="en-US" altLang="zh-CN">
                <a:solidFill>
                  <a:srgbClr val="000048"/>
                </a:solidFill>
                <a:ea typeface="楷体_GB2312" pitchFamily="49" charset="-122"/>
              </a:rPr>
              <a:t>= 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CI</a:t>
            </a:r>
            <a:r>
              <a:rPr lang="en-US" altLang="zh-CN" baseline="30000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(2)</a:t>
            </a:r>
            <a:r>
              <a:rPr kumimoji="1" lang="en-US" altLang="zh-CN" baseline="-25000">
                <a:solidFill>
                  <a:srgbClr val="000048"/>
                </a:solidFill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/RI</a:t>
            </a:r>
            <a:r>
              <a:rPr lang="en-US" altLang="zh-CN" baseline="30000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(2)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Blip>
                <a:blip r:embed="rId3"/>
              </a:buBlip>
            </a:pPr>
            <a:r>
              <a:rPr kumimoji="1" lang="en-US" altLang="zh-CN" baseline="-25000">
                <a:solidFill>
                  <a:srgbClr val="000048"/>
                </a:solidFill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3</a:t>
            </a: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层对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2</a:t>
            </a: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层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: </a:t>
            </a:r>
            <a:r>
              <a:rPr kumimoji="1" lang="en-US" altLang="zh-CN">
                <a:solidFill>
                  <a:srgbClr val="000048"/>
                </a:solidFill>
                <a:ea typeface="楷体_GB2312" pitchFamily="49" charset="-122"/>
              </a:rPr>
              <a:t>CI1</a:t>
            </a:r>
            <a:r>
              <a:rPr lang="en-US" altLang="zh-CN" baseline="30000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(3)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,</a:t>
            </a:r>
            <a:r>
              <a:rPr kumimoji="1" lang="en-US" altLang="zh-CN">
                <a:solidFill>
                  <a:srgbClr val="000048"/>
                </a:solidFill>
                <a:ea typeface="楷体_GB2312" pitchFamily="49" charset="-122"/>
              </a:rPr>
              <a:t>CI2</a:t>
            </a:r>
            <a:r>
              <a:rPr lang="en-US" altLang="zh-CN" baseline="30000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(3)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,…,</a:t>
            </a:r>
            <a:r>
              <a:rPr kumimoji="1" lang="en-US" altLang="zh-CN">
                <a:solidFill>
                  <a:srgbClr val="000048"/>
                </a:solidFill>
                <a:ea typeface="楷体_GB2312" pitchFamily="49" charset="-122"/>
              </a:rPr>
              <a:t>CIn</a:t>
            </a:r>
            <a:r>
              <a:rPr lang="en-US" altLang="zh-CN" baseline="30000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(3)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;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                    </a:t>
            </a:r>
            <a:r>
              <a:rPr kumimoji="1" lang="en-US" altLang="zh-CN">
                <a:solidFill>
                  <a:srgbClr val="000048"/>
                </a:solidFill>
                <a:ea typeface="楷体_GB2312" pitchFamily="49" charset="-122"/>
              </a:rPr>
              <a:t>RI1</a:t>
            </a:r>
            <a:r>
              <a:rPr lang="en-US" altLang="zh-CN" baseline="30000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(3)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,</a:t>
            </a:r>
            <a:r>
              <a:rPr kumimoji="1" lang="en-US" altLang="zh-CN">
                <a:solidFill>
                  <a:srgbClr val="000048"/>
                </a:solidFill>
                <a:ea typeface="楷体_GB2312" pitchFamily="49" charset="-122"/>
              </a:rPr>
              <a:t>RI2</a:t>
            </a:r>
            <a:r>
              <a:rPr lang="en-US" altLang="zh-CN" baseline="30000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(3)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,…,R</a:t>
            </a:r>
            <a:r>
              <a:rPr kumimoji="1" lang="en-US" altLang="zh-CN">
                <a:solidFill>
                  <a:srgbClr val="000048"/>
                </a:solidFill>
                <a:ea typeface="楷体_GB2312" pitchFamily="49" charset="-122"/>
              </a:rPr>
              <a:t>In</a:t>
            </a:r>
            <a:r>
              <a:rPr lang="en-US" altLang="zh-CN" baseline="30000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(3)</a:t>
            </a:r>
            <a:endParaRPr lang="en-US" altLang="zh-CN">
              <a:solidFill>
                <a:srgbClr val="000048"/>
              </a:solidFill>
              <a:latin typeface="Arial" charset="0"/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Blip>
                <a:blip r:embed="rId3"/>
              </a:buBlip>
            </a:pP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令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:  </a:t>
            </a:r>
            <a:r>
              <a:rPr kumimoji="1" lang="en-US" altLang="zh-CN">
                <a:solidFill>
                  <a:srgbClr val="000048"/>
                </a:solidFill>
                <a:ea typeface="楷体_GB2312" pitchFamily="49" charset="-122"/>
              </a:rPr>
              <a:t>CI </a:t>
            </a:r>
            <a:r>
              <a:rPr lang="en-US" altLang="zh-CN" baseline="30000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(3)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= (</a:t>
            </a:r>
            <a:r>
              <a:rPr kumimoji="1" lang="en-US" altLang="zh-CN">
                <a:solidFill>
                  <a:srgbClr val="000048"/>
                </a:solidFill>
                <a:ea typeface="楷体_GB2312" pitchFamily="49" charset="-122"/>
              </a:rPr>
              <a:t>CI1</a:t>
            </a:r>
            <a:r>
              <a:rPr lang="en-US" altLang="zh-CN" baseline="30000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(3)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,</a:t>
            </a:r>
            <a:r>
              <a:rPr kumimoji="1" lang="en-US" altLang="zh-CN">
                <a:solidFill>
                  <a:srgbClr val="000048"/>
                </a:solidFill>
                <a:ea typeface="楷体_GB2312" pitchFamily="49" charset="-122"/>
              </a:rPr>
              <a:t>CI2</a:t>
            </a:r>
            <a:r>
              <a:rPr lang="en-US" altLang="zh-CN" baseline="30000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(3)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,…,</a:t>
            </a:r>
            <a:r>
              <a:rPr kumimoji="1" lang="en-US" altLang="zh-CN">
                <a:solidFill>
                  <a:srgbClr val="000048"/>
                </a:solidFill>
                <a:ea typeface="楷体_GB2312" pitchFamily="49" charset="-122"/>
              </a:rPr>
              <a:t>CIn</a:t>
            </a:r>
            <a:r>
              <a:rPr lang="en-US" altLang="zh-CN" baseline="30000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(3)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) W</a:t>
            </a:r>
            <a:r>
              <a:rPr lang="en-US" altLang="zh-CN" baseline="30000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(2)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         R</a:t>
            </a:r>
            <a:r>
              <a:rPr kumimoji="1" lang="en-US" altLang="zh-CN">
                <a:solidFill>
                  <a:srgbClr val="000048"/>
                </a:solidFill>
                <a:ea typeface="楷体_GB2312" pitchFamily="49" charset="-122"/>
              </a:rPr>
              <a:t>I </a:t>
            </a:r>
            <a:r>
              <a:rPr lang="en-US" altLang="zh-CN" baseline="30000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(3)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= (</a:t>
            </a:r>
            <a:r>
              <a:rPr kumimoji="1" lang="en-US" altLang="zh-CN">
                <a:solidFill>
                  <a:srgbClr val="000048"/>
                </a:solidFill>
                <a:ea typeface="楷体_GB2312" pitchFamily="49" charset="-122"/>
              </a:rPr>
              <a:t>RI1</a:t>
            </a:r>
            <a:r>
              <a:rPr lang="en-US" altLang="zh-CN" baseline="30000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(3)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,</a:t>
            </a:r>
            <a:r>
              <a:rPr kumimoji="1" lang="en-US" altLang="zh-CN">
                <a:solidFill>
                  <a:srgbClr val="000048"/>
                </a:solidFill>
                <a:ea typeface="楷体_GB2312" pitchFamily="49" charset="-122"/>
              </a:rPr>
              <a:t>RI2</a:t>
            </a:r>
            <a:r>
              <a:rPr lang="en-US" altLang="zh-CN" baseline="30000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(3)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,…,R</a:t>
            </a:r>
            <a:r>
              <a:rPr kumimoji="1" lang="en-US" altLang="zh-CN">
                <a:solidFill>
                  <a:srgbClr val="000048"/>
                </a:solidFill>
                <a:ea typeface="楷体_GB2312" pitchFamily="49" charset="-122"/>
              </a:rPr>
              <a:t>In</a:t>
            </a:r>
            <a:r>
              <a:rPr lang="en-US" altLang="zh-CN" baseline="30000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(3)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) W</a:t>
            </a:r>
            <a:r>
              <a:rPr lang="en-US" altLang="zh-CN" baseline="30000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(2)</a:t>
            </a:r>
            <a:endParaRPr lang="en-US" altLang="zh-CN">
              <a:solidFill>
                <a:srgbClr val="000048"/>
              </a:solidFill>
              <a:latin typeface="Arial" charset="0"/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Blip>
                <a:blip r:embed="rId3"/>
              </a:buBlip>
            </a:pPr>
            <a:r>
              <a:rPr kumimoji="1" lang="zh-CN" altLang="en-US">
                <a:solidFill>
                  <a:srgbClr val="000048"/>
                </a:solidFill>
                <a:ea typeface="楷体_GB2312" pitchFamily="49" charset="-122"/>
              </a:rPr>
              <a:t>一致性比率   </a:t>
            </a:r>
            <a:r>
              <a:rPr kumimoji="1" lang="en-US" altLang="zh-CN">
                <a:solidFill>
                  <a:srgbClr val="000048"/>
                </a:solidFill>
                <a:ea typeface="楷体_GB2312" pitchFamily="49" charset="-122"/>
              </a:rPr>
              <a:t>CR </a:t>
            </a:r>
            <a:r>
              <a:rPr lang="en-US" altLang="zh-CN" baseline="30000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(3)</a:t>
            </a:r>
            <a:r>
              <a:rPr kumimoji="1" lang="en-US" altLang="zh-CN">
                <a:solidFill>
                  <a:srgbClr val="000048"/>
                </a:solidFill>
                <a:ea typeface="楷体_GB2312" pitchFamily="49" charset="-122"/>
              </a:rPr>
              <a:t> = CR</a:t>
            </a:r>
            <a:r>
              <a:rPr lang="en-US" altLang="zh-CN" baseline="30000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(2)</a:t>
            </a:r>
            <a:r>
              <a:rPr kumimoji="1" lang="en-US" altLang="zh-CN">
                <a:solidFill>
                  <a:srgbClr val="000048"/>
                </a:solidFill>
                <a:ea typeface="楷体_GB2312" pitchFamily="49" charset="-122"/>
              </a:rPr>
              <a:t>+(CI </a:t>
            </a:r>
            <a:r>
              <a:rPr lang="en-US" altLang="zh-CN" baseline="30000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(3)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/ R</a:t>
            </a:r>
            <a:r>
              <a:rPr kumimoji="1" lang="en-US" altLang="zh-CN">
                <a:solidFill>
                  <a:srgbClr val="000048"/>
                </a:solidFill>
                <a:ea typeface="楷体_GB2312" pitchFamily="49" charset="-122"/>
              </a:rPr>
              <a:t>I </a:t>
            </a:r>
            <a:r>
              <a:rPr lang="en-US" altLang="zh-CN" baseline="30000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(3)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)</a:t>
            </a:r>
            <a:endParaRPr kumimoji="1" lang="en-US" altLang="zh-CN">
              <a:solidFill>
                <a:srgbClr val="000048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Blip>
                <a:blip r:embed="rId3"/>
              </a:buBlip>
            </a:pPr>
            <a:r>
              <a:rPr kumimoji="1" lang="zh-CN" altLang="en-US">
                <a:solidFill>
                  <a:srgbClr val="000048"/>
                </a:solidFill>
                <a:ea typeface="楷体_GB2312" pitchFamily="49" charset="-122"/>
              </a:rPr>
              <a:t>一致性检验   </a:t>
            </a:r>
            <a:r>
              <a:rPr kumimoji="1" lang="en-US" altLang="zh-CN">
                <a:solidFill>
                  <a:srgbClr val="000048"/>
                </a:solidFill>
                <a:ea typeface="楷体_GB2312" pitchFamily="49" charset="-122"/>
              </a:rPr>
              <a:t>CR </a:t>
            </a:r>
            <a:r>
              <a:rPr lang="en-US" altLang="zh-CN" baseline="30000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(3)</a:t>
            </a:r>
            <a:r>
              <a:rPr kumimoji="1" lang="en-US" altLang="zh-CN">
                <a:solidFill>
                  <a:srgbClr val="000048"/>
                </a:solidFill>
                <a:ea typeface="楷体_GB2312" pitchFamily="49" charset="-122"/>
              </a:rPr>
              <a:t> &lt;0.1</a:t>
            </a:r>
          </a:p>
        </p:txBody>
      </p:sp>
      <p:sp>
        <p:nvSpPr>
          <p:cNvPr id="850952" name="Rectangle 8"/>
          <p:cNvSpPr>
            <a:spLocks noChangeArrowheads="1"/>
          </p:cNvSpPr>
          <p:nvPr/>
        </p:nvSpPr>
        <p:spPr bwMode="auto">
          <a:xfrm>
            <a:off x="1270000" y="1638300"/>
            <a:ext cx="3605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第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i</a:t>
            </a: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层权重向量：加权平均</a:t>
            </a:r>
          </a:p>
        </p:txBody>
      </p:sp>
      <p:sp>
        <p:nvSpPr>
          <p:cNvPr id="850953" name="Rectangle 9"/>
          <p:cNvSpPr>
            <a:spLocks noChangeArrowheads="1"/>
          </p:cNvSpPr>
          <p:nvPr/>
        </p:nvSpPr>
        <p:spPr bwMode="auto">
          <a:xfrm>
            <a:off x="457200" y="2492375"/>
            <a:ext cx="7259638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组合一致性比率：</a:t>
            </a:r>
            <a:r>
              <a:rPr lang="en-US" altLang="zh-CN">
                <a:solidFill>
                  <a:srgbClr val="000048"/>
                </a:solidFill>
                <a:ea typeface="楷体_GB2312" pitchFamily="49" charset="-122"/>
              </a:rPr>
              <a:t>CR </a:t>
            </a:r>
            <a:r>
              <a:rPr lang="en-US" altLang="zh-CN" baseline="-25000">
                <a:solidFill>
                  <a:srgbClr val="000048"/>
                </a:solidFill>
                <a:ea typeface="楷体_GB2312" pitchFamily="49" charset="-122"/>
              </a:rPr>
              <a:t>i+1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——</a:t>
            </a: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两层相加</a:t>
            </a:r>
          </a:p>
        </p:txBody>
      </p:sp>
      <p:sp>
        <p:nvSpPr>
          <p:cNvPr id="850955" name="Line 11"/>
          <p:cNvSpPr>
            <a:spLocks noChangeShapeType="1"/>
          </p:cNvSpPr>
          <p:nvPr/>
        </p:nvSpPr>
        <p:spPr bwMode="auto">
          <a:xfrm flipH="1">
            <a:off x="1193800" y="1498600"/>
            <a:ext cx="0" cy="622300"/>
          </a:xfrm>
          <a:prstGeom prst="line">
            <a:avLst/>
          </a:prstGeom>
          <a:noFill/>
          <a:ln w="12700">
            <a:solidFill>
              <a:srgbClr val="F8006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956" name="Rectangle 12"/>
          <p:cNvSpPr>
            <a:spLocks noChangeArrowheads="1"/>
          </p:cNvSpPr>
          <p:nvPr/>
        </p:nvSpPr>
        <p:spPr bwMode="auto">
          <a:xfrm>
            <a:off x="463550" y="2009775"/>
            <a:ext cx="7700963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48"/>
                </a:solidFill>
                <a:ea typeface="楷体_GB2312" pitchFamily="49" charset="-122"/>
              </a:rPr>
              <a:t>第</a:t>
            </a:r>
            <a:r>
              <a:rPr lang="en-US" altLang="zh-CN">
                <a:solidFill>
                  <a:srgbClr val="000048"/>
                </a:solidFill>
                <a:ea typeface="楷体_GB2312" pitchFamily="49" charset="-122"/>
              </a:rPr>
              <a:t>i+1</a:t>
            </a:r>
            <a:r>
              <a:rPr lang="zh-CN" altLang="en-US">
                <a:solidFill>
                  <a:srgbClr val="000048"/>
                </a:solidFill>
                <a:ea typeface="楷体_GB2312" pitchFamily="49" charset="-122"/>
              </a:rPr>
              <a:t>层对</a:t>
            </a:r>
            <a:r>
              <a:rPr lang="en-US" altLang="zh-CN">
                <a:solidFill>
                  <a:srgbClr val="000048"/>
                </a:solidFill>
                <a:ea typeface="楷体_GB2312" pitchFamily="49" charset="-122"/>
              </a:rPr>
              <a:t>i</a:t>
            </a:r>
            <a:r>
              <a:rPr lang="zh-CN" altLang="en-US">
                <a:solidFill>
                  <a:srgbClr val="000048"/>
                </a:solidFill>
                <a:ea typeface="楷体_GB2312" pitchFamily="49" charset="-122"/>
              </a:rPr>
              <a:t>－</a:t>
            </a:r>
            <a:r>
              <a:rPr lang="en-US" altLang="zh-CN">
                <a:solidFill>
                  <a:srgbClr val="000048"/>
                </a:solidFill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000048"/>
                </a:solidFill>
                <a:ea typeface="楷体_GB2312" pitchFamily="49" charset="-122"/>
              </a:rPr>
              <a:t>层的一致指标</a:t>
            </a:r>
            <a:r>
              <a:rPr lang="en-US" altLang="zh-CN">
                <a:solidFill>
                  <a:srgbClr val="000048"/>
                </a:solidFill>
                <a:ea typeface="楷体_GB2312" pitchFamily="49" charset="-122"/>
              </a:rPr>
              <a:t>CI </a:t>
            </a:r>
            <a:r>
              <a:rPr lang="en-US" altLang="zh-CN" baseline="-25000">
                <a:solidFill>
                  <a:srgbClr val="000048"/>
                </a:solidFill>
                <a:ea typeface="楷体_GB2312" pitchFamily="49" charset="-122"/>
              </a:rPr>
              <a:t>i+1</a:t>
            </a:r>
            <a:r>
              <a:rPr lang="zh-CN" altLang="en-US">
                <a:solidFill>
                  <a:srgbClr val="000048"/>
                </a:solidFill>
                <a:ea typeface="楷体_GB2312" pitchFamily="49" charset="-122"/>
              </a:rPr>
              <a:t>和</a:t>
            </a:r>
            <a:r>
              <a:rPr lang="en-US" altLang="zh-CN">
                <a:solidFill>
                  <a:srgbClr val="000048"/>
                </a:solidFill>
                <a:ea typeface="楷体_GB2312" pitchFamily="49" charset="-122"/>
              </a:rPr>
              <a:t>RI </a:t>
            </a:r>
            <a:r>
              <a:rPr lang="en-US" altLang="zh-CN" baseline="-25000">
                <a:solidFill>
                  <a:srgbClr val="000048"/>
                </a:solidFill>
                <a:ea typeface="楷体_GB2312" pitchFamily="49" charset="-122"/>
              </a:rPr>
              <a:t>i+1</a:t>
            </a:r>
            <a:endParaRPr lang="en-US" altLang="zh-CN">
              <a:solidFill>
                <a:srgbClr val="000048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15975" y="879475"/>
            <a:ext cx="235585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离散模型</a:t>
            </a:r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850" y="2808288"/>
            <a:ext cx="7802563" cy="3013075"/>
          </a:xfrm>
        </p:spPr>
        <p:txBody>
          <a:bodyPr/>
          <a:lstStyle/>
          <a:p>
            <a:r>
              <a:rPr lang="zh-CN" altLang="en-US"/>
              <a:t>离散数：可数个</a:t>
            </a:r>
          </a:p>
          <a:p>
            <a:pPr lvl="1"/>
            <a:r>
              <a:rPr lang="zh-CN" altLang="en-US"/>
              <a:t>有限数、自然数</a:t>
            </a:r>
            <a:r>
              <a:rPr lang="en-US" altLang="zh-CN"/>
              <a:t>……</a:t>
            </a:r>
          </a:p>
          <a:p>
            <a:r>
              <a:rPr lang="zh-CN" altLang="en-US"/>
              <a:t>概率统计：离散型、连续型</a:t>
            </a:r>
          </a:p>
          <a:p>
            <a:r>
              <a:rPr lang="zh-CN" altLang="en-US"/>
              <a:t>模型：差分方程、整数规划、图论、</a:t>
            </a:r>
            <a:r>
              <a:rPr lang="en-US" altLang="zh-CN"/>
              <a:t>… …</a:t>
            </a:r>
          </a:p>
          <a:p>
            <a:r>
              <a:rPr lang="zh-CN" altLang="en-US"/>
              <a:t>知识：离散数学</a:t>
            </a:r>
          </a:p>
          <a:p>
            <a:pPr lvl="1"/>
            <a:r>
              <a:rPr lang="zh-CN" altLang="en-US"/>
              <a:t>集合、代数、图论、逻辑</a:t>
            </a:r>
          </a:p>
        </p:txBody>
      </p:sp>
      <p:pic>
        <p:nvPicPr>
          <p:cNvPr id="789508" name="Picture 4" descr="E:\3数学建模\数模教学2005\课件制作素材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50" y="1235075"/>
            <a:ext cx="19526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9563" y="311150"/>
            <a:ext cx="7232650" cy="860425"/>
          </a:xfrm>
          <a:noFill/>
          <a:ln/>
          <a:effectLst>
            <a:outerShdw dist="17961" dir="2700000" algn="ctr" rotWithShape="0">
              <a:srgbClr val="00009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zh-CN" altLang="en-US" sz="2800">
                <a:solidFill>
                  <a:srgbClr val="006600"/>
                </a:solidFill>
                <a:latin typeface="Times New Roman" pitchFamily="18" charset="0"/>
              </a:rPr>
              <a:t>模型一     </a:t>
            </a:r>
            <a:br>
              <a:rPr lang="zh-CN" altLang="en-US" sz="2800">
                <a:solidFill>
                  <a:srgbClr val="006600"/>
                </a:solidFill>
                <a:latin typeface="Times New Roman" pitchFamily="18" charset="0"/>
              </a:rPr>
            </a:br>
            <a:endParaRPr lang="zh-CN" altLang="en-US" sz="2800">
              <a:solidFill>
                <a:srgbClr val="006600"/>
              </a:solidFill>
              <a:latin typeface="Times New Roman" pitchFamily="18" charset="0"/>
            </a:endParaRPr>
          </a:p>
        </p:txBody>
      </p:sp>
      <p:grpSp>
        <p:nvGrpSpPr>
          <p:cNvPr id="852996" name="Group 4"/>
          <p:cNvGrpSpPr>
            <a:grpSpLocks/>
          </p:cNvGrpSpPr>
          <p:nvPr/>
        </p:nvGrpSpPr>
        <p:grpSpPr bwMode="auto">
          <a:xfrm>
            <a:off x="1809750" y="374650"/>
            <a:ext cx="2654300" cy="2044700"/>
            <a:chOff x="3648" y="336"/>
            <a:chExt cx="2016" cy="1440"/>
          </a:xfrm>
        </p:grpSpPr>
        <p:sp>
          <p:nvSpPr>
            <p:cNvPr id="852997" name="Line 5"/>
            <p:cNvSpPr>
              <a:spLocks noChangeShapeType="1"/>
            </p:cNvSpPr>
            <p:nvPr/>
          </p:nvSpPr>
          <p:spPr bwMode="auto">
            <a:xfrm flipH="1" flipV="1">
              <a:off x="4560" y="1152"/>
              <a:ext cx="816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grpSp>
          <p:nvGrpSpPr>
            <p:cNvPr id="852998" name="Group 6"/>
            <p:cNvGrpSpPr>
              <a:grpSpLocks/>
            </p:cNvGrpSpPr>
            <p:nvPr/>
          </p:nvGrpSpPr>
          <p:grpSpPr bwMode="auto">
            <a:xfrm>
              <a:off x="3648" y="336"/>
              <a:ext cx="2016" cy="816"/>
              <a:chOff x="3648" y="336"/>
              <a:chExt cx="2016" cy="816"/>
            </a:xfrm>
          </p:grpSpPr>
          <p:sp>
            <p:nvSpPr>
              <p:cNvPr id="852999" name="Rectangle 7"/>
              <p:cNvSpPr>
                <a:spLocks noChangeArrowheads="1"/>
              </p:cNvSpPr>
              <p:nvPr/>
            </p:nvSpPr>
            <p:spPr bwMode="auto">
              <a:xfrm>
                <a:off x="3648" y="912"/>
                <a:ext cx="432" cy="24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kumimoji="1" lang="zh-CN" altLang="en-US" sz="2000">
                    <a:solidFill>
                      <a:schemeClr val="bg1"/>
                    </a:solidFill>
                    <a:ea typeface="宋体" pitchFamily="2" charset="-122"/>
                  </a:rPr>
                  <a:t>景点</a:t>
                </a:r>
              </a:p>
            </p:txBody>
          </p:sp>
          <p:sp>
            <p:nvSpPr>
              <p:cNvPr id="853000" name="Rectangle 8"/>
              <p:cNvSpPr>
                <a:spLocks noChangeArrowheads="1"/>
              </p:cNvSpPr>
              <p:nvPr/>
            </p:nvSpPr>
            <p:spPr bwMode="auto">
              <a:xfrm>
                <a:off x="4464" y="336"/>
                <a:ext cx="432" cy="24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kumimoji="1" lang="zh-CN" altLang="en-US" sz="2000">
                    <a:solidFill>
                      <a:schemeClr val="bg1"/>
                    </a:solidFill>
                    <a:ea typeface="宋体" pitchFamily="2" charset="-122"/>
                  </a:rPr>
                  <a:t>旅游</a:t>
                </a:r>
              </a:p>
            </p:txBody>
          </p:sp>
          <p:sp>
            <p:nvSpPr>
              <p:cNvPr id="853001" name="Rectangle 9"/>
              <p:cNvSpPr>
                <a:spLocks noChangeArrowheads="1"/>
              </p:cNvSpPr>
              <p:nvPr/>
            </p:nvSpPr>
            <p:spPr bwMode="auto">
              <a:xfrm>
                <a:off x="4176" y="912"/>
                <a:ext cx="432" cy="24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kumimoji="1" lang="zh-CN" altLang="en-US" sz="2000">
                    <a:solidFill>
                      <a:schemeClr val="bg1"/>
                    </a:solidFill>
                    <a:ea typeface="宋体" pitchFamily="2" charset="-122"/>
                  </a:rPr>
                  <a:t>吃住</a:t>
                </a:r>
              </a:p>
            </p:txBody>
          </p:sp>
          <p:sp>
            <p:nvSpPr>
              <p:cNvPr id="853002" name="Rectangle 10"/>
              <p:cNvSpPr>
                <a:spLocks noChangeArrowheads="1"/>
              </p:cNvSpPr>
              <p:nvPr/>
            </p:nvSpPr>
            <p:spPr bwMode="auto">
              <a:xfrm>
                <a:off x="4704" y="912"/>
                <a:ext cx="432" cy="24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kumimoji="1" lang="zh-CN" altLang="en-US" sz="2000">
                    <a:solidFill>
                      <a:schemeClr val="bg1"/>
                    </a:solidFill>
                    <a:ea typeface="宋体" pitchFamily="2" charset="-122"/>
                  </a:rPr>
                  <a:t>费用</a:t>
                </a:r>
              </a:p>
            </p:txBody>
          </p:sp>
          <p:sp>
            <p:nvSpPr>
              <p:cNvPr id="853003" name="Rectangle 11"/>
              <p:cNvSpPr>
                <a:spLocks noChangeArrowheads="1"/>
              </p:cNvSpPr>
              <p:nvPr/>
            </p:nvSpPr>
            <p:spPr bwMode="auto">
              <a:xfrm>
                <a:off x="5232" y="912"/>
                <a:ext cx="432" cy="24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kumimoji="1" lang="zh-CN" altLang="en-US" sz="2000">
                    <a:solidFill>
                      <a:schemeClr val="bg1"/>
                    </a:solidFill>
                    <a:ea typeface="宋体" pitchFamily="2" charset="-122"/>
                  </a:rPr>
                  <a:t>交通</a:t>
                </a:r>
              </a:p>
            </p:txBody>
          </p:sp>
          <p:sp>
            <p:nvSpPr>
              <p:cNvPr id="853004" name="Line 12"/>
              <p:cNvSpPr>
                <a:spLocks noChangeShapeType="1"/>
              </p:cNvSpPr>
              <p:nvPr/>
            </p:nvSpPr>
            <p:spPr bwMode="auto">
              <a:xfrm flipV="1">
                <a:off x="3888" y="576"/>
                <a:ext cx="576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zh-CN" altLang="en-US"/>
              </a:p>
            </p:txBody>
          </p:sp>
          <p:sp>
            <p:nvSpPr>
              <p:cNvPr id="853005" name="Line 13"/>
              <p:cNvSpPr>
                <a:spLocks noChangeShapeType="1"/>
              </p:cNvSpPr>
              <p:nvPr/>
            </p:nvSpPr>
            <p:spPr bwMode="auto">
              <a:xfrm flipV="1">
                <a:off x="4464" y="576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zh-CN" altLang="en-US"/>
              </a:p>
            </p:txBody>
          </p:sp>
          <p:sp>
            <p:nvSpPr>
              <p:cNvPr id="853006" name="Line 14"/>
              <p:cNvSpPr>
                <a:spLocks noChangeShapeType="1"/>
              </p:cNvSpPr>
              <p:nvPr/>
            </p:nvSpPr>
            <p:spPr bwMode="auto">
              <a:xfrm flipH="1" flipV="1">
                <a:off x="4800" y="576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zh-CN" altLang="en-US"/>
              </a:p>
            </p:txBody>
          </p:sp>
          <p:sp>
            <p:nvSpPr>
              <p:cNvPr id="853007" name="Line 15"/>
              <p:cNvSpPr>
                <a:spLocks noChangeShapeType="1"/>
              </p:cNvSpPr>
              <p:nvPr/>
            </p:nvSpPr>
            <p:spPr bwMode="auto">
              <a:xfrm flipH="1" flipV="1">
                <a:off x="4896" y="576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zh-CN" altLang="en-US"/>
              </a:p>
            </p:txBody>
          </p:sp>
        </p:grpSp>
        <p:sp>
          <p:nvSpPr>
            <p:cNvPr id="853008" name="Rectangle 16"/>
            <p:cNvSpPr>
              <a:spLocks noChangeArrowheads="1"/>
            </p:cNvSpPr>
            <p:nvPr/>
          </p:nvSpPr>
          <p:spPr bwMode="auto">
            <a:xfrm>
              <a:off x="3840" y="1536"/>
              <a:ext cx="432" cy="24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ea typeface="宋体" pitchFamily="2" charset="-122"/>
                </a:rPr>
                <a:t>P1</a:t>
              </a:r>
            </a:p>
          </p:txBody>
        </p:sp>
        <p:sp>
          <p:nvSpPr>
            <p:cNvPr id="853009" name="Rectangle 17"/>
            <p:cNvSpPr>
              <a:spLocks noChangeArrowheads="1"/>
            </p:cNvSpPr>
            <p:nvPr/>
          </p:nvSpPr>
          <p:spPr bwMode="auto">
            <a:xfrm>
              <a:off x="4512" y="1536"/>
              <a:ext cx="432" cy="24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ea typeface="宋体" pitchFamily="2" charset="-122"/>
                </a:rPr>
                <a:t>P2</a:t>
              </a:r>
            </a:p>
          </p:txBody>
        </p:sp>
        <p:sp>
          <p:nvSpPr>
            <p:cNvPr id="853010" name="Rectangle 18"/>
            <p:cNvSpPr>
              <a:spLocks noChangeArrowheads="1"/>
            </p:cNvSpPr>
            <p:nvPr/>
          </p:nvSpPr>
          <p:spPr bwMode="auto">
            <a:xfrm>
              <a:off x="5184" y="1536"/>
              <a:ext cx="432" cy="24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000">
                  <a:solidFill>
                    <a:schemeClr val="bg1"/>
                  </a:solidFill>
                  <a:ea typeface="宋体" pitchFamily="2" charset="-122"/>
                </a:rPr>
                <a:t>P3</a:t>
              </a:r>
            </a:p>
          </p:txBody>
        </p:sp>
        <p:sp>
          <p:nvSpPr>
            <p:cNvPr id="853011" name="Line 19"/>
            <p:cNvSpPr>
              <a:spLocks noChangeShapeType="1"/>
            </p:cNvSpPr>
            <p:nvPr/>
          </p:nvSpPr>
          <p:spPr bwMode="auto">
            <a:xfrm flipV="1">
              <a:off x="3888" y="1152"/>
              <a:ext cx="0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53012" name="Line 20"/>
            <p:cNvSpPr>
              <a:spLocks noChangeShapeType="1"/>
            </p:cNvSpPr>
            <p:nvPr/>
          </p:nvSpPr>
          <p:spPr bwMode="auto">
            <a:xfrm flipV="1">
              <a:off x="4032" y="1152"/>
              <a:ext cx="288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53013" name="Line 21"/>
            <p:cNvSpPr>
              <a:spLocks noChangeShapeType="1"/>
            </p:cNvSpPr>
            <p:nvPr/>
          </p:nvSpPr>
          <p:spPr bwMode="auto">
            <a:xfrm flipV="1">
              <a:off x="4128" y="1152"/>
              <a:ext cx="672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53014" name="Line 22"/>
            <p:cNvSpPr>
              <a:spLocks noChangeShapeType="1"/>
            </p:cNvSpPr>
            <p:nvPr/>
          </p:nvSpPr>
          <p:spPr bwMode="auto">
            <a:xfrm flipV="1">
              <a:off x="4224" y="1152"/>
              <a:ext cx="1104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53015" name="Line 23"/>
            <p:cNvSpPr>
              <a:spLocks noChangeShapeType="1"/>
            </p:cNvSpPr>
            <p:nvPr/>
          </p:nvSpPr>
          <p:spPr bwMode="auto">
            <a:xfrm flipH="1" flipV="1">
              <a:off x="3936" y="1152"/>
              <a:ext cx="624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53016" name="Line 24"/>
            <p:cNvSpPr>
              <a:spLocks noChangeShapeType="1"/>
            </p:cNvSpPr>
            <p:nvPr/>
          </p:nvSpPr>
          <p:spPr bwMode="auto">
            <a:xfrm flipH="1" flipV="1">
              <a:off x="4416" y="1152"/>
              <a:ext cx="240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53017" name="Line 25"/>
            <p:cNvSpPr>
              <a:spLocks noChangeShapeType="1"/>
            </p:cNvSpPr>
            <p:nvPr/>
          </p:nvSpPr>
          <p:spPr bwMode="auto">
            <a:xfrm flipV="1">
              <a:off x="4800" y="1152"/>
              <a:ext cx="96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53018" name="Line 26"/>
            <p:cNvSpPr>
              <a:spLocks noChangeShapeType="1"/>
            </p:cNvSpPr>
            <p:nvPr/>
          </p:nvSpPr>
          <p:spPr bwMode="auto">
            <a:xfrm flipV="1">
              <a:off x="4896" y="1152"/>
              <a:ext cx="528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53019" name="Line 27"/>
            <p:cNvSpPr>
              <a:spLocks noChangeShapeType="1"/>
            </p:cNvSpPr>
            <p:nvPr/>
          </p:nvSpPr>
          <p:spPr bwMode="auto">
            <a:xfrm flipH="1" flipV="1">
              <a:off x="4080" y="1152"/>
              <a:ext cx="1152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53020" name="Line 28"/>
            <p:cNvSpPr>
              <a:spLocks noChangeShapeType="1"/>
            </p:cNvSpPr>
            <p:nvPr/>
          </p:nvSpPr>
          <p:spPr bwMode="auto">
            <a:xfrm flipH="1" flipV="1">
              <a:off x="5040" y="1152"/>
              <a:ext cx="432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53021" name="Line 29"/>
            <p:cNvSpPr>
              <a:spLocks noChangeShapeType="1"/>
            </p:cNvSpPr>
            <p:nvPr/>
          </p:nvSpPr>
          <p:spPr bwMode="auto">
            <a:xfrm flipV="1">
              <a:off x="5568" y="1152"/>
              <a:ext cx="0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  <p:graphicFrame>
        <p:nvGraphicFramePr>
          <p:cNvPr id="853022" name="Object 30"/>
          <p:cNvGraphicFramePr>
            <a:graphicFrameLocks noChangeAspect="1"/>
          </p:cNvGraphicFramePr>
          <p:nvPr/>
        </p:nvGraphicFramePr>
        <p:xfrm>
          <a:off x="544513" y="4857750"/>
          <a:ext cx="1889125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41" name="Equation" r:id="rId4" imgW="1269720" imgH="711000" progId="Equation.3">
                  <p:embed/>
                </p:oleObj>
              </mc:Choice>
              <mc:Fallback>
                <p:oleObj name="Equation" r:id="rId4" imgW="1269720" imgH="7110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4857750"/>
                        <a:ext cx="1889125" cy="138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3023" name="Object 31"/>
          <p:cNvGraphicFramePr>
            <a:graphicFrameLocks noChangeAspect="1"/>
          </p:cNvGraphicFramePr>
          <p:nvPr/>
        </p:nvGraphicFramePr>
        <p:xfrm>
          <a:off x="2508250" y="4857750"/>
          <a:ext cx="190817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42" name="Equation" r:id="rId6" imgW="1282680" imgH="711000" progId="Equation.3">
                  <p:embed/>
                </p:oleObj>
              </mc:Choice>
              <mc:Fallback>
                <p:oleObj name="Equation" r:id="rId6" imgW="1282680" imgH="7110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4857750"/>
                        <a:ext cx="1908175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3024" name="Object 32"/>
          <p:cNvGraphicFramePr>
            <a:graphicFrameLocks noChangeAspect="1"/>
          </p:cNvGraphicFramePr>
          <p:nvPr/>
        </p:nvGraphicFramePr>
        <p:xfrm>
          <a:off x="4519613" y="4857750"/>
          <a:ext cx="1908175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43" name="Equation" r:id="rId8" imgW="1282680" imgH="711000" progId="Equation.3">
                  <p:embed/>
                </p:oleObj>
              </mc:Choice>
              <mc:Fallback>
                <p:oleObj name="Equation" r:id="rId8" imgW="1282680" imgH="7110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9613" y="4857750"/>
                        <a:ext cx="1908175" cy="138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3025" name="Object 33"/>
          <p:cNvGraphicFramePr>
            <a:graphicFrameLocks noChangeAspect="1"/>
          </p:cNvGraphicFramePr>
          <p:nvPr/>
        </p:nvGraphicFramePr>
        <p:xfrm>
          <a:off x="6575425" y="4857750"/>
          <a:ext cx="190817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44" name="Equation" r:id="rId10" imgW="1282680" imgH="711000" progId="Equation.3">
                  <p:embed/>
                </p:oleObj>
              </mc:Choice>
              <mc:Fallback>
                <p:oleObj name="Equation" r:id="rId10" imgW="1282680" imgH="7110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5425" y="4857750"/>
                        <a:ext cx="1908175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3026" name="Object 34"/>
          <p:cNvGraphicFramePr>
            <a:graphicFrameLocks noChangeAspect="1"/>
          </p:cNvGraphicFramePr>
          <p:nvPr/>
        </p:nvGraphicFramePr>
        <p:xfrm>
          <a:off x="3221038" y="2806700"/>
          <a:ext cx="2863850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45" name="Equation" r:id="rId12" imgW="1447560" imgH="914400" progId="Equation.3">
                  <p:embed/>
                </p:oleObj>
              </mc:Choice>
              <mc:Fallback>
                <p:oleObj name="Equation" r:id="rId12" imgW="1447560" imgH="9144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038" y="2806700"/>
                        <a:ext cx="2863850" cy="181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3030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592138" y="2790825"/>
            <a:ext cx="8062912" cy="420688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两两比较矩阵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2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2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5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5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5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5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5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15938" y="1101725"/>
            <a:ext cx="8278812" cy="4327525"/>
          </a:xfrm>
        </p:spPr>
        <p:txBody>
          <a:bodyPr/>
          <a:lstStyle/>
          <a:p>
            <a:r>
              <a:rPr lang="zh-CN" altLang="en-US">
                <a:latin typeface="Times New Roman" pitchFamily="18" charset="0"/>
              </a:rPr>
              <a:t>特征值特征向量</a:t>
            </a:r>
          </a:p>
          <a:p>
            <a:pPr lvl="1"/>
            <a:r>
              <a:rPr lang="en-US" altLang="zh-CN">
                <a:latin typeface="Times New Roman" pitchFamily="18" charset="0"/>
              </a:rPr>
              <a:t>λ=3.002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>
                <a:latin typeface="Times New Roman" pitchFamily="18" charset="0"/>
              </a:rPr>
              <a:t>W1=[0.6026    0.0823    0.3150]</a:t>
            </a:r>
          </a:p>
          <a:p>
            <a:pPr lvl="1"/>
            <a:r>
              <a:rPr lang="en-US" altLang="zh-CN">
                <a:latin typeface="Times New Roman" pitchFamily="18" charset="0"/>
              </a:rPr>
              <a:t>λ=3.080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>
                <a:latin typeface="Times New Roman" pitchFamily="18" charset="0"/>
              </a:rPr>
              <a:t>W2=[0.0702    0.3707    0.5590]</a:t>
            </a:r>
          </a:p>
          <a:p>
            <a:pPr lvl="1"/>
            <a:r>
              <a:rPr lang="en-US" altLang="zh-CN">
                <a:latin typeface="Times New Roman" pitchFamily="18" charset="0"/>
              </a:rPr>
              <a:t>λ=3.094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>
                <a:latin typeface="Times New Roman" pitchFamily="18" charset="0"/>
              </a:rPr>
              <a:t>W3=[0.0989    0.3643    0.5368]</a:t>
            </a:r>
          </a:p>
          <a:p>
            <a:pPr lvl="1"/>
            <a:r>
              <a:rPr lang="en-US" altLang="zh-CN">
                <a:latin typeface="Times New Roman" pitchFamily="18" charset="0"/>
              </a:rPr>
              <a:t>λ=3.065</a:t>
            </a:r>
            <a:r>
              <a:rPr lang="zh-CN" altLang="en-US">
                <a:latin typeface="Times New Roman" pitchFamily="18" charset="0"/>
              </a:rPr>
              <a:t>，</a:t>
            </a:r>
            <a:r>
              <a:rPr lang="en-US" altLang="zh-CN">
                <a:latin typeface="Times New Roman" pitchFamily="18" charset="0"/>
              </a:rPr>
              <a:t>W4=[0.2790    0.6491    0.0719]</a:t>
            </a:r>
          </a:p>
          <a:p>
            <a:pPr lvl="1"/>
            <a:r>
              <a:rPr lang="en-US" altLang="zh-CN">
                <a:latin typeface="Times New Roman" pitchFamily="18" charset="0"/>
              </a:rPr>
              <a:t>λ=4.2137, WA=[0.4969    0.2513    0.1386    0.1132]</a:t>
            </a:r>
          </a:p>
          <a:p>
            <a:r>
              <a:rPr lang="zh-CN" altLang="en-US">
                <a:latin typeface="Times New Roman" pitchFamily="18" charset="0"/>
              </a:rPr>
              <a:t>组合权向量：</a:t>
            </a:r>
          </a:p>
          <a:p>
            <a:pPr lvl="1"/>
            <a:r>
              <a:rPr kumimoji="1" lang="en-US" altLang="zh-CN">
                <a:latin typeface="Times New Roman" pitchFamily="18" charset="0"/>
              </a:rPr>
              <a:t>W </a:t>
            </a:r>
            <a:r>
              <a:rPr kumimoji="1" lang="en-US" altLang="zh-CN" baseline="30000">
                <a:latin typeface="Times New Roman" pitchFamily="18" charset="0"/>
              </a:rPr>
              <a:t>(3)</a:t>
            </a:r>
            <a:r>
              <a:rPr kumimoji="1" lang="en-US" altLang="zh-CN">
                <a:latin typeface="Times New Roman" pitchFamily="18" charset="0"/>
              </a:rPr>
              <a:t> = (W1, W2</a:t>
            </a:r>
            <a:r>
              <a:rPr kumimoji="1" lang="zh-CN" altLang="en-US">
                <a:latin typeface="Times New Roman" pitchFamily="18" charset="0"/>
              </a:rPr>
              <a:t>，</a:t>
            </a:r>
            <a:r>
              <a:rPr kumimoji="1" lang="en-US" altLang="zh-CN">
                <a:latin typeface="Times New Roman" pitchFamily="18" charset="0"/>
              </a:rPr>
              <a:t>W3</a:t>
            </a:r>
            <a:r>
              <a:rPr kumimoji="1" lang="zh-CN" altLang="en-US">
                <a:latin typeface="Times New Roman" pitchFamily="18" charset="0"/>
              </a:rPr>
              <a:t>，</a:t>
            </a:r>
            <a:r>
              <a:rPr kumimoji="1" lang="en-US" altLang="zh-CN">
                <a:latin typeface="Times New Roman" pitchFamily="18" charset="0"/>
              </a:rPr>
              <a:t>W4)</a:t>
            </a:r>
          </a:p>
          <a:p>
            <a:pPr lvl="1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W= </a:t>
            </a:r>
            <a:r>
              <a:rPr kumimoji="1" lang="en-US" altLang="zh-CN">
                <a:latin typeface="Times New Roman" pitchFamily="18" charset="0"/>
              </a:rPr>
              <a:t>W</a:t>
            </a:r>
            <a:r>
              <a:rPr lang="en-US" altLang="zh-CN" baseline="30000">
                <a:latin typeface="Times New Roman" pitchFamily="18" charset="0"/>
              </a:rPr>
              <a:t>(3)</a:t>
            </a:r>
            <a:r>
              <a:rPr lang="en-US" altLang="zh-CN">
                <a:latin typeface="Times New Roman" pitchFamily="18" charset="0"/>
              </a:rPr>
              <a:t> W</a:t>
            </a:r>
            <a:r>
              <a:rPr lang="en-US" altLang="zh-CN" baseline="30000">
                <a:latin typeface="Times New Roman" pitchFamily="18" charset="0"/>
              </a:rPr>
              <a:t>(2)</a:t>
            </a:r>
          </a:p>
        </p:txBody>
      </p:sp>
      <p:sp>
        <p:nvSpPr>
          <p:cNvPr id="855049" name="Rectangle 9"/>
          <p:cNvSpPr>
            <a:spLocks noChangeArrowheads="1"/>
          </p:cNvSpPr>
          <p:nvPr/>
        </p:nvSpPr>
        <p:spPr bwMode="auto">
          <a:xfrm>
            <a:off x="1082675" y="5513388"/>
            <a:ext cx="4545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48"/>
                </a:solidFill>
                <a:ea typeface="楷体_GB2312" pitchFamily="49" charset="-122"/>
              </a:rPr>
              <a:t>W=  [0.3624    0.2580    0.3796]</a:t>
            </a:r>
            <a:r>
              <a:rPr kumimoji="1" lang="en-US" altLang="zh-CN" baseline="30000">
                <a:solidFill>
                  <a:srgbClr val="000048"/>
                </a:solidFill>
                <a:ea typeface="楷体_GB2312" pitchFamily="49" charset="-122"/>
              </a:rPr>
              <a:t>T</a:t>
            </a:r>
          </a:p>
        </p:txBody>
      </p:sp>
      <p:sp>
        <p:nvSpPr>
          <p:cNvPr id="855051" name="Rectangle 11"/>
          <p:cNvSpPr>
            <a:spLocks noChangeArrowheads="1"/>
          </p:cNvSpPr>
          <p:nvPr/>
        </p:nvSpPr>
        <p:spPr bwMode="auto">
          <a:xfrm>
            <a:off x="7445375" y="5489575"/>
            <a:ext cx="942975" cy="4699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800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l02.m</a:t>
            </a:r>
          </a:p>
        </p:txBody>
      </p:sp>
      <p:sp>
        <p:nvSpPr>
          <p:cNvPr id="855053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36563" y="492125"/>
            <a:ext cx="8080375" cy="420688"/>
          </a:xfrm>
          <a:noFill/>
          <a:ln/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marL="230188" indent="-230188"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tabLst/>
            </a:pPr>
            <a:r>
              <a:rPr lang="en-US" altLang="zh-CN" sz="2400" b="0">
                <a:solidFill>
                  <a:srgbClr val="000048"/>
                </a:solidFill>
                <a:ea typeface="楷体_GB2312" pitchFamily="49" charset="-122"/>
              </a:rPr>
              <a:t>Matlab</a:t>
            </a:r>
            <a:r>
              <a:rPr lang="zh-CN" altLang="en-US" sz="2400" b="0">
                <a:solidFill>
                  <a:srgbClr val="000048"/>
                </a:solidFill>
                <a:ea typeface="楷体_GB2312" pitchFamily="49" charset="-122"/>
              </a:rPr>
              <a:t>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5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5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51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96875"/>
            <a:ext cx="7177088" cy="420688"/>
          </a:xfrm>
          <a:noFill/>
          <a:ln/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marL="230188" indent="-230188"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tabLst/>
            </a:pPr>
            <a:r>
              <a:rPr lang="zh-CN" altLang="en-US" sz="2400" b="0">
                <a:solidFill>
                  <a:srgbClr val="000048"/>
                </a:solidFill>
                <a:ea typeface="楷体_GB2312" pitchFamily="49" charset="-122"/>
              </a:rPr>
              <a:t>一致性检验：</a:t>
            </a:r>
          </a:p>
        </p:txBody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985838"/>
            <a:ext cx="8845550" cy="1408112"/>
          </a:xfrm>
        </p:spPr>
        <p:txBody>
          <a:bodyPr/>
          <a:lstStyle/>
          <a:p>
            <a:pPr>
              <a:spcBef>
                <a:spcPct val="45000"/>
              </a:spcBef>
            </a:pPr>
            <a:r>
              <a:rPr kumimoji="1" lang="en-US" altLang="zh-CN">
                <a:latin typeface="Times New Roman" pitchFamily="18" charset="0"/>
              </a:rPr>
              <a:t>CI</a:t>
            </a:r>
            <a:r>
              <a:rPr kumimoji="1" lang="en-US" altLang="zh-CN" baseline="-25000">
                <a:latin typeface="Times New Roman" pitchFamily="18" charset="0"/>
              </a:rPr>
              <a:t>1</a:t>
            </a:r>
            <a:r>
              <a:rPr kumimoji="1" lang="en-US" altLang="zh-CN">
                <a:latin typeface="Times New Roman" pitchFamily="18" charset="0"/>
              </a:rPr>
              <a:t>=0.002/2=0.001;          CI</a:t>
            </a:r>
            <a:r>
              <a:rPr kumimoji="1" lang="en-US" altLang="zh-CN" baseline="-25000">
                <a:latin typeface="Times New Roman" pitchFamily="18" charset="0"/>
              </a:rPr>
              <a:t>2</a:t>
            </a:r>
            <a:r>
              <a:rPr kumimoji="1" lang="en-US" altLang="zh-CN">
                <a:latin typeface="Times New Roman" pitchFamily="18" charset="0"/>
              </a:rPr>
              <a:t>=0.04;     CI</a:t>
            </a:r>
            <a:r>
              <a:rPr kumimoji="1" lang="en-US" altLang="zh-CN" baseline="-25000">
                <a:latin typeface="Times New Roman" pitchFamily="18" charset="0"/>
              </a:rPr>
              <a:t>3</a:t>
            </a:r>
            <a:r>
              <a:rPr kumimoji="1" lang="en-US" altLang="zh-CN">
                <a:latin typeface="Times New Roman" pitchFamily="18" charset="0"/>
              </a:rPr>
              <a:t>=0.047;   CI</a:t>
            </a:r>
            <a:r>
              <a:rPr kumimoji="1" lang="en-US" altLang="zh-CN" baseline="-25000">
                <a:latin typeface="Times New Roman" pitchFamily="18" charset="0"/>
              </a:rPr>
              <a:t>4</a:t>
            </a:r>
            <a:r>
              <a:rPr kumimoji="1" lang="en-US" altLang="zh-CN">
                <a:latin typeface="Times New Roman" pitchFamily="18" charset="0"/>
              </a:rPr>
              <a:t>=0.0325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kumimoji="1" lang="en-US" altLang="zh-CN">
                <a:latin typeface="Times New Roman" pitchFamily="18" charset="0"/>
              </a:rPr>
              <a:t>   CR</a:t>
            </a:r>
            <a:r>
              <a:rPr kumimoji="1" lang="en-US" altLang="zh-CN" baseline="-25000">
                <a:latin typeface="Times New Roman" pitchFamily="18" charset="0"/>
              </a:rPr>
              <a:t>1</a:t>
            </a:r>
            <a:r>
              <a:rPr kumimoji="1" lang="en-US" altLang="zh-CN">
                <a:latin typeface="Times New Roman" pitchFamily="18" charset="0"/>
              </a:rPr>
              <a:t>=0.001/0.58=0.0017; CR</a:t>
            </a:r>
            <a:r>
              <a:rPr kumimoji="1" lang="en-US" altLang="zh-CN" baseline="-25000">
                <a:latin typeface="Times New Roman" pitchFamily="18" charset="0"/>
              </a:rPr>
              <a:t>2</a:t>
            </a:r>
            <a:r>
              <a:rPr kumimoji="1" lang="en-US" altLang="zh-CN">
                <a:latin typeface="Times New Roman" pitchFamily="18" charset="0"/>
              </a:rPr>
              <a:t>=0.069; CR</a:t>
            </a:r>
            <a:r>
              <a:rPr kumimoji="1" lang="en-US" altLang="zh-CN" baseline="-25000">
                <a:latin typeface="Times New Roman" pitchFamily="18" charset="0"/>
              </a:rPr>
              <a:t>3</a:t>
            </a:r>
            <a:r>
              <a:rPr kumimoji="1" lang="en-US" altLang="zh-CN">
                <a:latin typeface="Times New Roman" pitchFamily="18" charset="0"/>
              </a:rPr>
              <a:t>=0.081;   CR</a:t>
            </a:r>
            <a:r>
              <a:rPr kumimoji="1" lang="en-US" altLang="zh-CN" baseline="-25000">
                <a:latin typeface="Times New Roman" pitchFamily="18" charset="0"/>
              </a:rPr>
              <a:t>4</a:t>
            </a:r>
            <a:r>
              <a:rPr kumimoji="1" lang="en-US" altLang="zh-CN">
                <a:latin typeface="Times New Roman" pitchFamily="18" charset="0"/>
              </a:rPr>
              <a:t>=0.056;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kumimoji="1" lang="en-US" altLang="zh-CN">
                <a:latin typeface="Times New Roman" pitchFamily="18" charset="0"/>
              </a:rPr>
              <a:t>   CI</a:t>
            </a:r>
            <a:r>
              <a:rPr kumimoji="1" lang="en-US" altLang="zh-CN" baseline="-25000">
                <a:latin typeface="Times New Roman" pitchFamily="18" charset="0"/>
              </a:rPr>
              <a:t>A</a:t>
            </a:r>
            <a:r>
              <a:rPr kumimoji="1" lang="en-US" altLang="zh-CN">
                <a:latin typeface="Times New Roman" pitchFamily="18" charset="0"/>
              </a:rPr>
              <a:t>=0.0155/3=0.0712</a:t>
            </a:r>
            <a:r>
              <a:rPr kumimoji="1" lang="zh-CN" altLang="en-US">
                <a:latin typeface="Times New Roman" pitchFamily="18" charset="0"/>
              </a:rPr>
              <a:t>；</a:t>
            </a:r>
            <a:r>
              <a:rPr kumimoji="1" lang="en-US" altLang="zh-CN">
                <a:latin typeface="Times New Roman" pitchFamily="18" charset="0"/>
              </a:rPr>
              <a:t>CR</a:t>
            </a:r>
            <a:r>
              <a:rPr kumimoji="1" lang="en-US" altLang="zh-CN" baseline="-25000">
                <a:latin typeface="Times New Roman" pitchFamily="18" charset="0"/>
              </a:rPr>
              <a:t>A</a:t>
            </a:r>
            <a:r>
              <a:rPr kumimoji="1" lang="en-US" altLang="zh-CN">
                <a:latin typeface="Times New Roman" pitchFamily="18" charset="0"/>
              </a:rPr>
              <a:t>= 0.0712 /0.9=0.0792</a:t>
            </a:r>
          </a:p>
        </p:txBody>
      </p:sp>
      <p:sp>
        <p:nvSpPr>
          <p:cNvPr id="857092" name="Rectangle 4"/>
          <p:cNvSpPr>
            <a:spLocks noChangeArrowheads="1"/>
          </p:cNvSpPr>
          <p:nvPr/>
        </p:nvSpPr>
        <p:spPr bwMode="auto">
          <a:xfrm>
            <a:off x="704850" y="5040313"/>
            <a:ext cx="26225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>
                <a:solidFill>
                  <a:srgbClr val="000048"/>
                </a:solidFill>
                <a:ea typeface="楷体_GB2312" pitchFamily="49" charset="-122"/>
              </a:rPr>
              <a:t>未通过一致性检验</a:t>
            </a: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558800" y="2476500"/>
            <a:ext cx="59182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>
                <a:solidFill>
                  <a:srgbClr val="000048"/>
                </a:solidFill>
                <a:ea typeface="楷体_GB2312" pitchFamily="49" charset="-122"/>
              </a:rPr>
              <a:t>相对一致性指标均</a:t>
            </a:r>
            <a:r>
              <a:rPr kumimoji="1" lang="en-US" altLang="zh-CN">
                <a:solidFill>
                  <a:srgbClr val="000048"/>
                </a:solidFill>
                <a:ea typeface="楷体_GB2312" pitchFamily="49" charset="-122"/>
              </a:rPr>
              <a:t>&lt;0.1</a:t>
            </a:r>
            <a:r>
              <a:rPr kumimoji="1" lang="zh-CN" altLang="en-US">
                <a:solidFill>
                  <a:srgbClr val="000048"/>
                </a:solidFill>
                <a:ea typeface="楷体_GB2312" pitchFamily="49" charset="-122"/>
              </a:rPr>
              <a:t>，通过一致性检验。</a:t>
            </a:r>
          </a:p>
        </p:txBody>
      </p:sp>
      <p:sp>
        <p:nvSpPr>
          <p:cNvPr id="857094" name="Rectangle 6"/>
          <p:cNvSpPr>
            <a:spLocks noChangeArrowheads="1"/>
          </p:cNvSpPr>
          <p:nvPr/>
        </p:nvSpPr>
        <p:spPr bwMode="auto">
          <a:xfrm>
            <a:off x="469900" y="2984500"/>
            <a:ext cx="8188325" cy="195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kumimoji="1" lang="zh-CN" altLang="en-US">
                <a:solidFill>
                  <a:srgbClr val="000048"/>
                </a:solidFill>
                <a:ea typeface="楷体_GB2312" pitchFamily="49" charset="-122"/>
              </a:rPr>
              <a:t>组合一致性：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kumimoji="1" lang="en-US" altLang="zh-CN">
                <a:solidFill>
                  <a:srgbClr val="000048"/>
                </a:solidFill>
                <a:ea typeface="楷体_GB2312" pitchFamily="49" charset="-122"/>
              </a:rPr>
              <a:t>CI </a:t>
            </a:r>
            <a:r>
              <a:rPr lang="en-US" altLang="zh-CN" baseline="30000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(3)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= (</a:t>
            </a:r>
            <a:r>
              <a:rPr kumimoji="1" lang="en-US" altLang="zh-CN">
                <a:solidFill>
                  <a:srgbClr val="000048"/>
                </a:solidFill>
                <a:ea typeface="楷体_GB2312" pitchFamily="49" charset="-122"/>
              </a:rPr>
              <a:t>CI1</a:t>
            </a:r>
            <a:r>
              <a:rPr lang="en-US" altLang="zh-CN" baseline="30000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(3)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,</a:t>
            </a:r>
            <a:r>
              <a:rPr kumimoji="1" lang="en-US" altLang="zh-CN">
                <a:solidFill>
                  <a:srgbClr val="000048"/>
                </a:solidFill>
                <a:ea typeface="楷体_GB2312" pitchFamily="49" charset="-122"/>
              </a:rPr>
              <a:t>CI2</a:t>
            </a:r>
            <a:r>
              <a:rPr lang="en-US" altLang="zh-CN" baseline="30000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(3)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,…,</a:t>
            </a:r>
            <a:r>
              <a:rPr kumimoji="1" lang="en-US" altLang="zh-CN">
                <a:solidFill>
                  <a:srgbClr val="000048"/>
                </a:solidFill>
                <a:ea typeface="楷体_GB2312" pitchFamily="49" charset="-122"/>
              </a:rPr>
              <a:t>CIn</a:t>
            </a:r>
            <a:r>
              <a:rPr lang="en-US" altLang="zh-CN" baseline="30000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(3)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) W</a:t>
            </a:r>
            <a:r>
              <a:rPr lang="en-US" altLang="zh-CN" baseline="30000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(2) </a:t>
            </a:r>
            <a:r>
              <a:rPr kumimoji="1" lang="en-US" altLang="zh-CN">
                <a:solidFill>
                  <a:srgbClr val="000048"/>
                </a:solidFill>
                <a:ea typeface="楷体_GB2312" pitchFamily="49" charset="-122"/>
              </a:rPr>
              <a:t>=0.0208</a:t>
            </a:r>
            <a:endParaRPr lang="en-US" altLang="zh-CN" baseline="30000">
              <a:solidFill>
                <a:srgbClr val="000048"/>
              </a:solidFill>
              <a:latin typeface="Arial" charset="0"/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  R</a:t>
            </a:r>
            <a:r>
              <a:rPr kumimoji="1" lang="en-US" altLang="zh-CN">
                <a:solidFill>
                  <a:srgbClr val="000048"/>
                </a:solidFill>
                <a:ea typeface="楷体_GB2312" pitchFamily="49" charset="-122"/>
              </a:rPr>
              <a:t>I </a:t>
            </a:r>
            <a:r>
              <a:rPr lang="en-US" altLang="zh-CN" baseline="30000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(3)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= (</a:t>
            </a:r>
            <a:r>
              <a:rPr kumimoji="1" lang="en-US" altLang="zh-CN">
                <a:solidFill>
                  <a:srgbClr val="000048"/>
                </a:solidFill>
                <a:ea typeface="楷体_GB2312" pitchFamily="49" charset="-122"/>
              </a:rPr>
              <a:t>RI1</a:t>
            </a:r>
            <a:r>
              <a:rPr lang="en-US" altLang="zh-CN" baseline="30000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(3)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,</a:t>
            </a:r>
            <a:r>
              <a:rPr kumimoji="1" lang="en-US" altLang="zh-CN">
                <a:solidFill>
                  <a:srgbClr val="000048"/>
                </a:solidFill>
                <a:ea typeface="楷体_GB2312" pitchFamily="49" charset="-122"/>
              </a:rPr>
              <a:t>RI2</a:t>
            </a:r>
            <a:r>
              <a:rPr lang="en-US" altLang="zh-CN" baseline="30000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(3)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,…,R</a:t>
            </a:r>
            <a:r>
              <a:rPr kumimoji="1" lang="en-US" altLang="zh-CN">
                <a:solidFill>
                  <a:srgbClr val="000048"/>
                </a:solidFill>
                <a:ea typeface="楷体_GB2312" pitchFamily="49" charset="-122"/>
              </a:rPr>
              <a:t>In</a:t>
            </a:r>
            <a:r>
              <a:rPr lang="en-US" altLang="zh-CN" baseline="30000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(3)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) W</a:t>
            </a:r>
            <a:r>
              <a:rPr lang="en-US" altLang="zh-CN" baseline="30000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(2)</a:t>
            </a:r>
            <a:r>
              <a:rPr kumimoji="1" lang="en-US" altLang="zh-CN">
                <a:solidFill>
                  <a:srgbClr val="000048"/>
                </a:solidFill>
                <a:ea typeface="楷体_GB2312" pitchFamily="49" charset="-122"/>
              </a:rPr>
              <a:t>=0.0358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kumimoji="1" lang="zh-CN" altLang="en-US">
                <a:solidFill>
                  <a:srgbClr val="000048"/>
                </a:solidFill>
                <a:ea typeface="楷体_GB2312" pitchFamily="49" charset="-122"/>
              </a:rPr>
              <a:t>一致性比率   </a:t>
            </a:r>
            <a:r>
              <a:rPr kumimoji="1" lang="en-US" altLang="zh-CN">
                <a:solidFill>
                  <a:srgbClr val="000048"/>
                </a:solidFill>
                <a:ea typeface="楷体_GB2312" pitchFamily="49" charset="-122"/>
              </a:rPr>
              <a:t>CR </a:t>
            </a:r>
            <a:r>
              <a:rPr lang="en-US" altLang="zh-CN" baseline="30000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(3)</a:t>
            </a:r>
            <a:r>
              <a:rPr kumimoji="1" lang="en-US" altLang="zh-CN">
                <a:solidFill>
                  <a:srgbClr val="000048"/>
                </a:solidFill>
                <a:ea typeface="楷体_GB2312" pitchFamily="49" charset="-122"/>
              </a:rPr>
              <a:t> = CR</a:t>
            </a:r>
            <a:r>
              <a:rPr lang="en-US" altLang="zh-CN" baseline="30000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(2)</a:t>
            </a:r>
            <a:r>
              <a:rPr kumimoji="1" lang="en-US" altLang="zh-CN">
                <a:solidFill>
                  <a:srgbClr val="000048"/>
                </a:solidFill>
                <a:ea typeface="楷体_GB2312" pitchFamily="49" charset="-122"/>
              </a:rPr>
              <a:t>+(CI </a:t>
            </a:r>
            <a:r>
              <a:rPr lang="en-US" altLang="zh-CN" baseline="30000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(3)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/ R</a:t>
            </a:r>
            <a:r>
              <a:rPr kumimoji="1" lang="en-US" altLang="zh-CN">
                <a:solidFill>
                  <a:srgbClr val="000048"/>
                </a:solidFill>
                <a:ea typeface="楷体_GB2312" pitchFamily="49" charset="-122"/>
              </a:rPr>
              <a:t>I </a:t>
            </a:r>
            <a:r>
              <a:rPr lang="en-US" altLang="zh-CN" baseline="30000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(3)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)</a:t>
            </a:r>
            <a:r>
              <a:rPr kumimoji="1" lang="en-US" altLang="zh-CN">
                <a:solidFill>
                  <a:srgbClr val="000048"/>
                </a:solidFill>
                <a:ea typeface="楷体_GB2312" pitchFamily="49" charset="-122"/>
              </a:rPr>
              <a:t>=0.1150&gt;0.1</a:t>
            </a:r>
          </a:p>
        </p:txBody>
      </p:sp>
      <p:sp>
        <p:nvSpPr>
          <p:cNvPr id="857095" name="Rectangle 7"/>
          <p:cNvSpPr>
            <a:spLocks noChangeArrowheads="1"/>
          </p:cNvSpPr>
          <p:nvPr/>
        </p:nvSpPr>
        <p:spPr bwMode="auto">
          <a:xfrm>
            <a:off x="469900" y="5549900"/>
            <a:ext cx="99695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kumimoji="1" lang="zh-CN" altLang="en-US">
                <a:solidFill>
                  <a:srgbClr val="000048"/>
                </a:solidFill>
                <a:ea typeface="楷体_GB2312" pitchFamily="49" charset="-122"/>
              </a:rPr>
              <a:t>另：</a:t>
            </a:r>
          </a:p>
        </p:txBody>
      </p:sp>
      <p:sp>
        <p:nvSpPr>
          <p:cNvPr id="857096" name="Rectangle 8"/>
          <p:cNvSpPr>
            <a:spLocks noChangeArrowheads="1"/>
          </p:cNvSpPr>
          <p:nvPr/>
        </p:nvSpPr>
        <p:spPr bwMode="auto">
          <a:xfrm>
            <a:off x="1466850" y="5575300"/>
            <a:ext cx="5651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A=[1 2 3 4;1/2 1 2 2;1/3 1/2 1 1;1/4 1/2 1 1];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669925"/>
            <a:ext cx="1055688" cy="476250"/>
          </a:xfrm>
          <a:noFill/>
          <a:ln/>
          <a:effectLst>
            <a:outerShdw dist="17961" dir="2700000" algn="ctr" rotWithShape="0">
              <a:srgbClr val="00009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zh-CN" altLang="en-US" sz="2800">
                <a:solidFill>
                  <a:srgbClr val="006600"/>
                </a:solidFill>
                <a:latin typeface="Times New Roman" pitchFamily="18" charset="0"/>
              </a:rPr>
              <a:t>答案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1516063"/>
            <a:ext cx="8032750" cy="2649537"/>
          </a:xfrm>
        </p:spPr>
        <p:txBody>
          <a:bodyPr/>
          <a:lstStyle/>
          <a:p>
            <a:r>
              <a:rPr kumimoji="1" lang="zh-CN" altLang="en-US" sz="2500">
                <a:latin typeface="Times New Roman" pitchFamily="18" charset="0"/>
              </a:rPr>
              <a:t>组合权向量</a:t>
            </a:r>
          </a:p>
          <a:p>
            <a:r>
              <a:rPr kumimoji="1" lang="en-US" altLang="zh-CN" sz="2500">
                <a:latin typeface="Times New Roman" pitchFamily="18" charset="0"/>
              </a:rPr>
              <a:t>W </a:t>
            </a:r>
            <a:r>
              <a:rPr kumimoji="1" lang="en-US" altLang="zh-CN" sz="2500" baseline="30000">
                <a:latin typeface="Times New Roman" pitchFamily="18" charset="0"/>
              </a:rPr>
              <a:t>(3)</a:t>
            </a:r>
            <a:r>
              <a:rPr kumimoji="1" lang="en-US" altLang="zh-CN" sz="2500">
                <a:latin typeface="Times New Roman" pitchFamily="18" charset="0"/>
              </a:rPr>
              <a:t> =  [.3617, .2538, .3845]</a:t>
            </a:r>
            <a:r>
              <a:rPr kumimoji="1" lang="en-US" altLang="zh-CN" sz="2500" baseline="30000">
                <a:latin typeface="Times New Roman" pitchFamily="18" charset="0"/>
              </a:rPr>
              <a:t>T</a:t>
            </a:r>
          </a:p>
          <a:p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zh-CN" altLang="en-US">
                <a:latin typeface="Times New Roman" pitchFamily="18" charset="0"/>
              </a:rPr>
              <a:t>、</a:t>
            </a:r>
            <a:r>
              <a:rPr kumimoji="1" lang="en-US" altLang="zh-CN">
                <a:latin typeface="Times New Roman" pitchFamily="18" charset="0"/>
              </a:rPr>
              <a:t>B</a:t>
            </a:r>
            <a:r>
              <a:rPr kumimoji="1" lang="zh-CN" altLang="en-US">
                <a:latin typeface="Times New Roman" pitchFamily="18" charset="0"/>
              </a:rPr>
              <a:t>、</a:t>
            </a:r>
            <a:r>
              <a:rPr kumimoji="1" lang="en-US" altLang="zh-CN">
                <a:latin typeface="Times New Roman" pitchFamily="18" charset="0"/>
              </a:rPr>
              <a:t>C</a:t>
            </a:r>
            <a:r>
              <a:rPr kumimoji="1" lang="zh-CN" altLang="en-US">
                <a:latin typeface="Times New Roman" pitchFamily="18" charset="0"/>
              </a:rPr>
              <a:t>三个旅游点相对旅游目标来说</a:t>
            </a:r>
          </a:p>
          <a:p>
            <a:r>
              <a:rPr kumimoji="1" lang="zh-CN" altLang="en-US">
                <a:latin typeface="Times New Roman" pitchFamily="18" charset="0"/>
              </a:rPr>
              <a:t>综合打分结果是：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>
                <a:latin typeface="Times New Roman" pitchFamily="18" charset="0"/>
              </a:rPr>
              <a:t>              </a:t>
            </a:r>
            <a:r>
              <a:rPr kumimoji="1" lang="en-US" altLang="zh-CN">
                <a:latin typeface="Times New Roman" pitchFamily="18" charset="0"/>
              </a:rPr>
              <a:t>P3 </a:t>
            </a:r>
            <a:r>
              <a:rPr kumimoji="1" lang="zh-CN" altLang="en-US">
                <a:latin typeface="Times New Roman" pitchFamily="18" charset="0"/>
              </a:rPr>
              <a:t>点为首选，</a:t>
            </a:r>
            <a:r>
              <a:rPr kumimoji="1" lang="en-US" altLang="zh-CN">
                <a:latin typeface="Times New Roman" pitchFamily="18" charset="0"/>
              </a:rPr>
              <a:t>P1 </a:t>
            </a:r>
            <a:r>
              <a:rPr kumimoji="1" lang="zh-CN" altLang="en-US">
                <a:latin typeface="Times New Roman" pitchFamily="18" charset="0"/>
              </a:rPr>
              <a:t>次之，</a:t>
            </a:r>
            <a:r>
              <a:rPr kumimoji="1" lang="en-US" altLang="zh-CN">
                <a:latin typeface="Times New Roman" pitchFamily="18" charset="0"/>
              </a:rPr>
              <a:t>P2 </a:t>
            </a:r>
            <a:r>
              <a:rPr kumimoji="1" lang="zh-CN" altLang="en-US">
                <a:latin typeface="Times New Roman" pitchFamily="18" charset="0"/>
              </a:rPr>
              <a:t>点应予以淘汰。</a:t>
            </a:r>
          </a:p>
        </p:txBody>
      </p:sp>
      <p:sp>
        <p:nvSpPr>
          <p:cNvPr id="859140" name="Text Box 4"/>
          <p:cNvSpPr txBox="1">
            <a:spLocks noChangeArrowheads="1"/>
          </p:cNvSpPr>
          <p:nvPr/>
        </p:nvSpPr>
        <p:spPr bwMode="auto">
          <a:xfrm>
            <a:off x="2090738" y="5002213"/>
            <a:ext cx="5616575" cy="823912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>
                <a:solidFill>
                  <a:srgbClr val="75ABF3"/>
                </a:solidFill>
                <a:ea typeface="宋体" pitchFamily="2" charset="-122"/>
              </a:rPr>
              <a:t>Mathematic Modeling</a:t>
            </a:r>
          </a:p>
        </p:txBody>
      </p:sp>
      <p:pic>
        <p:nvPicPr>
          <p:cNvPr id="859141" name="Picture 5" descr="D:\数码宝贝\图\贴画\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708025"/>
            <a:ext cx="763588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2013" y="538163"/>
            <a:ext cx="7437437" cy="530225"/>
          </a:xfrm>
          <a:noFill/>
          <a:ln/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zh-CN" altLang="en-US" sz="3200">
                <a:solidFill>
                  <a:srgbClr val="0000FF"/>
                </a:solidFill>
                <a:latin typeface="Times New Roman" pitchFamily="18" charset="0"/>
              </a:rPr>
              <a:t>小结</a:t>
            </a:r>
            <a:r>
              <a:rPr lang="en-US" altLang="zh-CN" sz="3200">
                <a:solidFill>
                  <a:srgbClr val="0000FF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0813" y="390525"/>
            <a:ext cx="5183187" cy="60928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/>
              <a:t>建立层次结构</a:t>
            </a:r>
          </a:p>
          <a:p>
            <a:pPr>
              <a:lnSpc>
                <a:spcPct val="80000"/>
              </a:lnSpc>
            </a:pPr>
            <a:r>
              <a:rPr lang="zh-CN" altLang="en-US"/>
              <a:t>用比例尺度构造对比矩阵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/>
              <a:t>         </a:t>
            </a:r>
            <a:r>
              <a:rPr kumimoji="1" lang="en-US" altLang="zh-CN" sz="2800">
                <a:latin typeface="Times New Roman" pitchFamily="18" charset="0"/>
              </a:rPr>
              <a:t>A=(</a:t>
            </a:r>
            <a:r>
              <a:rPr kumimoji="1" lang="en-US" altLang="zh-CN" sz="2800" i="1">
                <a:latin typeface="Times New Roman" pitchFamily="18" charset="0"/>
              </a:rPr>
              <a:t>a</a:t>
            </a:r>
            <a:r>
              <a:rPr kumimoji="1" lang="en-US" altLang="zh-CN" sz="2800" baseline="-25000">
                <a:latin typeface="Times New Roman" pitchFamily="18" charset="0"/>
              </a:rPr>
              <a:t>ij</a:t>
            </a:r>
            <a:r>
              <a:rPr kumimoji="1" lang="en-US" altLang="zh-CN" sz="2800">
                <a:latin typeface="Times New Roman" pitchFamily="18" charset="0"/>
              </a:rPr>
              <a:t>)</a:t>
            </a:r>
            <a:r>
              <a:rPr kumimoji="1" lang="en-US" altLang="zh-CN" sz="2800" baseline="-25000">
                <a:latin typeface="Times New Roman" pitchFamily="18" charset="0"/>
              </a:rPr>
              <a:t>n×n</a:t>
            </a:r>
            <a:endParaRPr lang="en-US" altLang="zh-CN"/>
          </a:p>
          <a:p>
            <a:pPr>
              <a:lnSpc>
                <a:spcPct val="80000"/>
              </a:lnSpc>
            </a:pPr>
            <a:r>
              <a:rPr lang="zh-CN" altLang="en-US"/>
              <a:t>计算权向量</a:t>
            </a:r>
            <a:r>
              <a:rPr lang="en-US" altLang="zh-CN"/>
              <a:t>(</a:t>
            </a:r>
            <a:r>
              <a:rPr lang="zh-CN" altLang="en-US"/>
              <a:t>特征向量法</a:t>
            </a:r>
            <a:r>
              <a:rPr lang="en-US" altLang="zh-CN"/>
              <a:t>),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/>
              <a:t>    </a:t>
            </a:r>
            <a:r>
              <a:rPr lang="en-US" altLang="zh-CN">
                <a:sym typeface="Symbol" pitchFamily="18" charset="2"/>
              </a:rPr>
              <a:t> </a:t>
            </a:r>
            <a:r>
              <a:rPr lang="en-US" altLang="zh-CN"/>
              <a:t>, ( w1, w2, ……, wn 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/>
              <a:t>  </a:t>
            </a:r>
            <a:r>
              <a:rPr lang="zh-CN" altLang="en-US"/>
              <a:t>并做一致性检验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/>
              <a:t>  </a:t>
            </a:r>
            <a:r>
              <a:rPr lang="en-US" altLang="zh-CN"/>
              <a:t>CI= (</a:t>
            </a:r>
            <a:r>
              <a:rPr lang="en-US" altLang="zh-CN">
                <a:sym typeface="Symbol" pitchFamily="18" charset="2"/>
              </a:rPr>
              <a:t></a:t>
            </a:r>
            <a:r>
              <a:rPr lang="en-US" altLang="zh-CN"/>
              <a:t> -n)/(n-1), RI, CR=CI/RI &lt; 0.1</a:t>
            </a:r>
          </a:p>
          <a:p>
            <a:pPr>
              <a:lnSpc>
                <a:spcPct val="80000"/>
              </a:lnSpc>
            </a:pPr>
            <a:r>
              <a:rPr lang="zh-CN" altLang="en-US"/>
              <a:t>计算组合权向量</a:t>
            </a:r>
            <a:r>
              <a:rPr lang="en-US" altLang="zh-CN"/>
              <a:t>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/>
              <a:t>  W</a:t>
            </a:r>
            <a:r>
              <a:rPr lang="en-US" altLang="zh-CN" baseline="30000"/>
              <a:t>(3) </a:t>
            </a:r>
            <a:r>
              <a:rPr lang="en-US" altLang="zh-CN"/>
              <a:t>=(W1</a:t>
            </a:r>
            <a:r>
              <a:rPr lang="en-US" altLang="zh-CN" baseline="30000"/>
              <a:t>(3)</a:t>
            </a:r>
            <a:r>
              <a:rPr lang="en-US" altLang="zh-CN"/>
              <a:t>, W2</a:t>
            </a:r>
            <a:r>
              <a:rPr lang="en-US" altLang="zh-CN" baseline="30000"/>
              <a:t>(3)…… </a:t>
            </a:r>
            <a:r>
              <a:rPr lang="en-US" altLang="zh-CN"/>
              <a:t>Wn</a:t>
            </a:r>
            <a:r>
              <a:rPr lang="en-US" altLang="zh-CN" baseline="30000"/>
              <a:t>(3)</a:t>
            </a:r>
            <a:r>
              <a:rPr lang="en-US" altLang="zh-CN"/>
              <a:t>)W</a:t>
            </a:r>
            <a:r>
              <a:rPr lang="en-US" altLang="zh-CN" baseline="30000"/>
              <a:t>(2)</a:t>
            </a:r>
            <a:endParaRPr lang="en-US" altLang="zh-CN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/>
              <a:t>   </a:t>
            </a:r>
            <a:r>
              <a:rPr lang="zh-CN" altLang="en-US"/>
              <a:t>做组合一致性检验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1" lang="zh-CN" altLang="en-US">
                <a:latin typeface="Times New Roman" pitchFamily="18" charset="0"/>
              </a:rPr>
              <a:t>      </a:t>
            </a:r>
            <a:r>
              <a:rPr kumimoji="1" lang="en-US" altLang="zh-CN">
                <a:latin typeface="Times New Roman" pitchFamily="18" charset="0"/>
              </a:rPr>
              <a:t>CR </a:t>
            </a:r>
            <a:r>
              <a:rPr lang="en-US" altLang="zh-CN" baseline="30000"/>
              <a:t>(3)</a:t>
            </a:r>
            <a:r>
              <a:rPr kumimoji="1" lang="en-US" altLang="zh-CN">
                <a:latin typeface="Times New Roman" pitchFamily="18" charset="0"/>
              </a:rPr>
              <a:t> = CR</a:t>
            </a:r>
            <a:r>
              <a:rPr lang="en-US" altLang="zh-CN" baseline="30000"/>
              <a:t>(2)</a:t>
            </a:r>
            <a:r>
              <a:rPr kumimoji="1" lang="en-US" altLang="zh-CN">
                <a:latin typeface="Times New Roman" pitchFamily="18" charset="0"/>
              </a:rPr>
              <a:t>+(CI </a:t>
            </a:r>
            <a:r>
              <a:rPr lang="en-US" altLang="zh-CN" baseline="30000"/>
              <a:t>(3)</a:t>
            </a:r>
            <a:r>
              <a:rPr lang="en-US" altLang="zh-CN"/>
              <a:t>/ R</a:t>
            </a:r>
            <a:r>
              <a:rPr kumimoji="1" lang="en-US" altLang="zh-CN">
                <a:latin typeface="Times New Roman" pitchFamily="18" charset="0"/>
              </a:rPr>
              <a:t>I </a:t>
            </a:r>
            <a:r>
              <a:rPr lang="en-US" altLang="zh-CN" baseline="30000"/>
              <a:t>(3)</a:t>
            </a:r>
            <a:r>
              <a:rPr lang="en-US" altLang="zh-CN"/>
              <a:t>)</a:t>
            </a:r>
          </a:p>
          <a:p>
            <a:pPr>
              <a:lnSpc>
                <a:spcPct val="80000"/>
              </a:lnSpc>
            </a:pPr>
            <a:r>
              <a:rPr lang="zh-CN" altLang="en-US"/>
              <a:t>决策</a:t>
            </a:r>
          </a:p>
        </p:txBody>
      </p:sp>
      <p:grpSp>
        <p:nvGrpSpPr>
          <p:cNvPr id="861188" name="Group 4"/>
          <p:cNvGrpSpPr>
            <a:grpSpLocks/>
          </p:cNvGrpSpPr>
          <p:nvPr/>
        </p:nvGrpSpPr>
        <p:grpSpPr bwMode="auto">
          <a:xfrm>
            <a:off x="328613" y="1689100"/>
            <a:ext cx="2989262" cy="3144838"/>
            <a:chOff x="771" y="1456"/>
            <a:chExt cx="1883" cy="1981"/>
          </a:xfrm>
        </p:grpSpPr>
        <p:sp>
          <p:nvSpPr>
            <p:cNvPr id="861189" name="Rectangle 5"/>
            <p:cNvSpPr>
              <a:spLocks noChangeArrowheads="1"/>
            </p:cNvSpPr>
            <p:nvPr/>
          </p:nvSpPr>
          <p:spPr bwMode="auto">
            <a:xfrm>
              <a:off x="784" y="2081"/>
              <a:ext cx="506" cy="22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zh-CN" altLang="en-US" sz="2200">
                  <a:solidFill>
                    <a:schemeClr val="bg1"/>
                  </a:solidFill>
                  <a:ea typeface="宋体" pitchFamily="2" charset="-122"/>
                </a:rPr>
                <a:t>准则</a:t>
              </a:r>
              <a:r>
                <a:rPr kumimoji="1" lang="en-US" altLang="zh-CN" sz="2200">
                  <a:solidFill>
                    <a:schemeClr val="bg1"/>
                  </a:solidFill>
                  <a:ea typeface="宋体" pitchFamily="2" charset="-122"/>
                </a:rPr>
                <a:t>1</a:t>
              </a:r>
            </a:p>
          </p:txBody>
        </p:sp>
        <p:sp>
          <p:nvSpPr>
            <p:cNvPr id="861190" name="Rectangle 6"/>
            <p:cNvSpPr>
              <a:spLocks noChangeArrowheads="1"/>
            </p:cNvSpPr>
            <p:nvPr/>
          </p:nvSpPr>
          <p:spPr bwMode="auto">
            <a:xfrm>
              <a:off x="1479" y="1456"/>
              <a:ext cx="824" cy="264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zh-CN" altLang="en-US" sz="2200">
                  <a:solidFill>
                    <a:schemeClr val="bg1"/>
                  </a:solidFill>
                  <a:ea typeface="宋体" pitchFamily="2" charset="-122"/>
                </a:rPr>
                <a:t>决策目标</a:t>
              </a:r>
            </a:p>
          </p:txBody>
        </p:sp>
        <p:sp>
          <p:nvSpPr>
            <p:cNvPr id="861191" name="Line 7"/>
            <p:cNvSpPr>
              <a:spLocks noChangeShapeType="1"/>
            </p:cNvSpPr>
            <p:nvPr/>
          </p:nvSpPr>
          <p:spPr bwMode="auto">
            <a:xfrm flipV="1">
              <a:off x="938" y="1721"/>
              <a:ext cx="809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61192" name="Line 8"/>
            <p:cNvSpPr>
              <a:spLocks noChangeShapeType="1"/>
            </p:cNvSpPr>
            <p:nvPr/>
          </p:nvSpPr>
          <p:spPr bwMode="auto">
            <a:xfrm flipV="1">
              <a:off x="1698" y="1734"/>
              <a:ext cx="205" cy="32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61193" name="Line 9"/>
            <p:cNvSpPr>
              <a:spLocks noChangeShapeType="1"/>
            </p:cNvSpPr>
            <p:nvPr/>
          </p:nvSpPr>
          <p:spPr bwMode="auto">
            <a:xfrm flipV="1">
              <a:off x="1028" y="2328"/>
              <a:ext cx="3" cy="23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61194" name="Line 10"/>
            <p:cNvSpPr>
              <a:spLocks noChangeShapeType="1"/>
            </p:cNvSpPr>
            <p:nvPr/>
          </p:nvSpPr>
          <p:spPr bwMode="auto">
            <a:xfrm flipH="1" flipV="1">
              <a:off x="2132" y="1704"/>
              <a:ext cx="516" cy="36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61195" name="Line 11"/>
            <p:cNvSpPr>
              <a:spLocks noChangeShapeType="1"/>
            </p:cNvSpPr>
            <p:nvPr/>
          </p:nvSpPr>
          <p:spPr bwMode="auto">
            <a:xfrm flipV="1">
              <a:off x="2054" y="2199"/>
              <a:ext cx="539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1196" name="Rectangle 12"/>
            <p:cNvSpPr>
              <a:spLocks noChangeArrowheads="1"/>
            </p:cNvSpPr>
            <p:nvPr/>
          </p:nvSpPr>
          <p:spPr bwMode="auto">
            <a:xfrm>
              <a:off x="1458" y="2068"/>
              <a:ext cx="506" cy="22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zh-CN" altLang="en-US" sz="2200">
                  <a:solidFill>
                    <a:schemeClr val="bg1"/>
                  </a:solidFill>
                  <a:ea typeface="宋体" pitchFamily="2" charset="-122"/>
                </a:rPr>
                <a:t>准则</a:t>
              </a:r>
              <a:r>
                <a:rPr kumimoji="1" lang="en-US" altLang="zh-CN" sz="2200">
                  <a:solidFill>
                    <a:schemeClr val="bg1"/>
                  </a:solidFill>
                  <a:ea typeface="宋体" pitchFamily="2" charset="-122"/>
                </a:rPr>
                <a:t>2</a:t>
              </a:r>
            </a:p>
          </p:txBody>
        </p:sp>
        <p:sp>
          <p:nvSpPr>
            <p:cNvPr id="861197" name="Line 13"/>
            <p:cNvSpPr>
              <a:spLocks noChangeShapeType="1"/>
            </p:cNvSpPr>
            <p:nvPr/>
          </p:nvSpPr>
          <p:spPr bwMode="auto">
            <a:xfrm flipV="1">
              <a:off x="1677" y="2316"/>
              <a:ext cx="3" cy="23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61198" name="Rectangle 14"/>
            <p:cNvSpPr>
              <a:spLocks noChangeArrowheads="1"/>
            </p:cNvSpPr>
            <p:nvPr/>
          </p:nvSpPr>
          <p:spPr bwMode="auto">
            <a:xfrm>
              <a:off x="899" y="2622"/>
              <a:ext cx="828" cy="277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200">
                  <a:solidFill>
                    <a:srgbClr val="FF0000"/>
                  </a:solidFill>
                  <a:ea typeface="宋体" pitchFamily="2" charset="-122"/>
                </a:rPr>
                <a:t>子准则层</a:t>
              </a:r>
            </a:p>
          </p:txBody>
        </p:sp>
        <p:sp>
          <p:nvSpPr>
            <p:cNvPr id="861199" name="Line 15"/>
            <p:cNvSpPr>
              <a:spLocks noChangeShapeType="1"/>
            </p:cNvSpPr>
            <p:nvPr/>
          </p:nvSpPr>
          <p:spPr bwMode="auto">
            <a:xfrm flipV="1">
              <a:off x="1040" y="2929"/>
              <a:ext cx="3" cy="23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61200" name="Line 16"/>
            <p:cNvSpPr>
              <a:spLocks noChangeShapeType="1"/>
            </p:cNvSpPr>
            <p:nvPr/>
          </p:nvSpPr>
          <p:spPr bwMode="auto">
            <a:xfrm flipV="1">
              <a:off x="1689" y="2929"/>
              <a:ext cx="3" cy="23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61201" name="Line 17"/>
            <p:cNvSpPr>
              <a:spLocks noChangeShapeType="1"/>
            </p:cNvSpPr>
            <p:nvPr/>
          </p:nvSpPr>
          <p:spPr bwMode="auto">
            <a:xfrm flipV="1">
              <a:off x="2066" y="2750"/>
              <a:ext cx="539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1202" name="Line 18"/>
            <p:cNvSpPr>
              <a:spLocks noChangeShapeType="1"/>
            </p:cNvSpPr>
            <p:nvPr/>
          </p:nvSpPr>
          <p:spPr bwMode="auto">
            <a:xfrm flipV="1">
              <a:off x="2633" y="2303"/>
              <a:ext cx="3" cy="23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61203" name="Line 19"/>
            <p:cNvSpPr>
              <a:spLocks noChangeShapeType="1"/>
            </p:cNvSpPr>
            <p:nvPr/>
          </p:nvSpPr>
          <p:spPr bwMode="auto">
            <a:xfrm flipV="1">
              <a:off x="2632" y="2905"/>
              <a:ext cx="3" cy="23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61204" name="Line 20"/>
            <p:cNvSpPr>
              <a:spLocks noChangeShapeType="1"/>
            </p:cNvSpPr>
            <p:nvPr/>
          </p:nvSpPr>
          <p:spPr bwMode="auto">
            <a:xfrm flipV="1">
              <a:off x="2115" y="3301"/>
              <a:ext cx="539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1205" name="Rectangle 21"/>
            <p:cNvSpPr>
              <a:spLocks noChangeArrowheads="1"/>
            </p:cNvSpPr>
            <p:nvPr/>
          </p:nvSpPr>
          <p:spPr bwMode="auto">
            <a:xfrm>
              <a:off x="771" y="3209"/>
              <a:ext cx="506" cy="22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zh-CN" altLang="en-US" sz="2200">
                  <a:solidFill>
                    <a:schemeClr val="bg1"/>
                  </a:solidFill>
                  <a:ea typeface="宋体" pitchFamily="2" charset="-122"/>
                </a:rPr>
                <a:t>方案</a:t>
              </a:r>
              <a:r>
                <a:rPr kumimoji="1" lang="en-US" altLang="zh-CN" sz="2200">
                  <a:solidFill>
                    <a:schemeClr val="bg1"/>
                  </a:solidFill>
                  <a:ea typeface="宋体" pitchFamily="2" charset="-122"/>
                </a:rPr>
                <a:t>1</a:t>
              </a:r>
            </a:p>
          </p:txBody>
        </p:sp>
        <p:sp>
          <p:nvSpPr>
            <p:cNvPr id="861206" name="Rectangle 22"/>
            <p:cNvSpPr>
              <a:spLocks noChangeArrowheads="1"/>
            </p:cNvSpPr>
            <p:nvPr/>
          </p:nvSpPr>
          <p:spPr bwMode="auto">
            <a:xfrm>
              <a:off x="1445" y="3209"/>
              <a:ext cx="506" cy="22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zh-CN" altLang="en-US" sz="2200">
                  <a:solidFill>
                    <a:schemeClr val="bg1"/>
                  </a:solidFill>
                  <a:ea typeface="宋体" pitchFamily="2" charset="-122"/>
                </a:rPr>
                <a:t>方案</a:t>
              </a:r>
              <a:r>
                <a:rPr kumimoji="1" lang="en-US" altLang="zh-CN" sz="2200">
                  <a:solidFill>
                    <a:schemeClr val="bg1"/>
                  </a:solidFill>
                  <a:ea typeface="宋体" pitchFamily="2" charset="-122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1825" y="549275"/>
            <a:ext cx="7232650" cy="530225"/>
          </a:xfrm>
          <a:noFill/>
          <a:ln/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en-US" altLang="zh-CN" sz="320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zh-CN" altLang="en-US" sz="3200">
                <a:solidFill>
                  <a:srgbClr val="0000FF"/>
                </a:solidFill>
                <a:latin typeface="Times New Roman" pitchFamily="18" charset="0"/>
              </a:rPr>
              <a:t>、模型二 足球队实力排序</a:t>
            </a:r>
          </a:p>
        </p:txBody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0725" y="1136650"/>
            <a:ext cx="8062913" cy="53498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/>
              <a:t>世界杯</a:t>
            </a:r>
            <a:r>
              <a:rPr lang="en-US" altLang="zh-CN"/>
              <a:t>——6</a:t>
            </a:r>
            <a:r>
              <a:rPr lang="zh-CN" altLang="en-US"/>
              <a:t>月</a:t>
            </a:r>
            <a:r>
              <a:rPr lang="en-US" altLang="zh-CN"/>
              <a:t>12</a:t>
            </a:r>
            <a:r>
              <a:rPr lang="zh-CN" altLang="en-US"/>
              <a:t>日</a:t>
            </a:r>
          </a:p>
          <a:p>
            <a:pPr>
              <a:lnSpc>
                <a:spcPct val="80000"/>
              </a:lnSpc>
            </a:pPr>
            <a:r>
              <a:rPr lang="zh-CN" altLang="en-US"/>
              <a:t>九八：三十二只劲旅逐鹿法兰西</a:t>
            </a:r>
          </a:p>
          <a:p>
            <a:pPr>
              <a:lnSpc>
                <a:spcPct val="80000"/>
              </a:lnSpc>
            </a:pPr>
            <a:r>
              <a:rPr lang="zh-CN" altLang="en-US"/>
              <a:t>球赛的胜败：</a:t>
            </a:r>
          </a:p>
          <a:p>
            <a:pPr lvl="1">
              <a:lnSpc>
                <a:spcPct val="80000"/>
              </a:lnSpc>
            </a:pPr>
            <a:r>
              <a:rPr lang="zh-CN" altLang="en-US"/>
              <a:t>实力、运气、发挥</a:t>
            </a:r>
            <a:r>
              <a:rPr lang="en-US" altLang="zh-CN"/>
              <a:t>……</a:t>
            </a:r>
          </a:p>
          <a:p>
            <a:pPr lvl="1">
              <a:lnSpc>
                <a:spcPct val="80000"/>
              </a:lnSpc>
            </a:pPr>
            <a:r>
              <a:rPr lang="zh-CN" altLang="en-US"/>
              <a:t>英格兰与阿根廷的相遇让人惋惜</a:t>
            </a:r>
          </a:p>
          <a:p>
            <a:pPr lvl="1">
              <a:lnSpc>
                <a:spcPct val="80000"/>
              </a:lnSpc>
            </a:pPr>
            <a:r>
              <a:rPr lang="zh-CN" altLang="en-US"/>
              <a:t>上届冠军巴西与无冕之王荷兰的比赛被称为提前上演的冠亚军决赛</a:t>
            </a:r>
          </a:p>
          <a:p>
            <a:pPr lvl="1">
              <a:lnSpc>
                <a:spcPct val="80000"/>
              </a:lnSpc>
            </a:pPr>
            <a:r>
              <a:rPr lang="zh-CN" altLang="en-US"/>
              <a:t>同为战平的比利时和智利命运却不同</a:t>
            </a:r>
          </a:p>
          <a:p>
            <a:pPr lvl="1">
              <a:lnSpc>
                <a:spcPct val="80000"/>
              </a:lnSpc>
            </a:pPr>
            <a:r>
              <a:rPr lang="en-US" altLang="zh-CN"/>
              <a:t>···········</a:t>
            </a:r>
          </a:p>
          <a:p>
            <a:pPr>
              <a:lnSpc>
                <a:spcPct val="80000"/>
              </a:lnSpc>
            </a:pPr>
            <a:r>
              <a:rPr lang="zh-CN" altLang="en-US"/>
              <a:t>有人认为：偶然性是足球更具魅力</a:t>
            </a:r>
          </a:p>
          <a:p>
            <a:pPr lvl="1">
              <a:lnSpc>
                <a:spcPct val="80000"/>
              </a:lnSpc>
            </a:pPr>
            <a:r>
              <a:rPr lang="zh-CN" altLang="en-US"/>
              <a:t>社会学、心理学 → 不讨论</a:t>
            </a:r>
          </a:p>
          <a:p>
            <a:pPr>
              <a:lnSpc>
                <a:spcPct val="80000"/>
              </a:lnSpc>
            </a:pPr>
            <a:r>
              <a:rPr lang="zh-CN" altLang="en-US"/>
              <a:t>实力水平 → 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6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6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6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6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6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6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6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63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63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3235" grpId="0" build="p" bldLvl="3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620713"/>
            <a:ext cx="2855912" cy="476250"/>
          </a:xfrm>
          <a:noFill/>
          <a:ln/>
          <a:effectLst>
            <a:outerShdw dist="17961" dir="2700000" algn="ctr" rotWithShape="0">
              <a:srgbClr val="00009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zh-CN" altLang="en-US" sz="2800">
                <a:solidFill>
                  <a:srgbClr val="006600"/>
                </a:solidFill>
                <a:latin typeface="Times New Roman" pitchFamily="18" charset="0"/>
              </a:rPr>
              <a:t>应用层次分析法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038" y="1419225"/>
            <a:ext cx="8062912" cy="968375"/>
          </a:xfrm>
        </p:spPr>
        <p:txBody>
          <a:bodyPr/>
          <a:lstStyle/>
          <a:p>
            <a:r>
              <a:rPr lang="zh-CN" altLang="en-US"/>
              <a:t>建立层次结构：两层 → 只在一层比较</a:t>
            </a:r>
          </a:p>
          <a:p>
            <a:r>
              <a:rPr lang="zh-CN" altLang="en-US"/>
              <a:t>构造对比矩阵：</a:t>
            </a:r>
            <a:r>
              <a:rPr lang="en-US" altLang="zh-CN"/>
              <a:t>64</a:t>
            </a:r>
            <a:r>
              <a:rPr lang="zh-CN" altLang="en-US"/>
              <a:t>场比赛结果</a:t>
            </a:r>
            <a:endParaRPr kumimoji="1" lang="zh-CN" altLang="en-US" sz="2800" baseline="-25000">
              <a:latin typeface="Times New Roman" pitchFamily="18" charset="0"/>
            </a:endParaRPr>
          </a:p>
        </p:txBody>
      </p:sp>
      <p:sp>
        <p:nvSpPr>
          <p:cNvPr id="865284" name="Rectangle 4"/>
          <p:cNvSpPr>
            <a:spLocks noChangeArrowheads="1"/>
          </p:cNvSpPr>
          <p:nvPr/>
        </p:nvSpPr>
        <p:spPr bwMode="auto">
          <a:xfrm>
            <a:off x="2894013" y="2587625"/>
            <a:ext cx="1914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>
                <a:solidFill>
                  <a:srgbClr val="000048"/>
                </a:solidFill>
                <a:ea typeface="宋体" pitchFamily="2" charset="-122"/>
              </a:rPr>
              <a:t>A=(</a:t>
            </a:r>
            <a:r>
              <a:rPr kumimoji="1" lang="en-US" altLang="zh-CN" sz="2800" i="1">
                <a:solidFill>
                  <a:srgbClr val="000048"/>
                </a:solidFill>
                <a:ea typeface="宋体" pitchFamily="2" charset="-122"/>
              </a:rPr>
              <a:t>a</a:t>
            </a:r>
            <a:r>
              <a:rPr kumimoji="1" lang="en-US" altLang="zh-CN" sz="2800" baseline="-25000">
                <a:solidFill>
                  <a:srgbClr val="000048"/>
                </a:solidFill>
                <a:ea typeface="宋体" pitchFamily="2" charset="-122"/>
              </a:rPr>
              <a:t>ij</a:t>
            </a:r>
            <a:r>
              <a:rPr kumimoji="1" lang="en-US" altLang="zh-CN" sz="2800">
                <a:solidFill>
                  <a:srgbClr val="000048"/>
                </a:solidFill>
                <a:ea typeface="宋体" pitchFamily="2" charset="-122"/>
              </a:rPr>
              <a:t>)</a:t>
            </a:r>
            <a:r>
              <a:rPr kumimoji="1" lang="en-US" altLang="zh-CN" sz="2800" baseline="-25000">
                <a:solidFill>
                  <a:srgbClr val="000048"/>
                </a:solidFill>
                <a:ea typeface="宋体" pitchFamily="2" charset="-122"/>
              </a:rPr>
              <a:t>32×32</a:t>
            </a:r>
          </a:p>
        </p:txBody>
      </p:sp>
      <p:sp>
        <p:nvSpPr>
          <p:cNvPr id="865285" name="Rectangle 5"/>
          <p:cNvSpPr>
            <a:spLocks noChangeArrowheads="1"/>
          </p:cNvSpPr>
          <p:nvPr/>
        </p:nvSpPr>
        <p:spPr bwMode="auto">
          <a:xfrm>
            <a:off x="1038225" y="3286125"/>
            <a:ext cx="7321550" cy="261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60000"/>
              </a:spcBef>
              <a:buClr>
                <a:srgbClr val="0099FF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aij  </a:t>
            </a: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为球队 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Ti </a:t>
            </a: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与球队 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Tj </a:t>
            </a: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的实力标尺</a:t>
            </a:r>
          </a:p>
          <a:p>
            <a:pPr marL="681038" lvl="1" indent="-234950">
              <a:lnSpc>
                <a:spcPct val="90000"/>
              </a:lnSpc>
              <a:spcBef>
                <a:spcPct val="60000"/>
              </a:spcBef>
              <a:buClr>
                <a:srgbClr val="0099FF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（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i</a:t>
            </a: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、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j=1</a:t>
            </a: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2……32</a:t>
            </a: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分别代表巴西、英格兰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········</a:t>
            </a: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）</a:t>
            </a:r>
          </a:p>
          <a:p>
            <a:pPr marL="230188" indent="-230188">
              <a:lnSpc>
                <a:spcPct val="90000"/>
              </a:lnSpc>
              <a:spcBef>
                <a:spcPct val="60000"/>
              </a:spcBef>
              <a:buClr>
                <a:srgbClr val="0099FF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则：</a:t>
            </a:r>
          </a:p>
          <a:p>
            <a:pPr marL="681038" lvl="1" indent="-234950">
              <a:lnSpc>
                <a:spcPct val="90000"/>
              </a:lnSpc>
              <a:spcBef>
                <a:spcPct val="60000"/>
              </a:spcBef>
              <a:buClr>
                <a:srgbClr val="0099FF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aij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0                   aji=1/ aij   </a:t>
            </a: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（ 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aij≠0</a:t>
            </a: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）</a:t>
            </a:r>
          </a:p>
          <a:p>
            <a:pPr marL="681038" lvl="1" indent="-234950">
              <a:lnSpc>
                <a:spcPct val="90000"/>
              </a:lnSpc>
              <a:spcBef>
                <a:spcPct val="60000"/>
              </a:spcBef>
              <a:buClr>
                <a:srgbClr val="0099FF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aij=1                   aij=0   </a:t>
            </a: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（ 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Ti</a:t>
            </a: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与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Tj</a:t>
            </a: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成绩残缺）</a:t>
            </a:r>
          </a:p>
        </p:txBody>
      </p:sp>
      <p:sp>
        <p:nvSpPr>
          <p:cNvPr id="865286" name="Rectangle 6"/>
          <p:cNvSpPr>
            <a:spLocks noChangeArrowheads="1"/>
          </p:cNvSpPr>
          <p:nvPr/>
        </p:nvSpPr>
        <p:spPr bwMode="auto">
          <a:xfrm>
            <a:off x="3621088" y="5943600"/>
            <a:ext cx="2341562" cy="469900"/>
          </a:xfrm>
          <a:prstGeom prst="rect">
            <a:avLst/>
          </a:prstGeom>
          <a:solidFill>
            <a:srgbClr val="C7FDC1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b="1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层次分析法理论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6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6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6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65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65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865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65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65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283" grpId="0" build="p" autoUpdateAnimBg="0"/>
      <p:bldP spid="865284" grpId="0" autoUpdateAnimBg="0"/>
      <p:bldP spid="865285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0425" y="601663"/>
            <a:ext cx="7439025" cy="476250"/>
          </a:xfrm>
          <a:noFill/>
          <a:ln/>
          <a:effectLst>
            <a:outerShdw dist="17961" dir="2700000" algn="ctr" rotWithShape="0">
              <a:srgbClr val="00009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zh-CN" altLang="en-US" sz="2800">
                <a:solidFill>
                  <a:srgbClr val="006600"/>
                </a:solidFill>
                <a:latin typeface="Times New Roman" pitchFamily="18" charset="0"/>
              </a:rPr>
              <a:t>构造？</a:t>
            </a:r>
          </a:p>
        </p:txBody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7600" y="1300163"/>
            <a:ext cx="7321550" cy="420687"/>
          </a:xfrm>
        </p:spPr>
        <p:txBody>
          <a:bodyPr/>
          <a:lstStyle/>
          <a:p>
            <a:r>
              <a:rPr lang="zh-CN" altLang="en-US"/>
              <a:t>令：</a:t>
            </a:r>
          </a:p>
        </p:txBody>
      </p:sp>
      <p:graphicFrame>
        <p:nvGraphicFramePr>
          <p:cNvPr id="867332" name="Object 4"/>
          <p:cNvGraphicFramePr>
            <a:graphicFrameLocks noChangeAspect="1"/>
          </p:cNvGraphicFramePr>
          <p:nvPr/>
        </p:nvGraphicFramePr>
        <p:xfrm>
          <a:off x="1800225" y="1231900"/>
          <a:ext cx="1481138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345" name="Equation" r:id="rId4" imgW="749160" imgH="1143000" progId="Equation.3">
                  <p:embed/>
                </p:oleObj>
              </mc:Choice>
              <mc:Fallback>
                <p:oleObj name="Equation" r:id="rId4" imgW="749160" imgH="1143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1231900"/>
                        <a:ext cx="1481138" cy="226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7333" name="Rectangle 5"/>
          <p:cNvSpPr>
            <a:spLocks noChangeArrowheads="1"/>
          </p:cNvSpPr>
          <p:nvPr/>
        </p:nvSpPr>
        <p:spPr bwMode="auto">
          <a:xfrm>
            <a:off x="3292475" y="1063625"/>
            <a:ext cx="5632450" cy="246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Ti</a:t>
            </a: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与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Tj </a:t>
            </a: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战平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Ti</a:t>
            </a: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靠点球大战战胜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Tj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Ti</a:t>
            </a: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靠金球战胜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Tj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Ti</a:t>
            </a: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九十分钟比赛中净胜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Tj</a:t>
            </a: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队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k</a:t>
            </a: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球（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  <a:sym typeface="Symbol" pitchFamily="18" charset="2"/>
              </a:rPr>
              <a:t>k6</a:t>
            </a: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  <a:sym typeface="Symbol" pitchFamily="18" charset="2"/>
              </a:rPr>
              <a:t>）</a:t>
            </a:r>
            <a:endParaRPr lang="zh-CN" altLang="en-US">
              <a:solidFill>
                <a:srgbClr val="000048"/>
              </a:solidFill>
              <a:latin typeface="Arial" charset="0"/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Ti</a:t>
            </a: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净胜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Tj</a:t>
            </a: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队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6</a:t>
            </a:r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球以上</a:t>
            </a:r>
          </a:p>
        </p:txBody>
      </p:sp>
      <p:sp>
        <p:nvSpPr>
          <p:cNvPr id="867334" name="Rectangle 6"/>
          <p:cNvSpPr>
            <a:spLocks noChangeArrowheads="1"/>
          </p:cNvSpPr>
          <p:nvPr/>
        </p:nvSpPr>
        <p:spPr bwMode="auto">
          <a:xfrm>
            <a:off x="1398588" y="3705225"/>
            <a:ext cx="681355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 algn="ctr">
              <a:lnSpc>
                <a:spcPct val="90000"/>
              </a:lnSpc>
              <a:spcBef>
                <a:spcPct val="40000"/>
              </a:spcBef>
              <a:buClr>
                <a:srgbClr val="66CC33"/>
              </a:buClr>
              <a:buSzPct val="65000"/>
              <a:buFont typeface="Wingdings" pitchFamily="2" charset="2"/>
              <a:buNone/>
            </a:pPr>
            <a:r>
              <a:rPr kumimoji="1" lang="en-US" altLang="zh-CN" u="sng">
                <a:solidFill>
                  <a:srgbClr val="000048"/>
                </a:solidFill>
                <a:ea typeface="宋体" pitchFamily="2" charset="-122"/>
              </a:rPr>
              <a:t>1   </a:t>
            </a:r>
            <a:r>
              <a:rPr kumimoji="1" lang="zh-CN" altLang="en-US" u="sng">
                <a:solidFill>
                  <a:srgbClr val="000048"/>
                </a:solidFill>
                <a:ea typeface="宋体" pitchFamily="2" charset="-122"/>
              </a:rPr>
              <a:t>同等    </a:t>
            </a:r>
            <a:r>
              <a:rPr kumimoji="1" lang="en-US" altLang="zh-CN" u="sng">
                <a:solidFill>
                  <a:srgbClr val="000048"/>
                </a:solidFill>
                <a:ea typeface="宋体" pitchFamily="2" charset="-122"/>
              </a:rPr>
              <a:t>3   </a:t>
            </a:r>
            <a:r>
              <a:rPr kumimoji="1" lang="zh-CN" altLang="en-US" u="sng">
                <a:solidFill>
                  <a:srgbClr val="000048"/>
                </a:solidFill>
                <a:ea typeface="宋体" pitchFamily="2" charset="-122"/>
              </a:rPr>
              <a:t>稍强    </a:t>
            </a:r>
            <a:r>
              <a:rPr kumimoji="1" lang="en-US" altLang="zh-CN" u="sng">
                <a:solidFill>
                  <a:srgbClr val="000048"/>
                </a:solidFill>
                <a:ea typeface="宋体" pitchFamily="2" charset="-122"/>
              </a:rPr>
              <a:t>5   </a:t>
            </a:r>
            <a:r>
              <a:rPr kumimoji="1" lang="zh-CN" altLang="en-US" u="sng">
                <a:solidFill>
                  <a:srgbClr val="000048"/>
                </a:solidFill>
                <a:ea typeface="宋体" pitchFamily="2" charset="-122"/>
              </a:rPr>
              <a:t>强    </a:t>
            </a:r>
            <a:r>
              <a:rPr kumimoji="1" lang="en-US" altLang="zh-CN" u="sng">
                <a:solidFill>
                  <a:srgbClr val="000048"/>
                </a:solidFill>
                <a:ea typeface="宋体" pitchFamily="2" charset="-122"/>
              </a:rPr>
              <a:t>7   </a:t>
            </a:r>
            <a:r>
              <a:rPr kumimoji="1" lang="zh-CN" altLang="en-US" u="sng">
                <a:solidFill>
                  <a:srgbClr val="000048"/>
                </a:solidFill>
                <a:ea typeface="宋体" pitchFamily="2" charset="-122"/>
              </a:rPr>
              <a:t>很强    </a:t>
            </a:r>
            <a:r>
              <a:rPr kumimoji="1" lang="en-US" altLang="zh-CN" u="sng">
                <a:solidFill>
                  <a:srgbClr val="000048"/>
                </a:solidFill>
                <a:ea typeface="宋体" pitchFamily="2" charset="-122"/>
              </a:rPr>
              <a:t>9   </a:t>
            </a:r>
            <a:r>
              <a:rPr kumimoji="1" lang="zh-CN" altLang="en-US" u="sng">
                <a:solidFill>
                  <a:srgbClr val="000048"/>
                </a:solidFill>
                <a:ea typeface="宋体" pitchFamily="2" charset="-122"/>
              </a:rPr>
              <a:t>绝对强</a:t>
            </a:r>
          </a:p>
        </p:txBody>
      </p:sp>
      <p:sp>
        <p:nvSpPr>
          <p:cNvPr id="867335" name="Rectangle 7"/>
          <p:cNvSpPr>
            <a:spLocks noChangeArrowheads="1"/>
          </p:cNvSpPr>
          <p:nvPr/>
        </p:nvSpPr>
        <p:spPr bwMode="auto">
          <a:xfrm>
            <a:off x="1216025" y="4937125"/>
            <a:ext cx="732155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60000"/>
              </a:spcBef>
              <a:buClr>
                <a:srgbClr val="0099FF"/>
              </a:buClr>
              <a:buSzPct val="75000"/>
              <a:buFont typeface="Wingdings" pitchFamily="2" charset="2"/>
              <a:buChar char="n"/>
            </a:pPr>
            <a:r>
              <a:rPr lang="zh-CN" altLang="en-US">
                <a:solidFill>
                  <a:srgbClr val="000048"/>
                </a:solidFill>
                <a:latin typeface="楷体_GB2312" pitchFamily="49" charset="-122"/>
                <a:ea typeface="楷体_GB2312" pitchFamily="49" charset="-122"/>
              </a:rPr>
              <a:t>残缺判断矩阵：</a:t>
            </a:r>
          </a:p>
        </p:txBody>
      </p:sp>
      <p:graphicFrame>
        <p:nvGraphicFramePr>
          <p:cNvPr id="867336" name="Object 8"/>
          <p:cNvGraphicFramePr>
            <a:graphicFrameLocks noChangeAspect="1"/>
          </p:cNvGraphicFramePr>
          <p:nvPr/>
        </p:nvGraphicFramePr>
        <p:xfrm>
          <a:off x="3959225" y="4946650"/>
          <a:ext cx="14049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346" name="Equation" r:id="rId6" imgW="711000" imgH="253800" progId="Equation.3">
                  <p:embed/>
                </p:oleObj>
              </mc:Choice>
              <mc:Fallback>
                <p:oleObj name="Equation" r:id="rId6" imgW="71100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4946650"/>
                        <a:ext cx="14049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7337" name="Object 9"/>
          <p:cNvGraphicFramePr>
            <a:graphicFrameLocks noChangeAspect="1"/>
          </p:cNvGraphicFramePr>
          <p:nvPr/>
        </p:nvGraphicFramePr>
        <p:xfrm>
          <a:off x="2343150" y="5562600"/>
          <a:ext cx="4014788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347" name="Equation" r:id="rId8" imgW="2031840" imgH="457200" progId="Equation.3">
                  <p:embed/>
                </p:oleObj>
              </mc:Choice>
              <mc:Fallback>
                <p:oleObj name="Equation" r:id="rId8" imgW="203184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5562600"/>
                        <a:ext cx="4014788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7338" name="Rectangle 10"/>
          <p:cNvSpPr>
            <a:spLocks noChangeArrowheads="1"/>
          </p:cNvSpPr>
          <p:nvPr/>
        </p:nvSpPr>
        <p:spPr bwMode="auto">
          <a:xfrm>
            <a:off x="1271588" y="4254500"/>
            <a:ext cx="2341562" cy="469900"/>
          </a:xfrm>
          <a:prstGeom prst="rect">
            <a:avLst/>
          </a:prstGeom>
          <a:solidFill>
            <a:srgbClr val="C7FDC1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b="1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层次分析法理论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6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86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86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867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867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867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867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867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86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86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867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7331" grpId="0" build="p" autoUpdateAnimBg="0"/>
      <p:bldP spid="867333" grpId="0" build="p" autoUpdateAnimBg="0"/>
      <p:bldP spid="867334" grpId="0" autoUpdateAnimBg="0"/>
      <p:bldP spid="86733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81063" y="601663"/>
            <a:ext cx="7435850" cy="476250"/>
          </a:xfrm>
          <a:noFill/>
          <a:ln/>
          <a:effectLst>
            <a:outerShdw dist="17961" dir="2700000" algn="ctr" rotWithShape="0">
              <a:srgbClr val="00009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zh-CN" altLang="en-US" sz="2800">
                <a:solidFill>
                  <a:srgbClr val="006600"/>
                </a:solidFill>
                <a:latin typeface="Times New Roman" pitchFamily="18" charset="0"/>
              </a:rPr>
              <a:t>求解：</a:t>
            </a:r>
          </a:p>
        </p:txBody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0450" y="1357313"/>
            <a:ext cx="7321550" cy="1443037"/>
          </a:xfrm>
        </p:spPr>
        <p:txBody>
          <a:bodyPr/>
          <a:lstStyle/>
          <a:p>
            <a:r>
              <a:rPr lang="zh-CN" altLang="en-US"/>
              <a:t>主特征根、主特征向量</a:t>
            </a:r>
          </a:p>
          <a:p>
            <a:pPr lvl="1"/>
            <a:r>
              <a:rPr lang="en-US" altLang="zh-CN"/>
              <a:t>matlab</a:t>
            </a:r>
          </a:p>
          <a:p>
            <a:r>
              <a:rPr lang="zh-CN" altLang="en-US"/>
              <a:t>得：</a:t>
            </a:r>
          </a:p>
        </p:txBody>
      </p:sp>
      <p:graphicFrame>
        <p:nvGraphicFramePr>
          <p:cNvPr id="869380" name="Object 4"/>
          <p:cNvGraphicFramePr>
            <a:graphicFrameLocks noChangeAspect="1"/>
          </p:cNvGraphicFramePr>
          <p:nvPr/>
        </p:nvGraphicFramePr>
        <p:xfrm>
          <a:off x="2268538" y="2398713"/>
          <a:ext cx="3965575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388" name="Equation" r:id="rId4" imgW="2006280" imgH="431640" progId="Equation.3">
                  <p:embed/>
                </p:oleObj>
              </mc:Choice>
              <mc:Fallback>
                <p:oleObj name="Equation" r:id="rId4" imgW="20062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398713"/>
                        <a:ext cx="3965575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1119188" y="3341688"/>
            <a:ext cx="73215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60000"/>
              </a:spcBef>
              <a:buClr>
                <a:srgbClr val="0099FF"/>
              </a:buClr>
              <a:buSzPct val="75000"/>
              <a:buFont typeface="Wingdings" pitchFamily="2" charset="2"/>
              <a:buChar char="n"/>
            </a:pPr>
            <a:r>
              <a:rPr lang="zh-CN" altLang="en-US">
                <a:solidFill>
                  <a:srgbClr val="000048"/>
                </a:solidFill>
                <a:latin typeface="楷体_GB2312" pitchFamily="49" charset="-122"/>
                <a:ea typeface="楷体_GB2312" pitchFamily="49" charset="-122"/>
              </a:rPr>
              <a:t>一致性检验</a:t>
            </a:r>
          </a:p>
          <a:p>
            <a:pPr marL="681038" lvl="1" indent="-234950">
              <a:lnSpc>
                <a:spcPct val="90000"/>
              </a:lnSpc>
              <a:spcBef>
                <a:spcPct val="40000"/>
              </a:spcBef>
              <a:buClr>
                <a:srgbClr val="66CC33"/>
              </a:buClr>
              <a:buSzPct val="65000"/>
              <a:buFont typeface="Wingdings" pitchFamily="2" charset="2"/>
              <a:buChar char="Ø"/>
            </a:pPr>
            <a:r>
              <a:rPr lang="zh-CN" altLang="en-US">
                <a:solidFill>
                  <a:srgbClr val="000048"/>
                </a:solidFill>
                <a:latin typeface="楷体_GB2312" pitchFamily="49" charset="-122"/>
                <a:ea typeface="楷体_GB2312" pitchFamily="49" charset="-122"/>
              </a:rPr>
              <a:t>一致性指标</a:t>
            </a:r>
          </a:p>
        </p:txBody>
      </p:sp>
      <p:graphicFrame>
        <p:nvGraphicFramePr>
          <p:cNvPr id="869382" name="Object 6"/>
          <p:cNvGraphicFramePr>
            <a:graphicFrameLocks noChangeAspect="1"/>
          </p:cNvGraphicFramePr>
          <p:nvPr/>
        </p:nvGraphicFramePr>
        <p:xfrm>
          <a:off x="2595563" y="4498975"/>
          <a:ext cx="331152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389" name="Equation" r:id="rId6" imgW="1676160" imgH="393480" progId="Equation.DSMT4">
                  <p:embed/>
                </p:oleObj>
              </mc:Choice>
              <mc:Fallback>
                <p:oleObj name="Equation" r:id="rId6" imgW="167616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4498975"/>
                        <a:ext cx="3311525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9383" name="Rectangle 7"/>
          <p:cNvSpPr>
            <a:spLocks noChangeArrowheads="1"/>
          </p:cNvSpPr>
          <p:nvPr/>
        </p:nvSpPr>
        <p:spPr bwMode="auto">
          <a:xfrm>
            <a:off x="1576388" y="5429250"/>
            <a:ext cx="1565275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40000"/>
              </a:spcBef>
              <a:buClr>
                <a:srgbClr val="66CC33"/>
              </a:buClr>
              <a:buSzPct val="65000"/>
              <a:buFont typeface="Wingdings" pitchFamily="2" charset="2"/>
              <a:buChar char="Ø"/>
            </a:pPr>
            <a:r>
              <a:rPr lang="zh-CN" altLang="en-US">
                <a:solidFill>
                  <a:srgbClr val="000048"/>
                </a:solidFill>
                <a:latin typeface="楷体_GB2312" pitchFamily="49" charset="-122"/>
                <a:ea typeface="楷体_GB2312" pitchFamily="49" charset="-122"/>
              </a:rPr>
              <a:t>通过检验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6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6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6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69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69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69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69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69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69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69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69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9379" grpId="0" build="p" autoUpdateAnimBg="0"/>
      <p:bldP spid="869381" grpId="0" autoUpdateAnimBg="0"/>
      <p:bldP spid="86938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2738" y="496888"/>
            <a:ext cx="1695450" cy="476250"/>
          </a:xfrm>
          <a:noFill/>
          <a:ln/>
          <a:effectLst>
            <a:outerShdw dist="17961" dir="2700000" algn="ctr" rotWithShape="0">
              <a:srgbClr val="00009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zh-CN" altLang="en-US" sz="2800">
                <a:solidFill>
                  <a:srgbClr val="006600"/>
                </a:solidFill>
                <a:latin typeface="Times New Roman" pitchFamily="18" charset="0"/>
              </a:rPr>
              <a:t>结果分析</a:t>
            </a:r>
          </a:p>
        </p:txBody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962025"/>
            <a:ext cx="8561388" cy="5495925"/>
          </a:xfrm>
        </p:spPr>
        <p:txBody>
          <a:bodyPr/>
          <a:lstStyle/>
          <a:p>
            <a:r>
              <a:rPr lang="zh-CN" altLang="en-US"/>
              <a:t>计算结果实力排序：</a:t>
            </a:r>
          </a:p>
          <a:p>
            <a:pPr lvl="1"/>
            <a:r>
              <a:rPr lang="zh-CN" altLang="en-US"/>
              <a:t>法国 巴西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挪威</a:t>
            </a:r>
            <a:r>
              <a:rPr lang="zh-CN" altLang="en-US"/>
              <a:t> 意大利 丹麦 摩洛哥 巴拉圭 尼日利亚 西班牙 克罗地亚 阿根廷 苏格兰 荷兰 智利 南非 保加利亚 </a:t>
            </a:r>
            <a:r>
              <a:rPr lang="zh-CN" altLang="en-US" b="1">
                <a:solidFill>
                  <a:srgbClr val="009900"/>
                </a:solidFill>
              </a:rPr>
              <a:t>沙特</a:t>
            </a:r>
            <a:r>
              <a:rPr lang="zh-CN" altLang="en-US"/>
              <a:t> 奥地利 喀麦隆 罗马尼亚 比利时 英格兰 牙买加 德国 墨西哥 </a:t>
            </a:r>
            <a:r>
              <a:rPr lang="zh-CN" altLang="en-US" b="1">
                <a:solidFill>
                  <a:srgbClr val="009900"/>
                </a:solidFill>
              </a:rPr>
              <a:t>日本 </a:t>
            </a:r>
            <a:r>
              <a:rPr lang="zh-CN" altLang="en-US"/>
              <a:t>南斯拉夫 哥伦比亚 </a:t>
            </a:r>
            <a:r>
              <a:rPr lang="zh-CN" altLang="en-US" b="1">
                <a:solidFill>
                  <a:srgbClr val="009900"/>
                </a:solidFill>
              </a:rPr>
              <a:t>韩国</a:t>
            </a:r>
            <a:r>
              <a:rPr lang="zh-CN" altLang="en-US"/>
              <a:t> 突尼斯 </a:t>
            </a:r>
            <a:r>
              <a:rPr lang="zh-CN" altLang="en-US" b="1">
                <a:solidFill>
                  <a:srgbClr val="FF0000"/>
                </a:solidFill>
              </a:rPr>
              <a:t>伊朗</a:t>
            </a:r>
            <a:r>
              <a:rPr lang="zh-CN" altLang="en-US"/>
              <a:t> 美国</a:t>
            </a:r>
          </a:p>
          <a:p>
            <a:r>
              <a:rPr lang="zh-CN" altLang="en-US"/>
              <a:t>国际足联的排序</a:t>
            </a:r>
          </a:p>
          <a:p>
            <a:pPr lvl="1"/>
            <a:r>
              <a:rPr lang="zh-CN" altLang="en-US"/>
              <a:t>法国 巴西 克罗地亚 荷兰 阿根廷 意大利 德国 丹麦 英格兰 南斯拉夫 罗马尼亚 尼日利亚 墨西哥 巴拉圭</a:t>
            </a:r>
            <a:r>
              <a:rPr lang="zh-CN" altLang="en-US" b="1">
                <a:solidFill>
                  <a:srgbClr val="FF0000"/>
                </a:solidFill>
              </a:rPr>
              <a:t> 挪威 </a:t>
            </a:r>
            <a:r>
              <a:rPr lang="zh-CN" altLang="en-US"/>
              <a:t>智利 西班牙 摩洛哥 比利时</a:t>
            </a:r>
            <a:r>
              <a:rPr lang="zh-CN" altLang="en-US" b="1">
                <a:solidFill>
                  <a:srgbClr val="FF0000"/>
                </a:solidFill>
              </a:rPr>
              <a:t> 伊朗</a:t>
            </a:r>
            <a:r>
              <a:rPr lang="zh-CN" altLang="en-US"/>
              <a:t> 哥伦比亚 牙买加 奥地利 南非 喀麦隆 突尼斯 苏格兰 </a:t>
            </a:r>
            <a:r>
              <a:rPr lang="zh-CN" altLang="en-US" b="1">
                <a:solidFill>
                  <a:srgbClr val="009900"/>
                </a:solidFill>
              </a:rPr>
              <a:t>沙特</a:t>
            </a:r>
            <a:r>
              <a:rPr lang="zh-CN" altLang="en-US"/>
              <a:t> 保加利亚 </a:t>
            </a:r>
            <a:r>
              <a:rPr lang="zh-CN" altLang="en-US" b="1">
                <a:solidFill>
                  <a:srgbClr val="009900"/>
                </a:solidFill>
              </a:rPr>
              <a:t>韩国 日本</a:t>
            </a:r>
            <a:r>
              <a:rPr lang="zh-CN" altLang="en-US"/>
              <a:t> 美国</a:t>
            </a:r>
          </a:p>
          <a:p>
            <a:pPr>
              <a:spcBef>
                <a:spcPct val="20000"/>
              </a:spcBef>
            </a:pPr>
            <a:r>
              <a:rPr lang="zh-CN" altLang="en-US"/>
              <a:t>挪威：战胜实力强劲的巴西，与意大利战平</a:t>
            </a:r>
          </a:p>
          <a:p>
            <a:pPr>
              <a:spcBef>
                <a:spcPct val="20000"/>
              </a:spcBef>
            </a:pPr>
            <a:r>
              <a:rPr lang="zh-CN" altLang="en-US"/>
              <a:t>伊朗：被认为是表现最好的亚洲队，但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/>
              <a:t>      输给德国、南斯拉夫，以小比分赢美国应对排名影响不大</a:t>
            </a:r>
          </a:p>
          <a:p>
            <a:pPr>
              <a:spcBef>
                <a:spcPct val="20000"/>
              </a:spcBef>
            </a:pPr>
            <a:r>
              <a:rPr lang="zh-CN" altLang="en-US"/>
              <a:t>亚洲队？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7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7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7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7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7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7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7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71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427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8163" y="542925"/>
            <a:ext cx="6080125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一、层次分析法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2012950"/>
            <a:ext cx="7940675" cy="3889375"/>
          </a:xfrm>
        </p:spPr>
        <p:txBody>
          <a:bodyPr/>
          <a:lstStyle/>
          <a:p>
            <a:r>
              <a:rPr lang="zh-CN" altLang="en-US"/>
              <a:t>日常工作、生活中的决策问题：多种方案进行选择</a:t>
            </a:r>
          </a:p>
          <a:p>
            <a:pPr lvl="1">
              <a:spcBef>
                <a:spcPct val="60000"/>
              </a:spcBef>
            </a:pPr>
            <a:r>
              <a:rPr lang="zh-CN" altLang="en-US"/>
              <a:t>多个旅游点的选择；毕业生工作选择；产品发展方向的选择；选择科研课题</a:t>
            </a:r>
            <a:r>
              <a:rPr lang="en-US" altLang="zh-CN"/>
              <a:t>……</a:t>
            </a:r>
          </a:p>
          <a:p>
            <a:r>
              <a:rPr lang="zh-CN" altLang="en-US"/>
              <a:t>比较判断时：人的主观选择起相当大的作用</a:t>
            </a:r>
          </a:p>
          <a:p>
            <a:pPr lvl="1">
              <a:spcBef>
                <a:spcPct val="60000"/>
              </a:spcBef>
            </a:pPr>
            <a:r>
              <a:rPr lang="zh-CN" altLang="en-US"/>
              <a:t>各因素的重要性难以量化</a:t>
            </a:r>
          </a:p>
          <a:p>
            <a:r>
              <a:rPr kumimoji="1" lang="zh-CN" altLang="en-US">
                <a:latin typeface="Times New Roman" pitchFamily="18" charset="0"/>
              </a:rPr>
              <a:t>美国</a:t>
            </a:r>
            <a:r>
              <a:rPr lang="zh-CN" altLang="en-US"/>
              <a:t>数学家</a:t>
            </a:r>
            <a:r>
              <a:rPr lang="en-US" altLang="zh-CN"/>
              <a:t>T.L.Saaty </a:t>
            </a:r>
            <a:r>
              <a:rPr lang="zh-CN" altLang="en-US"/>
              <a:t>于</a:t>
            </a:r>
            <a:r>
              <a:rPr lang="en-US" altLang="zh-CN"/>
              <a:t>1970</a:t>
            </a:r>
            <a:r>
              <a:rPr lang="zh-CN" altLang="en-US"/>
              <a:t>年代提出层次分析法</a:t>
            </a:r>
          </a:p>
          <a:p>
            <a:pPr lvl="1"/>
            <a:r>
              <a:rPr lang="zh-CN" altLang="en-US"/>
              <a:t> </a:t>
            </a:r>
            <a:r>
              <a:rPr lang="en-US" altLang="zh-CN"/>
              <a:t>AHP (Analytic Hierarchy Process)</a:t>
            </a:r>
          </a:p>
          <a:p>
            <a:pPr lvl="1"/>
            <a:r>
              <a:rPr lang="zh-CN" altLang="en-US"/>
              <a:t>定性与定量相结合的、系统化、层次化的分析方法</a:t>
            </a:r>
            <a:endParaRPr kumimoji="1" lang="zh-CN" altLang="en-US">
              <a:latin typeface="Times New Roman" pitchFamily="18" charset="0"/>
            </a:endParaRPr>
          </a:p>
        </p:txBody>
      </p:sp>
      <p:sp>
        <p:nvSpPr>
          <p:cNvPr id="818180" name="Rectangle 4"/>
          <p:cNvSpPr>
            <a:spLocks noChangeArrowheads="1"/>
          </p:cNvSpPr>
          <p:nvPr/>
        </p:nvSpPr>
        <p:spPr bwMode="auto">
          <a:xfrm>
            <a:off x="641350" y="1368425"/>
            <a:ext cx="908050" cy="4762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9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tabLst>
                <a:tab pos="457200" algn="l"/>
              </a:tabLst>
            </a:pP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背景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852488" y="2308225"/>
            <a:ext cx="3651250" cy="585788"/>
          </a:xfrm>
        </p:spPr>
        <p:txBody>
          <a:bodyPr/>
          <a:lstStyle/>
          <a:p>
            <a:pPr marL="230188" indent="-230188">
              <a:spcBef>
                <a:spcPct val="60000"/>
              </a:spcBef>
              <a:buClr>
                <a:srgbClr val="0099FF"/>
              </a:buClr>
              <a:buSzPct val="75000"/>
              <a:buFont typeface="Wingdings" pitchFamily="2" charset="2"/>
              <a:buChar char="n"/>
              <a:tabLst/>
            </a:pPr>
            <a:r>
              <a:rPr lang="zh-CN" altLang="en-US" sz="3600" b="0">
                <a:solidFill>
                  <a:srgbClr val="006C00"/>
                </a:solidFill>
                <a:latin typeface="方正舒体" pitchFamily="2" charset="-122"/>
                <a:ea typeface="方正舒体" pitchFamily="2" charset="-122"/>
              </a:rPr>
              <a:t>关于</a:t>
            </a:r>
            <a:r>
              <a:rPr lang="zh-CN" altLang="en-US" sz="3600" b="0">
                <a:solidFill>
                  <a:schemeClr val="tx1"/>
                </a:solidFill>
                <a:latin typeface="方正舒体" pitchFamily="2" charset="-122"/>
                <a:ea typeface="方正舒体" pitchFamily="2" charset="-122"/>
              </a:rPr>
              <a:t>中国足球</a:t>
            </a:r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3111500"/>
            <a:ext cx="1854200" cy="5857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600" b="1"/>
              <a:t>········</a:t>
            </a:r>
          </a:p>
        </p:txBody>
      </p:sp>
      <p:pic>
        <p:nvPicPr>
          <p:cNvPr id="873476" name="Picture 4" descr="E:\1临时\临时\未命名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563563"/>
            <a:ext cx="173355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7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873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873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3474" grpId="0" autoUpdateAnimBg="0"/>
      <p:bldP spid="873475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61307" y="554038"/>
            <a:ext cx="7232650" cy="641350"/>
          </a:xfrm>
        </p:spPr>
        <p:txBody>
          <a:bodyPr/>
          <a:lstStyle/>
          <a:p>
            <a:r>
              <a:rPr lang="zh-CN" altLang="en-US" dirty="0"/>
              <a:t>二、公平的席位分配</a:t>
            </a:r>
          </a:p>
        </p:txBody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1298575"/>
            <a:ext cx="5454650" cy="895350"/>
          </a:xfrm>
        </p:spPr>
        <p:txBody>
          <a:bodyPr/>
          <a:lstStyle/>
          <a:p>
            <a:r>
              <a:rPr lang="zh-CN" altLang="en-US">
                <a:latin typeface="楷体_GB2312" pitchFamily="49" charset="-122"/>
              </a:rPr>
              <a:t>问题提出：分配代表席位</a:t>
            </a:r>
          </a:p>
          <a:p>
            <a:pPr lvl="1"/>
            <a:r>
              <a:rPr lang="zh-CN" altLang="en-US" sz="2500">
                <a:latin typeface="楷体_GB2312" pitchFamily="49" charset="-122"/>
              </a:rPr>
              <a:t>比例加惯例</a:t>
            </a:r>
          </a:p>
        </p:txBody>
      </p:sp>
      <p:graphicFrame>
        <p:nvGraphicFramePr>
          <p:cNvPr id="880644" name="Group 4"/>
          <p:cNvGraphicFramePr>
            <a:graphicFrameLocks noGrp="1"/>
          </p:cNvGraphicFramePr>
          <p:nvPr/>
        </p:nvGraphicFramePr>
        <p:xfrm>
          <a:off x="954088" y="2316163"/>
          <a:ext cx="7373937" cy="4044697"/>
        </p:xfrm>
        <a:graphic>
          <a:graphicData uri="http://schemas.openxmlformats.org/drawingml/2006/table">
            <a:tbl>
              <a:tblPr/>
              <a:tblGrid>
                <a:gridCol w="1868487"/>
                <a:gridCol w="1749425"/>
                <a:gridCol w="1927225"/>
                <a:gridCol w="1828800"/>
              </a:tblGrid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某校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甲系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乙系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丙系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共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200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人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20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席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调整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63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人数比例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51.3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31.5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20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席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实际分配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21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席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实际分配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80696" name="Group 56"/>
          <p:cNvGraphicFramePr>
            <a:graphicFrameLocks noGrp="1"/>
          </p:cNvGraphicFramePr>
          <p:nvPr/>
        </p:nvGraphicFramePr>
        <p:xfrm>
          <a:off x="2822575" y="4630738"/>
          <a:ext cx="5505450" cy="455613"/>
        </p:xfrm>
        <a:graphic>
          <a:graphicData uri="http://schemas.openxmlformats.org/drawingml/2006/table">
            <a:tbl>
              <a:tblPr/>
              <a:tblGrid>
                <a:gridCol w="1730375"/>
                <a:gridCol w="1946275"/>
                <a:gridCol w="1828800"/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10.3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6.3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80706" name="Group 66"/>
          <p:cNvGraphicFramePr>
            <a:graphicFrameLocks noGrp="1"/>
          </p:cNvGraphicFramePr>
          <p:nvPr/>
        </p:nvGraphicFramePr>
        <p:xfrm>
          <a:off x="2820988" y="5059363"/>
          <a:ext cx="5505450" cy="455613"/>
        </p:xfrm>
        <a:graphic>
          <a:graphicData uri="http://schemas.openxmlformats.org/drawingml/2006/table">
            <a:tbl>
              <a:tblPr/>
              <a:tblGrid>
                <a:gridCol w="1749425"/>
                <a:gridCol w="1927225"/>
                <a:gridCol w="1828800"/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80716" name="Group 76"/>
          <p:cNvGraphicFramePr>
            <a:graphicFrameLocks noGrp="1"/>
          </p:cNvGraphicFramePr>
          <p:nvPr/>
        </p:nvGraphicFramePr>
        <p:xfrm>
          <a:off x="2820988" y="5526088"/>
          <a:ext cx="5505450" cy="455613"/>
        </p:xfrm>
        <a:graphic>
          <a:graphicData uri="http://schemas.openxmlformats.org/drawingml/2006/table">
            <a:tbl>
              <a:tblPr/>
              <a:tblGrid>
                <a:gridCol w="1749425"/>
                <a:gridCol w="1927225"/>
                <a:gridCol w="1828800"/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10.815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6.615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3.57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80726" name="Group 86"/>
          <p:cNvGraphicFramePr>
            <a:graphicFrameLocks noGrp="1"/>
          </p:cNvGraphicFramePr>
          <p:nvPr/>
        </p:nvGraphicFramePr>
        <p:xfrm>
          <a:off x="2820988" y="5984875"/>
          <a:ext cx="5505450" cy="455613"/>
        </p:xfrm>
        <a:graphic>
          <a:graphicData uri="http://schemas.openxmlformats.org/drawingml/2006/table">
            <a:tbl>
              <a:tblPr/>
              <a:tblGrid>
                <a:gridCol w="1749425"/>
                <a:gridCol w="1889125"/>
                <a:gridCol w="1866900"/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80736" name="Group 96"/>
          <p:cNvGrpSpPr>
            <a:grpSpLocks/>
          </p:cNvGrpSpPr>
          <p:nvPr/>
        </p:nvGrpSpPr>
        <p:grpSpPr bwMode="auto">
          <a:xfrm>
            <a:off x="7131050" y="693738"/>
            <a:ext cx="2012950" cy="1003300"/>
            <a:chOff x="4345" y="257"/>
            <a:chExt cx="1268" cy="632"/>
          </a:xfrm>
        </p:grpSpPr>
        <p:pic>
          <p:nvPicPr>
            <p:cNvPr id="880737" name="Picture 97" descr="C:\$\ESA Graphic Builds\PSDfiles\MSF_Courseware\Art Work Dark Bkg\SummaryMan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3" y="257"/>
              <a:ext cx="640" cy="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0738" name="Text Box 98"/>
            <p:cNvSpPr txBox="1">
              <a:spLocks noChangeArrowheads="1"/>
            </p:cNvSpPr>
            <p:nvPr/>
          </p:nvSpPr>
          <p:spPr bwMode="auto">
            <a:xfrm>
              <a:off x="4345" y="601"/>
              <a:ext cx="1268" cy="288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solidFill>
                    <a:srgbClr val="FA8D08"/>
                  </a:solidFill>
                  <a:ea typeface="华文琥珀" pitchFamily="2" charset="-122"/>
                </a:rPr>
                <a:t>公平席位分配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0588" y="1460500"/>
            <a:ext cx="7734300" cy="1370013"/>
          </a:xfrm>
        </p:spPr>
        <p:txBody>
          <a:bodyPr/>
          <a:lstStyle/>
          <a:p>
            <a:r>
              <a:rPr lang="zh-CN" altLang="en-US"/>
              <a:t>原因</a:t>
            </a:r>
          </a:p>
          <a:p>
            <a:pPr lvl="1"/>
            <a:r>
              <a:rPr lang="en-US" altLang="zh-CN" sz="2500"/>
              <a:t>20</a:t>
            </a:r>
            <a:r>
              <a:rPr lang="zh-CN" altLang="en-US" sz="2500"/>
              <a:t>个</a:t>
            </a:r>
            <a:r>
              <a:rPr lang="en-US" altLang="zh-CN" sz="2500"/>
              <a:t>,</a:t>
            </a:r>
            <a:r>
              <a:rPr lang="zh-CN" altLang="en-US" sz="2500"/>
              <a:t>丙多占</a:t>
            </a:r>
            <a:r>
              <a:rPr lang="en-US" altLang="zh-CN" sz="2500"/>
              <a:t>0.6</a:t>
            </a:r>
          </a:p>
          <a:p>
            <a:pPr lvl="1"/>
            <a:r>
              <a:rPr lang="en-US" altLang="zh-CN" sz="2500"/>
              <a:t>21</a:t>
            </a:r>
            <a:r>
              <a:rPr lang="zh-CN" altLang="en-US" sz="2500"/>
              <a:t>个</a:t>
            </a:r>
            <a:r>
              <a:rPr lang="en-US" altLang="zh-CN" sz="2500"/>
              <a:t>,</a:t>
            </a:r>
            <a:r>
              <a:rPr lang="zh-CN" altLang="en-US" sz="2500"/>
              <a:t>不充分的席位都在增加</a:t>
            </a:r>
          </a:p>
        </p:txBody>
      </p:sp>
      <p:sp>
        <p:nvSpPr>
          <p:cNvPr id="882691" name="Rectangle 3"/>
          <p:cNvSpPr>
            <a:spLocks noChangeArrowheads="1"/>
          </p:cNvSpPr>
          <p:nvPr/>
        </p:nvSpPr>
        <p:spPr bwMode="auto">
          <a:xfrm>
            <a:off x="762000" y="2362200"/>
            <a:ext cx="7620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endParaRPr lang="zh-CN" altLang="zh-CN" sz="3200">
              <a:solidFill>
                <a:srgbClr val="00FF00"/>
              </a:solidFill>
              <a:latin typeface="Arial" charset="0"/>
              <a:ea typeface="楷体_GB2312" pitchFamily="49" charset="-122"/>
            </a:endParaRPr>
          </a:p>
        </p:txBody>
      </p:sp>
      <p:sp>
        <p:nvSpPr>
          <p:cNvPr id="88269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682625"/>
            <a:ext cx="7232650" cy="530225"/>
          </a:xfrm>
          <a:noFill/>
          <a:ln/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zh-CN" altLang="en-US" sz="3200">
                <a:solidFill>
                  <a:srgbClr val="0000FF"/>
                </a:solidFill>
                <a:latin typeface="Times New Roman" pitchFamily="18" charset="0"/>
              </a:rPr>
              <a:t>问题</a:t>
            </a:r>
            <a:r>
              <a:rPr lang="en-US" altLang="zh-CN" sz="320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zh-CN" altLang="en-US" sz="3200">
                <a:solidFill>
                  <a:srgbClr val="0000FF"/>
                </a:solidFill>
                <a:latin typeface="Times New Roman" pitchFamily="18" charset="0"/>
              </a:rPr>
              <a:t>分配不公</a:t>
            </a:r>
          </a:p>
        </p:txBody>
      </p:sp>
      <p:graphicFrame>
        <p:nvGraphicFramePr>
          <p:cNvPr id="882693" name="Group 5"/>
          <p:cNvGraphicFramePr>
            <a:graphicFrameLocks noGrp="1"/>
          </p:cNvGraphicFramePr>
          <p:nvPr/>
        </p:nvGraphicFramePr>
        <p:xfrm>
          <a:off x="779463" y="3228975"/>
          <a:ext cx="7373937" cy="3128773"/>
        </p:xfrm>
        <a:graphic>
          <a:graphicData uri="http://schemas.openxmlformats.org/drawingml/2006/table">
            <a:tbl>
              <a:tblPr/>
              <a:tblGrid>
                <a:gridCol w="1868487"/>
                <a:gridCol w="1749425"/>
                <a:gridCol w="1927225"/>
                <a:gridCol w="1828800"/>
              </a:tblGrid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某校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甲系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乙系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丙系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共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200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人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63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人数比例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51.3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31.5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20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席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10.3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6.3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3.4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实际分配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21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席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10.815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6.615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3.57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实际分配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82735" name="Group 47"/>
          <p:cNvGrpSpPr>
            <a:grpSpLocks/>
          </p:cNvGrpSpPr>
          <p:nvPr/>
        </p:nvGrpSpPr>
        <p:grpSpPr bwMode="auto">
          <a:xfrm>
            <a:off x="7131050" y="693738"/>
            <a:ext cx="2012950" cy="1003300"/>
            <a:chOff x="4345" y="257"/>
            <a:chExt cx="1268" cy="632"/>
          </a:xfrm>
        </p:grpSpPr>
        <p:pic>
          <p:nvPicPr>
            <p:cNvPr id="882736" name="Picture 48" descr="C:\$\ESA Graphic Builds\PSDfiles\MSF_Courseware\Art Work Dark Bkg\SummaryMan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3" y="257"/>
              <a:ext cx="640" cy="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2737" name="Text Box 49"/>
            <p:cNvSpPr txBox="1">
              <a:spLocks noChangeArrowheads="1"/>
            </p:cNvSpPr>
            <p:nvPr/>
          </p:nvSpPr>
          <p:spPr bwMode="auto">
            <a:xfrm>
              <a:off x="4345" y="601"/>
              <a:ext cx="1268" cy="288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solidFill>
                    <a:srgbClr val="FA8D08"/>
                  </a:solidFill>
                  <a:ea typeface="华文琥珀" pitchFamily="2" charset="-122"/>
                </a:rPr>
                <a:t>公平席位分配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542925"/>
            <a:ext cx="8080375" cy="530225"/>
          </a:xfrm>
          <a:noFill/>
          <a:ln/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zh-CN" altLang="en-US" sz="3200">
                <a:solidFill>
                  <a:srgbClr val="0000FF"/>
                </a:solidFill>
                <a:latin typeface="Times New Roman" pitchFamily="18" charset="0"/>
              </a:rPr>
              <a:t>模型构造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2663" y="1903413"/>
            <a:ext cx="7321550" cy="4656137"/>
          </a:xfrm>
        </p:spPr>
        <p:txBody>
          <a:bodyPr/>
          <a:lstStyle/>
          <a:p>
            <a:pPr marL="457200" indent="-457200"/>
            <a:r>
              <a:rPr lang="zh-CN" altLang="en-US"/>
              <a:t>符号假设</a:t>
            </a:r>
          </a:p>
          <a:p>
            <a:pPr marL="457200" indent="-457200"/>
            <a:endParaRPr lang="zh-CN" altLang="en-US"/>
          </a:p>
          <a:p>
            <a:pPr marL="457200" indent="-457200"/>
            <a:endParaRPr lang="zh-CN" altLang="en-US"/>
          </a:p>
          <a:p>
            <a:pPr marL="457200" indent="-457200"/>
            <a:endParaRPr lang="zh-CN" altLang="en-US"/>
          </a:p>
          <a:p>
            <a:pPr marL="457200" indent="-457200"/>
            <a:r>
              <a:rPr lang="zh-CN" altLang="en-US"/>
              <a:t>不公平</a:t>
            </a:r>
          </a:p>
          <a:p>
            <a:pPr marL="457200" indent="-457200"/>
            <a:endParaRPr lang="zh-CN" altLang="en-US"/>
          </a:p>
          <a:p>
            <a:pPr marL="865188" lvl="1" indent="-419100"/>
            <a:r>
              <a:rPr lang="zh-CN" altLang="en-US" sz="2500"/>
              <a:t>例：   </a:t>
            </a:r>
            <a:r>
              <a:rPr lang="en-US" altLang="zh-CN" sz="2500"/>
              <a:t>120:10     100:10→2</a:t>
            </a:r>
          </a:p>
          <a:p>
            <a:pPr marL="865188" lvl="1" indent="-419100"/>
            <a:r>
              <a:rPr lang="zh-CN" altLang="en-US" sz="2500"/>
              <a:t>另： </a:t>
            </a:r>
            <a:r>
              <a:rPr lang="en-US" altLang="zh-CN" sz="2500"/>
              <a:t>1020:10   1000:10→2</a:t>
            </a:r>
          </a:p>
          <a:p>
            <a:pPr marL="457200" indent="-457200"/>
            <a:r>
              <a:rPr lang="zh-CN" altLang="en-US"/>
              <a:t>改进</a:t>
            </a:r>
          </a:p>
        </p:txBody>
      </p:sp>
      <p:sp>
        <p:nvSpPr>
          <p:cNvPr id="884740" name="Rectangle 4"/>
          <p:cNvSpPr>
            <a:spLocks noChangeArrowheads="1"/>
          </p:cNvSpPr>
          <p:nvPr/>
        </p:nvSpPr>
        <p:spPr bwMode="auto">
          <a:xfrm>
            <a:off x="947738" y="1274763"/>
            <a:ext cx="56959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60000"/>
              </a:spcBef>
              <a:buClr>
                <a:srgbClr val="0099FF"/>
              </a:buClr>
              <a:buSzPct val="75000"/>
              <a:buFont typeface="Wingdings" pitchFamily="2" charset="2"/>
              <a:buNone/>
            </a:pPr>
            <a:r>
              <a:rPr lang="en-US" altLang="zh-CN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、衡量公平分配席位的指标←确立</a:t>
            </a:r>
          </a:p>
        </p:txBody>
      </p:sp>
      <p:sp>
        <p:nvSpPr>
          <p:cNvPr id="884741" name="Rectangle 5"/>
          <p:cNvSpPr>
            <a:spLocks noChangeArrowheads="1"/>
          </p:cNvSpPr>
          <p:nvPr/>
        </p:nvSpPr>
        <p:spPr bwMode="auto">
          <a:xfrm>
            <a:off x="2568575" y="1997075"/>
            <a:ext cx="6245225" cy="195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spcBef>
                <a:spcPct val="50000"/>
              </a:spcBef>
              <a:buClr>
                <a:srgbClr val="66CC33"/>
              </a:buClr>
              <a:buSzPct val="65000"/>
              <a:buFont typeface="Wingdings" pitchFamily="2" charset="2"/>
              <a:buChar char="n"/>
            </a:pPr>
            <a:r>
              <a:rPr lang="zh-CN" altLang="en-US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两方：                  甲</a:t>
            </a:r>
            <a:r>
              <a:rPr lang="en-US" altLang="zh-CN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A  </a:t>
            </a:r>
            <a:r>
              <a:rPr lang="zh-CN" altLang="en-US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乙</a:t>
            </a:r>
            <a:r>
              <a:rPr lang="en-US" altLang="zh-CN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B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rgbClr val="66CC33"/>
              </a:buClr>
              <a:buSzPct val="65000"/>
              <a:buFont typeface="Wingdings" pitchFamily="2" charset="2"/>
              <a:buChar char="n"/>
            </a:pPr>
            <a:r>
              <a:rPr lang="zh-CN" altLang="en-US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人数：                  </a:t>
            </a:r>
            <a:r>
              <a:rPr lang="en-US" altLang="zh-CN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p</a:t>
            </a:r>
            <a:r>
              <a:rPr lang="en-US" altLang="zh-CN" baseline="-25000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      p</a:t>
            </a:r>
            <a:r>
              <a:rPr lang="en-US" altLang="zh-CN" baseline="-25000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2</a:t>
            </a:r>
            <a:endParaRPr lang="en-US" altLang="zh-CN">
              <a:solidFill>
                <a:srgbClr val="000066"/>
              </a:solidFill>
              <a:latin typeface="Arial" charset="0"/>
              <a:ea typeface="楷体_GB2312" pitchFamily="49" charset="-12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rgbClr val="66CC33"/>
              </a:buClr>
              <a:buSzPct val="65000"/>
              <a:buFont typeface="Wingdings" pitchFamily="2" charset="2"/>
              <a:buChar char="n"/>
            </a:pPr>
            <a:r>
              <a:rPr lang="zh-CN" altLang="en-US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席位：                  </a:t>
            </a:r>
            <a:r>
              <a:rPr lang="en-US" altLang="zh-CN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n</a:t>
            </a:r>
            <a:r>
              <a:rPr lang="en-US" altLang="zh-CN" baseline="-25000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      n</a:t>
            </a:r>
            <a:r>
              <a:rPr lang="en-US" altLang="zh-CN" baseline="-25000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2</a:t>
            </a:r>
            <a:endParaRPr lang="en-US" altLang="zh-CN">
              <a:solidFill>
                <a:srgbClr val="000066"/>
              </a:solidFill>
              <a:latin typeface="Arial" charset="0"/>
              <a:ea typeface="楷体_GB2312" pitchFamily="49" charset="-12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rgbClr val="66CC33"/>
              </a:buClr>
              <a:buSzPct val="65000"/>
              <a:buFont typeface="Wingdings" pitchFamily="2" charset="2"/>
              <a:buChar char="n"/>
            </a:pPr>
            <a:r>
              <a:rPr lang="zh-CN" altLang="en-US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每席代表人数： </a:t>
            </a:r>
            <a:r>
              <a:rPr lang="en-US" altLang="zh-CN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p</a:t>
            </a:r>
            <a:r>
              <a:rPr lang="en-US" altLang="zh-CN" baseline="-25000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/ n</a:t>
            </a:r>
            <a:r>
              <a:rPr lang="en-US" altLang="zh-CN" baseline="-25000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  ?     p</a:t>
            </a:r>
            <a:r>
              <a:rPr lang="en-US" altLang="zh-CN" baseline="-25000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2 </a:t>
            </a:r>
            <a:r>
              <a:rPr lang="en-US" altLang="zh-CN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/</a:t>
            </a:r>
            <a:r>
              <a:rPr lang="en-US" altLang="zh-CN" baseline="-25000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n</a:t>
            </a:r>
            <a:r>
              <a:rPr lang="en-US" altLang="zh-CN" baseline="-25000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2</a:t>
            </a:r>
          </a:p>
        </p:txBody>
      </p:sp>
      <p:sp>
        <p:nvSpPr>
          <p:cNvPr id="884742" name="Text Box 6"/>
          <p:cNvSpPr txBox="1">
            <a:spLocks noChangeArrowheads="1"/>
          </p:cNvSpPr>
          <p:nvPr/>
        </p:nvSpPr>
        <p:spPr bwMode="auto">
          <a:xfrm>
            <a:off x="4168775" y="39401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zh-CN" altLang="zh-CN">
              <a:solidFill>
                <a:schemeClr val="bg1"/>
              </a:solidFill>
              <a:latin typeface="Arial" charset="0"/>
              <a:ea typeface="楷体_GB2312" pitchFamily="49" charset="-122"/>
            </a:endParaRPr>
          </a:p>
        </p:txBody>
      </p:sp>
      <p:graphicFrame>
        <p:nvGraphicFramePr>
          <p:cNvPr id="884743" name="Object 7"/>
          <p:cNvGraphicFramePr>
            <a:graphicFrameLocks noChangeAspect="1"/>
          </p:cNvGraphicFramePr>
          <p:nvPr/>
        </p:nvGraphicFramePr>
        <p:xfrm>
          <a:off x="2762250" y="4132263"/>
          <a:ext cx="3603625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751" name="Equation" r:id="rId4" imgW="1346040" imgH="431640" progId="Equation.3">
                  <p:embed/>
                </p:oleObj>
              </mc:Choice>
              <mc:Fallback>
                <p:oleObj name="Equation" r:id="rId4" imgW="134604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4132263"/>
                        <a:ext cx="3603625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96720" dir="1391915" algn="ctr" rotWithShape="0">
                          <a:schemeClr val="bg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4744" name="Text Box 8"/>
          <p:cNvSpPr txBox="1">
            <a:spLocks noChangeArrowheads="1"/>
          </p:cNvSpPr>
          <p:nvPr/>
        </p:nvSpPr>
        <p:spPr bwMode="auto">
          <a:xfrm>
            <a:off x="3965575" y="415448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程度</a:t>
            </a:r>
          </a:p>
        </p:txBody>
      </p:sp>
      <p:sp>
        <p:nvSpPr>
          <p:cNvPr id="884745" name="Text Box 9"/>
          <p:cNvSpPr txBox="1">
            <a:spLocks noChangeArrowheads="1"/>
          </p:cNvSpPr>
          <p:nvPr/>
        </p:nvSpPr>
        <p:spPr bwMode="auto">
          <a:xfrm>
            <a:off x="6775450" y="4340225"/>
            <a:ext cx="2025650" cy="46990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rgbClr val="000066"/>
                </a:solidFill>
                <a:latin typeface="Arial" charset="0"/>
                <a:ea typeface="楷体_GB2312" pitchFamily="49" charset="-122"/>
              </a:rPr>
              <a:t>绝对不公平值</a:t>
            </a:r>
          </a:p>
        </p:txBody>
      </p:sp>
      <p:grpSp>
        <p:nvGrpSpPr>
          <p:cNvPr id="884746" name="Group 10"/>
          <p:cNvGrpSpPr>
            <a:grpSpLocks/>
          </p:cNvGrpSpPr>
          <p:nvPr/>
        </p:nvGrpSpPr>
        <p:grpSpPr bwMode="auto">
          <a:xfrm>
            <a:off x="7131050" y="693738"/>
            <a:ext cx="2012950" cy="1003300"/>
            <a:chOff x="4345" y="257"/>
            <a:chExt cx="1268" cy="632"/>
          </a:xfrm>
        </p:grpSpPr>
        <p:pic>
          <p:nvPicPr>
            <p:cNvPr id="884747" name="Picture 11" descr="C:\$\ESA Graphic Builds\PSDfiles\MSF_Courseware\Art Work Dark Bkg\SummaryMan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3" y="257"/>
              <a:ext cx="640" cy="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4748" name="Text Box 12"/>
            <p:cNvSpPr txBox="1">
              <a:spLocks noChangeArrowheads="1"/>
            </p:cNvSpPr>
            <p:nvPr/>
          </p:nvSpPr>
          <p:spPr bwMode="auto">
            <a:xfrm>
              <a:off x="4345" y="601"/>
              <a:ext cx="1268" cy="288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solidFill>
                    <a:srgbClr val="FA8D08"/>
                  </a:solidFill>
                  <a:ea typeface="华文琥珀" pitchFamily="2" charset="-122"/>
                </a:rPr>
                <a:t>公平席位分配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7950" y="906463"/>
            <a:ext cx="855663" cy="530225"/>
          </a:xfrm>
        </p:spPr>
        <p:txBody>
          <a:bodyPr/>
          <a:lstStyle/>
          <a:p>
            <a:r>
              <a:rPr lang="en-US" altLang="zh-CN" sz="3200"/>
              <a:t> </a:t>
            </a:r>
          </a:p>
        </p:txBody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88" y="555625"/>
            <a:ext cx="7569200" cy="5715000"/>
          </a:xfrm>
        </p:spPr>
        <p:txBody>
          <a:bodyPr/>
          <a:lstStyle/>
          <a:p>
            <a:r>
              <a:rPr lang="zh-CN" altLang="en-US"/>
              <a:t>改进</a:t>
            </a:r>
          </a:p>
          <a:p>
            <a:pPr lvl="1"/>
            <a:r>
              <a:rPr lang="zh-CN" altLang="en-US">
                <a:ea typeface="宋体" pitchFamily="2" charset="-122"/>
              </a:rPr>
              <a:t>对</a:t>
            </a:r>
            <a:r>
              <a:rPr lang="en-US" altLang="zh-CN">
                <a:ea typeface="宋体" pitchFamily="2" charset="-122"/>
              </a:rPr>
              <a:t>A</a:t>
            </a:r>
            <a:r>
              <a:rPr lang="zh-CN" altLang="en-US">
                <a:ea typeface="宋体" pitchFamily="2" charset="-122"/>
              </a:rPr>
              <a:t>相对不公平值</a:t>
            </a:r>
          </a:p>
          <a:p>
            <a:pPr lvl="1"/>
            <a:endParaRPr lang="zh-CN" altLang="en-US">
              <a:ea typeface="宋体" pitchFamily="2" charset="-122"/>
            </a:endParaRPr>
          </a:p>
          <a:p>
            <a:pPr lvl="1"/>
            <a:endParaRPr lang="zh-CN" altLang="en-US">
              <a:ea typeface="宋体" pitchFamily="2" charset="-122"/>
            </a:endParaRPr>
          </a:p>
          <a:p>
            <a:pPr lvl="1"/>
            <a:endParaRPr lang="zh-CN" altLang="en-US">
              <a:ea typeface="宋体" pitchFamily="2" charset="-122"/>
            </a:endParaRPr>
          </a:p>
          <a:p>
            <a:pPr lvl="1"/>
            <a:endParaRPr lang="zh-CN" altLang="en-US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对</a:t>
            </a:r>
            <a:r>
              <a:rPr lang="en-US" altLang="zh-CN">
                <a:ea typeface="宋体" pitchFamily="2" charset="-122"/>
              </a:rPr>
              <a:t>B</a:t>
            </a:r>
          </a:p>
          <a:p>
            <a:pPr lvl="1"/>
            <a:endParaRPr lang="en-US" altLang="zh-CN">
              <a:ea typeface="宋体" pitchFamily="2" charset="-122"/>
            </a:endParaRPr>
          </a:p>
          <a:p>
            <a:pPr lvl="1"/>
            <a:endParaRPr lang="en-US" altLang="zh-CN">
              <a:ea typeface="宋体" pitchFamily="2" charset="-122"/>
            </a:endParaRPr>
          </a:p>
          <a:p>
            <a:pPr lvl="2"/>
            <a:r>
              <a:rPr lang="zh-CN" altLang="en-US">
                <a:ea typeface="宋体" pitchFamily="2" charset="-122"/>
              </a:rPr>
              <a:t>例：   </a:t>
            </a:r>
            <a:r>
              <a:rPr lang="en-US" altLang="zh-CN">
                <a:ea typeface="宋体" pitchFamily="2" charset="-122"/>
              </a:rPr>
              <a:t>120:10     100:10→2 →  0.2</a:t>
            </a:r>
          </a:p>
          <a:p>
            <a:pPr lvl="2"/>
            <a:r>
              <a:rPr lang="zh-CN" altLang="en-US">
                <a:ea typeface="宋体" pitchFamily="2" charset="-122"/>
              </a:rPr>
              <a:t>另： </a:t>
            </a:r>
            <a:r>
              <a:rPr lang="en-US" altLang="zh-CN">
                <a:ea typeface="宋体" pitchFamily="2" charset="-122"/>
              </a:rPr>
              <a:t>1020:10   1000:10→2 →0.02</a:t>
            </a:r>
          </a:p>
          <a:p>
            <a:pPr lvl="1"/>
            <a:r>
              <a:rPr lang="zh-CN" altLang="en-US">
                <a:ea typeface="宋体" pitchFamily="2" charset="-122"/>
              </a:rPr>
              <a:t>目标：</a:t>
            </a:r>
            <a:r>
              <a:rPr lang="en-US" altLang="zh-CN">
                <a:ea typeface="宋体" pitchFamily="2" charset="-122"/>
              </a:rPr>
              <a:t>r</a:t>
            </a:r>
            <a:r>
              <a:rPr lang="en-US" altLang="zh-CN" baseline="-25000">
                <a:ea typeface="宋体" pitchFamily="2" charset="-122"/>
              </a:rPr>
              <a:t>A</a:t>
            </a:r>
            <a:r>
              <a:rPr lang="en-US" altLang="zh-CN">
                <a:ea typeface="宋体" pitchFamily="2" charset="-122"/>
              </a:rPr>
              <a:t>, r</a:t>
            </a:r>
            <a:r>
              <a:rPr lang="en-US" altLang="zh-CN" baseline="-25000">
                <a:ea typeface="宋体" pitchFamily="2" charset="-122"/>
              </a:rPr>
              <a:t>B</a:t>
            </a:r>
            <a:r>
              <a:rPr lang="en-US" altLang="zh-CN">
                <a:ea typeface="宋体" pitchFamily="2" charset="-122"/>
              </a:rPr>
              <a:t>  </a:t>
            </a:r>
            <a:r>
              <a:rPr lang="zh-CN" altLang="en-US">
                <a:ea typeface="宋体" pitchFamily="2" charset="-122"/>
              </a:rPr>
              <a:t>尽量小</a:t>
            </a:r>
          </a:p>
        </p:txBody>
      </p:sp>
      <p:graphicFrame>
        <p:nvGraphicFramePr>
          <p:cNvPr id="886788" name="Object 4"/>
          <p:cNvGraphicFramePr>
            <a:graphicFrameLocks noChangeAspect="1"/>
          </p:cNvGraphicFramePr>
          <p:nvPr/>
        </p:nvGraphicFramePr>
        <p:xfrm>
          <a:off x="1231900" y="1336675"/>
          <a:ext cx="5619750" cy="166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6801" name="Equation" r:id="rId4" imgW="1854000" imgH="838080" progId="Equation.DSMT4">
                  <p:embed/>
                </p:oleObj>
              </mc:Choice>
              <mc:Fallback>
                <p:oleObj name="Equation" r:id="rId4" imgW="1854000" imgH="838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1336675"/>
                        <a:ext cx="5619750" cy="166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6789" name="Object 5"/>
          <p:cNvGraphicFramePr>
            <a:graphicFrameLocks noChangeAspect="1"/>
          </p:cNvGraphicFramePr>
          <p:nvPr/>
        </p:nvGraphicFramePr>
        <p:xfrm>
          <a:off x="1293813" y="3165475"/>
          <a:ext cx="5646737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6802" name="Equation" r:id="rId6" imgW="1854000" imgH="838080" progId="Equation.DSMT4">
                  <p:embed/>
                </p:oleObj>
              </mc:Choice>
              <mc:Fallback>
                <p:oleObj name="Equation" r:id="rId6" imgW="1854000" imgH="838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3165475"/>
                        <a:ext cx="5646737" cy="167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6790" name="Text Box 6"/>
          <p:cNvSpPr txBox="1">
            <a:spLocks noChangeArrowheads="1"/>
          </p:cNvSpPr>
          <p:nvPr/>
        </p:nvSpPr>
        <p:spPr bwMode="auto">
          <a:xfrm>
            <a:off x="5126038" y="881063"/>
            <a:ext cx="1720850" cy="4095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>
                <a:solidFill>
                  <a:srgbClr val="000066"/>
                </a:solidFill>
                <a:ea typeface="宋体" pitchFamily="2" charset="-122"/>
              </a:rPr>
              <a:t>绝对不公平值</a:t>
            </a:r>
          </a:p>
        </p:txBody>
      </p:sp>
      <p:sp>
        <p:nvSpPr>
          <p:cNvPr id="886791" name="Line 7"/>
          <p:cNvSpPr>
            <a:spLocks noChangeShapeType="1"/>
          </p:cNvSpPr>
          <p:nvPr/>
        </p:nvSpPr>
        <p:spPr bwMode="auto">
          <a:xfrm flipH="1" flipV="1">
            <a:off x="4424363" y="1290638"/>
            <a:ext cx="700087" cy="15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6792" name="Text Box 8"/>
          <p:cNvSpPr txBox="1">
            <a:spLocks noChangeArrowheads="1"/>
          </p:cNvSpPr>
          <p:nvPr/>
        </p:nvSpPr>
        <p:spPr bwMode="auto">
          <a:xfrm>
            <a:off x="5207000" y="2825750"/>
            <a:ext cx="704850" cy="4095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>
                <a:solidFill>
                  <a:srgbClr val="000066"/>
                </a:solidFill>
                <a:ea typeface="宋体" pitchFamily="2" charset="-122"/>
              </a:rPr>
              <a:t>基数</a:t>
            </a:r>
          </a:p>
        </p:txBody>
      </p:sp>
      <p:sp>
        <p:nvSpPr>
          <p:cNvPr id="886793" name="Line 9"/>
          <p:cNvSpPr>
            <a:spLocks noChangeShapeType="1"/>
          </p:cNvSpPr>
          <p:nvPr/>
        </p:nvSpPr>
        <p:spPr bwMode="auto">
          <a:xfrm flipH="1" flipV="1">
            <a:off x="4487863" y="2816225"/>
            <a:ext cx="700087" cy="1588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86794" name="Group 10"/>
          <p:cNvGrpSpPr>
            <a:grpSpLocks/>
          </p:cNvGrpSpPr>
          <p:nvPr/>
        </p:nvGrpSpPr>
        <p:grpSpPr bwMode="auto">
          <a:xfrm>
            <a:off x="7131050" y="693738"/>
            <a:ext cx="2012950" cy="1003300"/>
            <a:chOff x="4345" y="257"/>
            <a:chExt cx="1268" cy="632"/>
          </a:xfrm>
        </p:grpSpPr>
        <p:pic>
          <p:nvPicPr>
            <p:cNvPr id="886795" name="Picture 11" descr="C:\$\ESA Graphic Builds\PSDfiles\MSF_Courseware\Art Work Dark Bkg\SummaryMan.GI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3" y="257"/>
              <a:ext cx="640" cy="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6796" name="Text Box 12"/>
            <p:cNvSpPr txBox="1">
              <a:spLocks noChangeArrowheads="1"/>
            </p:cNvSpPr>
            <p:nvPr/>
          </p:nvSpPr>
          <p:spPr bwMode="auto">
            <a:xfrm>
              <a:off x="4345" y="601"/>
              <a:ext cx="1268" cy="288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solidFill>
                    <a:srgbClr val="FA8D08"/>
                  </a:solidFill>
                  <a:ea typeface="华文琥珀" pitchFamily="2" charset="-122"/>
                </a:rPr>
                <a:t>公平席位分配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6790" grpId="0" animBg="1" autoUpdateAnimBg="0"/>
      <p:bldP spid="886791" grpId="0" animBg="1"/>
      <p:bldP spid="886792" grpId="0" animBg="1" autoUpdateAnimBg="0"/>
      <p:bldP spid="88679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06475" y="1285875"/>
            <a:ext cx="7321550" cy="3524250"/>
          </a:xfrm>
        </p:spPr>
        <p:txBody>
          <a:bodyPr/>
          <a:lstStyle/>
          <a:p>
            <a:r>
              <a:rPr lang="zh-CN" altLang="en-US"/>
              <a:t>假设  </a:t>
            </a:r>
            <a:r>
              <a:rPr lang="en-US" altLang="zh-CN"/>
              <a:t>A,B </a:t>
            </a:r>
            <a:r>
              <a:rPr lang="zh-CN" altLang="en-US"/>
              <a:t>占有 </a:t>
            </a:r>
            <a:r>
              <a:rPr lang="en-US" altLang="zh-CN"/>
              <a:t>n</a:t>
            </a:r>
            <a:r>
              <a:rPr lang="en-US" altLang="zh-CN" baseline="-25000"/>
              <a:t>1</a:t>
            </a:r>
            <a:r>
              <a:rPr lang="en-US" altLang="zh-CN"/>
              <a:t>,n</a:t>
            </a:r>
            <a:r>
              <a:rPr lang="en-US" altLang="zh-CN" baseline="-25000"/>
              <a:t>2</a:t>
            </a:r>
            <a:r>
              <a:rPr lang="en-US" altLang="zh-CN"/>
              <a:t> </a:t>
            </a:r>
            <a:r>
              <a:rPr lang="zh-CN" altLang="en-US"/>
              <a:t>席  →   加</a:t>
            </a:r>
            <a:r>
              <a:rPr lang="en-US" altLang="zh-CN"/>
              <a:t>1</a:t>
            </a:r>
            <a:r>
              <a:rPr lang="zh-CN" altLang="en-US"/>
              <a:t>席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 不妨设      </a:t>
            </a:r>
            <a:r>
              <a:rPr lang="en-US" altLang="zh-CN"/>
              <a:t>p</a:t>
            </a:r>
            <a:r>
              <a:rPr lang="en-US" altLang="zh-CN" baseline="-25000"/>
              <a:t>1</a:t>
            </a:r>
            <a:r>
              <a:rPr lang="en-US" altLang="zh-CN"/>
              <a:t>/n</a:t>
            </a:r>
            <a:r>
              <a:rPr lang="en-US" altLang="zh-CN" baseline="-25000"/>
              <a:t>1</a:t>
            </a:r>
            <a:r>
              <a:rPr lang="en-US" altLang="zh-CN"/>
              <a:t>&gt;p</a:t>
            </a:r>
            <a:r>
              <a:rPr lang="en-US" altLang="zh-CN" baseline="-25000"/>
              <a:t>2</a:t>
            </a:r>
            <a:r>
              <a:rPr lang="en-US" altLang="zh-CN"/>
              <a:t>/n</a:t>
            </a:r>
            <a:r>
              <a:rPr lang="en-US" altLang="zh-CN" baseline="-25000"/>
              <a:t>2     </a:t>
            </a:r>
            <a:r>
              <a:rPr lang="en-US" altLang="zh-CN"/>
              <a:t>←</a:t>
            </a:r>
            <a:r>
              <a:rPr lang="zh-CN" altLang="en-US"/>
              <a:t>代表指数</a:t>
            </a:r>
          </a:p>
          <a:p>
            <a:r>
              <a:rPr lang="zh-CN" altLang="en-US"/>
              <a:t>则 </a:t>
            </a:r>
          </a:p>
          <a:p>
            <a:pPr lvl="1"/>
            <a:r>
              <a:rPr lang="zh-CN" altLang="en-US" sz="2500">
                <a:ea typeface="宋体" pitchFamily="2" charset="-122"/>
              </a:rPr>
              <a:t> </a:t>
            </a:r>
            <a:r>
              <a:rPr lang="en-US" altLang="zh-CN" sz="2500">
                <a:ea typeface="宋体" pitchFamily="2" charset="-122"/>
              </a:rPr>
              <a:t>p</a:t>
            </a:r>
            <a:r>
              <a:rPr lang="en-US" altLang="zh-CN" sz="2500" baseline="-25000">
                <a:ea typeface="宋体" pitchFamily="2" charset="-122"/>
              </a:rPr>
              <a:t>1</a:t>
            </a:r>
            <a:r>
              <a:rPr lang="en-US" altLang="zh-CN" sz="2500">
                <a:ea typeface="宋体" pitchFamily="2" charset="-122"/>
              </a:rPr>
              <a:t>/(n</a:t>
            </a:r>
            <a:r>
              <a:rPr lang="en-US" altLang="zh-CN" sz="2500" baseline="-25000">
                <a:ea typeface="宋体" pitchFamily="2" charset="-122"/>
              </a:rPr>
              <a:t>1 </a:t>
            </a:r>
            <a:r>
              <a:rPr lang="en-US" altLang="zh-CN" sz="2500">
                <a:ea typeface="宋体" pitchFamily="2" charset="-122"/>
              </a:rPr>
              <a:t>+1)&gt;p</a:t>
            </a:r>
            <a:r>
              <a:rPr lang="en-US" altLang="zh-CN" sz="2500" baseline="-25000">
                <a:ea typeface="宋体" pitchFamily="2" charset="-122"/>
              </a:rPr>
              <a:t>2</a:t>
            </a:r>
            <a:r>
              <a:rPr lang="en-US" altLang="zh-CN" sz="2500">
                <a:ea typeface="宋体" pitchFamily="2" charset="-122"/>
              </a:rPr>
              <a:t>/n</a:t>
            </a:r>
            <a:r>
              <a:rPr lang="en-US" altLang="zh-CN" sz="2500" baseline="-25000">
                <a:ea typeface="宋体" pitchFamily="2" charset="-122"/>
              </a:rPr>
              <a:t>2        </a:t>
            </a:r>
            <a:r>
              <a:rPr lang="en-US" altLang="zh-CN" sz="2500">
                <a:ea typeface="宋体" pitchFamily="2" charset="-122"/>
              </a:rPr>
              <a:t>--</a:t>
            </a:r>
            <a:r>
              <a:rPr lang="en-US" altLang="zh-CN" sz="2500">
                <a:ea typeface="宋体" pitchFamily="2" charset="-122"/>
                <a:sym typeface="Wingdings" pitchFamily="2" charset="2"/>
              </a:rPr>
              <a:t>A</a:t>
            </a:r>
          </a:p>
          <a:p>
            <a:pPr lvl="1">
              <a:spcBef>
                <a:spcPct val="50000"/>
              </a:spcBef>
            </a:pPr>
            <a:r>
              <a:rPr lang="en-US" altLang="zh-CN" sz="2500">
                <a:ea typeface="宋体" pitchFamily="2" charset="-122"/>
              </a:rPr>
              <a:t> p</a:t>
            </a:r>
            <a:r>
              <a:rPr lang="en-US" altLang="zh-CN" sz="2500" baseline="-25000">
                <a:ea typeface="宋体" pitchFamily="2" charset="-122"/>
              </a:rPr>
              <a:t>1</a:t>
            </a:r>
            <a:r>
              <a:rPr lang="en-US" altLang="zh-CN" sz="2500">
                <a:ea typeface="宋体" pitchFamily="2" charset="-122"/>
              </a:rPr>
              <a:t>/(n</a:t>
            </a:r>
            <a:r>
              <a:rPr lang="en-US" altLang="zh-CN" sz="2500" baseline="-25000">
                <a:ea typeface="宋体" pitchFamily="2" charset="-122"/>
              </a:rPr>
              <a:t>1 </a:t>
            </a:r>
            <a:r>
              <a:rPr lang="en-US" altLang="zh-CN" sz="2500">
                <a:ea typeface="宋体" pitchFamily="2" charset="-122"/>
              </a:rPr>
              <a:t>+1)&lt;p</a:t>
            </a:r>
            <a:r>
              <a:rPr lang="en-US" altLang="zh-CN" sz="2500" baseline="-25000">
                <a:ea typeface="宋体" pitchFamily="2" charset="-122"/>
              </a:rPr>
              <a:t>2</a:t>
            </a:r>
            <a:r>
              <a:rPr lang="en-US" altLang="zh-CN" sz="2500">
                <a:ea typeface="宋体" pitchFamily="2" charset="-122"/>
              </a:rPr>
              <a:t>/n</a:t>
            </a:r>
            <a:r>
              <a:rPr lang="en-US" altLang="zh-CN" sz="2500" baseline="-25000">
                <a:ea typeface="宋体" pitchFamily="2" charset="-122"/>
              </a:rPr>
              <a:t>2        </a:t>
            </a:r>
            <a:endParaRPr lang="en-US" altLang="zh-CN" sz="2500">
              <a:ea typeface="宋体" pitchFamily="2" charset="-122"/>
            </a:endParaRPr>
          </a:p>
          <a:p>
            <a:pPr lvl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500">
                <a:ea typeface="宋体" pitchFamily="2" charset="-122"/>
              </a:rPr>
              <a:t>   </a:t>
            </a:r>
            <a:r>
              <a:rPr lang="zh-CN" altLang="en-US" sz="2500">
                <a:ea typeface="宋体" pitchFamily="2" charset="-122"/>
              </a:rPr>
              <a:t>对</a:t>
            </a:r>
            <a:r>
              <a:rPr lang="en-US" altLang="zh-CN" sz="2500">
                <a:ea typeface="宋体" pitchFamily="2" charset="-122"/>
              </a:rPr>
              <a:t>B</a:t>
            </a:r>
            <a:r>
              <a:rPr lang="zh-CN" altLang="en-US" sz="2500">
                <a:ea typeface="宋体" pitchFamily="2" charset="-122"/>
              </a:rPr>
              <a:t>不公平值</a:t>
            </a:r>
            <a:r>
              <a:rPr lang="en-US" altLang="zh-CN" sz="2500">
                <a:ea typeface="宋体" pitchFamily="2" charset="-122"/>
              </a:rPr>
              <a:t>(</a:t>
            </a:r>
            <a:r>
              <a:rPr lang="zh-CN" altLang="en-US" sz="2500">
                <a:ea typeface="宋体" pitchFamily="2" charset="-122"/>
              </a:rPr>
              <a:t>相对</a:t>
            </a:r>
            <a:r>
              <a:rPr lang="en-US" altLang="zh-CN" sz="2500">
                <a:ea typeface="宋体" pitchFamily="2" charset="-122"/>
              </a:rPr>
              <a:t>)</a:t>
            </a:r>
          </a:p>
          <a:p>
            <a:pPr lvl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500">
                <a:ea typeface="宋体" pitchFamily="2" charset="-122"/>
              </a:rPr>
              <a:t>                     r</a:t>
            </a:r>
            <a:r>
              <a:rPr lang="en-US" altLang="zh-CN" sz="2500" baseline="-25000">
                <a:ea typeface="宋体" pitchFamily="2" charset="-122"/>
              </a:rPr>
              <a:t>B</a:t>
            </a:r>
            <a:r>
              <a:rPr lang="en-US" altLang="zh-CN" sz="2500">
                <a:ea typeface="宋体" pitchFamily="2" charset="-122"/>
              </a:rPr>
              <a:t>(n</a:t>
            </a:r>
            <a:r>
              <a:rPr lang="en-US" altLang="zh-CN" sz="2500" baseline="-25000">
                <a:ea typeface="宋体" pitchFamily="2" charset="-122"/>
              </a:rPr>
              <a:t>1 </a:t>
            </a:r>
            <a:r>
              <a:rPr lang="en-US" altLang="zh-CN" sz="2500">
                <a:ea typeface="宋体" pitchFamily="2" charset="-122"/>
              </a:rPr>
              <a:t>+1,n</a:t>
            </a:r>
            <a:r>
              <a:rPr lang="en-US" altLang="zh-CN" sz="2500" baseline="-25000">
                <a:ea typeface="宋体" pitchFamily="2" charset="-122"/>
              </a:rPr>
              <a:t>2</a:t>
            </a:r>
            <a:r>
              <a:rPr lang="en-US" altLang="zh-CN" sz="2500">
                <a:ea typeface="宋体" pitchFamily="2" charset="-122"/>
              </a:rPr>
              <a:t>)=                  -1</a:t>
            </a:r>
          </a:p>
        </p:txBody>
      </p:sp>
      <p:sp>
        <p:nvSpPr>
          <p:cNvPr id="888835" name="Rectangle 3"/>
          <p:cNvSpPr>
            <a:spLocks noChangeArrowheads="1"/>
          </p:cNvSpPr>
          <p:nvPr>
            <p:ph type="title"/>
          </p:nvPr>
        </p:nvSpPr>
        <p:spPr bwMode="auto">
          <a:xfrm>
            <a:off x="950913" y="744538"/>
            <a:ext cx="7232650" cy="530225"/>
          </a:xfrm>
          <a:noFill/>
          <a:ln/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en-US" altLang="zh-CN" sz="320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zh-CN" altLang="en-US" sz="3200">
                <a:solidFill>
                  <a:srgbClr val="0000FF"/>
                </a:solidFill>
                <a:latin typeface="Times New Roman" pitchFamily="18" charset="0"/>
              </a:rPr>
              <a:t>、确定分配方案</a:t>
            </a:r>
          </a:p>
        </p:txBody>
      </p:sp>
      <p:graphicFrame>
        <p:nvGraphicFramePr>
          <p:cNvPr id="888836" name="Object 4"/>
          <p:cNvGraphicFramePr>
            <a:graphicFrameLocks noChangeAspect="1"/>
          </p:cNvGraphicFramePr>
          <p:nvPr/>
        </p:nvGraphicFramePr>
        <p:xfrm>
          <a:off x="5114925" y="4214813"/>
          <a:ext cx="1371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846" name="Equation" r:id="rId4" imgW="647640" imgH="431640" progId="Equation.3">
                  <p:embed/>
                </p:oleObj>
              </mc:Choice>
              <mc:Fallback>
                <p:oleObj name="Equation" r:id="rId4" imgW="64764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4925" y="4214813"/>
                        <a:ext cx="1371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8837" name="Object 5"/>
          <p:cNvGraphicFramePr>
            <a:graphicFrameLocks noChangeAspect="1"/>
          </p:cNvGraphicFramePr>
          <p:nvPr/>
        </p:nvGraphicFramePr>
        <p:xfrm>
          <a:off x="5053013" y="5697538"/>
          <a:ext cx="1436687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847" name="Equation" r:id="rId6" imgW="647640" imgH="431640" progId="Equation.3">
                  <p:embed/>
                </p:oleObj>
              </mc:Choice>
              <mc:Fallback>
                <p:oleObj name="Equation" r:id="rId6" imgW="64764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3013" y="5697538"/>
                        <a:ext cx="1436687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8838" name="Group 6"/>
          <p:cNvGrpSpPr>
            <a:grpSpLocks/>
          </p:cNvGrpSpPr>
          <p:nvPr/>
        </p:nvGrpSpPr>
        <p:grpSpPr bwMode="auto">
          <a:xfrm>
            <a:off x="7131050" y="693738"/>
            <a:ext cx="2012950" cy="1003300"/>
            <a:chOff x="4345" y="257"/>
            <a:chExt cx="1268" cy="632"/>
          </a:xfrm>
        </p:grpSpPr>
        <p:pic>
          <p:nvPicPr>
            <p:cNvPr id="888839" name="Picture 7" descr="C:\$\ESA Graphic Builds\PSDfiles\MSF_Courseware\Art Work Dark Bkg\SummaryMan.GI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3" y="257"/>
              <a:ext cx="640" cy="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8840" name="Text Box 8"/>
            <p:cNvSpPr txBox="1">
              <a:spLocks noChangeArrowheads="1"/>
            </p:cNvSpPr>
            <p:nvPr/>
          </p:nvSpPr>
          <p:spPr bwMode="auto">
            <a:xfrm>
              <a:off x="4345" y="601"/>
              <a:ext cx="1268" cy="288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solidFill>
                    <a:srgbClr val="FA8D08"/>
                  </a:solidFill>
                  <a:ea typeface="华文琥珀" pitchFamily="2" charset="-122"/>
                </a:rPr>
                <a:t>公平席位分配</a:t>
              </a:r>
            </a:p>
          </p:txBody>
        </p:sp>
      </p:grpSp>
      <p:sp>
        <p:nvSpPr>
          <p:cNvPr id="888841" name="Rectangle 9"/>
          <p:cNvSpPr>
            <a:spLocks noChangeArrowheads="1"/>
          </p:cNvSpPr>
          <p:nvPr/>
        </p:nvSpPr>
        <p:spPr bwMode="auto">
          <a:xfrm>
            <a:off x="960438" y="4891088"/>
            <a:ext cx="589280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Blip>
                <a:blip r:embed="rId9"/>
              </a:buBlip>
            </a:pPr>
            <a:r>
              <a:rPr lang="en-US" altLang="zh-CN">
                <a:solidFill>
                  <a:srgbClr val="000048"/>
                </a:solidFill>
                <a:latin typeface="Arial" charset="0"/>
                <a:ea typeface="宋体" pitchFamily="2" charset="-122"/>
              </a:rPr>
              <a:t> p</a:t>
            </a:r>
            <a:r>
              <a:rPr lang="en-US" altLang="zh-CN" baseline="-25000">
                <a:solidFill>
                  <a:srgbClr val="000048"/>
                </a:solidFill>
                <a:latin typeface="Arial" charset="0"/>
                <a:ea typeface="宋体" pitchFamily="2" charset="-122"/>
              </a:rPr>
              <a:t>1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宋体" pitchFamily="2" charset="-122"/>
              </a:rPr>
              <a:t>/n</a:t>
            </a:r>
            <a:r>
              <a:rPr lang="en-US" altLang="zh-CN" baseline="-25000">
                <a:solidFill>
                  <a:srgbClr val="000048"/>
                </a:solidFill>
                <a:latin typeface="Arial" charset="0"/>
                <a:ea typeface="宋体" pitchFamily="2" charset="-122"/>
              </a:rPr>
              <a:t>1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宋体" pitchFamily="2" charset="-122"/>
              </a:rPr>
              <a:t>&gt;p</a:t>
            </a:r>
            <a:r>
              <a:rPr lang="en-US" altLang="zh-CN" baseline="-25000">
                <a:solidFill>
                  <a:srgbClr val="000048"/>
                </a:solidFill>
                <a:latin typeface="Arial" charset="0"/>
                <a:ea typeface="宋体" pitchFamily="2" charset="-122"/>
              </a:rPr>
              <a:t>2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宋体" pitchFamily="2" charset="-122"/>
              </a:rPr>
              <a:t>/(n</a:t>
            </a:r>
            <a:r>
              <a:rPr lang="en-US" altLang="zh-CN" baseline="-25000">
                <a:solidFill>
                  <a:srgbClr val="000048"/>
                </a:solidFill>
                <a:latin typeface="Arial" charset="0"/>
                <a:ea typeface="宋体" pitchFamily="2" charset="-122"/>
              </a:rPr>
              <a:t>2 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宋体" pitchFamily="2" charset="-122"/>
              </a:rPr>
              <a:t>+1)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48"/>
                </a:solidFill>
                <a:latin typeface="Arial" charset="0"/>
                <a:ea typeface="宋体" pitchFamily="2" charset="-122"/>
              </a:rPr>
              <a:t>   </a:t>
            </a:r>
            <a:r>
              <a:rPr lang="zh-CN" altLang="en-US">
                <a:solidFill>
                  <a:srgbClr val="000048"/>
                </a:solidFill>
                <a:latin typeface="Arial" charset="0"/>
                <a:ea typeface="宋体" pitchFamily="2" charset="-122"/>
              </a:rPr>
              <a:t>对</a:t>
            </a:r>
            <a:r>
              <a:rPr lang="en-US" altLang="zh-CN" sz="2500">
                <a:solidFill>
                  <a:srgbClr val="000048"/>
                </a:solidFill>
                <a:latin typeface="Arial" charset="0"/>
                <a:ea typeface="宋体" pitchFamily="2" charset="-122"/>
              </a:rPr>
              <a:t>A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宋体" pitchFamily="2" charset="-122"/>
              </a:rPr>
              <a:t> </a:t>
            </a:r>
            <a:r>
              <a:rPr lang="zh-CN" altLang="en-US">
                <a:solidFill>
                  <a:srgbClr val="000048"/>
                </a:solidFill>
                <a:latin typeface="Arial" charset="0"/>
                <a:ea typeface="宋体" pitchFamily="2" charset="-122"/>
              </a:rPr>
              <a:t>不公平值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宋体" pitchFamily="2" charset="-122"/>
              </a:rPr>
              <a:t>(</a:t>
            </a:r>
            <a:r>
              <a:rPr lang="zh-CN" altLang="en-US">
                <a:solidFill>
                  <a:srgbClr val="000048"/>
                </a:solidFill>
                <a:latin typeface="Arial" charset="0"/>
                <a:ea typeface="宋体" pitchFamily="2" charset="-122"/>
              </a:rPr>
              <a:t>相对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宋体" pitchFamily="2" charset="-122"/>
              </a:rPr>
              <a:t>)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48"/>
                </a:solidFill>
                <a:latin typeface="Arial" charset="0"/>
                <a:ea typeface="宋体" pitchFamily="2" charset="-122"/>
              </a:rPr>
              <a:t>                     r</a:t>
            </a:r>
            <a:r>
              <a:rPr lang="en-US" altLang="zh-CN" baseline="-25000">
                <a:solidFill>
                  <a:srgbClr val="000048"/>
                </a:solidFill>
                <a:latin typeface="Arial" charset="0"/>
                <a:ea typeface="宋体" pitchFamily="2" charset="-122"/>
              </a:rPr>
              <a:t>A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宋体" pitchFamily="2" charset="-122"/>
              </a:rPr>
              <a:t>(n</a:t>
            </a:r>
            <a:r>
              <a:rPr lang="en-US" altLang="zh-CN" baseline="-25000">
                <a:solidFill>
                  <a:srgbClr val="000048"/>
                </a:solidFill>
                <a:latin typeface="Arial" charset="0"/>
                <a:ea typeface="宋体" pitchFamily="2" charset="-122"/>
              </a:rPr>
              <a:t>1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宋体" pitchFamily="2" charset="-122"/>
              </a:rPr>
              <a:t>,n</a:t>
            </a:r>
            <a:r>
              <a:rPr lang="en-US" altLang="zh-CN" baseline="-25000">
                <a:solidFill>
                  <a:srgbClr val="000048"/>
                </a:solidFill>
                <a:latin typeface="Arial" charset="0"/>
                <a:ea typeface="宋体" pitchFamily="2" charset="-122"/>
              </a:rPr>
              <a:t>2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宋体" pitchFamily="2" charset="-122"/>
              </a:rPr>
              <a:t> +1)=                  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8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8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88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88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88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88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888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8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8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8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8834" grpId="0" build="p" bldLvl="2" autoUpdateAnimBg="0"/>
      <p:bldP spid="888841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8163" y="598488"/>
            <a:ext cx="8080375" cy="530225"/>
          </a:xfrm>
        </p:spPr>
        <p:txBody>
          <a:bodyPr/>
          <a:lstStyle/>
          <a:p>
            <a:r>
              <a:rPr lang="en-US" altLang="zh-CN" sz="3200"/>
              <a:t> 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2025" y="1065213"/>
            <a:ext cx="7321550" cy="1954212"/>
          </a:xfrm>
        </p:spPr>
        <p:txBody>
          <a:bodyPr/>
          <a:lstStyle/>
          <a:p>
            <a:r>
              <a:rPr lang="zh-CN" altLang="en-US"/>
              <a:t>比较不公平值</a:t>
            </a:r>
            <a:r>
              <a:rPr lang="en-US" altLang="zh-CN"/>
              <a:t>(</a:t>
            </a:r>
            <a:r>
              <a:rPr lang="zh-CN" altLang="en-US"/>
              <a:t>相对</a:t>
            </a:r>
            <a:r>
              <a:rPr lang="en-US" altLang="zh-CN"/>
              <a:t>)</a:t>
            </a:r>
          </a:p>
          <a:p>
            <a:pPr lvl="1">
              <a:spcBef>
                <a:spcPct val="50000"/>
              </a:spcBef>
            </a:pPr>
            <a:r>
              <a:rPr lang="zh-CN" altLang="en-US" sz="2500">
                <a:ea typeface="宋体" pitchFamily="2" charset="-122"/>
              </a:rPr>
              <a:t>对</a:t>
            </a:r>
            <a:r>
              <a:rPr lang="en-US" altLang="zh-CN" sz="2500">
                <a:ea typeface="宋体" pitchFamily="2" charset="-122"/>
              </a:rPr>
              <a:t>B        r</a:t>
            </a:r>
            <a:r>
              <a:rPr lang="en-US" altLang="zh-CN" sz="2500" baseline="-25000">
                <a:ea typeface="宋体" pitchFamily="2" charset="-122"/>
              </a:rPr>
              <a:t>B</a:t>
            </a:r>
            <a:r>
              <a:rPr lang="en-US" altLang="zh-CN" sz="2500">
                <a:ea typeface="宋体" pitchFamily="2" charset="-122"/>
              </a:rPr>
              <a:t>(n</a:t>
            </a:r>
            <a:r>
              <a:rPr lang="en-US" altLang="zh-CN" sz="2500" baseline="-25000">
                <a:ea typeface="宋体" pitchFamily="2" charset="-122"/>
              </a:rPr>
              <a:t>1 </a:t>
            </a:r>
            <a:r>
              <a:rPr lang="en-US" altLang="zh-CN" sz="2500">
                <a:ea typeface="宋体" pitchFamily="2" charset="-122"/>
              </a:rPr>
              <a:t>+1,n</a:t>
            </a:r>
            <a:r>
              <a:rPr lang="en-US" altLang="zh-CN" sz="2500" baseline="-25000">
                <a:ea typeface="宋体" pitchFamily="2" charset="-122"/>
              </a:rPr>
              <a:t>2</a:t>
            </a:r>
            <a:r>
              <a:rPr lang="en-US" altLang="zh-CN" sz="2500">
                <a:ea typeface="宋体" pitchFamily="2" charset="-122"/>
              </a:rPr>
              <a:t>)=                  -1</a:t>
            </a:r>
          </a:p>
          <a:p>
            <a:pPr lvl="1">
              <a:spcBef>
                <a:spcPct val="50000"/>
              </a:spcBef>
              <a:buFont typeface="Wingdings" pitchFamily="2" charset="2"/>
              <a:buNone/>
            </a:pPr>
            <a:endParaRPr lang="en-US" altLang="zh-CN" sz="2500">
              <a:ea typeface="宋体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zh-CN" altLang="en-US" sz="2500">
                <a:ea typeface="宋体" pitchFamily="2" charset="-122"/>
              </a:rPr>
              <a:t>对</a:t>
            </a:r>
            <a:r>
              <a:rPr lang="en-US" altLang="zh-CN" sz="2500">
                <a:ea typeface="宋体" pitchFamily="2" charset="-122"/>
              </a:rPr>
              <a:t>A        r</a:t>
            </a:r>
            <a:r>
              <a:rPr lang="en-US" altLang="zh-CN" sz="2500" baseline="-25000">
                <a:ea typeface="宋体" pitchFamily="2" charset="-122"/>
              </a:rPr>
              <a:t>A</a:t>
            </a:r>
            <a:r>
              <a:rPr lang="en-US" altLang="zh-CN" sz="2500">
                <a:ea typeface="宋体" pitchFamily="2" charset="-122"/>
              </a:rPr>
              <a:t>(n</a:t>
            </a:r>
            <a:r>
              <a:rPr lang="en-US" altLang="zh-CN" sz="2500" baseline="-25000">
                <a:ea typeface="宋体" pitchFamily="2" charset="-122"/>
              </a:rPr>
              <a:t>1</a:t>
            </a:r>
            <a:r>
              <a:rPr lang="en-US" altLang="zh-CN" sz="2500">
                <a:ea typeface="宋体" pitchFamily="2" charset="-122"/>
              </a:rPr>
              <a:t>,n</a:t>
            </a:r>
            <a:r>
              <a:rPr lang="en-US" altLang="zh-CN" sz="2500" baseline="-25000">
                <a:ea typeface="宋体" pitchFamily="2" charset="-122"/>
              </a:rPr>
              <a:t>2</a:t>
            </a:r>
            <a:r>
              <a:rPr lang="en-US" altLang="zh-CN" sz="2500">
                <a:ea typeface="宋体" pitchFamily="2" charset="-122"/>
              </a:rPr>
              <a:t> +1)=                  -1</a:t>
            </a:r>
          </a:p>
        </p:txBody>
      </p:sp>
      <p:graphicFrame>
        <p:nvGraphicFramePr>
          <p:cNvPr id="890884" name="Object 4"/>
          <p:cNvGraphicFramePr>
            <a:graphicFrameLocks noChangeAspect="1"/>
          </p:cNvGraphicFramePr>
          <p:nvPr/>
        </p:nvGraphicFramePr>
        <p:xfrm>
          <a:off x="4714875" y="1308100"/>
          <a:ext cx="13144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08" name="Equation" r:id="rId4" imgW="647640" imgH="431640" progId="Equation.3">
                  <p:embed/>
                </p:oleObj>
              </mc:Choice>
              <mc:Fallback>
                <p:oleObj name="Equation" r:id="rId4" imgW="64764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1308100"/>
                        <a:ext cx="131445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885" name="Object 5"/>
          <p:cNvGraphicFramePr>
            <a:graphicFrameLocks noChangeAspect="1"/>
          </p:cNvGraphicFramePr>
          <p:nvPr/>
        </p:nvGraphicFramePr>
        <p:xfrm>
          <a:off x="4752975" y="2397125"/>
          <a:ext cx="13144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09" name="Equation" r:id="rId6" imgW="647640" imgH="431640" progId="Equation.3">
                  <p:embed/>
                </p:oleObj>
              </mc:Choice>
              <mc:Fallback>
                <p:oleObj name="Equation" r:id="rId6" imgW="64764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975" y="2397125"/>
                        <a:ext cx="131445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886" name="Text Box 6"/>
          <p:cNvSpPr txBox="1">
            <a:spLocks noChangeArrowheads="1"/>
          </p:cNvSpPr>
          <p:nvPr/>
        </p:nvSpPr>
        <p:spPr bwMode="auto">
          <a:xfrm>
            <a:off x="6696075" y="1690688"/>
            <a:ext cx="1003300" cy="77470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4400">
                <a:solidFill>
                  <a:srgbClr val="FF6600"/>
                </a:solidFill>
                <a:ea typeface="宋体" pitchFamily="2" charset="-122"/>
              </a:rPr>
              <a:t>?</a:t>
            </a:r>
            <a:r>
              <a:rPr lang="zh-CN" altLang="en-US" sz="4400">
                <a:solidFill>
                  <a:srgbClr val="FF6600"/>
                </a:solidFill>
                <a:ea typeface="宋体" pitchFamily="2" charset="-122"/>
              </a:rPr>
              <a:t>小</a:t>
            </a:r>
          </a:p>
        </p:txBody>
      </p:sp>
      <p:sp>
        <p:nvSpPr>
          <p:cNvPr id="890887" name="Rectangle 7"/>
          <p:cNvSpPr>
            <a:spLocks noChangeArrowheads="1"/>
          </p:cNvSpPr>
          <p:nvPr/>
        </p:nvSpPr>
        <p:spPr bwMode="auto">
          <a:xfrm>
            <a:off x="1020763" y="4295775"/>
            <a:ext cx="732155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60000"/>
              </a:spcBef>
              <a:buClr>
                <a:srgbClr val="0099FF"/>
              </a:buClr>
              <a:buSzPct val="75000"/>
              <a:buFont typeface="Wingdings" pitchFamily="2" charset="2"/>
              <a:buChar char="n"/>
            </a:pPr>
            <a:r>
              <a:rPr lang="zh-CN" altLang="en-US">
                <a:solidFill>
                  <a:srgbClr val="000066"/>
                </a:solidFill>
                <a:latin typeface="Arial" charset="0"/>
                <a:ea typeface="宋体" pitchFamily="2" charset="-122"/>
              </a:rPr>
              <a:t>判别法：</a:t>
            </a:r>
            <a:r>
              <a:rPr lang="en-US" altLang="zh-CN">
                <a:solidFill>
                  <a:srgbClr val="000066"/>
                </a:solidFill>
                <a:latin typeface="Arial" charset="0"/>
                <a:ea typeface="宋体" pitchFamily="2" charset="-122"/>
              </a:rPr>
              <a:t>Q </a:t>
            </a:r>
            <a:r>
              <a:rPr lang="zh-CN" altLang="en-US">
                <a:solidFill>
                  <a:srgbClr val="000066"/>
                </a:solidFill>
                <a:latin typeface="Arial" charset="0"/>
                <a:ea typeface="宋体" pitchFamily="2" charset="-122"/>
              </a:rPr>
              <a:t>值法</a:t>
            </a:r>
            <a:endParaRPr lang="zh-CN" altLang="en-US" sz="2200">
              <a:solidFill>
                <a:srgbClr val="000066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90888" name="AutoShape 8"/>
          <p:cNvSpPr>
            <a:spLocks noChangeArrowheads="1"/>
          </p:cNvSpPr>
          <p:nvPr/>
        </p:nvSpPr>
        <p:spPr bwMode="auto">
          <a:xfrm>
            <a:off x="1206500" y="3602038"/>
            <a:ext cx="815975" cy="134937"/>
          </a:xfrm>
          <a:prstGeom prst="leftRightArrow">
            <a:avLst>
              <a:gd name="adj1" fmla="val 50000"/>
              <a:gd name="adj2" fmla="val 120942"/>
            </a:avLst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90889" name="Object 9"/>
          <p:cNvGraphicFramePr>
            <a:graphicFrameLocks noChangeAspect="1"/>
          </p:cNvGraphicFramePr>
          <p:nvPr/>
        </p:nvGraphicFramePr>
        <p:xfrm>
          <a:off x="2411413" y="3255963"/>
          <a:ext cx="140811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10" name="Equation" r:id="rId8" imgW="634680" imgH="469800" progId="Equation.3">
                  <p:embed/>
                </p:oleObj>
              </mc:Choice>
              <mc:Fallback>
                <p:oleObj name="Equation" r:id="rId8" imgW="634680" imgH="46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255963"/>
                        <a:ext cx="1408112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890" name="Object 10"/>
          <p:cNvGraphicFramePr>
            <a:graphicFrameLocks noChangeAspect="1"/>
          </p:cNvGraphicFramePr>
          <p:nvPr/>
        </p:nvGraphicFramePr>
        <p:xfrm>
          <a:off x="5168900" y="3249613"/>
          <a:ext cx="15049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11" name="Equation" r:id="rId10" imgW="609480" imgH="469800" progId="Equation.3">
                  <p:embed/>
                </p:oleObj>
              </mc:Choice>
              <mc:Fallback>
                <p:oleObj name="Equation" r:id="rId10" imgW="609480" imgH="469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3249613"/>
                        <a:ext cx="150495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891" name="Text Box 11"/>
          <p:cNvSpPr txBox="1">
            <a:spLocks noChangeArrowheads="1"/>
          </p:cNvSpPr>
          <p:nvPr/>
        </p:nvSpPr>
        <p:spPr bwMode="auto">
          <a:xfrm>
            <a:off x="3954463" y="3422650"/>
            <a:ext cx="1003300" cy="77470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4400">
                <a:solidFill>
                  <a:srgbClr val="FF6600"/>
                </a:solidFill>
                <a:ea typeface="宋体" pitchFamily="2" charset="-122"/>
              </a:rPr>
              <a:t>?</a:t>
            </a:r>
            <a:r>
              <a:rPr lang="zh-CN" altLang="en-US" sz="4400">
                <a:solidFill>
                  <a:srgbClr val="FF6600"/>
                </a:solidFill>
                <a:ea typeface="宋体" pitchFamily="2" charset="-122"/>
              </a:rPr>
              <a:t>小</a:t>
            </a:r>
          </a:p>
        </p:txBody>
      </p:sp>
      <p:graphicFrame>
        <p:nvGraphicFramePr>
          <p:cNvPr id="890892" name="Object 12"/>
          <p:cNvGraphicFramePr>
            <a:graphicFrameLocks noChangeAspect="1"/>
          </p:cNvGraphicFramePr>
          <p:nvPr/>
        </p:nvGraphicFramePr>
        <p:xfrm>
          <a:off x="3692525" y="4614863"/>
          <a:ext cx="234791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12" name="Equation" r:id="rId12" imgW="901440" imgH="469800" progId="Equation.3">
                  <p:embed/>
                </p:oleObj>
              </mc:Choice>
              <mc:Fallback>
                <p:oleObj name="Equation" r:id="rId12" imgW="901440" imgH="469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525" y="4614863"/>
                        <a:ext cx="2347913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893" name="Rectangle 13"/>
          <p:cNvSpPr>
            <a:spLocks noChangeArrowheads="1"/>
          </p:cNvSpPr>
          <p:nvPr/>
        </p:nvSpPr>
        <p:spPr bwMode="auto">
          <a:xfrm>
            <a:off x="920750" y="5797550"/>
            <a:ext cx="4068763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Blip>
                <a:blip r:embed="rId14"/>
              </a:buBlip>
            </a:pPr>
            <a:r>
              <a:rPr lang="zh-CN" altLang="en-US">
                <a:solidFill>
                  <a:srgbClr val="000048"/>
                </a:solidFill>
                <a:latin typeface="Arial" charset="0"/>
                <a:ea typeface="宋体" pitchFamily="2" charset="-122"/>
              </a:rPr>
              <a:t>条件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宋体" pitchFamily="2" charset="-122"/>
              </a:rPr>
              <a:t>1</a:t>
            </a:r>
            <a:r>
              <a:rPr lang="zh-CN" altLang="en-US">
                <a:solidFill>
                  <a:srgbClr val="000048"/>
                </a:solidFill>
                <a:latin typeface="Arial" charset="0"/>
                <a:ea typeface="宋体" pitchFamily="2" charset="-122"/>
              </a:rPr>
              <a:t>与此式等价</a:t>
            </a:r>
            <a:r>
              <a:rPr lang="zh-CN" altLang="en-US">
                <a:solidFill>
                  <a:srgbClr val="000048"/>
                </a:solidFill>
                <a:latin typeface="Arial" charset="0"/>
                <a:ea typeface="宋体" pitchFamily="2" charset="-122"/>
                <a:sym typeface="Wingdings" pitchFamily="2" charset="2"/>
              </a:rPr>
              <a:t></a:t>
            </a:r>
            <a:r>
              <a:rPr lang="zh-CN" altLang="en-US">
                <a:solidFill>
                  <a:srgbClr val="000048"/>
                </a:solidFill>
                <a:latin typeface="Arial" charset="0"/>
                <a:ea typeface="宋体" pitchFamily="2" charset="-122"/>
              </a:rPr>
              <a:t>推广</a:t>
            </a:r>
          </a:p>
        </p:txBody>
      </p:sp>
      <p:grpSp>
        <p:nvGrpSpPr>
          <p:cNvPr id="890894" name="Group 14"/>
          <p:cNvGrpSpPr>
            <a:grpSpLocks/>
          </p:cNvGrpSpPr>
          <p:nvPr/>
        </p:nvGrpSpPr>
        <p:grpSpPr bwMode="auto">
          <a:xfrm>
            <a:off x="7131050" y="693738"/>
            <a:ext cx="2012950" cy="1003300"/>
            <a:chOff x="4345" y="257"/>
            <a:chExt cx="1268" cy="632"/>
          </a:xfrm>
        </p:grpSpPr>
        <p:pic>
          <p:nvPicPr>
            <p:cNvPr id="890895" name="Picture 15" descr="C:\$\ESA Graphic Builds\PSDfiles\MSF_Courseware\Art Work Dark Bkg\SummaryMan.GIF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3" y="257"/>
              <a:ext cx="640" cy="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0896" name="Text Box 16"/>
            <p:cNvSpPr txBox="1">
              <a:spLocks noChangeArrowheads="1"/>
            </p:cNvSpPr>
            <p:nvPr/>
          </p:nvSpPr>
          <p:spPr bwMode="auto">
            <a:xfrm>
              <a:off x="4345" y="601"/>
              <a:ext cx="1268" cy="288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solidFill>
                    <a:srgbClr val="FA8D08"/>
                  </a:solidFill>
                  <a:ea typeface="华文琥珀" pitchFamily="2" charset="-122"/>
                </a:rPr>
                <a:t>公平席位分配</a:t>
              </a:r>
            </a:p>
          </p:txBody>
        </p:sp>
      </p:grpSp>
      <p:sp>
        <p:nvSpPr>
          <p:cNvPr id="890897" name="Text Box 17"/>
          <p:cNvSpPr txBox="1">
            <a:spLocks noChangeArrowheads="1"/>
          </p:cNvSpPr>
          <p:nvPr/>
        </p:nvSpPr>
        <p:spPr bwMode="auto">
          <a:xfrm>
            <a:off x="6392863" y="4700588"/>
            <a:ext cx="1003300" cy="77470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4400">
                <a:solidFill>
                  <a:srgbClr val="FF6600"/>
                </a:solidFill>
                <a:ea typeface="宋体" pitchFamily="2" charset="-122"/>
              </a:rPr>
              <a:t>?</a:t>
            </a:r>
            <a:r>
              <a:rPr lang="zh-CN" altLang="en-US" sz="4400">
                <a:solidFill>
                  <a:srgbClr val="FF6600"/>
                </a:solidFill>
                <a:ea typeface="宋体" pitchFamily="2" charset="-122"/>
              </a:rPr>
              <a:t>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9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9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9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9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9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90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9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886" grpId="0" animBg="1" autoUpdateAnimBg="0"/>
      <p:bldP spid="890888" grpId="0" animBg="1"/>
      <p:bldP spid="890891" grpId="0" animBg="1" autoUpdateAnimBg="0"/>
      <p:bldP spid="890893" grpId="0" autoUpdateAnimBg="0"/>
      <p:bldP spid="890897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44563" y="617538"/>
            <a:ext cx="7232650" cy="530225"/>
          </a:xfrm>
          <a:noFill/>
          <a:ln/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zh-CN" altLang="en-US" sz="3200">
                <a:solidFill>
                  <a:srgbClr val="0000FF"/>
                </a:solidFill>
                <a:latin typeface="Times New Roman" pitchFamily="18" charset="0"/>
              </a:rPr>
              <a:t>模型求解：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0763" y="1474788"/>
            <a:ext cx="7321550" cy="4889500"/>
          </a:xfrm>
        </p:spPr>
        <p:txBody>
          <a:bodyPr/>
          <a:lstStyle/>
          <a:p>
            <a:r>
              <a:rPr lang="zh-CN" altLang="en-US"/>
              <a:t>各系人数：甲 </a:t>
            </a:r>
            <a:r>
              <a:rPr lang="en-US" altLang="zh-CN"/>
              <a:t>103</a:t>
            </a:r>
            <a:r>
              <a:rPr lang="zh-CN" altLang="en-US"/>
              <a:t>、乙 </a:t>
            </a:r>
            <a:r>
              <a:rPr lang="en-US" altLang="zh-CN"/>
              <a:t>63</a:t>
            </a:r>
            <a:r>
              <a:rPr lang="zh-CN" altLang="en-US"/>
              <a:t>、丙 </a:t>
            </a:r>
            <a:r>
              <a:rPr lang="en-US" altLang="zh-CN"/>
              <a:t>34</a:t>
            </a:r>
          </a:p>
          <a:p>
            <a:pPr lvl="1"/>
            <a:r>
              <a:rPr lang="zh-CN" altLang="en-US" sz="2500">
                <a:ea typeface="宋体" pitchFamily="2" charset="-122"/>
              </a:rPr>
              <a:t>分</a:t>
            </a:r>
            <a:r>
              <a:rPr lang="en-US" altLang="zh-CN" sz="2500">
                <a:ea typeface="宋体" pitchFamily="2" charset="-122"/>
              </a:rPr>
              <a:t>3</a:t>
            </a:r>
            <a:r>
              <a:rPr lang="zh-CN" altLang="en-US" sz="2500">
                <a:ea typeface="宋体" pitchFamily="2" charset="-122"/>
              </a:rPr>
              <a:t>席：   </a:t>
            </a:r>
            <a:r>
              <a:rPr lang="en-US" altLang="zh-CN" sz="2500">
                <a:ea typeface="宋体" pitchFamily="2" charset="-122"/>
              </a:rPr>
              <a:t>n</a:t>
            </a:r>
            <a:r>
              <a:rPr lang="en-US" altLang="zh-CN" sz="2500" baseline="-25000">
                <a:ea typeface="宋体" pitchFamily="2" charset="-122"/>
              </a:rPr>
              <a:t>1</a:t>
            </a:r>
            <a:r>
              <a:rPr lang="en-US" altLang="zh-CN" sz="2500">
                <a:ea typeface="宋体" pitchFamily="2" charset="-122"/>
              </a:rPr>
              <a:t>=1     n</a:t>
            </a:r>
            <a:r>
              <a:rPr lang="en-US" altLang="zh-CN" sz="2500" baseline="-25000">
                <a:ea typeface="宋体" pitchFamily="2" charset="-122"/>
              </a:rPr>
              <a:t>2</a:t>
            </a:r>
            <a:r>
              <a:rPr lang="en-US" altLang="zh-CN" sz="2500">
                <a:ea typeface="宋体" pitchFamily="2" charset="-122"/>
              </a:rPr>
              <a:t>=1     n</a:t>
            </a:r>
            <a:r>
              <a:rPr lang="en-US" altLang="zh-CN" sz="2500" baseline="-25000">
                <a:ea typeface="宋体" pitchFamily="2" charset="-122"/>
              </a:rPr>
              <a:t>3</a:t>
            </a:r>
            <a:r>
              <a:rPr lang="en-US" altLang="zh-CN" sz="2500">
                <a:ea typeface="宋体" pitchFamily="2" charset="-122"/>
              </a:rPr>
              <a:t>=1</a:t>
            </a:r>
          </a:p>
          <a:p>
            <a:pPr lvl="1"/>
            <a:r>
              <a:rPr lang="zh-CN" altLang="en-US" sz="2500">
                <a:ea typeface="宋体" pitchFamily="2" charset="-122"/>
              </a:rPr>
              <a:t>应用 </a:t>
            </a:r>
            <a:r>
              <a:rPr lang="en-US" altLang="zh-CN" sz="2500">
                <a:ea typeface="宋体" pitchFamily="2" charset="-122"/>
              </a:rPr>
              <a:t>Q </a:t>
            </a:r>
            <a:r>
              <a:rPr lang="zh-CN" altLang="en-US" sz="2500">
                <a:ea typeface="宋体" pitchFamily="2" charset="-122"/>
              </a:rPr>
              <a:t>值法分</a:t>
            </a:r>
            <a:r>
              <a:rPr lang="en-US" altLang="zh-CN" sz="2500">
                <a:ea typeface="宋体" pitchFamily="2" charset="-122"/>
              </a:rPr>
              <a:t>4</a:t>
            </a:r>
            <a:r>
              <a:rPr lang="zh-CN" altLang="en-US" sz="2500">
                <a:ea typeface="宋体" pitchFamily="2" charset="-122"/>
              </a:rPr>
              <a:t>、</a:t>
            </a:r>
            <a:r>
              <a:rPr lang="en-US" altLang="zh-CN" sz="2500">
                <a:ea typeface="宋体" pitchFamily="2" charset="-122"/>
              </a:rPr>
              <a:t>5</a:t>
            </a:r>
            <a:r>
              <a:rPr lang="zh-CN" altLang="en-US" sz="2500">
                <a:ea typeface="宋体" pitchFamily="2" charset="-122"/>
              </a:rPr>
              <a:t>、</a:t>
            </a:r>
            <a:r>
              <a:rPr lang="en-US" altLang="zh-CN" sz="2500">
                <a:ea typeface="宋体" pitchFamily="2" charset="-122"/>
              </a:rPr>
              <a:t>······</a:t>
            </a:r>
            <a:r>
              <a:rPr lang="zh-CN" altLang="en-US" sz="2500">
                <a:ea typeface="宋体" pitchFamily="2" charset="-122"/>
              </a:rPr>
              <a:t>、</a:t>
            </a:r>
            <a:r>
              <a:rPr lang="en-US" altLang="zh-CN" sz="2500">
                <a:ea typeface="宋体" pitchFamily="2" charset="-122"/>
              </a:rPr>
              <a:t>18</a:t>
            </a:r>
            <a:r>
              <a:rPr lang="zh-CN" altLang="en-US" sz="2500">
                <a:ea typeface="宋体" pitchFamily="2" charset="-122"/>
              </a:rPr>
              <a:t>席</a:t>
            </a:r>
          </a:p>
          <a:p>
            <a:pPr lvl="1"/>
            <a:r>
              <a:rPr lang="zh-CN" altLang="en-US" sz="2500">
                <a:ea typeface="宋体" pitchFamily="2" charset="-122"/>
              </a:rPr>
              <a:t>  </a:t>
            </a:r>
            <a:r>
              <a:rPr lang="en-US" altLang="zh-CN" sz="2500">
                <a:ea typeface="宋体" pitchFamily="2" charset="-122"/>
              </a:rPr>
              <a:t>19</a:t>
            </a:r>
            <a:r>
              <a:rPr lang="zh-CN" altLang="en-US" sz="2500">
                <a:ea typeface="宋体" pitchFamily="2" charset="-122"/>
              </a:rPr>
              <a:t>席：   </a:t>
            </a:r>
            <a:r>
              <a:rPr lang="en-US" altLang="zh-CN" sz="2500">
                <a:ea typeface="宋体" pitchFamily="2" charset="-122"/>
              </a:rPr>
              <a:t>n</a:t>
            </a:r>
            <a:r>
              <a:rPr lang="en-US" altLang="zh-CN" sz="2500" baseline="-25000">
                <a:ea typeface="宋体" pitchFamily="2" charset="-122"/>
              </a:rPr>
              <a:t>1</a:t>
            </a:r>
            <a:r>
              <a:rPr lang="en-US" altLang="zh-CN" sz="2500">
                <a:ea typeface="宋体" pitchFamily="2" charset="-122"/>
              </a:rPr>
              <a:t>=10   n</a:t>
            </a:r>
            <a:r>
              <a:rPr lang="en-US" altLang="zh-CN" sz="2500" baseline="-25000">
                <a:ea typeface="宋体" pitchFamily="2" charset="-122"/>
              </a:rPr>
              <a:t>2</a:t>
            </a:r>
            <a:r>
              <a:rPr lang="en-US" altLang="zh-CN" sz="2500">
                <a:ea typeface="宋体" pitchFamily="2" charset="-122"/>
              </a:rPr>
              <a:t>=6     n</a:t>
            </a:r>
            <a:r>
              <a:rPr lang="en-US" altLang="zh-CN" sz="2500" baseline="-25000">
                <a:ea typeface="宋体" pitchFamily="2" charset="-122"/>
              </a:rPr>
              <a:t>3</a:t>
            </a:r>
            <a:r>
              <a:rPr lang="en-US" altLang="zh-CN" sz="2500">
                <a:ea typeface="宋体" pitchFamily="2" charset="-122"/>
              </a:rPr>
              <a:t>=3</a:t>
            </a:r>
          </a:p>
          <a:p>
            <a:r>
              <a:rPr lang="zh-CN" altLang="en-US"/>
              <a:t>第</a:t>
            </a:r>
            <a:r>
              <a:rPr lang="en-US" altLang="zh-CN"/>
              <a:t>20</a:t>
            </a:r>
            <a:r>
              <a:rPr lang="zh-CN" altLang="en-US"/>
              <a:t>席：   </a:t>
            </a:r>
            <a:r>
              <a:rPr lang="en-US" altLang="zh-CN"/>
              <a:t>Q</a:t>
            </a:r>
            <a:r>
              <a:rPr lang="en-US" altLang="zh-CN" baseline="-25000"/>
              <a:t>1</a:t>
            </a:r>
            <a:r>
              <a:rPr lang="en-US" altLang="zh-CN"/>
              <a:t>=103</a:t>
            </a:r>
            <a:r>
              <a:rPr lang="en-US" altLang="zh-CN" baseline="30000"/>
              <a:t>2</a:t>
            </a:r>
            <a:r>
              <a:rPr lang="en-US" altLang="zh-CN"/>
              <a:t>/(10×11)=96.4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                    Q</a:t>
            </a:r>
            <a:r>
              <a:rPr lang="en-US" altLang="zh-CN" baseline="-25000"/>
              <a:t>2</a:t>
            </a:r>
            <a:r>
              <a:rPr lang="en-US" altLang="zh-CN"/>
              <a:t>=63</a:t>
            </a:r>
            <a:r>
              <a:rPr lang="en-US" altLang="zh-CN" baseline="30000"/>
              <a:t>2</a:t>
            </a:r>
            <a:r>
              <a:rPr lang="en-US" altLang="zh-CN"/>
              <a:t>/(6×7)=94.5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                    Q</a:t>
            </a:r>
            <a:r>
              <a:rPr lang="en-US" altLang="zh-CN" baseline="-25000"/>
              <a:t>3</a:t>
            </a:r>
            <a:r>
              <a:rPr lang="en-US" altLang="zh-CN"/>
              <a:t>=34</a:t>
            </a:r>
            <a:r>
              <a:rPr lang="en-US" altLang="zh-CN" baseline="30000"/>
              <a:t>2</a:t>
            </a:r>
            <a:r>
              <a:rPr lang="en-US" altLang="zh-CN"/>
              <a:t>/(3×4)=96.3</a:t>
            </a:r>
          </a:p>
          <a:p>
            <a:pPr lvl="1"/>
            <a:r>
              <a:rPr lang="zh-CN" altLang="en-US" sz="2500">
                <a:ea typeface="宋体" pitchFamily="2" charset="-122"/>
              </a:rPr>
              <a:t>则分配：  </a:t>
            </a:r>
            <a:r>
              <a:rPr lang="en-US" altLang="zh-CN" sz="2500">
                <a:ea typeface="宋体" pitchFamily="2" charset="-122"/>
              </a:rPr>
              <a:t>n</a:t>
            </a:r>
            <a:r>
              <a:rPr lang="en-US" altLang="zh-CN" sz="2500" baseline="-25000">
                <a:ea typeface="宋体" pitchFamily="2" charset="-122"/>
              </a:rPr>
              <a:t>1</a:t>
            </a:r>
            <a:r>
              <a:rPr lang="en-US" altLang="zh-CN" sz="2500">
                <a:ea typeface="宋体" pitchFamily="2" charset="-122"/>
              </a:rPr>
              <a:t>=11   n</a:t>
            </a:r>
            <a:r>
              <a:rPr lang="en-US" altLang="zh-CN" sz="2500" baseline="-25000">
                <a:ea typeface="宋体" pitchFamily="2" charset="-122"/>
              </a:rPr>
              <a:t>2</a:t>
            </a:r>
            <a:r>
              <a:rPr lang="en-US" altLang="zh-CN" sz="2500">
                <a:ea typeface="宋体" pitchFamily="2" charset="-122"/>
              </a:rPr>
              <a:t>=6     n</a:t>
            </a:r>
            <a:r>
              <a:rPr lang="en-US" altLang="zh-CN" sz="2500" baseline="-25000">
                <a:ea typeface="宋体" pitchFamily="2" charset="-122"/>
              </a:rPr>
              <a:t>3</a:t>
            </a:r>
            <a:r>
              <a:rPr lang="en-US" altLang="zh-CN" sz="2500">
                <a:ea typeface="宋体" pitchFamily="2" charset="-122"/>
              </a:rPr>
              <a:t>=3</a:t>
            </a:r>
          </a:p>
          <a:p>
            <a:r>
              <a:rPr lang="zh-CN" altLang="en-US"/>
              <a:t>第</a:t>
            </a:r>
            <a:r>
              <a:rPr lang="en-US" altLang="zh-CN"/>
              <a:t>21</a:t>
            </a:r>
            <a:r>
              <a:rPr lang="zh-CN" altLang="en-US"/>
              <a:t>席：   </a:t>
            </a:r>
            <a:r>
              <a:rPr lang="en-US" altLang="zh-CN"/>
              <a:t>Q</a:t>
            </a:r>
            <a:r>
              <a:rPr lang="en-US" altLang="zh-CN" baseline="-25000"/>
              <a:t>1</a:t>
            </a:r>
            <a:r>
              <a:rPr lang="en-US" altLang="zh-CN"/>
              <a:t>=80.4    Q</a:t>
            </a:r>
            <a:r>
              <a:rPr lang="en-US" altLang="zh-CN" baseline="-25000"/>
              <a:t>2</a:t>
            </a:r>
            <a:r>
              <a:rPr lang="en-US" altLang="zh-CN"/>
              <a:t>=94.5   Q</a:t>
            </a:r>
            <a:r>
              <a:rPr lang="en-US" altLang="zh-CN" baseline="-25000"/>
              <a:t>3</a:t>
            </a:r>
            <a:r>
              <a:rPr lang="en-US" altLang="zh-CN"/>
              <a:t>=96.3</a:t>
            </a:r>
          </a:p>
          <a:p>
            <a:pPr lvl="1"/>
            <a:r>
              <a:rPr lang="zh-CN" altLang="en-US" sz="2500">
                <a:ea typeface="宋体" pitchFamily="2" charset="-122"/>
              </a:rPr>
              <a:t>则分配：  </a:t>
            </a:r>
            <a:r>
              <a:rPr lang="en-US" altLang="zh-CN" sz="2500">
                <a:ea typeface="宋体" pitchFamily="2" charset="-122"/>
              </a:rPr>
              <a:t>n</a:t>
            </a:r>
            <a:r>
              <a:rPr lang="en-US" altLang="zh-CN" sz="2500" baseline="-25000">
                <a:ea typeface="宋体" pitchFamily="2" charset="-122"/>
              </a:rPr>
              <a:t>1</a:t>
            </a:r>
            <a:r>
              <a:rPr lang="en-US" altLang="zh-CN" sz="2500">
                <a:ea typeface="宋体" pitchFamily="2" charset="-122"/>
              </a:rPr>
              <a:t>=11   n</a:t>
            </a:r>
            <a:r>
              <a:rPr lang="en-US" altLang="zh-CN" sz="2500" baseline="-25000">
                <a:ea typeface="宋体" pitchFamily="2" charset="-122"/>
              </a:rPr>
              <a:t>2</a:t>
            </a:r>
            <a:r>
              <a:rPr lang="en-US" altLang="zh-CN" sz="2500">
                <a:ea typeface="宋体" pitchFamily="2" charset="-122"/>
              </a:rPr>
              <a:t>=6     n</a:t>
            </a:r>
            <a:r>
              <a:rPr lang="en-US" altLang="zh-CN" sz="2500" baseline="-25000">
                <a:ea typeface="宋体" pitchFamily="2" charset="-122"/>
              </a:rPr>
              <a:t>3</a:t>
            </a:r>
            <a:r>
              <a:rPr lang="en-US" altLang="zh-CN" sz="2500">
                <a:ea typeface="宋体" pitchFamily="2" charset="-122"/>
              </a:rPr>
              <a:t>=4</a:t>
            </a:r>
          </a:p>
        </p:txBody>
      </p:sp>
      <p:sp>
        <p:nvSpPr>
          <p:cNvPr id="892932" name="Rectangle 4"/>
          <p:cNvSpPr>
            <a:spLocks noChangeArrowheads="1"/>
          </p:cNvSpPr>
          <p:nvPr/>
        </p:nvSpPr>
        <p:spPr bwMode="auto">
          <a:xfrm>
            <a:off x="3306763" y="917575"/>
            <a:ext cx="1990725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60000"/>
              </a:spcBef>
              <a:buClr>
                <a:srgbClr val="0099FF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0066"/>
                </a:solidFill>
                <a:latin typeface="Arial" charset="0"/>
                <a:ea typeface="宋体" pitchFamily="2" charset="-122"/>
              </a:rPr>
              <a:t>应用 </a:t>
            </a:r>
            <a:r>
              <a:rPr lang="en-US" altLang="zh-CN">
                <a:solidFill>
                  <a:srgbClr val="000066"/>
                </a:solidFill>
                <a:latin typeface="Arial" charset="0"/>
                <a:ea typeface="宋体" pitchFamily="2" charset="-122"/>
              </a:rPr>
              <a:t>Q </a:t>
            </a:r>
            <a:r>
              <a:rPr lang="zh-CN" altLang="en-US">
                <a:solidFill>
                  <a:srgbClr val="000066"/>
                </a:solidFill>
                <a:latin typeface="Arial" charset="0"/>
                <a:ea typeface="宋体" pitchFamily="2" charset="-122"/>
              </a:rPr>
              <a:t>值法</a:t>
            </a:r>
            <a:endParaRPr lang="zh-CN" altLang="en-US" sz="2200">
              <a:solidFill>
                <a:srgbClr val="000066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892933" name="Object 5"/>
          <p:cNvGraphicFramePr>
            <a:graphicFrameLocks noChangeAspect="1"/>
          </p:cNvGraphicFramePr>
          <p:nvPr/>
        </p:nvGraphicFramePr>
        <p:xfrm>
          <a:off x="5286375" y="554038"/>
          <a:ext cx="204787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942" name="Equation" r:id="rId4" imgW="901440" imgH="469800" progId="Equation.3">
                  <p:embed/>
                </p:oleObj>
              </mc:Choice>
              <mc:Fallback>
                <p:oleObj name="Equation" r:id="rId4" imgW="90144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554038"/>
                        <a:ext cx="2047875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2934" name="Text Box 6"/>
          <p:cNvSpPr txBox="1">
            <a:spLocks noChangeArrowheads="1"/>
          </p:cNvSpPr>
          <p:nvPr/>
        </p:nvSpPr>
        <p:spPr bwMode="auto">
          <a:xfrm>
            <a:off x="7410450" y="2968625"/>
            <a:ext cx="941388" cy="46990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FF6600"/>
                </a:solidFill>
                <a:ea typeface="宋体" pitchFamily="2" charset="-122"/>
              </a:rPr>
              <a:t>?</a:t>
            </a:r>
            <a:r>
              <a:rPr lang="zh-CN" altLang="en-US">
                <a:solidFill>
                  <a:srgbClr val="FF6600"/>
                </a:solidFill>
                <a:ea typeface="宋体" pitchFamily="2" charset="-122"/>
              </a:rPr>
              <a:t>公平</a:t>
            </a:r>
          </a:p>
        </p:txBody>
      </p:sp>
      <p:sp>
        <p:nvSpPr>
          <p:cNvPr id="892935" name="Text Box 7"/>
          <p:cNvSpPr txBox="1">
            <a:spLocks noChangeArrowheads="1"/>
          </p:cNvSpPr>
          <p:nvPr/>
        </p:nvSpPr>
        <p:spPr bwMode="auto">
          <a:xfrm>
            <a:off x="7426325" y="4217988"/>
            <a:ext cx="1031875" cy="12477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500">
                <a:solidFill>
                  <a:srgbClr val="000066"/>
                </a:solidFill>
                <a:latin typeface="Arial" charset="0"/>
                <a:ea typeface="宋体" pitchFamily="2" charset="-122"/>
              </a:rPr>
              <a:t>n</a:t>
            </a:r>
            <a:r>
              <a:rPr lang="en-US" altLang="zh-CN" sz="2500" baseline="-25000">
                <a:solidFill>
                  <a:srgbClr val="000066"/>
                </a:solidFill>
                <a:latin typeface="Arial" charset="0"/>
                <a:ea typeface="宋体" pitchFamily="2" charset="-122"/>
              </a:rPr>
              <a:t>1</a:t>
            </a:r>
            <a:r>
              <a:rPr lang="en-US" altLang="zh-CN" sz="2500">
                <a:solidFill>
                  <a:srgbClr val="000066"/>
                </a:solidFill>
                <a:latin typeface="Arial" charset="0"/>
                <a:ea typeface="宋体" pitchFamily="2" charset="-122"/>
              </a:rPr>
              <a:t>=10</a:t>
            </a:r>
          </a:p>
          <a:p>
            <a:r>
              <a:rPr lang="en-US" altLang="zh-CN" sz="2500">
                <a:solidFill>
                  <a:srgbClr val="000066"/>
                </a:solidFill>
                <a:latin typeface="Arial" charset="0"/>
                <a:ea typeface="宋体" pitchFamily="2" charset="-122"/>
              </a:rPr>
              <a:t>n</a:t>
            </a:r>
            <a:r>
              <a:rPr lang="en-US" altLang="zh-CN" sz="2500" baseline="-25000">
                <a:solidFill>
                  <a:srgbClr val="000066"/>
                </a:solidFill>
                <a:latin typeface="Arial" charset="0"/>
                <a:ea typeface="宋体" pitchFamily="2" charset="-122"/>
              </a:rPr>
              <a:t>2</a:t>
            </a:r>
            <a:r>
              <a:rPr lang="en-US" altLang="zh-CN" sz="2500">
                <a:solidFill>
                  <a:srgbClr val="000066"/>
                </a:solidFill>
                <a:latin typeface="Arial" charset="0"/>
                <a:ea typeface="宋体" pitchFamily="2" charset="-122"/>
              </a:rPr>
              <a:t>=6</a:t>
            </a:r>
          </a:p>
          <a:p>
            <a:r>
              <a:rPr lang="en-US" altLang="zh-CN" sz="2500">
                <a:solidFill>
                  <a:srgbClr val="000066"/>
                </a:solidFill>
                <a:latin typeface="Arial" charset="0"/>
                <a:ea typeface="宋体" pitchFamily="2" charset="-122"/>
              </a:rPr>
              <a:t>n</a:t>
            </a:r>
            <a:r>
              <a:rPr lang="en-US" altLang="zh-CN" sz="2500" baseline="-25000">
                <a:solidFill>
                  <a:srgbClr val="000066"/>
                </a:solidFill>
                <a:latin typeface="Arial" charset="0"/>
                <a:ea typeface="宋体" pitchFamily="2" charset="-122"/>
              </a:rPr>
              <a:t>3</a:t>
            </a:r>
            <a:r>
              <a:rPr lang="en-US" altLang="zh-CN" sz="2500">
                <a:solidFill>
                  <a:srgbClr val="000066"/>
                </a:solidFill>
                <a:latin typeface="Arial" charset="0"/>
                <a:ea typeface="宋体" pitchFamily="2" charset="-122"/>
              </a:rPr>
              <a:t>=4</a:t>
            </a:r>
          </a:p>
        </p:txBody>
      </p:sp>
      <p:sp>
        <p:nvSpPr>
          <p:cNvPr id="892936" name="Line 8"/>
          <p:cNvSpPr>
            <a:spLocks noChangeShapeType="1"/>
          </p:cNvSpPr>
          <p:nvPr/>
        </p:nvSpPr>
        <p:spPr bwMode="auto">
          <a:xfrm flipH="1">
            <a:off x="6381750" y="5233988"/>
            <a:ext cx="1069975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92937" name="Group 9"/>
          <p:cNvGrpSpPr>
            <a:grpSpLocks/>
          </p:cNvGrpSpPr>
          <p:nvPr/>
        </p:nvGrpSpPr>
        <p:grpSpPr bwMode="auto">
          <a:xfrm>
            <a:off x="7131050" y="693738"/>
            <a:ext cx="2012950" cy="1003300"/>
            <a:chOff x="4345" y="257"/>
            <a:chExt cx="1268" cy="632"/>
          </a:xfrm>
        </p:grpSpPr>
        <p:pic>
          <p:nvPicPr>
            <p:cNvPr id="892938" name="Picture 10" descr="C:\$\ESA Graphic Builds\PSDfiles\MSF_Courseware\Art Work Dark Bkg\SummaryMan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3" y="257"/>
              <a:ext cx="640" cy="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2939" name="Text Box 11"/>
            <p:cNvSpPr txBox="1">
              <a:spLocks noChangeArrowheads="1"/>
            </p:cNvSpPr>
            <p:nvPr/>
          </p:nvSpPr>
          <p:spPr bwMode="auto">
            <a:xfrm>
              <a:off x="4345" y="601"/>
              <a:ext cx="1268" cy="288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solidFill>
                    <a:srgbClr val="FA8D08"/>
                  </a:solidFill>
                  <a:ea typeface="华文琥珀" pitchFamily="2" charset="-122"/>
                </a:rPr>
                <a:t>公平席位分配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9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9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9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9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9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9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9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9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9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9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9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9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2931" grpId="0" build="p" bldLvl="2" autoUpdateAnimBg="0"/>
      <p:bldP spid="892934" grpId="0" animBg="1" autoUpdateAnimBg="0"/>
      <p:bldP spid="892935" grpId="0" animBg="1" autoUpdateAnimBg="0"/>
      <p:bldP spid="89293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542925"/>
            <a:ext cx="8080375" cy="530225"/>
          </a:xfrm>
          <a:noFill/>
          <a:ln/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zh-CN" altLang="en-US" sz="3200">
                <a:solidFill>
                  <a:srgbClr val="0000FF"/>
                </a:solidFill>
                <a:latin typeface="Times New Roman" pitchFamily="18" charset="0"/>
              </a:rPr>
              <a:t>进一步的讨论</a:t>
            </a:r>
          </a:p>
        </p:txBody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038" y="1143000"/>
            <a:ext cx="8062912" cy="420688"/>
          </a:xfrm>
        </p:spPr>
        <p:txBody>
          <a:bodyPr/>
          <a:lstStyle/>
          <a:p>
            <a:r>
              <a:rPr lang="en-US" altLang="zh-CN"/>
              <a:t>Q</a:t>
            </a:r>
            <a:r>
              <a:rPr lang="zh-CN" altLang="en-US"/>
              <a:t>值方法比“比例加惯例”方法更公平吗？</a:t>
            </a:r>
          </a:p>
        </p:txBody>
      </p:sp>
      <p:sp>
        <p:nvSpPr>
          <p:cNvPr id="894980" name="Text Box 4"/>
          <p:cNvSpPr txBox="1">
            <a:spLocks noChangeArrowheads="1"/>
          </p:cNvSpPr>
          <p:nvPr/>
        </p:nvSpPr>
        <p:spPr bwMode="auto">
          <a:xfrm>
            <a:off x="623888" y="1765300"/>
            <a:ext cx="40386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ea typeface="楷体_GB2312" pitchFamily="49" charset="-122"/>
              </a:rPr>
              <a:t>席位分配的理想化准则</a:t>
            </a:r>
          </a:p>
        </p:txBody>
      </p:sp>
      <p:sp>
        <p:nvSpPr>
          <p:cNvPr id="894981" name="Text Box 5"/>
          <p:cNvSpPr txBox="1">
            <a:spLocks noChangeArrowheads="1"/>
          </p:cNvSpPr>
          <p:nvPr/>
        </p:nvSpPr>
        <p:spPr bwMode="auto">
          <a:xfrm>
            <a:off x="838200" y="2286000"/>
            <a:ext cx="76200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>
                <a:ea typeface="楷体_GB2312" pitchFamily="49" charset="-122"/>
              </a:rPr>
              <a:t>已知</a:t>
            </a:r>
            <a:r>
              <a:rPr kumimoji="1" lang="en-US" altLang="zh-CN">
                <a:ea typeface="楷体_GB2312" pitchFamily="49" charset="-122"/>
              </a:rPr>
              <a:t>: </a:t>
            </a:r>
            <a:r>
              <a:rPr kumimoji="1" lang="en-US" altLang="zh-CN" i="1">
                <a:ea typeface="楷体_GB2312" pitchFamily="49" charset="-122"/>
              </a:rPr>
              <a:t>m</a:t>
            </a:r>
            <a:r>
              <a:rPr kumimoji="1" lang="zh-CN" altLang="en-US">
                <a:ea typeface="楷体_GB2312" pitchFamily="49" charset="-122"/>
              </a:rPr>
              <a:t>方人数分别为</a:t>
            </a:r>
            <a:r>
              <a:rPr kumimoji="1" lang="zh-CN" altLang="en-US" i="1">
                <a:ea typeface="楷体_GB2312" pitchFamily="49" charset="-122"/>
              </a:rPr>
              <a:t> </a:t>
            </a:r>
            <a:r>
              <a:rPr kumimoji="1" lang="en-US" altLang="zh-CN" i="1">
                <a:ea typeface="楷体_GB2312" pitchFamily="49" charset="-122"/>
              </a:rPr>
              <a:t>p</a:t>
            </a:r>
            <a:r>
              <a:rPr kumimoji="1" lang="en-US" altLang="zh-CN" baseline="-25000">
                <a:ea typeface="楷体_GB2312" pitchFamily="49" charset="-122"/>
              </a:rPr>
              <a:t>1</a:t>
            </a:r>
            <a:r>
              <a:rPr kumimoji="1" lang="en-US" altLang="zh-CN">
                <a:ea typeface="楷体_GB2312" pitchFamily="49" charset="-122"/>
              </a:rPr>
              <a:t>,</a:t>
            </a:r>
            <a:r>
              <a:rPr kumimoji="1" lang="en-US" altLang="zh-CN" i="1">
                <a:ea typeface="楷体_GB2312" pitchFamily="49" charset="-122"/>
              </a:rPr>
              <a:t> p</a:t>
            </a:r>
            <a:r>
              <a:rPr kumimoji="1" lang="en-US" altLang="zh-CN" baseline="-25000">
                <a:ea typeface="楷体_GB2312" pitchFamily="49" charset="-122"/>
              </a:rPr>
              <a:t>2</a:t>
            </a:r>
            <a:r>
              <a:rPr kumimoji="1" lang="en-US" altLang="zh-CN">
                <a:ea typeface="楷体_GB2312" pitchFamily="49" charset="-122"/>
              </a:rPr>
              <a:t>,… , </a:t>
            </a:r>
            <a:r>
              <a:rPr kumimoji="1" lang="en-US" altLang="zh-CN" i="1">
                <a:ea typeface="楷体_GB2312" pitchFamily="49" charset="-122"/>
              </a:rPr>
              <a:t>p</a:t>
            </a:r>
            <a:r>
              <a:rPr kumimoji="1" lang="en-US" altLang="zh-CN" i="1" baseline="-25000">
                <a:ea typeface="楷体_GB2312" pitchFamily="49" charset="-122"/>
              </a:rPr>
              <a:t>m</a:t>
            </a:r>
            <a:endParaRPr kumimoji="1" lang="en-US" altLang="zh-CN"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ea typeface="楷体_GB2312" pitchFamily="49" charset="-122"/>
              </a:rPr>
              <a:t>         </a:t>
            </a:r>
            <a:r>
              <a:rPr kumimoji="1" lang="zh-CN" altLang="en-US">
                <a:ea typeface="楷体_GB2312" pitchFamily="49" charset="-122"/>
              </a:rPr>
              <a:t>总人数 </a:t>
            </a:r>
            <a:r>
              <a:rPr kumimoji="1" lang="en-US" altLang="zh-CN" i="1">
                <a:ea typeface="楷体_GB2312" pitchFamily="49" charset="-122"/>
              </a:rPr>
              <a:t>P</a:t>
            </a:r>
            <a:r>
              <a:rPr kumimoji="1" lang="en-US" altLang="zh-CN">
                <a:ea typeface="楷体_GB2312" pitchFamily="49" charset="-122"/>
              </a:rPr>
              <a:t>= </a:t>
            </a:r>
            <a:r>
              <a:rPr kumimoji="1" lang="en-US" altLang="zh-CN" i="1">
                <a:ea typeface="楷体_GB2312" pitchFamily="49" charset="-122"/>
              </a:rPr>
              <a:t>p</a:t>
            </a:r>
            <a:r>
              <a:rPr kumimoji="1" lang="en-US" altLang="zh-CN" baseline="-25000">
                <a:ea typeface="楷体_GB2312" pitchFamily="49" charset="-122"/>
              </a:rPr>
              <a:t>1</a:t>
            </a:r>
            <a:r>
              <a:rPr kumimoji="1" lang="en-US" altLang="zh-CN">
                <a:ea typeface="楷体_GB2312" pitchFamily="49" charset="-122"/>
              </a:rPr>
              <a:t>+</a:t>
            </a:r>
            <a:r>
              <a:rPr kumimoji="1" lang="en-US" altLang="zh-CN" i="1">
                <a:ea typeface="楷体_GB2312" pitchFamily="49" charset="-122"/>
              </a:rPr>
              <a:t>p</a:t>
            </a:r>
            <a:r>
              <a:rPr kumimoji="1" lang="en-US" altLang="zh-CN" baseline="-25000">
                <a:ea typeface="楷体_GB2312" pitchFamily="49" charset="-122"/>
              </a:rPr>
              <a:t>2</a:t>
            </a:r>
            <a:r>
              <a:rPr kumimoji="1" lang="en-US" altLang="zh-CN">
                <a:ea typeface="楷体_GB2312" pitchFamily="49" charset="-122"/>
              </a:rPr>
              <a:t>+…+</a:t>
            </a:r>
            <a:r>
              <a:rPr kumimoji="1" lang="en-US" altLang="zh-CN" i="1">
                <a:ea typeface="楷体_GB2312" pitchFamily="49" charset="-122"/>
              </a:rPr>
              <a:t>p</a:t>
            </a:r>
            <a:r>
              <a:rPr kumimoji="1" lang="en-US" altLang="zh-CN" i="1" baseline="-25000">
                <a:ea typeface="楷体_GB2312" pitchFamily="49" charset="-122"/>
              </a:rPr>
              <a:t>m</a:t>
            </a:r>
            <a:r>
              <a:rPr kumimoji="1" lang="en-US" altLang="zh-CN">
                <a:ea typeface="楷体_GB2312" pitchFamily="49" charset="-122"/>
              </a:rPr>
              <a:t>,  </a:t>
            </a:r>
            <a:r>
              <a:rPr kumimoji="1" lang="zh-CN" altLang="en-US">
                <a:ea typeface="楷体_GB2312" pitchFamily="49" charset="-122"/>
              </a:rPr>
              <a:t>待分配的总席位</a:t>
            </a:r>
            <a:r>
              <a:rPr kumimoji="1" lang="en-US" altLang="zh-CN" i="1">
                <a:ea typeface="楷体_GB2312" pitchFamily="49" charset="-122"/>
              </a:rPr>
              <a:t>N</a:t>
            </a:r>
            <a:endParaRPr kumimoji="1" lang="en-US" altLang="zh-CN">
              <a:ea typeface="楷体_GB2312" pitchFamily="49" charset="-122"/>
            </a:endParaRPr>
          </a:p>
        </p:txBody>
      </p:sp>
      <p:sp>
        <p:nvSpPr>
          <p:cNvPr id="894982" name="Text Box 6"/>
          <p:cNvSpPr txBox="1">
            <a:spLocks noChangeArrowheads="1"/>
          </p:cNvSpPr>
          <p:nvPr/>
        </p:nvSpPr>
        <p:spPr bwMode="auto">
          <a:xfrm>
            <a:off x="866775" y="3378200"/>
            <a:ext cx="78486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>
                <a:ea typeface="楷体_GB2312" pitchFamily="49" charset="-122"/>
              </a:rPr>
              <a:t>理想情况下</a:t>
            </a:r>
            <a:r>
              <a:rPr kumimoji="1" lang="en-US" altLang="zh-CN" i="1">
                <a:ea typeface="楷体_GB2312" pitchFamily="49" charset="-122"/>
              </a:rPr>
              <a:t>m</a:t>
            </a:r>
            <a:r>
              <a:rPr kumimoji="1" lang="zh-CN" altLang="en-US">
                <a:ea typeface="楷体_GB2312" pitchFamily="49" charset="-122"/>
              </a:rPr>
              <a:t>方分配的席位分别为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>
                <a:ea typeface="楷体_GB2312" pitchFamily="49" charset="-122"/>
              </a:rPr>
              <a:t>          </a:t>
            </a:r>
            <a:r>
              <a:rPr kumimoji="1" lang="en-US" altLang="zh-CN" i="1">
                <a:ea typeface="楷体_GB2312" pitchFamily="49" charset="-122"/>
              </a:rPr>
              <a:t>n</a:t>
            </a:r>
            <a:r>
              <a:rPr kumimoji="1" lang="en-US" altLang="zh-CN" baseline="-25000">
                <a:ea typeface="楷体_GB2312" pitchFamily="49" charset="-122"/>
              </a:rPr>
              <a:t>1</a:t>
            </a:r>
            <a:r>
              <a:rPr kumimoji="1" lang="en-US" altLang="zh-CN">
                <a:ea typeface="楷体_GB2312" pitchFamily="49" charset="-122"/>
              </a:rPr>
              <a:t>,</a:t>
            </a:r>
            <a:r>
              <a:rPr kumimoji="1" lang="en-US" altLang="zh-CN" i="1">
                <a:ea typeface="楷体_GB2312" pitchFamily="49" charset="-122"/>
              </a:rPr>
              <a:t>n</a:t>
            </a:r>
            <a:r>
              <a:rPr kumimoji="1" lang="en-US" altLang="zh-CN" baseline="-25000">
                <a:ea typeface="楷体_GB2312" pitchFamily="49" charset="-122"/>
              </a:rPr>
              <a:t>2</a:t>
            </a:r>
            <a:r>
              <a:rPr kumimoji="1" lang="en-US" altLang="zh-CN">
                <a:ea typeface="楷体_GB2312" pitchFamily="49" charset="-122"/>
              </a:rPr>
              <a:t>,… , </a:t>
            </a:r>
            <a:r>
              <a:rPr kumimoji="1" lang="en-US" altLang="zh-CN" i="1">
                <a:ea typeface="楷体_GB2312" pitchFamily="49" charset="-122"/>
              </a:rPr>
              <a:t>n</a:t>
            </a:r>
            <a:r>
              <a:rPr kumimoji="1" lang="en-US" altLang="zh-CN" i="1" baseline="-25000">
                <a:ea typeface="楷体_GB2312" pitchFamily="49" charset="-122"/>
              </a:rPr>
              <a:t>m </a:t>
            </a:r>
            <a:r>
              <a:rPr kumimoji="1" lang="en-US" altLang="zh-CN">
                <a:ea typeface="楷体_GB2312" pitchFamily="49" charset="-122"/>
                <a:sym typeface="Wingdings" pitchFamily="2" charset="2"/>
              </a:rPr>
              <a:t></a:t>
            </a:r>
            <a:r>
              <a:rPr kumimoji="1" lang="en-US" altLang="zh-CN" i="1">
                <a:ea typeface="楷体_GB2312" pitchFamily="49" charset="-122"/>
              </a:rPr>
              <a:t>n</a:t>
            </a:r>
            <a:r>
              <a:rPr kumimoji="1" lang="en-US" altLang="zh-CN" baseline="-25000">
                <a:ea typeface="楷体_GB2312" pitchFamily="49" charset="-122"/>
              </a:rPr>
              <a:t>1</a:t>
            </a:r>
            <a:r>
              <a:rPr kumimoji="1" lang="en-US" altLang="zh-CN">
                <a:ea typeface="楷体_GB2312" pitchFamily="49" charset="-122"/>
              </a:rPr>
              <a:t>+</a:t>
            </a:r>
            <a:r>
              <a:rPr kumimoji="1" lang="en-US" altLang="zh-CN" i="1">
                <a:ea typeface="楷体_GB2312" pitchFamily="49" charset="-122"/>
              </a:rPr>
              <a:t>n</a:t>
            </a:r>
            <a:r>
              <a:rPr kumimoji="1" lang="en-US" altLang="zh-CN" baseline="-25000">
                <a:ea typeface="楷体_GB2312" pitchFamily="49" charset="-122"/>
              </a:rPr>
              <a:t>2</a:t>
            </a:r>
            <a:r>
              <a:rPr kumimoji="1" lang="en-US" altLang="zh-CN">
                <a:ea typeface="楷体_GB2312" pitchFamily="49" charset="-122"/>
              </a:rPr>
              <a:t>+…+</a:t>
            </a:r>
            <a:r>
              <a:rPr kumimoji="1" lang="en-US" altLang="zh-CN" i="1">
                <a:ea typeface="楷体_GB2312" pitchFamily="49" charset="-122"/>
              </a:rPr>
              <a:t>n</a:t>
            </a:r>
            <a:r>
              <a:rPr kumimoji="1" lang="en-US" altLang="zh-CN" i="1" baseline="-25000">
                <a:ea typeface="楷体_GB2312" pitchFamily="49" charset="-122"/>
              </a:rPr>
              <a:t>m</a:t>
            </a:r>
            <a:r>
              <a:rPr kumimoji="1" lang="en-US" altLang="zh-CN" i="1">
                <a:ea typeface="楷体_GB2312" pitchFamily="49" charset="-122"/>
              </a:rPr>
              <a:t>=N</a:t>
            </a:r>
            <a:endParaRPr kumimoji="1" lang="en-US" altLang="zh-CN">
              <a:ea typeface="楷体_GB2312" pitchFamily="49" charset="-122"/>
            </a:endParaRPr>
          </a:p>
        </p:txBody>
      </p:sp>
      <p:sp>
        <p:nvSpPr>
          <p:cNvPr id="894983" name="Text Box 7"/>
          <p:cNvSpPr txBox="1">
            <a:spLocks noChangeArrowheads="1"/>
          </p:cNvSpPr>
          <p:nvPr/>
        </p:nvSpPr>
        <p:spPr bwMode="auto">
          <a:xfrm>
            <a:off x="844550" y="5522913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ea typeface="楷体_GB2312" pitchFamily="49" charset="-122"/>
              </a:rPr>
              <a:t>记</a:t>
            </a:r>
            <a:r>
              <a:rPr kumimoji="1" lang="en-US" altLang="zh-CN" i="1">
                <a:ea typeface="楷体_GB2312" pitchFamily="49" charset="-122"/>
              </a:rPr>
              <a:t>q</a:t>
            </a:r>
            <a:r>
              <a:rPr kumimoji="1" lang="en-US" altLang="zh-CN" i="1" baseline="-25000">
                <a:ea typeface="楷体_GB2312" pitchFamily="49" charset="-122"/>
              </a:rPr>
              <a:t>i</a:t>
            </a:r>
            <a:r>
              <a:rPr kumimoji="1" lang="en-US" altLang="zh-CN">
                <a:ea typeface="楷体_GB2312" pitchFamily="49" charset="-122"/>
              </a:rPr>
              <a:t>=</a:t>
            </a:r>
            <a:r>
              <a:rPr kumimoji="1" lang="en-US" altLang="zh-CN" i="1">
                <a:ea typeface="楷体_GB2312" pitchFamily="49" charset="-122"/>
              </a:rPr>
              <a:t>Np</a:t>
            </a:r>
            <a:r>
              <a:rPr kumimoji="1" lang="en-US" altLang="zh-CN" i="1" baseline="-25000">
                <a:ea typeface="楷体_GB2312" pitchFamily="49" charset="-122"/>
              </a:rPr>
              <a:t>i </a:t>
            </a:r>
            <a:r>
              <a:rPr kumimoji="1" lang="en-US" altLang="zh-CN">
                <a:ea typeface="楷体_GB2312" pitchFamily="49" charset="-122"/>
              </a:rPr>
              <a:t>/</a:t>
            </a:r>
            <a:r>
              <a:rPr kumimoji="1" lang="en-US" altLang="zh-CN" i="1">
                <a:ea typeface="楷体_GB2312" pitchFamily="49" charset="-122"/>
              </a:rPr>
              <a:t>P</a:t>
            </a:r>
            <a:r>
              <a:rPr kumimoji="1" lang="en-US" altLang="zh-CN">
                <a:ea typeface="楷体_GB2312" pitchFamily="49" charset="-122"/>
              </a:rPr>
              <a:t>,  </a:t>
            </a:r>
            <a:r>
              <a:rPr kumimoji="1" lang="en-US" altLang="zh-CN" i="1">
                <a:ea typeface="楷体_GB2312" pitchFamily="49" charset="-122"/>
              </a:rPr>
              <a:t>i</a:t>
            </a:r>
            <a:r>
              <a:rPr kumimoji="1" lang="en-US" altLang="zh-CN">
                <a:ea typeface="楷体_GB2312" pitchFamily="49" charset="-122"/>
              </a:rPr>
              <a:t>=1,2, … , </a:t>
            </a:r>
            <a:r>
              <a:rPr kumimoji="1" lang="en-US" altLang="zh-CN" i="1">
                <a:ea typeface="楷体_GB2312" pitchFamily="49" charset="-122"/>
              </a:rPr>
              <a:t>m</a:t>
            </a:r>
            <a:r>
              <a:rPr kumimoji="1" lang="en-US" altLang="zh-CN">
                <a:ea typeface="楷体_GB2312" pitchFamily="49" charset="-122"/>
              </a:rPr>
              <a:t>,  </a:t>
            </a:r>
          </a:p>
        </p:txBody>
      </p:sp>
      <p:sp>
        <p:nvSpPr>
          <p:cNvPr id="894984" name="Text Box 8"/>
          <p:cNvSpPr txBox="1">
            <a:spLocks noChangeArrowheads="1"/>
          </p:cNvSpPr>
          <p:nvPr/>
        </p:nvSpPr>
        <p:spPr bwMode="auto">
          <a:xfrm>
            <a:off x="863600" y="4454525"/>
            <a:ext cx="53086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ea typeface="楷体_GB2312" pitchFamily="49" charset="-122"/>
              </a:rPr>
              <a:t>n</a:t>
            </a:r>
            <a:r>
              <a:rPr kumimoji="1" lang="en-US" altLang="zh-CN" i="1" baseline="-25000">
                <a:ea typeface="楷体_GB2312" pitchFamily="49" charset="-122"/>
              </a:rPr>
              <a:t>i </a:t>
            </a:r>
            <a:r>
              <a:rPr kumimoji="1" lang="zh-CN" altLang="en-US">
                <a:ea typeface="楷体_GB2312" pitchFamily="49" charset="-122"/>
              </a:rPr>
              <a:t>应是 </a:t>
            </a:r>
            <a:r>
              <a:rPr kumimoji="1" lang="en-US" altLang="zh-CN" i="1">
                <a:ea typeface="楷体_GB2312" pitchFamily="49" charset="-122"/>
              </a:rPr>
              <a:t>N</a:t>
            </a:r>
            <a:r>
              <a:rPr kumimoji="1" lang="zh-CN" altLang="en-US">
                <a:ea typeface="楷体_GB2312" pitchFamily="49" charset="-122"/>
              </a:rPr>
              <a:t>和 </a:t>
            </a:r>
            <a:r>
              <a:rPr kumimoji="1" lang="en-US" altLang="zh-CN" i="1">
                <a:ea typeface="楷体_GB2312" pitchFamily="49" charset="-122"/>
              </a:rPr>
              <a:t>p</a:t>
            </a:r>
            <a:r>
              <a:rPr kumimoji="1" lang="en-US" altLang="zh-CN" baseline="-25000">
                <a:ea typeface="楷体_GB2312" pitchFamily="49" charset="-122"/>
              </a:rPr>
              <a:t>1</a:t>
            </a:r>
            <a:r>
              <a:rPr kumimoji="1" lang="en-US" altLang="zh-CN">
                <a:ea typeface="楷体_GB2312" pitchFamily="49" charset="-122"/>
              </a:rPr>
              <a:t>, … , </a:t>
            </a:r>
            <a:r>
              <a:rPr kumimoji="1" lang="en-US" altLang="zh-CN" i="1">
                <a:ea typeface="楷体_GB2312" pitchFamily="49" charset="-122"/>
              </a:rPr>
              <a:t>p</a:t>
            </a:r>
            <a:r>
              <a:rPr kumimoji="1" lang="en-US" altLang="zh-CN" i="1" baseline="-25000">
                <a:ea typeface="楷体_GB2312" pitchFamily="49" charset="-122"/>
              </a:rPr>
              <a:t>m</a:t>
            </a:r>
            <a:r>
              <a:rPr kumimoji="1" lang="en-US" altLang="zh-CN" i="1">
                <a:ea typeface="楷体_GB2312" pitchFamily="49" charset="-122"/>
              </a:rPr>
              <a:t> </a:t>
            </a:r>
            <a:r>
              <a:rPr kumimoji="1" lang="zh-CN" altLang="en-US">
                <a:ea typeface="楷体_GB2312" pitchFamily="49" charset="-122"/>
              </a:rPr>
              <a:t>的函数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i="1">
                <a:ea typeface="楷体_GB2312" pitchFamily="49" charset="-122"/>
              </a:rPr>
              <a:t>           </a:t>
            </a:r>
            <a:r>
              <a:rPr kumimoji="1" lang="en-US" altLang="zh-CN" i="1">
                <a:ea typeface="楷体_GB2312" pitchFamily="49" charset="-122"/>
              </a:rPr>
              <a:t>n</a:t>
            </a:r>
            <a:r>
              <a:rPr kumimoji="1" lang="en-US" altLang="zh-CN" i="1" baseline="-25000">
                <a:ea typeface="楷体_GB2312" pitchFamily="49" charset="-122"/>
              </a:rPr>
              <a:t>i</a:t>
            </a:r>
            <a:r>
              <a:rPr kumimoji="1" lang="en-US" altLang="zh-CN" baseline="-25000">
                <a:ea typeface="楷体_GB2312" pitchFamily="49" charset="-122"/>
              </a:rPr>
              <a:t> </a:t>
            </a:r>
            <a:r>
              <a:rPr kumimoji="1" lang="en-US" altLang="zh-CN">
                <a:ea typeface="楷体_GB2312" pitchFamily="49" charset="-122"/>
              </a:rPr>
              <a:t>=</a:t>
            </a:r>
            <a:r>
              <a:rPr kumimoji="1" lang="en-US" altLang="zh-CN" i="1">
                <a:ea typeface="楷体_GB2312" pitchFamily="49" charset="-122"/>
              </a:rPr>
              <a:t> n</a:t>
            </a:r>
            <a:r>
              <a:rPr kumimoji="1" lang="en-US" altLang="zh-CN" i="1" baseline="-25000">
                <a:ea typeface="楷体_GB2312" pitchFamily="49" charset="-122"/>
              </a:rPr>
              <a:t>i 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N</a:t>
            </a:r>
            <a:r>
              <a:rPr kumimoji="1" lang="en-US" altLang="zh-CN">
                <a:ea typeface="楷体_GB2312" pitchFamily="49" charset="-122"/>
              </a:rPr>
              <a:t>,</a:t>
            </a:r>
            <a:r>
              <a:rPr kumimoji="1" lang="en-US" altLang="zh-CN" i="1">
                <a:ea typeface="楷体_GB2312" pitchFamily="49" charset="-122"/>
              </a:rPr>
              <a:t> p</a:t>
            </a:r>
            <a:r>
              <a:rPr kumimoji="1" lang="en-US" altLang="zh-CN" baseline="-25000">
                <a:ea typeface="楷体_GB2312" pitchFamily="49" charset="-122"/>
              </a:rPr>
              <a:t>1</a:t>
            </a:r>
            <a:r>
              <a:rPr kumimoji="1" lang="en-US" altLang="zh-CN">
                <a:ea typeface="楷体_GB2312" pitchFamily="49" charset="-122"/>
              </a:rPr>
              <a:t>, … , </a:t>
            </a:r>
            <a:r>
              <a:rPr kumimoji="1" lang="en-US" altLang="zh-CN" i="1">
                <a:ea typeface="楷体_GB2312" pitchFamily="49" charset="-122"/>
              </a:rPr>
              <a:t>p</a:t>
            </a:r>
            <a:r>
              <a:rPr kumimoji="1" lang="en-US" altLang="zh-CN" i="1" baseline="-25000">
                <a:ea typeface="楷体_GB2312" pitchFamily="49" charset="-122"/>
              </a:rPr>
              <a:t>m</a:t>
            </a:r>
            <a:r>
              <a:rPr kumimoji="1" lang="en-US" altLang="zh-CN">
                <a:ea typeface="楷体_GB2312" pitchFamily="49" charset="-122"/>
              </a:rPr>
              <a:t> )  </a:t>
            </a:r>
          </a:p>
        </p:txBody>
      </p:sp>
      <p:sp>
        <p:nvSpPr>
          <p:cNvPr id="894985" name="Text Box 9"/>
          <p:cNvSpPr txBox="1">
            <a:spLocks noChangeArrowheads="1"/>
          </p:cNvSpPr>
          <p:nvPr/>
        </p:nvSpPr>
        <p:spPr bwMode="auto">
          <a:xfrm>
            <a:off x="1758950" y="6059488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ea typeface="楷体_GB2312" pitchFamily="49" charset="-122"/>
              </a:rPr>
              <a:t>若</a:t>
            </a:r>
            <a:r>
              <a:rPr kumimoji="1" lang="en-US" altLang="zh-CN" i="1">
                <a:ea typeface="楷体_GB2312" pitchFamily="49" charset="-122"/>
              </a:rPr>
              <a:t>q</a:t>
            </a:r>
            <a:r>
              <a:rPr kumimoji="1" lang="en-US" altLang="zh-CN" i="1" baseline="-25000">
                <a:ea typeface="楷体_GB2312" pitchFamily="49" charset="-122"/>
              </a:rPr>
              <a:t>i</a:t>
            </a:r>
            <a:r>
              <a:rPr kumimoji="1" lang="en-US" altLang="zh-CN" baseline="-25000">
                <a:ea typeface="楷体_GB2312" pitchFamily="49" charset="-122"/>
              </a:rPr>
              <a:t> </a:t>
            </a:r>
            <a:r>
              <a:rPr kumimoji="1" lang="zh-CN" altLang="en-US">
                <a:ea typeface="楷体_GB2312" pitchFamily="49" charset="-122"/>
              </a:rPr>
              <a:t>均为整数，显然应 </a:t>
            </a:r>
            <a:r>
              <a:rPr kumimoji="1" lang="en-US" altLang="zh-CN" i="1">
                <a:ea typeface="楷体_GB2312" pitchFamily="49" charset="-122"/>
              </a:rPr>
              <a:t>n</a:t>
            </a:r>
            <a:r>
              <a:rPr kumimoji="1" lang="en-US" altLang="zh-CN" i="1" baseline="-25000">
                <a:ea typeface="楷体_GB2312" pitchFamily="49" charset="-122"/>
              </a:rPr>
              <a:t>i</a:t>
            </a:r>
            <a:r>
              <a:rPr kumimoji="1" lang="en-US" altLang="zh-CN" i="1">
                <a:ea typeface="楷体_GB2312" pitchFamily="49" charset="-122"/>
              </a:rPr>
              <a:t>=q</a:t>
            </a:r>
            <a:r>
              <a:rPr kumimoji="1" lang="en-US" altLang="zh-CN" i="1" baseline="-25000">
                <a:ea typeface="楷体_GB2312" pitchFamily="49" charset="-122"/>
              </a:rPr>
              <a:t>i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9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9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9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89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9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9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80" grpId="0" animBg="1" autoUpdateAnimBg="0"/>
      <p:bldP spid="894981" grpId="0" autoUpdateAnimBg="0"/>
      <p:bldP spid="894982" grpId="0" autoUpdateAnimBg="0"/>
      <p:bldP spid="894983" grpId="0" autoUpdateAnimBg="0"/>
      <p:bldP spid="894984" grpId="0" autoUpdateAnimBg="0"/>
      <p:bldP spid="894985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8163" y="625475"/>
            <a:ext cx="8080375" cy="47625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9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en-US" altLang="zh-CN" sz="28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q</a:t>
            </a:r>
            <a:r>
              <a:rPr kumimoji="1" lang="en-US" altLang="zh-CN" sz="28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=Np</a:t>
            </a:r>
            <a:r>
              <a:rPr kumimoji="1" lang="en-US" altLang="zh-CN" sz="28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 </a:t>
            </a:r>
            <a:r>
              <a:rPr kumimoji="1"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</a:t>
            </a:r>
            <a:r>
              <a:rPr kumimoji="1" lang="en-US" altLang="zh-CN" sz="28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</a:t>
            </a:r>
            <a:r>
              <a:rPr kumimoji="1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不全为整数时</a:t>
            </a:r>
            <a:r>
              <a:rPr kumimoji="1"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?</a:t>
            </a:r>
            <a:endParaRPr lang="en-US" altLang="zh-CN"/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2303463"/>
            <a:ext cx="3506787" cy="420687"/>
          </a:xfrm>
        </p:spPr>
        <p:txBody>
          <a:bodyPr/>
          <a:lstStyle/>
          <a:p>
            <a:r>
              <a:rPr kumimoji="1" lang="en-US" altLang="zh-CN" i="1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kumimoji="1" lang="en-US" altLang="zh-CN" i="1" baseline="-25000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kumimoji="1" lang="en-US" altLang="zh-CN" i="1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</a:rPr>
              <a:t>应满足</a:t>
            </a:r>
          </a:p>
        </p:txBody>
      </p:sp>
      <p:sp>
        <p:nvSpPr>
          <p:cNvPr id="896004" name="Text Box 4"/>
          <p:cNvSpPr txBox="1">
            <a:spLocks noChangeArrowheads="1"/>
          </p:cNvSpPr>
          <p:nvPr/>
        </p:nvSpPr>
        <p:spPr bwMode="auto">
          <a:xfrm>
            <a:off x="990600" y="1323975"/>
            <a:ext cx="6046788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>
                <a:ea typeface="宋体" pitchFamily="2" charset="-122"/>
              </a:rPr>
              <a:t>记  </a:t>
            </a:r>
            <a:r>
              <a:rPr kumimoji="1" lang="en-US" altLang="zh-CN">
                <a:ea typeface="宋体" pitchFamily="2" charset="-122"/>
              </a:rPr>
              <a:t>[</a:t>
            </a:r>
            <a:r>
              <a:rPr kumimoji="1" lang="en-US" altLang="zh-CN" i="1">
                <a:ea typeface="宋体" pitchFamily="2" charset="-122"/>
              </a:rPr>
              <a:t>q</a:t>
            </a:r>
            <a:r>
              <a:rPr kumimoji="1" lang="en-US" altLang="zh-CN" i="1" baseline="-25000">
                <a:ea typeface="宋体" pitchFamily="2" charset="-122"/>
              </a:rPr>
              <a:t>i</a:t>
            </a:r>
            <a:r>
              <a:rPr kumimoji="1" lang="en-US" altLang="zh-CN">
                <a:ea typeface="宋体" pitchFamily="2" charset="-122"/>
              </a:rPr>
              <a:t>]</a:t>
            </a:r>
            <a:r>
              <a:rPr kumimoji="1" lang="en-US" altLang="zh-CN" baseline="-25000">
                <a:ea typeface="宋体" pitchFamily="2" charset="-122"/>
              </a:rPr>
              <a:t>– </a:t>
            </a:r>
            <a:r>
              <a:rPr kumimoji="1" lang="en-US" altLang="zh-CN">
                <a:ea typeface="宋体" pitchFamily="2" charset="-122"/>
              </a:rPr>
              <a:t>=floor(</a:t>
            </a:r>
            <a:r>
              <a:rPr kumimoji="1" lang="en-US" altLang="zh-CN" i="1">
                <a:ea typeface="宋体" pitchFamily="2" charset="-122"/>
              </a:rPr>
              <a:t>q</a:t>
            </a:r>
            <a:r>
              <a:rPr kumimoji="1" lang="en-US" altLang="zh-CN" i="1" baseline="-25000">
                <a:ea typeface="宋体" pitchFamily="2" charset="-122"/>
              </a:rPr>
              <a:t>i</a:t>
            </a:r>
            <a:r>
              <a:rPr kumimoji="1" lang="en-US" altLang="zh-CN">
                <a:ea typeface="宋体" pitchFamily="2" charset="-122"/>
              </a:rPr>
              <a:t>) ~ </a:t>
            </a:r>
            <a:r>
              <a:rPr kumimoji="1" lang="zh-CN" altLang="en-US">
                <a:ea typeface="宋体" pitchFamily="2" charset="-122"/>
              </a:rPr>
              <a:t>向 </a:t>
            </a:r>
            <a:r>
              <a:rPr kumimoji="1" lang="zh-CN" altLang="en-US">
                <a:ea typeface="宋体" pitchFamily="2" charset="-122"/>
                <a:sym typeface="Symbol" pitchFamily="18" charset="2"/>
              </a:rPr>
              <a:t> </a:t>
            </a:r>
            <a:r>
              <a:rPr kumimoji="1" lang="en-US" altLang="zh-CN" i="1">
                <a:ea typeface="宋体" pitchFamily="2" charset="-122"/>
                <a:sym typeface="Symbol" pitchFamily="18" charset="2"/>
              </a:rPr>
              <a:t>q</a:t>
            </a:r>
            <a:r>
              <a:rPr kumimoji="1" lang="en-US" altLang="zh-CN" i="1" baseline="-25000">
                <a:ea typeface="宋体" pitchFamily="2" charset="-122"/>
                <a:sym typeface="Symbol" pitchFamily="18" charset="2"/>
              </a:rPr>
              <a:t>i</a:t>
            </a:r>
            <a:r>
              <a:rPr kumimoji="1" lang="zh-CN" altLang="en-US">
                <a:ea typeface="宋体" pitchFamily="2" charset="-122"/>
                <a:sym typeface="Symbol" pitchFamily="18" charset="2"/>
              </a:rPr>
              <a:t>方向取整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>
                <a:ea typeface="宋体" pitchFamily="2" charset="-122"/>
                <a:sym typeface="Symbol" pitchFamily="18" charset="2"/>
              </a:rPr>
              <a:t>      </a:t>
            </a:r>
            <a:r>
              <a:rPr kumimoji="1" lang="en-US" altLang="zh-CN">
                <a:ea typeface="宋体" pitchFamily="2" charset="-122"/>
              </a:rPr>
              <a:t>[</a:t>
            </a:r>
            <a:r>
              <a:rPr kumimoji="1" lang="en-US" altLang="zh-CN" i="1">
                <a:ea typeface="宋体" pitchFamily="2" charset="-122"/>
              </a:rPr>
              <a:t>q</a:t>
            </a:r>
            <a:r>
              <a:rPr kumimoji="1" lang="en-US" altLang="zh-CN" i="1" baseline="-25000">
                <a:ea typeface="宋体" pitchFamily="2" charset="-122"/>
              </a:rPr>
              <a:t>i</a:t>
            </a:r>
            <a:r>
              <a:rPr kumimoji="1" lang="en-US" altLang="zh-CN">
                <a:ea typeface="宋体" pitchFamily="2" charset="-122"/>
              </a:rPr>
              <a:t>]</a:t>
            </a:r>
            <a:r>
              <a:rPr kumimoji="1" lang="en-US" altLang="zh-CN" baseline="-25000">
                <a:ea typeface="宋体" pitchFamily="2" charset="-122"/>
              </a:rPr>
              <a:t>+ </a:t>
            </a:r>
            <a:r>
              <a:rPr kumimoji="1" lang="en-US" altLang="zh-CN">
                <a:ea typeface="宋体" pitchFamily="2" charset="-122"/>
              </a:rPr>
              <a:t>=ceil(</a:t>
            </a:r>
            <a:r>
              <a:rPr kumimoji="1" lang="en-US" altLang="zh-CN" i="1">
                <a:ea typeface="宋体" pitchFamily="2" charset="-122"/>
              </a:rPr>
              <a:t>q</a:t>
            </a:r>
            <a:r>
              <a:rPr kumimoji="1" lang="en-US" altLang="zh-CN" i="1" baseline="-25000">
                <a:ea typeface="宋体" pitchFamily="2" charset="-122"/>
              </a:rPr>
              <a:t>i</a:t>
            </a:r>
            <a:r>
              <a:rPr kumimoji="1" lang="en-US" altLang="zh-CN">
                <a:ea typeface="宋体" pitchFamily="2" charset="-122"/>
              </a:rPr>
              <a:t>)  ~  </a:t>
            </a:r>
            <a:r>
              <a:rPr kumimoji="1" lang="zh-CN" altLang="en-US">
                <a:ea typeface="宋体" pitchFamily="2" charset="-122"/>
              </a:rPr>
              <a:t>向 </a:t>
            </a:r>
            <a:r>
              <a:rPr kumimoji="1" lang="zh-CN" altLang="en-US">
                <a:ea typeface="宋体" pitchFamily="2" charset="-122"/>
                <a:sym typeface="Symbol" pitchFamily="18" charset="2"/>
              </a:rPr>
              <a:t></a:t>
            </a:r>
            <a:r>
              <a:rPr kumimoji="1" lang="zh-CN" altLang="en-US">
                <a:ea typeface="宋体" pitchFamily="2" charset="-122"/>
              </a:rPr>
              <a:t> </a:t>
            </a:r>
            <a:r>
              <a:rPr kumimoji="1" lang="en-US" altLang="zh-CN" i="1">
                <a:ea typeface="宋体" pitchFamily="2" charset="-122"/>
                <a:sym typeface="Symbol" pitchFamily="18" charset="2"/>
              </a:rPr>
              <a:t>q</a:t>
            </a:r>
            <a:r>
              <a:rPr kumimoji="1" lang="en-US" altLang="zh-CN" i="1" baseline="-25000">
                <a:ea typeface="宋体" pitchFamily="2" charset="-122"/>
                <a:sym typeface="Symbol" pitchFamily="18" charset="2"/>
              </a:rPr>
              <a:t>i</a:t>
            </a:r>
            <a:r>
              <a:rPr kumimoji="1" lang="zh-CN" altLang="en-US">
                <a:ea typeface="宋体" pitchFamily="2" charset="-122"/>
                <a:sym typeface="Symbol" pitchFamily="18" charset="2"/>
              </a:rPr>
              <a:t>方向取整</a:t>
            </a:r>
            <a:r>
              <a:rPr kumimoji="1" lang="en-US" altLang="zh-CN">
                <a:ea typeface="宋体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896005" name="Text Box 5"/>
          <p:cNvSpPr txBox="1">
            <a:spLocks noChangeArrowheads="1"/>
          </p:cNvSpPr>
          <p:nvPr/>
        </p:nvSpPr>
        <p:spPr bwMode="auto">
          <a:xfrm>
            <a:off x="1074738" y="281305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ea typeface="宋体" pitchFamily="2" charset="-122"/>
              </a:rPr>
              <a:t>1)  [</a:t>
            </a:r>
            <a:r>
              <a:rPr kumimoji="1" lang="en-US" altLang="zh-CN" i="1">
                <a:ea typeface="宋体" pitchFamily="2" charset="-122"/>
              </a:rPr>
              <a:t>q</a:t>
            </a:r>
            <a:r>
              <a:rPr kumimoji="1" lang="en-US" altLang="zh-CN" i="1" baseline="-25000">
                <a:ea typeface="宋体" pitchFamily="2" charset="-122"/>
              </a:rPr>
              <a:t>i</a:t>
            </a:r>
            <a:r>
              <a:rPr kumimoji="1" lang="en-US" altLang="zh-CN">
                <a:ea typeface="宋体" pitchFamily="2" charset="-122"/>
              </a:rPr>
              <a:t>]</a:t>
            </a:r>
            <a:r>
              <a:rPr kumimoji="1" lang="en-US" altLang="zh-CN" baseline="-25000">
                <a:ea typeface="宋体" pitchFamily="2" charset="-122"/>
              </a:rPr>
              <a:t>– </a:t>
            </a:r>
            <a:r>
              <a:rPr kumimoji="1" lang="en-US" altLang="zh-CN">
                <a:ea typeface="宋体" pitchFamily="2" charset="-122"/>
                <a:sym typeface="Symbol" pitchFamily="18" charset="2"/>
              </a:rPr>
              <a:t> </a:t>
            </a:r>
            <a:r>
              <a:rPr kumimoji="1" lang="en-US" altLang="zh-CN" i="1">
                <a:ea typeface="宋体" pitchFamily="2" charset="-122"/>
                <a:sym typeface="Symbol" pitchFamily="18" charset="2"/>
              </a:rPr>
              <a:t>n</a:t>
            </a:r>
            <a:r>
              <a:rPr kumimoji="1" lang="en-US" altLang="zh-CN" i="1" baseline="-25000">
                <a:ea typeface="宋体" pitchFamily="2" charset="-122"/>
                <a:sym typeface="Symbol" pitchFamily="18" charset="2"/>
              </a:rPr>
              <a:t>i</a:t>
            </a:r>
            <a:r>
              <a:rPr kumimoji="1" lang="en-US" altLang="zh-CN" baseline="-25000"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>
                <a:ea typeface="宋体" pitchFamily="2" charset="-122"/>
                <a:sym typeface="Symbol" pitchFamily="18" charset="2"/>
              </a:rPr>
              <a:t> </a:t>
            </a:r>
            <a:r>
              <a:rPr kumimoji="1" lang="en-US" altLang="zh-CN">
                <a:ea typeface="宋体" pitchFamily="2" charset="-122"/>
              </a:rPr>
              <a:t>[</a:t>
            </a:r>
            <a:r>
              <a:rPr kumimoji="1" lang="en-US" altLang="zh-CN" i="1">
                <a:ea typeface="宋体" pitchFamily="2" charset="-122"/>
              </a:rPr>
              <a:t>q</a:t>
            </a:r>
            <a:r>
              <a:rPr kumimoji="1" lang="en-US" altLang="zh-CN" i="1" baseline="-25000">
                <a:ea typeface="宋体" pitchFamily="2" charset="-122"/>
              </a:rPr>
              <a:t>i</a:t>
            </a:r>
            <a:r>
              <a:rPr kumimoji="1" lang="en-US" altLang="zh-CN">
                <a:ea typeface="宋体" pitchFamily="2" charset="-122"/>
              </a:rPr>
              <a:t>]</a:t>
            </a:r>
            <a:r>
              <a:rPr kumimoji="1" lang="en-US" altLang="zh-CN" baseline="-25000">
                <a:ea typeface="宋体" pitchFamily="2" charset="-122"/>
              </a:rPr>
              <a:t>+  </a:t>
            </a:r>
            <a:r>
              <a:rPr kumimoji="1" lang="en-US" altLang="zh-CN">
                <a:ea typeface="宋体" pitchFamily="2" charset="-122"/>
              </a:rPr>
              <a:t>(</a:t>
            </a:r>
            <a:r>
              <a:rPr kumimoji="1" lang="en-US" altLang="zh-CN" i="1">
                <a:ea typeface="宋体" pitchFamily="2" charset="-122"/>
              </a:rPr>
              <a:t>i</a:t>
            </a:r>
            <a:r>
              <a:rPr kumimoji="1" lang="en-US" altLang="zh-CN">
                <a:ea typeface="宋体" pitchFamily="2" charset="-122"/>
              </a:rPr>
              <a:t>=1,2, … , </a:t>
            </a:r>
            <a:r>
              <a:rPr kumimoji="1" lang="en-US" altLang="zh-CN" i="1">
                <a:ea typeface="宋体" pitchFamily="2" charset="-122"/>
              </a:rPr>
              <a:t>m</a:t>
            </a:r>
            <a:r>
              <a:rPr kumimoji="1" lang="en-US" altLang="zh-CN">
                <a:ea typeface="宋体" pitchFamily="2" charset="-122"/>
              </a:rPr>
              <a:t>)</a:t>
            </a:r>
          </a:p>
        </p:txBody>
      </p:sp>
      <p:sp>
        <p:nvSpPr>
          <p:cNvPr id="896006" name="Text Box 6"/>
          <p:cNvSpPr txBox="1">
            <a:spLocks noChangeArrowheads="1"/>
          </p:cNvSpPr>
          <p:nvPr/>
        </p:nvSpPr>
        <p:spPr bwMode="auto">
          <a:xfrm>
            <a:off x="1089025" y="3476625"/>
            <a:ext cx="7631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ea typeface="宋体" pitchFamily="2" charset="-122"/>
              </a:rPr>
              <a:t>2)  </a:t>
            </a:r>
            <a:r>
              <a:rPr kumimoji="1" lang="en-US" altLang="zh-CN" i="1">
                <a:ea typeface="宋体" pitchFamily="2" charset="-122"/>
              </a:rPr>
              <a:t>n</a:t>
            </a:r>
            <a:r>
              <a:rPr kumimoji="1" lang="en-US" altLang="zh-CN" i="1" baseline="-25000">
                <a:ea typeface="宋体" pitchFamily="2" charset="-122"/>
              </a:rPr>
              <a:t>i</a:t>
            </a:r>
            <a:r>
              <a:rPr kumimoji="1" lang="en-US" altLang="zh-CN" baseline="-25000">
                <a:ea typeface="宋体" pitchFamily="2" charset="-122"/>
              </a:rPr>
              <a:t> </a:t>
            </a:r>
            <a:r>
              <a:rPr kumimoji="1" lang="en-US" altLang="zh-CN">
                <a:ea typeface="宋体" pitchFamily="2" charset="-122"/>
              </a:rPr>
              <a:t>(</a:t>
            </a:r>
            <a:r>
              <a:rPr kumimoji="1" lang="en-US" altLang="zh-CN" i="1">
                <a:ea typeface="宋体" pitchFamily="2" charset="-122"/>
              </a:rPr>
              <a:t>N</a:t>
            </a:r>
            <a:r>
              <a:rPr kumimoji="1" lang="en-US" altLang="zh-CN">
                <a:ea typeface="宋体" pitchFamily="2" charset="-122"/>
              </a:rPr>
              <a:t>, </a:t>
            </a:r>
            <a:r>
              <a:rPr kumimoji="1" lang="en-US" altLang="zh-CN" i="1">
                <a:ea typeface="宋体" pitchFamily="2" charset="-122"/>
              </a:rPr>
              <a:t>p</a:t>
            </a:r>
            <a:r>
              <a:rPr kumimoji="1" lang="en-US" altLang="zh-CN" baseline="-25000">
                <a:ea typeface="宋体" pitchFamily="2" charset="-122"/>
              </a:rPr>
              <a:t>1</a:t>
            </a:r>
            <a:r>
              <a:rPr kumimoji="1" lang="en-US" altLang="zh-CN">
                <a:ea typeface="宋体" pitchFamily="2" charset="-122"/>
              </a:rPr>
              <a:t>, … , </a:t>
            </a:r>
            <a:r>
              <a:rPr kumimoji="1" lang="en-US" altLang="zh-CN" i="1">
                <a:ea typeface="宋体" pitchFamily="2" charset="-122"/>
              </a:rPr>
              <a:t>p</a:t>
            </a:r>
            <a:r>
              <a:rPr kumimoji="1" lang="en-US" altLang="zh-CN" i="1" baseline="-25000">
                <a:ea typeface="宋体" pitchFamily="2" charset="-122"/>
              </a:rPr>
              <a:t>m</a:t>
            </a:r>
            <a:r>
              <a:rPr kumimoji="1" lang="en-US" altLang="zh-CN">
                <a:ea typeface="宋体" pitchFamily="2" charset="-122"/>
              </a:rPr>
              <a:t> ) </a:t>
            </a:r>
            <a:r>
              <a:rPr kumimoji="1" lang="en-US" altLang="zh-CN">
                <a:ea typeface="宋体" pitchFamily="2" charset="-122"/>
                <a:sym typeface="Symbol" pitchFamily="18" charset="2"/>
              </a:rPr>
              <a:t> </a:t>
            </a:r>
            <a:r>
              <a:rPr kumimoji="1" lang="en-US" altLang="zh-CN" i="1">
                <a:ea typeface="宋体" pitchFamily="2" charset="-122"/>
              </a:rPr>
              <a:t>n</a:t>
            </a:r>
            <a:r>
              <a:rPr kumimoji="1" lang="en-US" altLang="zh-CN" i="1" baseline="-25000">
                <a:ea typeface="宋体" pitchFamily="2" charset="-122"/>
              </a:rPr>
              <a:t>i</a:t>
            </a:r>
            <a:r>
              <a:rPr kumimoji="1" lang="en-US" altLang="zh-CN" baseline="-25000">
                <a:ea typeface="宋体" pitchFamily="2" charset="-122"/>
              </a:rPr>
              <a:t> </a:t>
            </a:r>
            <a:r>
              <a:rPr kumimoji="1" lang="en-US" altLang="zh-CN">
                <a:ea typeface="宋体" pitchFamily="2" charset="-122"/>
              </a:rPr>
              <a:t>(</a:t>
            </a:r>
            <a:r>
              <a:rPr kumimoji="1" lang="en-US" altLang="zh-CN" i="1">
                <a:ea typeface="宋体" pitchFamily="2" charset="-122"/>
              </a:rPr>
              <a:t>N</a:t>
            </a:r>
            <a:r>
              <a:rPr kumimoji="1" lang="en-US" altLang="zh-CN">
                <a:ea typeface="宋体" pitchFamily="2" charset="-122"/>
              </a:rPr>
              <a:t>+1, </a:t>
            </a:r>
            <a:r>
              <a:rPr kumimoji="1" lang="en-US" altLang="zh-CN" i="1">
                <a:ea typeface="宋体" pitchFamily="2" charset="-122"/>
              </a:rPr>
              <a:t>p</a:t>
            </a:r>
            <a:r>
              <a:rPr kumimoji="1" lang="en-US" altLang="zh-CN" baseline="-25000">
                <a:ea typeface="宋体" pitchFamily="2" charset="-122"/>
              </a:rPr>
              <a:t>1</a:t>
            </a:r>
            <a:r>
              <a:rPr kumimoji="1" lang="en-US" altLang="zh-CN">
                <a:ea typeface="宋体" pitchFamily="2" charset="-122"/>
              </a:rPr>
              <a:t>, … , </a:t>
            </a:r>
            <a:r>
              <a:rPr kumimoji="1" lang="en-US" altLang="zh-CN" i="1">
                <a:ea typeface="宋体" pitchFamily="2" charset="-122"/>
              </a:rPr>
              <a:t>p</a:t>
            </a:r>
            <a:r>
              <a:rPr kumimoji="1" lang="en-US" altLang="zh-CN" i="1" baseline="-25000">
                <a:ea typeface="宋体" pitchFamily="2" charset="-122"/>
              </a:rPr>
              <a:t>m</a:t>
            </a:r>
            <a:r>
              <a:rPr kumimoji="1" lang="en-US" altLang="zh-CN">
                <a:ea typeface="宋体" pitchFamily="2" charset="-122"/>
              </a:rPr>
              <a:t>) (</a:t>
            </a:r>
            <a:r>
              <a:rPr kumimoji="1" lang="en-US" altLang="zh-CN" i="1">
                <a:ea typeface="宋体" pitchFamily="2" charset="-122"/>
              </a:rPr>
              <a:t>i</a:t>
            </a:r>
            <a:r>
              <a:rPr kumimoji="1" lang="en-US" altLang="zh-CN">
                <a:ea typeface="宋体" pitchFamily="2" charset="-122"/>
              </a:rPr>
              <a:t>=1,2, … , </a:t>
            </a:r>
            <a:r>
              <a:rPr kumimoji="1" lang="en-US" altLang="zh-CN" i="1">
                <a:ea typeface="宋体" pitchFamily="2" charset="-122"/>
              </a:rPr>
              <a:t>m</a:t>
            </a:r>
            <a:r>
              <a:rPr kumimoji="1" lang="en-US" altLang="zh-CN">
                <a:ea typeface="宋体" pitchFamily="2" charset="-122"/>
              </a:rPr>
              <a:t>)</a:t>
            </a:r>
            <a:r>
              <a:rPr kumimoji="1" lang="en-US" altLang="zh-CN" baseline="-25000">
                <a:ea typeface="宋体" pitchFamily="2" charset="-122"/>
              </a:rPr>
              <a:t> </a:t>
            </a:r>
          </a:p>
        </p:txBody>
      </p:sp>
      <p:sp>
        <p:nvSpPr>
          <p:cNvPr id="896007" name="Text Box 7"/>
          <p:cNvSpPr txBox="1">
            <a:spLocks noChangeArrowheads="1"/>
          </p:cNvSpPr>
          <p:nvPr/>
        </p:nvSpPr>
        <p:spPr bwMode="auto">
          <a:xfrm>
            <a:off x="5499100" y="2874963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ea typeface="宋体" pitchFamily="2" charset="-122"/>
                <a:sym typeface="Symbol" pitchFamily="18" charset="2"/>
              </a:rPr>
              <a:t> </a:t>
            </a:r>
            <a:r>
              <a:rPr kumimoji="1" lang="zh-CN" altLang="en-US">
                <a:ea typeface="宋体" pitchFamily="2" charset="-122"/>
                <a:sym typeface="Symbol" pitchFamily="18" charset="2"/>
              </a:rPr>
              <a:t>即</a:t>
            </a:r>
            <a:r>
              <a:rPr kumimoji="1" lang="en-US" altLang="zh-CN" i="1">
                <a:ea typeface="宋体" pitchFamily="2" charset="-122"/>
                <a:sym typeface="Symbol" pitchFamily="18" charset="2"/>
              </a:rPr>
              <a:t>n</a:t>
            </a:r>
            <a:r>
              <a:rPr kumimoji="1" lang="en-US" altLang="zh-CN" i="1" baseline="-25000">
                <a:ea typeface="宋体" pitchFamily="2" charset="-122"/>
                <a:sym typeface="Symbol" pitchFamily="18" charset="2"/>
              </a:rPr>
              <a:t>i </a:t>
            </a:r>
            <a:r>
              <a:rPr kumimoji="1" lang="zh-CN" altLang="zh-CN">
                <a:ea typeface="宋体" pitchFamily="2" charset="-122"/>
                <a:sym typeface="Symbol" pitchFamily="18" charset="2"/>
              </a:rPr>
              <a:t>必取</a:t>
            </a:r>
            <a:r>
              <a:rPr kumimoji="1" lang="en-US" altLang="zh-CN">
                <a:ea typeface="宋体" pitchFamily="2" charset="-122"/>
              </a:rPr>
              <a:t>[</a:t>
            </a:r>
            <a:r>
              <a:rPr kumimoji="1" lang="en-US" altLang="zh-CN" i="1">
                <a:ea typeface="宋体" pitchFamily="2" charset="-122"/>
              </a:rPr>
              <a:t>q</a:t>
            </a:r>
            <a:r>
              <a:rPr kumimoji="1" lang="en-US" altLang="zh-CN" i="1" baseline="-25000">
                <a:ea typeface="宋体" pitchFamily="2" charset="-122"/>
              </a:rPr>
              <a:t>i</a:t>
            </a:r>
            <a:r>
              <a:rPr kumimoji="1" lang="en-US" altLang="zh-CN">
                <a:ea typeface="宋体" pitchFamily="2" charset="-122"/>
              </a:rPr>
              <a:t>]</a:t>
            </a:r>
            <a:r>
              <a:rPr kumimoji="1" lang="en-US" altLang="zh-CN" baseline="-25000">
                <a:ea typeface="宋体" pitchFamily="2" charset="-122"/>
              </a:rPr>
              <a:t>– </a:t>
            </a:r>
            <a:r>
              <a:rPr kumimoji="1" lang="en-US" altLang="zh-CN">
                <a:ea typeface="宋体" pitchFamily="2" charset="-122"/>
              </a:rPr>
              <a:t>, [</a:t>
            </a:r>
            <a:r>
              <a:rPr kumimoji="1" lang="en-US" altLang="zh-CN" i="1">
                <a:ea typeface="宋体" pitchFamily="2" charset="-122"/>
              </a:rPr>
              <a:t>q</a:t>
            </a:r>
            <a:r>
              <a:rPr kumimoji="1" lang="en-US" altLang="zh-CN" i="1" baseline="-25000">
                <a:ea typeface="宋体" pitchFamily="2" charset="-122"/>
              </a:rPr>
              <a:t>i</a:t>
            </a:r>
            <a:r>
              <a:rPr kumimoji="1" lang="en-US" altLang="zh-CN">
                <a:ea typeface="宋体" pitchFamily="2" charset="-122"/>
              </a:rPr>
              <a:t>]</a:t>
            </a:r>
            <a:r>
              <a:rPr kumimoji="1" lang="en-US" altLang="zh-CN" baseline="-25000">
                <a:ea typeface="宋体" pitchFamily="2" charset="-122"/>
              </a:rPr>
              <a:t>+ </a:t>
            </a:r>
            <a:r>
              <a:rPr kumimoji="1" lang="zh-CN" altLang="en-US">
                <a:ea typeface="宋体" pitchFamily="2" charset="-122"/>
              </a:rPr>
              <a:t>之一</a:t>
            </a:r>
          </a:p>
        </p:txBody>
      </p:sp>
      <p:sp>
        <p:nvSpPr>
          <p:cNvPr id="896008" name="Text Box 8"/>
          <p:cNvSpPr txBox="1">
            <a:spLocks noChangeArrowheads="1"/>
          </p:cNvSpPr>
          <p:nvPr/>
        </p:nvSpPr>
        <p:spPr bwMode="auto">
          <a:xfrm>
            <a:off x="4057650" y="404495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ea typeface="宋体" pitchFamily="2" charset="-122"/>
              </a:rPr>
              <a:t>即当总席位增加时， </a:t>
            </a:r>
            <a:r>
              <a:rPr kumimoji="1" lang="en-US" altLang="zh-CN" i="1">
                <a:ea typeface="宋体" pitchFamily="2" charset="-122"/>
              </a:rPr>
              <a:t>n</a:t>
            </a:r>
            <a:r>
              <a:rPr kumimoji="1" lang="en-US" altLang="zh-CN" i="1" baseline="-25000">
                <a:ea typeface="宋体" pitchFamily="2" charset="-122"/>
              </a:rPr>
              <a:t>i</a:t>
            </a:r>
            <a:r>
              <a:rPr kumimoji="1" lang="zh-CN" altLang="en-US">
                <a:ea typeface="宋体" pitchFamily="2" charset="-122"/>
              </a:rPr>
              <a:t>不应减少</a:t>
            </a:r>
          </a:p>
        </p:txBody>
      </p:sp>
      <p:sp>
        <p:nvSpPr>
          <p:cNvPr id="896009" name="Text Box 9"/>
          <p:cNvSpPr txBox="1">
            <a:spLocks noChangeArrowheads="1"/>
          </p:cNvSpPr>
          <p:nvPr/>
        </p:nvSpPr>
        <p:spPr bwMode="auto">
          <a:xfrm>
            <a:off x="533400" y="53340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kumimoji="1" lang="zh-CN" altLang="zh-CN">
              <a:ea typeface="宋体" pitchFamily="2" charset="-122"/>
            </a:endParaRPr>
          </a:p>
        </p:txBody>
      </p:sp>
      <p:sp>
        <p:nvSpPr>
          <p:cNvPr id="896010" name="Text Box 10"/>
          <p:cNvSpPr txBox="1">
            <a:spLocks noChangeArrowheads="1"/>
          </p:cNvSpPr>
          <p:nvPr/>
        </p:nvSpPr>
        <p:spPr bwMode="auto">
          <a:xfrm>
            <a:off x="779463" y="4529138"/>
            <a:ext cx="7494587" cy="45720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ea typeface="楷体_GB2312" pitchFamily="49" charset="-122"/>
              </a:rPr>
              <a:t>“</a:t>
            </a:r>
            <a:r>
              <a:rPr kumimoji="1" lang="zh-CN" altLang="en-US">
                <a:ea typeface="楷体_GB2312" pitchFamily="49" charset="-122"/>
              </a:rPr>
              <a:t>比例加惯例”方法满足 </a:t>
            </a:r>
            <a:r>
              <a:rPr kumimoji="1" lang="en-US" altLang="zh-CN">
                <a:ea typeface="楷体_GB2312" pitchFamily="49" charset="-122"/>
              </a:rPr>
              <a:t>1</a:t>
            </a:r>
            <a:r>
              <a:rPr kumimoji="1" lang="zh-CN" altLang="en-US">
                <a:ea typeface="楷体_GB2312" pitchFamily="49" charset="-122"/>
              </a:rPr>
              <a:t>），但不满足 </a:t>
            </a:r>
            <a:r>
              <a:rPr kumimoji="1" lang="en-US" altLang="zh-CN">
                <a:ea typeface="楷体_GB2312" pitchFamily="49" charset="-122"/>
              </a:rPr>
              <a:t>2</a:t>
            </a:r>
            <a:r>
              <a:rPr kumimoji="1" lang="zh-CN" altLang="en-US">
                <a:ea typeface="楷体_GB2312" pitchFamily="49" charset="-122"/>
              </a:rPr>
              <a:t>）</a:t>
            </a:r>
          </a:p>
        </p:txBody>
      </p:sp>
      <p:sp>
        <p:nvSpPr>
          <p:cNvPr id="896011" name="Text Box 11"/>
          <p:cNvSpPr txBox="1">
            <a:spLocks noChangeArrowheads="1"/>
          </p:cNvSpPr>
          <p:nvPr/>
        </p:nvSpPr>
        <p:spPr bwMode="auto">
          <a:xfrm>
            <a:off x="762000" y="5127625"/>
            <a:ext cx="2633663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ea typeface="楷体_GB2312" pitchFamily="49" charset="-122"/>
              </a:rPr>
              <a:t>Q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值方法满足 </a:t>
            </a:r>
            <a:r>
              <a:rPr kumimoji="1" lang="en-US" altLang="zh-CN">
                <a:ea typeface="楷体_GB2312" pitchFamily="49" charset="-122"/>
              </a:rPr>
              <a:t>2</a:t>
            </a:r>
            <a:r>
              <a:rPr kumimoji="1" lang="zh-CN" altLang="en-US">
                <a:ea typeface="楷体_GB2312" pitchFamily="49" charset="-122"/>
              </a:rPr>
              <a:t>）</a:t>
            </a: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896012" name="Text Box 12"/>
          <p:cNvSpPr txBox="1">
            <a:spLocks noChangeArrowheads="1"/>
          </p:cNvSpPr>
          <p:nvPr/>
        </p:nvSpPr>
        <p:spPr bwMode="auto">
          <a:xfrm>
            <a:off x="3360738" y="5127625"/>
            <a:ext cx="4595812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但不满足 </a:t>
            </a:r>
            <a:r>
              <a:rPr kumimoji="1" lang="en-US" altLang="zh-CN">
                <a:ea typeface="楷体_GB2312" pitchFamily="49" charset="-122"/>
              </a:rPr>
              <a:t>1</a:t>
            </a:r>
            <a:r>
              <a:rPr kumimoji="1" lang="zh-CN" altLang="en-US">
                <a:ea typeface="楷体_GB2312" pitchFamily="49" charset="-122"/>
              </a:rPr>
              <a:t>）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。</a:t>
            </a:r>
            <a:r>
              <a:rPr kumimoji="1"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令人遗憾！</a:t>
            </a:r>
            <a:endParaRPr kumimoji="1"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96013" name="Text Box 13"/>
          <p:cNvSpPr txBox="1">
            <a:spLocks noChangeArrowheads="1"/>
          </p:cNvSpPr>
          <p:nvPr/>
        </p:nvSpPr>
        <p:spPr bwMode="auto">
          <a:xfrm>
            <a:off x="1433513" y="5743575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隶书" pitchFamily="49" charset="-122"/>
                <a:ea typeface="隶书" pitchFamily="49" charset="-122"/>
              </a:rPr>
              <a:t>能不能找到一个分配方法既满足</a:t>
            </a:r>
            <a:r>
              <a:rPr kumimoji="1" lang="en-US" altLang="zh-CN">
                <a:latin typeface="隶书" pitchFamily="49" charset="-122"/>
                <a:ea typeface="隶书" pitchFamily="49" charset="-122"/>
              </a:rPr>
              <a:t>1</a:t>
            </a:r>
            <a:r>
              <a:rPr kumimoji="1" lang="zh-CN" altLang="en-US">
                <a:latin typeface="隶书" pitchFamily="49" charset="-122"/>
                <a:ea typeface="隶书" pitchFamily="49" charset="-122"/>
              </a:rPr>
              <a:t>）又满足</a:t>
            </a:r>
            <a:r>
              <a:rPr kumimoji="1" lang="en-US" altLang="zh-CN">
                <a:latin typeface="隶书" pitchFamily="49" charset="-122"/>
                <a:ea typeface="隶书" pitchFamily="49" charset="-122"/>
              </a:rPr>
              <a:t>2</a:t>
            </a:r>
            <a:r>
              <a:rPr kumimoji="1" lang="zh-CN" altLang="en-US">
                <a:latin typeface="隶书" pitchFamily="49" charset="-122"/>
                <a:ea typeface="隶书" pitchFamily="49" charset="-122"/>
              </a:rPr>
              <a:t>）呢？</a:t>
            </a:r>
          </a:p>
        </p:txBody>
      </p:sp>
      <p:sp>
        <p:nvSpPr>
          <p:cNvPr id="896014" name="Rectangle 14"/>
          <p:cNvSpPr>
            <a:spLocks noChangeArrowheads="1"/>
          </p:cNvSpPr>
          <p:nvPr/>
        </p:nvSpPr>
        <p:spPr bwMode="auto">
          <a:xfrm>
            <a:off x="7015163" y="558800"/>
            <a:ext cx="158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i="1">
                <a:ea typeface="楷体_GB2312" pitchFamily="49" charset="-122"/>
              </a:rPr>
              <a:t>p</a:t>
            </a:r>
            <a:r>
              <a:rPr kumimoji="1" lang="en-US" altLang="zh-CN" i="1" baseline="-25000">
                <a:ea typeface="楷体_GB2312" pitchFamily="49" charset="-122"/>
              </a:rPr>
              <a:t>i </a:t>
            </a:r>
            <a:r>
              <a:rPr kumimoji="1" lang="en-US" altLang="zh-CN">
                <a:ea typeface="楷体_GB2312" pitchFamily="49" charset="-122"/>
                <a:sym typeface="Wingdings" pitchFamily="2" charset="2"/>
              </a:rPr>
              <a:t> </a:t>
            </a:r>
            <a:r>
              <a:rPr kumimoji="1" lang="en-US" altLang="zh-CN" i="1">
                <a:ea typeface="楷体_GB2312" pitchFamily="49" charset="-122"/>
              </a:rPr>
              <a:t>n</a:t>
            </a:r>
            <a:r>
              <a:rPr kumimoji="1" lang="en-US" altLang="zh-CN" baseline="-25000">
                <a:ea typeface="楷体_GB2312" pitchFamily="49" charset="-122"/>
              </a:rPr>
              <a:t>i </a:t>
            </a:r>
            <a:r>
              <a:rPr kumimoji="1" lang="en-US" altLang="zh-CN">
                <a:ea typeface="楷体_GB2312" pitchFamily="49" charset="-122"/>
                <a:sym typeface="Wingdings" pitchFamily="2" charset="2"/>
              </a:rPr>
              <a:t></a:t>
            </a:r>
            <a:r>
              <a:rPr kumimoji="1" lang="en-US" altLang="zh-CN" i="1">
                <a:ea typeface="宋体" pitchFamily="2" charset="-122"/>
              </a:rPr>
              <a:t>q</a:t>
            </a:r>
            <a:r>
              <a:rPr kumimoji="1" lang="en-US" altLang="zh-CN" i="1" baseline="-25000">
                <a:ea typeface="宋体" pitchFamily="2" charset="-122"/>
              </a:rPr>
              <a:t>i</a:t>
            </a:r>
            <a:endParaRPr kumimoji="1" lang="en-US" altLang="zh-CN">
              <a:ea typeface="楷体_GB2312" pitchFamily="49" charset="-122"/>
              <a:sym typeface="Wingdings" pitchFamily="2" charset="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9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9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9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9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96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9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96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96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96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96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04" grpId="0" autoUpdateAnimBg="0"/>
      <p:bldP spid="896005" grpId="0" autoUpdateAnimBg="0"/>
      <p:bldP spid="896006" grpId="0" autoUpdateAnimBg="0"/>
      <p:bldP spid="896007" grpId="0" autoUpdateAnimBg="0"/>
      <p:bldP spid="896008" grpId="0" autoUpdateAnimBg="0"/>
      <p:bldP spid="896010" grpId="0" animBg="1" autoUpdateAnimBg="0"/>
      <p:bldP spid="896011" grpId="0" animBg="1" autoUpdateAnimBg="0"/>
      <p:bldP spid="896012" grpId="0" animBg="1" autoUpdateAnimBg="0"/>
      <p:bldP spid="89601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04838"/>
            <a:ext cx="4548188" cy="530225"/>
          </a:xfrm>
          <a:noFill/>
          <a:ln/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en-US" altLang="zh-CN" sz="320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zh-CN" altLang="en-US" sz="3200">
                <a:solidFill>
                  <a:srgbClr val="0000FF"/>
                </a:solidFill>
                <a:latin typeface="Times New Roman" pitchFamily="18" charset="0"/>
              </a:rPr>
              <a:t>、模型一：旅游地选择</a:t>
            </a:r>
          </a:p>
        </p:txBody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360488"/>
            <a:ext cx="7943850" cy="2392362"/>
          </a:xfrm>
        </p:spPr>
        <p:txBody>
          <a:bodyPr/>
          <a:lstStyle/>
          <a:p>
            <a:r>
              <a:rPr lang="en-US" altLang="zh-CN"/>
              <a:t>“</a:t>
            </a:r>
            <a:r>
              <a:rPr lang="zh-CN" altLang="en-US"/>
              <a:t>五</a:t>
            </a:r>
            <a:r>
              <a:rPr lang="en-US" altLang="zh-CN"/>
              <a:t>·</a:t>
            </a:r>
            <a:r>
              <a:rPr lang="zh-CN" altLang="en-US"/>
              <a:t>一”出游：三个旅游点的资料</a:t>
            </a:r>
          </a:p>
          <a:p>
            <a:pPr lvl="1"/>
            <a:r>
              <a:rPr lang="en-US" altLang="zh-CN"/>
              <a:t>P1 </a:t>
            </a:r>
            <a:r>
              <a:rPr lang="zh-CN" altLang="en-US"/>
              <a:t>景色优美；但：旅游热点，住宿条件较差</a:t>
            </a:r>
            <a:r>
              <a:rPr lang="en-US" altLang="zh-CN"/>
              <a:t>, </a:t>
            </a:r>
            <a:r>
              <a:rPr lang="zh-CN" altLang="en-US"/>
              <a:t>费用高</a:t>
            </a:r>
          </a:p>
          <a:p>
            <a:pPr lvl="1"/>
            <a:r>
              <a:rPr lang="en-US" altLang="zh-CN"/>
              <a:t>P2 </a:t>
            </a:r>
            <a:r>
              <a:rPr lang="zh-CN" altLang="en-US"/>
              <a:t>交通方便，住宿条件好，价钱不贵；但景点一般</a:t>
            </a:r>
          </a:p>
          <a:p>
            <a:pPr lvl="1"/>
            <a:r>
              <a:rPr lang="en-US" altLang="zh-CN"/>
              <a:t>P3 </a:t>
            </a:r>
            <a:r>
              <a:rPr lang="zh-CN" altLang="en-US"/>
              <a:t>景点不错，住宿、花费都挺好，但：交通不方便</a:t>
            </a:r>
          </a:p>
          <a:p>
            <a:r>
              <a:rPr lang="zh-CN" altLang="en-US"/>
              <a:t>选择哪一个方案</a:t>
            </a:r>
            <a:r>
              <a:rPr lang="en-US" altLang="zh-CN"/>
              <a:t>?</a:t>
            </a:r>
          </a:p>
        </p:txBody>
      </p:sp>
      <p:grpSp>
        <p:nvGrpSpPr>
          <p:cNvPr id="820228" name="Group 4"/>
          <p:cNvGrpSpPr>
            <a:grpSpLocks/>
          </p:cNvGrpSpPr>
          <p:nvPr/>
        </p:nvGrpSpPr>
        <p:grpSpPr bwMode="auto">
          <a:xfrm>
            <a:off x="5286375" y="3871913"/>
            <a:ext cx="3200400" cy="2286000"/>
            <a:chOff x="3648" y="336"/>
            <a:chExt cx="2016" cy="1440"/>
          </a:xfrm>
        </p:grpSpPr>
        <p:sp>
          <p:nvSpPr>
            <p:cNvPr id="820229" name="Line 5"/>
            <p:cNvSpPr>
              <a:spLocks noChangeShapeType="1"/>
            </p:cNvSpPr>
            <p:nvPr/>
          </p:nvSpPr>
          <p:spPr bwMode="auto">
            <a:xfrm flipH="1" flipV="1">
              <a:off x="4560" y="1152"/>
              <a:ext cx="816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grpSp>
          <p:nvGrpSpPr>
            <p:cNvPr id="820230" name="Group 6"/>
            <p:cNvGrpSpPr>
              <a:grpSpLocks/>
            </p:cNvGrpSpPr>
            <p:nvPr/>
          </p:nvGrpSpPr>
          <p:grpSpPr bwMode="auto">
            <a:xfrm>
              <a:off x="3648" y="336"/>
              <a:ext cx="2016" cy="816"/>
              <a:chOff x="3648" y="336"/>
              <a:chExt cx="2016" cy="816"/>
            </a:xfrm>
          </p:grpSpPr>
          <p:sp>
            <p:nvSpPr>
              <p:cNvPr id="820231" name="Rectangle 7"/>
              <p:cNvSpPr>
                <a:spLocks noChangeArrowheads="1"/>
              </p:cNvSpPr>
              <p:nvPr/>
            </p:nvSpPr>
            <p:spPr bwMode="auto">
              <a:xfrm>
                <a:off x="3648" y="912"/>
                <a:ext cx="432" cy="240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kumimoji="1" lang="zh-CN" altLang="en-US" sz="2000">
                    <a:solidFill>
                      <a:srgbClr val="00005A"/>
                    </a:solidFill>
                    <a:ea typeface="宋体" pitchFamily="2" charset="-122"/>
                  </a:rPr>
                  <a:t>景点</a:t>
                </a:r>
              </a:p>
            </p:txBody>
          </p:sp>
          <p:sp>
            <p:nvSpPr>
              <p:cNvPr id="820232" name="Rectangle 8"/>
              <p:cNvSpPr>
                <a:spLocks noChangeArrowheads="1"/>
              </p:cNvSpPr>
              <p:nvPr/>
            </p:nvSpPr>
            <p:spPr bwMode="auto">
              <a:xfrm>
                <a:off x="4464" y="336"/>
                <a:ext cx="432" cy="240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kumimoji="1" lang="zh-CN" altLang="en-US" sz="2000">
                    <a:solidFill>
                      <a:srgbClr val="00005A"/>
                    </a:solidFill>
                    <a:ea typeface="宋体" pitchFamily="2" charset="-122"/>
                  </a:rPr>
                  <a:t>旅游</a:t>
                </a:r>
              </a:p>
            </p:txBody>
          </p:sp>
          <p:sp>
            <p:nvSpPr>
              <p:cNvPr id="820233" name="Rectangle 9"/>
              <p:cNvSpPr>
                <a:spLocks noChangeArrowheads="1"/>
              </p:cNvSpPr>
              <p:nvPr/>
            </p:nvSpPr>
            <p:spPr bwMode="auto">
              <a:xfrm>
                <a:off x="4176" y="912"/>
                <a:ext cx="432" cy="240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kumimoji="1" lang="zh-CN" altLang="en-US" sz="2000">
                    <a:solidFill>
                      <a:srgbClr val="00005A"/>
                    </a:solidFill>
                    <a:ea typeface="宋体" pitchFamily="2" charset="-122"/>
                  </a:rPr>
                  <a:t>吃住</a:t>
                </a:r>
              </a:p>
            </p:txBody>
          </p:sp>
          <p:sp>
            <p:nvSpPr>
              <p:cNvPr id="820234" name="Rectangle 10"/>
              <p:cNvSpPr>
                <a:spLocks noChangeArrowheads="1"/>
              </p:cNvSpPr>
              <p:nvPr/>
            </p:nvSpPr>
            <p:spPr bwMode="auto">
              <a:xfrm>
                <a:off x="4704" y="912"/>
                <a:ext cx="432" cy="240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kumimoji="1" lang="zh-CN" altLang="en-US" sz="2000">
                    <a:solidFill>
                      <a:srgbClr val="00005A"/>
                    </a:solidFill>
                    <a:ea typeface="宋体" pitchFamily="2" charset="-122"/>
                  </a:rPr>
                  <a:t>费用</a:t>
                </a:r>
              </a:p>
            </p:txBody>
          </p:sp>
          <p:sp>
            <p:nvSpPr>
              <p:cNvPr id="820235" name="Rectangle 11"/>
              <p:cNvSpPr>
                <a:spLocks noChangeArrowheads="1"/>
              </p:cNvSpPr>
              <p:nvPr/>
            </p:nvSpPr>
            <p:spPr bwMode="auto">
              <a:xfrm>
                <a:off x="5232" y="912"/>
                <a:ext cx="432" cy="240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kumimoji="1" lang="zh-CN" altLang="en-US" sz="2000">
                    <a:solidFill>
                      <a:srgbClr val="00005A"/>
                    </a:solidFill>
                    <a:ea typeface="宋体" pitchFamily="2" charset="-122"/>
                  </a:rPr>
                  <a:t>交通</a:t>
                </a:r>
              </a:p>
            </p:txBody>
          </p:sp>
          <p:sp>
            <p:nvSpPr>
              <p:cNvPr id="820236" name="Line 12"/>
              <p:cNvSpPr>
                <a:spLocks noChangeShapeType="1"/>
              </p:cNvSpPr>
              <p:nvPr/>
            </p:nvSpPr>
            <p:spPr bwMode="auto">
              <a:xfrm flipV="1">
                <a:off x="3888" y="576"/>
                <a:ext cx="576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zh-CN" altLang="en-US"/>
              </a:p>
            </p:txBody>
          </p:sp>
          <p:sp>
            <p:nvSpPr>
              <p:cNvPr id="820237" name="Line 13"/>
              <p:cNvSpPr>
                <a:spLocks noChangeShapeType="1"/>
              </p:cNvSpPr>
              <p:nvPr/>
            </p:nvSpPr>
            <p:spPr bwMode="auto">
              <a:xfrm flipV="1">
                <a:off x="4464" y="576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zh-CN" altLang="en-US"/>
              </a:p>
            </p:txBody>
          </p:sp>
          <p:sp>
            <p:nvSpPr>
              <p:cNvPr id="820238" name="Line 14"/>
              <p:cNvSpPr>
                <a:spLocks noChangeShapeType="1"/>
              </p:cNvSpPr>
              <p:nvPr/>
            </p:nvSpPr>
            <p:spPr bwMode="auto">
              <a:xfrm flipH="1" flipV="1">
                <a:off x="4800" y="576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zh-CN" altLang="en-US"/>
              </a:p>
            </p:txBody>
          </p:sp>
          <p:sp>
            <p:nvSpPr>
              <p:cNvPr id="820239" name="Line 15"/>
              <p:cNvSpPr>
                <a:spLocks noChangeShapeType="1"/>
              </p:cNvSpPr>
              <p:nvPr/>
            </p:nvSpPr>
            <p:spPr bwMode="auto">
              <a:xfrm flipH="1" flipV="1">
                <a:off x="4896" y="576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zh-CN" altLang="en-US"/>
              </a:p>
            </p:txBody>
          </p:sp>
        </p:grpSp>
        <p:sp>
          <p:nvSpPr>
            <p:cNvPr id="820240" name="Rectangle 16"/>
            <p:cNvSpPr>
              <a:spLocks noChangeArrowheads="1"/>
            </p:cNvSpPr>
            <p:nvPr/>
          </p:nvSpPr>
          <p:spPr bwMode="auto">
            <a:xfrm>
              <a:off x="3840" y="1536"/>
              <a:ext cx="432" cy="24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000">
                  <a:solidFill>
                    <a:srgbClr val="00005A"/>
                  </a:solidFill>
                  <a:ea typeface="宋体" pitchFamily="2" charset="-122"/>
                </a:rPr>
                <a:t>P1</a:t>
              </a:r>
            </a:p>
          </p:txBody>
        </p:sp>
        <p:sp>
          <p:nvSpPr>
            <p:cNvPr id="820241" name="Rectangle 17"/>
            <p:cNvSpPr>
              <a:spLocks noChangeArrowheads="1"/>
            </p:cNvSpPr>
            <p:nvPr/>
          </p:nvSpPr>
          <p:spPr bwMode="auto">
            <a:xfrm>
              <a:off x="4512" y="1536"/>
              <a:ext cx="432" cy="24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000">
                  <a:solidFill>
                    <a:srgbClr val="00005A"/>
                  </a:solidFill>
                  <a:ea typeface="宋体" pitchFamily="2" charset="-122"/>
                </a:rPr>
                <a:t>P2</a:t>
              </a:r>
            </a:p>
          </p:txBody>
        </p:sp>
        <p:sp>
          <p:nvSpPr>
            <p:cNvPr id="820242" name="Rectangle 18"/>
            <p:cNvSpPr>
              <a:spLocks noChangeArrowheads="1"/>
            </p:cNvSpPr>
            <p:nvPr/>
          </p:nvSpPr>
          <p:spPr bwMode="auto">
            <a:xfrm>
              <a:off x="5184" y="1536"/>
              <a:ext cx="432" cy="24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000">
                  <a:solidFill>
                    <a:srgbClr val="00005A"/>
                  </a:solidFill>
                  <a:ea typeface="宋体" pitchFamily="2" charset="-122"/>
                </a:rPr>
                <a:t>P3</a:t>
              </a:r>
            </a:p>
          </p:txBody>
        </p:sp>
        <p:sp>
          <p:nvSpPr>
            <p:cNvPr id="820243" name="Line 19"/>
            <p:cNvSpPr>
              <a:spLocks noChangeShapeType="1"/>
            </p:cNvSpPr>
            <p:nvPr/>
          </p:nvSpPr>
          <p:spPr bwMode="auto">
            <a:xfrm flipV="1">
              <a:off x="3888" y="1152"/>
              <a:ext cx="0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0244" name="Line 20"/>
            <p:cNvSpPr>
              <a:spLocks noChangeShapeType="1"/>
            </p:cNvSpPr>
            <p:nvPr/>
          </p:nvSpPr>
          <p:spPr bwMode="auto">
            <a:xfrm flipV="1">
              <a:off x="4032" y="1152"/>
              <a:ext cx="288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0245" name="Line 21"/>
            <p:cNvSpPr>
              <a:spLocks noChangeShapeType="1"/>
            </p:cNvSpPr>
            <p:nvPr/>
          </p:nvSpPr>
          <p:spPr bwMode="auto">
            <a:xfrm flipV="1">
              <a:off x="4128" y="1152"/>
              <a:ext cx="672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0246" name="Line 22"/>
            <p:cNvSpPr>
              <a:spLocks noChangeShapeType="1"/>
            </p:cNvSpPr>
            <p:nvPr/>
          </p:nvSpPr>
          <p:spPr bwMode="auto">
            <a:xfrm flipV="1">
              <a:off x="4224" y="1152"/>
              <a:ext cx="1104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0247" name="Line 23"/>
            <p:cNvSpPr>
              <a:spLocks noChangeShapeType="1"/>
            </p:cNvSpPr>
            <p:nvPr/>
          </p:nvSpPr>
          <p:spPr bwMode="auto">
            <a:xfrm flipH="1" flipV="1">
              <a:off x="3936" y="1152"/>
              <a:ext cx="624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0248" name="Line 24"/>
            <p:cNvSpPr>
              <a:spLocks noChangeShapeType="1"/>
            </p:cNvSpPr>
            <p:nvPr/>
          </p:nvSpPr>
          <p:spPr bwMode="auto">
            <a:xfrm flipH="1" flipV="1">
              <a:off x="4416" y="1152"/>
              <a:ext cx="240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0249" name="Line 25"/>
            <p:cNvSpPr>
              <a:spLocks noChangeShapeType="1"/>
            </p:cNvSpPr>
            <p:nvPr/>
          </p:nvSpPr>
          <p:spPr bwMode="auto">
            <a:xfrm flipV="1">
              <a:off x="4800" y="1152"/>
              <a:ext cx="96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0250" name="Line 26"/>
            <p:cNvSpPr>
              <a:spLocks noChangeShapeType="1"/>
            </p:cNvSpPr>
            <p:nvPr/>
          </p:nvSpPr>
          <p:spPr bwMode="auto">
            <a:xfrm flipV="1">
              <a:off x="4896" y="1152"/>
              <a:ext cx="528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0251" name="Line 27"/>
            <p:cNvSpPr>
              <a:spLocks noChangeShapeType="1"/>
            </p:cNvSpPr>
            <p:nvPr/>
          </p:nvSpPr>
          <p:spPr bwMode="auto">
            <a:xfrm flipH="1" flipV="1">
              <a:off x="4080" y="1152"/>
              <a:ext cx="1152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0252" name="Line 28"/>
            <p:cNvSpPr>
              <a:spLocks noChangeShapeType="1"/>
            </p:cNvSpPr>
            <p:nvPr/>
          </p:nvSpPr>
          <p:spPr bwMode="auto">
            <a:xfrm flipH="1" flipV="1">
              <a:off x="5040" y="1152"/>
              <a:ext cx="432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0253" name="Line 29"/>
            <p:cNvSpPr>
              <a:spLocks noChangeShapeType="1"/>
            </p:cNvSpPr>
            <p:nvPr/>
          </p:nvSpPr>
          <p:spPr bwMode="auto">
            <a:xfrm flipV="1">
              <a:off x="5568" y="1152"/>
              <a:ext cx="0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  <p:sp>
        <p:nvSpPr>
          <p:cNvPr id="820254" name="Rectangle 30"/>
          <p:cNvSpPr>
            <a:spLocks noChangeArrowheads="1"/>
          </p:cNvSpPr>
          <p:nvPr/>
        </p:nvSpPr>
        <p:spPr bwMode="auto">
          <a:xfrm>
            <a:off x="2317750" y="5549900"/>
            <a:ext cx="2546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拉萨、九寨、海南、澳洲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……</a:t>
            </a:r>
          </a:p>
        </p:txBody>
      </p:sp>
      <p:sp>
        <p:nvSpPr>
          <p:cNvPr id="820255" name="Rectangle 31"/>
          <p:cNvSpPr>
            <a:spLocks noChangeArrowheads="1"/>
          </p:cNvSpPr>
          <p:nvPr/>
        </p:nvSpPr>
        <p:spPr bwMode="auto">
          <a:xfrm>
            <a:off x="889000" y="4064000"/>
            <a:ext cx="793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目标</a:t>
            </a:r>
          </a:p>
        </p:txBody>
      </p:sp>
      <p:sp>
        <p:nvSpPr>
          <p:cNvPr id="820256" name="Rectangle 32"/>
          <p:cNvSpPr>
            <a:spLocks noChangeArrowheads="1"/>
          </p:cNvSpPr>
          <p:nvPr/>
        </p:nvSpPr>
        <p:spPr bwMode="auto">
          <a:xfrm>
            <a:off x="2324100" y="4025900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旅游地选择</a:t>
            </a:r>
          </a:p>
        </p:txBody>
      </p:sp>
      <p:sp>
        <p:nvSpPr>
          <p:cNvPr id="820257" name="Rectangle 33"/>
          <p:cNvSpPr>
            <a:spLocks noChangeArrowheads="1"/>
          </p:cNvSpPr>
          <p:nvPr/>
        </p:nvSpPr>
        <p:spPr bwMode="auto">
          <a:xfrm>
            <a:off x="889000" y="4648200"/>
            <a:ext cx="793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标准</a:t>
            </a:r>
          </a:p>
        </p:txBody>
      </p:sp>
      <p:sp>
        <p:nvSpPr>
          <p:cNvPr id="820258" name="Rectangle 34"/>
          <p:cNvSpPr>
            <a:spLocks noChangeArrowheads="1"/>
          </p:cNvSpPr>
          <p:nvPr/>
        </p:nvSpPr>
        <p:spPr bwMode="auto">
          <a:xfrm>
            <a:off x="2311400" y="4660900"/>
            <a:ext cx="2419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景点、交通、费用、条件</a:t>
            </a:r>
            <a:r>
              <a:rPr lang="en-US" altLang="zh-CN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……</a:t>
            </a:r>
          </a:p>
        </p:txBody>
      </p:sp>
      <p:sp>
        <p:nvSpPr>
          <p:cNvPr id="820259" name="Rectangle 35"/>
          <p:cNvSpPr>
            <a:spLocks noChangeArrowheads="1"/>
          </p:cNvSpPr>
          <p:nvPr/>
        </p:nvSpPr>
        <p:spPr bwMode="auto">
          <a:xfrm>
            <a:off x="889000" y="5575300"/>
            <a:ext cx="793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方案</a:t>
            </a:r>
          </a:p>
        </p:txBody>
      </p:sp>
      <p:sp>
        <p:nvSpPr>
          <p:cNvPr id="820260" name="Rectangle 36"/>
          <p:cNvSpPr>
            <a:spLocks noChangeArrowheads="1"/>
          </p:cNvSpPr>
          <p:nvPr/>
        </p:nvSpPr>
        <p:spPr bwMode="auto">
          <a:xfrm>
            <a:off x="57150" y="4064000"/>
            <a:ext cx="806450" cy="469900"/>
          </a:xfrm>
          <a:prstGeom prst="rect">
            <a:avLst/>
          </a:prstGeom>
          <a:solidFill>
            <a:srgbClr val="9DFB93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rgbClr val="000048"/>
                </a:solidFill>
                <a:latin typeface="Arial" charset="0"/>
                <a:ea typeface="楷体_GB2312" pitchFamily="49" charset="-122"/>
              </a:rPr>
              <a:t>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2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2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2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2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2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2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2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2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82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82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82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82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27" grpId="0" build="p" bldLvl="2" autoUpdateAnimBg="0"/>
      <p:bldP spid="820254" grpId="0" autoUpdateAnimBg="0"/>
      <p:bldP spid="820255" grpId="0" animBg="1" autoUpdateAnimBg="0"/>
      <p:bldP spid="820256" grpId="0" autoUpdateAnimBg="0"/>
      <p:bldP spid="820257" grpId="0" animBg="1" autoUpdateAnimBg="0"/>
      <p:bldP spid="820258" grpId="0" autoUpdateAnimBg="0"/>
      <p:bldP spid="820259" grpId="0" animBg="1" autoUpdateAnimBg="0"/>
      <p:bldP spid="820260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542925"/>
            <a:ext cx="8080375" cy="530225"/>
          </a:xfrm>
          <a:noFill/>
          <a:ln/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zh-CN" altLang="en-US" sz="3200">
                <a:solidFill>
                  <a:srgbClr val="0000FF"/>
                </a:solidFill>
                <a:latin typeface="Times New Roman" pitchFamily="18" charset="0"/>
              </a:rPr>
              <a:t>另</a:t>
            </a:r>
          </a:p>
        </p:txBody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0763" y="1474788"/>
            <a:ext cx="7321550" cy="4181475"/>
          </a:xfrm>
        </p:spPr>
        <p:txBody>
          <a:bodyPr/>
          <a:lstStyle/>
          <a:p>
            <a:r>
              <a:rPr lang="zh-CN" altLang="en-US"/>
              <a:t>总人数    </a:t>
            </a:r>
            <a:r>
              <a:rPr lang="en-US" altLang="zh-CN"/>
              <a:t>p=∑p</a:t>
            </a:r>
            <a:r>
              <a:rPr lang="en-US" altLang="zh-CN" baseline="-25000"/>
              <a:t>i</a:t>
            </a:r>
            <a:r>
              <a:rPr lang="en-US" altLang="zh-CN"/>
              <a:t> </a:t>
            </a:r>
            <a:r>
              <a:rPr lang="zh-CN" altLang="en-US"/>
              <a:t>，总席位   </a:t>
            </a:r>
            <a:r>
              <a:rPr lang="en-US" altLang="zh-CN"/>
              <a:t>n=∑n</a:t>
            </a:r>
            <a:r>
              <a:rPr lang="en-US" altLang="zh-CN" baseline="-25000"/>
              <a:t>i</a:t>
            </a:r>
            <a:r>
              <a:rPr lang="en-US" altLang="zh-CN"/>
              <a:t> </a:t>
            </a:r>
          </a:p>
          <a:p>
            <a:r>
              <a:rPr lang="zh-CN" altLang="en-US"/>
              <a:t>按人数比例  </a:t>
            </a:r>
          </a:p>
          <a:p>
            <a:endParaRPr lang="zh-CN" altLang="en-US"/>
          </a:p>
          <a:p>
            <a:r>
              <a:rPr lang="zh-CN" altLang="en-US"/>
              <a:t>则</a:t>
            </a:r>
          </a:p>
          <a:p>
            <a:endParaRPr lang="zh-CN" altLang="en-US"/>
          </a:p>
          <a:p>
            <a:r>
              <a:rPr lang="zh-CN" altLang="en-US"/>
              <a:t>则</a:t>
            </a:r>
          </a:p>
          <a:p>
            <a:endParaRPr lang="zh-CN" altLang="en-US"/>
          </a:p>
          <a:p>
            <a:pPr lvl="1">
              <a:buFont typeface="Wingdings" pitchFamily="2" charset="2"/>
              <a:buNone/>
            </a:pPr>
            <a:r>
              <a:rPr lang="zh-CN" altLang="en-US">
                <a:ea typeface="宋体" pitchFamily="2" charset="-122"/>
              </a:rPr>
              <a:t>                                    几何平均（平方）</a:t>
            </a:r>
          </a:p>
        </p:txBody>
      </p:sp>
      <p:graphicFrame>
        <p:nvGraphicFramePr>
          <p:cNvPr id="897028" name="Object 4"/>
          <p:cNvGraphicFramePr>
            <a:graphicFrameLocks noChangeAspect="1"/>
          </p:cNvGraphicFramePr>
          <p:nvPr/>
        </p:nvGraphicFramePr>
        <p:xfrm>
          <a:off x="3333750" y="1992313"/>
          <a:ext cx="2084388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040" name="Equation" r:id="rId4" imgW="723600" imgH="419040" progId="Equation.3">
                  <p:embed/>
                </p:oleObj>
              </mc:Choice>
              <mc:Fallback>
                <p:oleObj name="Equation" r:id="rId4" imgW="72360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1992313"/>
                        <a:ext cx="2084388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7029" name="Object 5"/>
          <p:cNvGraphicFramePr>
            <a:graphicFrameLocks noChangeAspect="1"/>
          </p:cNvGraphicFramePr>
          <p:nvPr/>
        </p:nvGraphicFramePr>
        <p:xfrm>
          <a:off x="2717800" y="3068638"/>
          <a:ext cx="2814638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041" name="Equation" r:id="rId6" imgW="977760" imgH="431640" progId="Equation.3">
                  <p:embed/>
                </p:oleObj>
              </mc:Choice>
              <mc:Fallback>
                <p:oleObj name="Equation" r:id="rId6" imgW="97776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3068638"/>
                        <a:ext cx="2814638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7030" name="Object 6"/>
          <p:cNvGraphicFramePr>
            <a:graphicFrameLocks noChangeAspect="1"/>
          </p:cNvGraphicFramePr>
          <p:nvPr/>
        </p:nvGraphicFramePr>
        <p:xfrm>
          <a:off x="3322638" y="4238625"/>
          <a:ext cx="21590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042" name="Equation" r:id="rId8" imgW="901440" imgH="469800" progId="Equation.3">
                  <p:embed/>
                </p:oleObj>
              </mc:Choice>
              <mc:Fallback>
                <p:oleObj name="Equation" r:id="rId8" imgW="90144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638" y="4238625"/>
                        <a:ext cx="21590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7031" name="Group 7"/>
          <p:cNvGrpSpPr>
            <a:grpSpLocks/>
          </p:cNvGrpSpPr>
          <p:nvPr/>
        </p:nvGrpSpPr>
        <p:grpSpPr bwMode="auto">
          <a:xfrm>
            <a:off x="7131050" y="693738"/>
            <a:ext cx="2012950" cy="1003300"/>
            <a:chOff x="4345" y="257"/>
            <a:chExt cx="1268" cy="632"/>
          </a:xfrm>
        </p:grpSpPr>
        <p:pic>
          <p:nvPicPr>
            <p:cNvPr id="897032" name="Picture 8" descr="C:\$\ESA Graphic Builds\PSDfiles\MSF_Courseware\Art Work Dark Bkg\SummaryMan.G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3" y="257"/>
              <a:ext cx="640" cy="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7033" name="Text Box 9"/>
            <p:cNvSpPr txBox="1">
              <a:spLocks noChangeArrowheads="1"/>
            </p:cNvSpPr>
            <p:nvPr/>
          </p:nvSpPr>
          <p:spPr bwMode="auto">
            <a:xfrm>
              <a:off x="4345" y="601"/>
              <a:ext cx="1268" cy="288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solidFill>
                    <a:srgbClr val="FA8D08"/>
                  </a:solidFill>
                  <a:ea typeface="华文琥珀" pitchFamily="2" charset="-122"/>
                </a:rPr>
                <a:t>公平席位分配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286000"/>
            <a:ext cx="7759700" cy="2057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14000" b="0">
                <a:solidFill>
                  <a:srgbClr val="8411A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  <a:ea typeface="GungsuhChe" pitchFamily="49" charset="-127"/>
              </a:rPr>
              <a:t>END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522288"/>
            <a:ext cx="3276600" cy="530225"/>
          </a:xfrm>
          <a:noFill/>
          <a:ln/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en-US" altLang="zh-CN" sz="320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zh-CN" altLang="en-US" sz="3200">
                <a:solidFill>
                  <a:srgbClr val="0000FF"/>
                </a:solidFill>
                <a:latin typeface="Times New Roman" pitchFamily="18" charset="0"/>
              </a:rPr>
              <a:t>、基本原理</a:t>
            </a:r>
          </a:p>
        </p:txBody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450" y="2554288"/>
            <a:ext cx="7802563" cy="3889375"/>
          </a:xfrm>
        </p:spPr>
        <p:txBody>
          <a:bodyPr/>
          <a:lstStyle/>
          <a:p>
            <a:r>
              <a:rPr lang="zh-CN" altLang="en-US"/>
              <a:t>将决策问题分为</a:t>
            </a:r>
            <a:r>
              <a:rPr lang="en-US" altLang="zh-CN"/>
              <a:t>3</a:t>
            </a:r>
            <a:r>
              <a:rPr lang="zh-CN" altLang="en-US"/>
              <a:t>个层次：</a:t>
            </a:r>
          </a:p>
          <a:p>
            <a:pPr lvl="1"/>
            <a:r>
              <a:rPr lang="zh-CN" altLang="en-US"/>
              <a:t>目标层</a:t>
            </a:r>
            <a:r>
              <a:rPr lang="en-US" altLang="zh-CN"/>
              <a:t>O</a:t>
            </a:r>
            <a:r>
              <a:rPr lang="zh-CN" altLang="en-US"/>
              <a:t>，准则层</a:t>
            </a:r>
            <a:r>
              <a:rPr lang="en-US" altLang="zh-CN"/>
              <a:t>C</a:t>
            </a:r>
            <a:r>
              <a:rPr lang="zh-CN" altLang="en-US"/>
              <a:t>，方案层</a:t>
            </a:r>
            <a:r>
              <a:rPr lang="en-US" altLang="zh-CN"/>
              <a:t>P</a:t>
            </a:r>
            <a:r>
              <a:rPr lang="zh-CN" altLang="en-US"/>
              <a:t>；</a:t>
            </a:r>
          </a:p>
          <a:p>
            <a:pPr lvl="1"/>
            <a:r>
              <a:rPr lang="zh-CN" altLang="en-US"/>
              <a:t>每层有若干元素， 各层元素用直线相连</a:t>
            </a:r>
          </a:p>
          <a:p>
            <a:r>
              <a:rPr lang="zh-CN" altLang="en-US"/>
              <a:t>重要性：用权重表示</a:t>
            </a:r>
          </a:p>
          <a:p>
            <a:pPr lvl="1"/>
            <a:r>
              <a:rPr lang="zh-CN" altLang="en-US"/>
              <a:t>两两比较</a:t>
            </a:r>
          </a:p>
          <a:p>
            <a:pPr lvl="1"/>
            <a:r>
              <a:rPr lang="zh-CN" altLang="en-US"/>
              <a:t>确定各准则对目标的权重</a:t>
            </a:r>
            <a:r>
              <a:rPr lang="en-US" altLang="zh-CN"/>
              <a:t>——</a:t>
            </a:r>
            <a:r>
              <a:rPr lang="zh-CN" altLang="en-US"/>
              <a:t>重要性百分比</a:t>
            </a:r>
          </a:p>
          <a:p>
            <a:pPr lvl="1"/>
            <a:r>
              <a:rPr lang="zh-CN" altLang="en-US"/>
              <a:t>各方案对每一准则的权重</a:t>
            </a:r>
          </a:p>
          <a:p>
            <a:r>
              <a:rPr lang="zh-CN" altLang="en-US"/>
              <a:t>综合各组权重：确定各方案对目标的权重</a:t>
            </a:r>
          </a:p>
        </p:txBody>
      </p:sp>
      <p:sp>
        <p:nvSpPr>
          <p:cNvPr id="822276" name="Text Box 4"/>
          <p:cNvSpPr txBox="1">
            <a:spLocks noChangeArrowheads="1"/>
          </p:cNvSpPr>
          <p:nvPr/>
        </p:nvSpPr>
        <p:spPr bwMode="auto">
          <a:xfrm>
            <a:off x="520700" y="1181100"/>
            <a:ext cx="2006600" cy="4762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9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230188" indent="-230188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30188" indent="-230188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30188" indent="-230188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30188" indent="-230188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30188" indent="-230188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687388" indent="-230188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144588" indent="-230188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601788" indent="-230188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058988" indent="-230188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旅游地选择</a:t>
            </a:r>
          </a:p>
        </p:txBody>
      </p:sp>
      <p:grpSp>
        <p:nvGrpSpPr>
          <p:cNvPr id="822277" name="Group 5"/>
          <p:cNvGrpSpPr>
            <a:grpSpLocks/>
          </p:cNvGrpSpPr>
          <p:nvPr/>
        </p:nvGrpSpPr>
        <p:grpSpPr bwMode="auto">
          <a:xfrm>
            <a:off x="4194175" y="442913"/>
            <a:ext cx="3200400" cy="2286000"/>
            <a:chOff x="3648" y="336"/>
            <a:chExt cx="2016" cy="1440"/>
          </a:xfrm>
        </p:grpSpPr>
        <p:sp>
          <p:nvSpPr>
            <p:cNvPr id="822278" name="Line 6"/>
            <p:cNvSpPr>
              <a:spLocks noChangeShapeType="1"/>
            </p:cNvSpPr>
            <p:nvPr/>
          </p:nvSpPr>
          <p:spPr bwMode="auto">
            <a:xfrm flipH="1" flipV="1">
              <a:off x="4560" y="1152"/>
              <a:ext cx="816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grpSp>
          <p:nvGrpSpPr>
            <p:cNvPr id="822279" name="Group 7"/>
            <p:cNvGrpSpPr>
              <a:grpSpLocks/>
            </p:cNvGrpSpPr>
            <p:nvPr/>
          </p:nvGrpSpPr>
          <p:grpSpPr bwMode="auto">
            <a:xfrm>
              <a:off x="3648" y="336"/>
              <a:ext cx="2016" cy="816"/>
              <a:chOff x="3648" y="336"/>
              <a:chExt cx="2016" cy="816"/>
            </a:xfrm>
          </p:grpSpPr>
          <p:sp>
            <p:nvSpPr>
              <p:cNvPr id="822280" name="Rectangle 8"/>
              <p:cNvSpPr>
                <a:spLocks noChangeArrowheads="1"/>
              </p:cNvSpPr>
              <p:nvPr/>
            </p:nvSpPr>
            <p:spPr bwMode="auto">
              <a:xfrm>
                <a:off x="3648" y="912"/>
                <a:ext cx="432" cy="240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kumimoji="1" lang="zh-CN" altLang="en-US" sz="2200" b="1">
                    <a:solidFill>
                      <a:srgbClr val="00005A"/>
                    </a:solidFill>
                    <a:latin typeface="楷体_GB2312" pitchFamily="49" charset="-122"/>
                    <a:ea typeface="楷体_GB2312" pitchFamily="49" charset="-122"/>
                  </a:rPr>
                  <a:t>景点</a:t>
                </a:r>
              </a:p>
            </p:txBody>
          </p:sp>
          <p:sp>
            <p:nvSpPr>
              <p:cNvPr id="822281" name="Rectangle 9"/>
              <p:cNvSpPr>
                <a:spLocks noChangeArrowheads="1"/>
              </p:cNvSpPr>
              <p:nvPr/>
            </p:nvSpPr>
            <p:spPr bwMode="auto">
              <a:xfrm>
                <a:off x="4464" y="336"/>
                <a:ext cx="432" cy="240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kumimoji="1" lang="zh-CN" altLang="en-US" sz="2200" b="1">
                    <a:solidFill>
                      <a:srgbClr val="00005A"/>
                    </a:solidFill>
                    <a:latin typeface="楷体_GB2312" pitchFamily="49" charset="-122"/>
                    <a:ea typeface="楷体_GB2312" pitchFamily="49" charset="-122"/>
                  </a:rPr>
                  <a:t>旅游</a:t>
                </a:r>
              </a:p>
            </p:txBody>
          </p:sp>
          <p:sp>
            <p:nvSpPr>
              <p:cNvPr id="822282" name="Rectangle 10"/>
              <p:cNvSpPr>
                <a:spLocks noChangeArrowheads="1"/>
              </p:cNvSpPr>
              <p:nvPr/>
            </p:nvSpPr>
            <p:spPr bwMode="auto">
              <a:xfrm>
                <a:off x="4176" y="912"/>
                <a:ext cx="432" cy="240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kumimoji="1" lang="zh-CN" altLang="en-US" sz="2200" b="1">
                    <a:solidFill>
                      <a:srgbClr val="00005A"/>
                    </a:solidFill>
                    <a:latin typeface="楷体_GB2312" pitchFamily="49" charset="-122"/>
                    <a:ea typeface="楷体_GB2312" pitchFamily="49" charset="-122"/>
                  </a:rPr>
                  <a:t>吃住</a:t>
                </a:r>
              </a:p>
            </p:txBody>
          </p:sp>
          <p:sp>
            <p:nvSpPr>
              <p:cNvPr id="822283" name="Rectangle 11"/>
              <p:cNvSpPr>
                <a:spLocks noChangeArrowheads="1"/>
              </p:cNvSpPr>
              <p:nvPr/>
            </p:nvSpPr>
            <p:spPr bwMode="auto">
              <a:xfrm>
                <a:off x="4704" y="912"/>
                <a:ext cx="432" cy="240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kumimoji="1" lang="zh-CN" altLang="en-US" sz="2200" b="1">
                    <a:solidFill>
                      <a:srgbClr val="00005A"/>
                    </a:solidFill>
                    <a:latin typeface="楷体_GB2312" pitchFamily="49" charset="-122"/>
                    <a:ea typeface="楷体_GB2312" pitchFamily="49" charset="-122"/>
                  </a:rPr>
                  <a:t>费用</a:t>
                </a:r>
              </a:p>
            </p:txBody>
          </p:sp>
          <p:sp>
            <p:nvSpPr>
              <p:cNvPr id="822284" name="Rectangle 12"/>
              <p:cNvSpPr>
                <a:spLocks noChangeArrowheads="1"/>
              </p:cNvSpPr>
              <p:nvPr/>
            </p:nvSpPr>
            <p:spPr bwMode="auto">
              <a:xfrm>
                <a:off x="5232" y="912"/>
                <a:ext cx="432" cy="240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kumimoji="1" lang="zh-CN" altLang="en-US" sz="2200" b="1">
                    <a:solidFill>
                      <a:srgbClr val="00005A"/>
                    </a:solidFill>
                    <a:latin typeface="楷体_GB2312" pitchFamily="49" charset="-122"/>
                    <a:ea typeface="楷体_GB2312" pitchFamily="49" charset="-122"/>
                  </a:rPr>
                  <a:t>交通</a:t>
                </a:r>
              </a:p>
            </p:txBody>
          </p:sp>
          <p:sp>
            <p:nvSpPr>
              <p:cNvPr id="822285" name="Line 13"/>
              <p:cNvSpPr>
                <a:spLocks noChangeShapeType="1"/>
              </p:cNvSpPr>
              <p:nvPr/>
            </p:nvSpPr>
            <p:spPr bwMode="auto">
              <a:xfrm flipV="1">
                <a:off x="3888" y="576"/>
                <a:ext cx="576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zh-CN" altLang="en-US"/>
              </a:p>
            </p:txBody>
          </p:sp>
          <p:sp>
            <p:nvSpPr>
              <p:cNvPr id="822286" name="Line 14"/>
              <p:cNvSpPr>
                <a:spLocks noChangeShapeType="1"/>
              </p:cNvSpPr>
              <p:nvPr/>
            </p:nvSpPr>
            <p:spPr bwMode="auto">
              <a:xfrm flipV="1">
                <a:off x="4464" y="576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zh-CN" altLang="en-US"/>
              </a:p>
            </p:txBody>
          </p:sp>
          <p:sp>
            <p:nvSpPr>
              <p:cNvPr id="822287" name="Line 15"/>
              <p:cNvSpPr>
                <a:spLocks noChangeShapeType="1"/>
              </p:cNvSpPr>
              <p:nvPr/>
            </p:nvSpPr>
            <p:spPr bwMode="auto">
              <a:xfrm flipH="1" flipV="1">
                <a:off x="4800" y="576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zh-CN" altLang="en-US"/>
              </a:p>
            </p:txBody>
          </p:sp>
          <p:sp>
            <p:nvSpPr>
              <p:cNvPr id="822288" name="Line 16"/>
              <p:cNvSpPr>
                <a:spLocks noChangeShapeType="1"/>
              </p:cNvSpPr>
              <p:nvPr/>
            </p:nvSpPr>
            <p:spPr bwMode="auto">
              <a:xfrm flipH="1" flipV="1">
                <a:off x="4896" y="576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zh-CN" altLang="en-US"/>
              </a:p>
            </p:txBody>
          </p:sp>
        </p:grpSp>
        <p:sp>
          <p:nvSpPr>
            <p:cNvPr id="822289" name="Rectangle 17"/>
            <p:cNvSpPr>
              <a:spLocks noChangeArrowheads="1"/>
            </p:cNvSpPr>
            <p:nvPr/>
          </p:nvSpPr>
          <p:spPr bwMode="auto">
            <a:xfrm>
              <a:off x="3840" y="1536"/>
              <a:ext cx="432" cy="24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200" b="1">
                  <a:solidFill>
                    <a:srgbClr val="00005A"/>
                  </a:solidFill>
                  <a:latin typeface="楷体_GB2312" pitchFamily="49" charset="-122"/>
                  <a:ea typeface="楷体_GB2312" pitchFamily="49" charset="-122"/>
                </a:rPr>
                <a:t>P1</a:t>
              </a:r>
            </a:p>
          </p:txBody>
        </p:sp>
        <p:sp>
          <p:nvSpPr>
            <p:cNvPr id="822290" name="Rectangle 18"/>
            <p:cNvSpPr>
              <a:spLocks noChangeArrowheads="1"/>
            </p:cNvSpPr>
            <p:nvPr/>
          </p:nvSpPr>
          <p:spPr bwMode="auto">
            <a:xfrm>
              <a:off x="4512" y="1536"/>
              <a:ext cx="432" cy="24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200" b="1">
                  <a:solidFill>
                    <a:srgbClr val="00005A"/>
                  </a:solidFill>
                  <a:latin typeface="楷体_GB2312" pitchFamily="49" charset="-122"/>
                  <a:ea typeface="楷体_GB2312" pitchFamily="49" charset="-122"/>
                </a:rPr>
                <a:t>P2</a:t>
              </a:r>
            </a:p>
          </p:txBody>
        </p:sp>
        <p:sp>
          <p:nvSpPr>
            <p:cNvPr id="822291" name="Rectangle 19"/>
            <p:cNvSpPr>
              <a:spLocks noChangeArrowheads="1"/>
            </p:cNvSpPr>
            <p:nvPr/>
          </p:nvSpPr>
          <p:spPr bwMode="auto">
            <a:xfrm>
              <a:off x="5184" y="1536"/>
              <a:ext cx="432" cy="24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200" b="1">
                  <a:solidFill>
                    <a:srgbClr val="00005A"/>
                  </a:solidFill>
                  <a:latin typeface="楷体_GB2312" pitchFamily="49" charset="-122"/>
                  <a:ea typeface="楷体_GB2312" pitchFamily="49" charset="-122"/>
                </a:rPr>
                <a:t>P3</a:t>
              </a:r>
            </a:p>
          </p:txBody>
        </p:sp>
        <p:sp>
          <p:nvSpPr>
            <p:cNvPr id="822292" name="Line 20"/>
            <p:cNvSpPr>
              <a:spLocks noChangeShapeType="1"/>
            </p:cNvSpPr>
            <p:nvPr/>
          </p:nvSpPr>
          <p:spPr bwMode="auto">
            <a:xfrm flipV="1">
              <a:off x="3888" y="1152"/>
              <a:ext cx="0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2293" name="Line 21"/>
            <p:cNvSpPr>
              <a:spLocks noChangeShapeType="1"/>
            </p:cNvSpPr>
            <p:nvPr/>
          </p:nvSpPr>
          <p:spPr bwMode="auto">
            <a:xfrm flipV="1">
              <a:off x="4032" y="1152"/>
              <a:ext cx="288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2294" name="Line 22"/>
            <p:cNvSpPr>
              <a:spLocks noChangeShapeType="1"/>
            </p:cNvSpPr>
            <p:nvPr/>
          </p:nvSpPr>
          <p:spPr bwMode="auto">
            <a:xfrm flipV="1">
              <a:off x="4128" y="1152"/>
              <a:ext cx="672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2295" name="Line 23"/>
            <p:cNvSpPr>
              <a:spLocks noChangeShapeType="1"/>
            </p:cNvSpPr>
            <p:nvPr/>
          </p:nvSpPr>
          <p:spPr bwMode="auto">
            <a:xfrm flipV="1">
              <a:off x="4224" y="1152"/>
              <a:ext cx="1104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2296" name="Line 24"/>
            <p:cNvSpPr>
              <a:spLocks noChangeShapeType="1"/>
            </p:cNvSpPr>
            <p:nvPr/>
          </p:nvSpPr>
          <p:spPr bwMode="auto">
            <a:xfrm flipH="1" flipV="1">
              <a:off x="3936" y="1152"/>
              <a:ext cx="624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2297" name="Line 25"/>
            <p:cNvSpPr>
              <a:spLocks noChangeShapeType="1"/>
            </p:cNvSpPr>
            <p:nvPr/>
          </p:nvSpPr>
          <p:spPr bwMode="auto">
            <a:xfrm flipH="1" flipV="1">
              <a:off x="4416" y="1152"/>
              <a:ext cx="240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2298" name="Line 26"/>
            <p:cNvSpPr>
              <a:spLocks noChangeShapeType="1"/>
            </p:cNvSpPr>
            <p:nvPr/>
          </p:nvSpPr>
          <p:spPr bwMode="auto">
            <a:xfrm flipV="1">
              <a:off x="4800" y="1152"/>
              <a:ext cx="96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2299" name="Line 27"/>
            <p:cNvSpPr>
              <a:spLocks noChangeShapeType="1"/>
            </p:cNvSpPr>
            <p:nvPr/>
          </p:nvSpPr>
          <p:spPr bwMode="auto">
            <a:xfrm flipV="1">
              <a:off x="4896" y="1152"/>
              <a:ext cx="528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2300" name="Line 28"/>
            <p:cNvSpPr>
              <a:spLocks noChangeShapeType="1"/>
            </p:cNvSpPr>
            <p:nvPr/>
          </p:nvSpPr>
          <p:spPr bwMode="auto">
            <a:xfrm flipH="1" flipV="1">
              <a:off x="4080" y="1152"/>
              <a:ext cx="1152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2301" name="Line 29"/>
            <p:cNvSpPr>
              <a:spLocks noChangeShapeType="1"/>
            </p:cNvSpPr>
            <p:nvPr/>
          </p:nvSpPr>
          <p:spPr bwMode="auto">
            <a:xfrm flipH="1" flipV="1">
              <a:off x="5040" y="1152"/>
              <a:ext cx="432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2302" name="Line 30"/>
            <p:cNvSpPr>
              <a:spLocks noChangeShapeType="1"/>
            </p:cNvSpPr>
            <p:nvPr/>
          </p:nvSpPr>
          <p:spPr bwMode="auto">
            <a:xfrm flipV="1">
              <a:off x="5568" y="1152"/>
              <a:ext cx="0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  <p:sp>
        <p:nvSpPr>
          <p:cNvPr id="822303" name="Text Box 31"/>
          <p:cNvSpPr txBox="1">
            <a:spLocks noChangeArrowheads="1"/>
          </p:cNvSpPr>
          <p:nvPr/>
        </p:nvSpPr>
        <p:spPr bwMode="auto">
          <a:xfrm>
            <a:off x="7645400" y="482600"/>
            <a:ext cx="1141413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ea typeface="华文楷体" pitchFamily="2" charset="-122"/>
              </a:rPr>
              <a:t>目标层</a:t>
            </a:r>
          </a:p>
        </p:txBody>
      </p:sp>
      <p:sp>
        <p:nvSpPr>
          <p:cNvPr id="822304" name="Text Box 32"/>
          <p:cNvSpPr txBox="1">
            <a:spLocks noChangeArrowheads="1"/>
          </p:cNvSpPr>
          <p:nvPr/>
        </p:nvSpPr>
        <p:spPr bwMode="auto">
          <a:xfrm>
            <a:off x="7670800" y="1320800"/>
            <a:ext cx="1152525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ea typeface="华文楷体" pitchFamily="2" charset="-122"/>
              </a:rPr>
              <a:t>准则层</a:t>
            </a:r>
          </a:p>
        </p:txBody>
      </p:sp>
      <p:sp>
        <p:nvSpPr>
          <p:cNvPr id="822305" name="Text Box 33"/>
          <p:cNvSpPr txBox="1">
            <a:spLocks noChangeArrowheads="1"/>
          </p:cNvSpPr>
          <p:nvPr/>
        </p:nvSpPr>
        <p:spPr bwMode="auto">
          <a:xfrm>
            <a:off x="7683500" y="2260600"/>
            <a:ext cx="1152525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ea typeface="华文楷体" pitchFamily="2" charset="-122"/>
              </a:rPr>
              <a:t>方案层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2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2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2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2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22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2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303" grpId="0" animBg="1" autoUpdateAnimBg="0"/>
      <p:bldP spid="822304" grpId="0" animBg="1" autoUpdateAnimBg="0"/>
      <p:bldP spid="82230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4513" y="547688"/>
            <a:ext cx="1855787" cy="476250"/>
          </a:xfrm>
          <a:noFill/>
          <a:ln/>
          <a:effectLst>
            <a:outerShdw dist="17961" dir="2700000" algn="ctr" rotWithShape="0">
              <a:srgbClr val="00009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zh-CN" altLang="en-US" sz="2800">
                <a:solidFill>
                  <a:srgbClr val="006600"/>
                </a:solidFill>
                <a:latin typeface="Times New Roman" pitchFamily="18" charset="0"/>
              </a:rPr>
              <a:t>基本步骤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906588"/>
            <a:ext cx="3575050" cy="2611437"/>
          </a:xfrm>
        </p:spPr>
        <p:txBody>
          <a:bodyPr/>
          <a:lstStyle/>
          <a:p>
            <a:pPr marL="457200" indent="-457200"/>
            <a:r>
              <a:rPr lang="en-US" altLang="zh-CN"/>
              <a:t>→ </a:t>
            </a:r>
            <a:r>
              <a:rPr lang="zh-CN" altLang="en-US"/>
              <a:t>递节层次结构</a:t>
            </a:r>
          </a:p>
          <a:p>
            <a:pPr marL="457200" indent="-457200">
              <a:buSzTx/>
              <a:buFont typeface="Wingdings" pitchFamily="2" charset="2"/>
              <a:buNone/>
            </a:pPr>
            <a:r>
              <a:rPr lang="zh-CN" altLang="en-US"/>
              <a:t>      最上层 </a:t>
            </a:r>
            <a:r>
              <a:rPr lang="en-US" altLang="zh-CN"/>
              <a:t>—— </a:t>
            </a:r>
            <a:r>
              <a:rPr lang="zh-CN" altLang="en-US"/>
              <a:t>目标层</a:t>
            </a:r>
          </a:p>
          <a:p>
            <a:pPr marL="457200" indent="-457200">
              <a:buSzTx/>
              <a:buFont typeface="Wingdings" pitchFamily="2" charset="2"/>
              <a:buNone/>
            </a:pPr>
            <a:r>
              <a:rPr lang="zh-CN" altLang="en-US"/>
              <a:t>      中间层 </a:t>
            </a:r>
            <a:r>
              <a:rPr lang="en-US" altLang="zh-CN"/>
              <a:t>—— </a:t>
            </a:r>
            <a:r>
              <a:rPr lang="zh-CN" altLang="en-US"/>
              <a:t>准则层</a:t>
            </a:r>
          </a:p>
          <a:p>
            <a:pPr marL="457200" indent="-457200">
              <a:buSzTx/>
              <a:buFont typeface="Wingdings" pitchFamily="2" charset="2"/>
              <a:buNone/>
            </a:pPr>
            <a:r>
              <a:rPr lang="zh-CN" altLang="en-US"/>
              <a:t>      最下层 </a:t>
            </a:r>
            <a:r>
              <a:rPr lang="en-US" altLang="zh-CN"/>
              <a:t>—— </a:t>
            </a:r>
            <a:r>
              <a:rPr lang="zh-CN" altLang="en-US"/>
              <a:t>方案层</a:t>
            </a:r>
          </a:p>
          <a:p>
            <a:pPr marL="457200" indent="-457200"/>
            <a:r>
              <a:rPr lang="zh-CN" altLang="en-US"/>
              <a:t>例：</a:t>
            </a:r>
          </a:p>
        </p:txBody>
      </p:sp>
      <p:grpSp>
        <p:nvGrpSpPr>
          <p:cNvPr id="824324" name="Group 4"/>
          <p:cNvGrpSpPr>
            <a:grpSpLocks/>
          </p:cNvGrpSpPr>
          <p:nvPr/>
        </p:nvGrpSpPr>
        <p:grpSpPr bwMode="auto">
          <a:xfrm>
            <a:off x="930275" y="4024313"/>
            <a:ext cx="3200400" cy="2286000"/>
            <a:chOff x="3648" y="336"/>
            <a:chExt cx="2016" cy="1440"/>
          </a:xfrm>
        </p:grpSpPr>
        <p:sp>
          <p:nvSpPr>
            <p:cNvPr id="824325" name="Line 5"/>
            <p:cNvSpPr>
              <a:spLocks noChangeShapeType="1"/>
            </p:cNvSpPr>
            <p:nvPr/>
          </p:nvSpPr>
          <p:spPr bwMode="auto">
            <a:xfrm flipH="1" flipV="1">
              <a:off x="4560" y="1152"/>
              <a:ext cx="816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grpSp>
          <p:nvGrpSpPr>
            <p:cNvPr id="824326" name="Group 6"/>
            <p:cNvGrpSpPr>
              <a:grpSpLocks/>
            </p:cNvGrpSpPr>
            <p:nvPr/>
          </p:nvGrpSpPr>
          <p:grpSpPr bwMode="auto">
            <a:xfrm>
              <a:off x="3648" y="336"/>
              <a:ext cx="2016" cy="816"/>
              <a:chOff x="3648" y="336"/>
              <a:chExt cx="2016" cy="816"/>
            </a:xfrm>
          </p:grpSpPr>
          <p:sp>
            <p:nvSpPr>
              <p:cNvPr id="824327" name="Rectangle 7"/>
              <p:cNvSpPr>
                <a:spLocks noChangeArrowheads="1"/>
              </p:cNvSpPr>
              <p:nvPr/>
            </p:nvSpPr>
            <p:spPr bwMode="auto">
              <a:xfrm>
                <a:off x="3648" y="912"/>
                <a:ext cx="432" cy="240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kumimoji="1" lang="zh-CN" altLang="en-US" sz="2000">
                    <a:solidFill>
                      <a:srgbClr val="00005A"/>
                    </a:solidFill>
                    <a:ea typeface="宋体" pitchFamily="2" charset="-122"/>
                  </a:rPr>
                  <a:t>景点</a:t>
                </a:r>
              </a:p>
            </p:txBody>
          </p:sp>
          <p:sp>
            <p:nvSpPr>
              <p:cNvPr id="824328" name="Rectangle 8"/>
              <p:cNvSpPr>
                <a:spLocks noChangeArrowheads="1"/>
              </p:cNvSpPr>
              <p:nvPr/>
            </p:nvSpPr>
            <p:spPr bwMode="auto">
              <a:xfrm>
                <a:off x="4464" y="336"/>
                <a:ext cx="432" cy="240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kumimoji="1" lang="zh-CN" altLang="en-US" sz="2000">
                    <a:solidFill>
                      <a:srgbClr val="00005A"/>
                    </a:solidFill>
                    <a:ea typeface="宋体" pitchFamily="2" charset="-122"/>
                  </a:rPr>
                  <a:t>旅游</a:t>
                </a:r>
              </a:p>
            </p:txBody>
          </p:sp>
          <p:sp>
            <p:nvSpPr>
              <p:cNvPr id="824329" name="Rectangle 9"/>
              <p:cNvSpPr>
                <a:spLocks noChangeArrowheads="1"/>
              </p:cNvSpPr>
              <p:nvPr/>
            </p:nvSpPr>
            <p:spPr bwMode="auto">
              <a:xfrm>
                <a:off x="4176" y="912"/>
                <a:ext cx="432" cy="240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kumimoji="1" lang="zh-CN" altLang="en-US" sz="2000">
                    <a:solidFill>
                      <a:srgbClr val="00005A"/>
                    </a:solidFill>
                    <a:ea typeface="宋体" pitchFamily="2" charset="-122"/>
                  </a:rPr>
                  <a:t>吃住</a:t>
                </a:r>
              </a:p>
            </p:txBody>
          </p:sp>
          <p:sp>
            <p:nvSpPr>
              <p:cNvPr id="824330" name="Rectangle 10"/>
              <p:cNvSpPr>
                <a:spLocks noChangeArrowheads="1"/>
              </p:cNvSpPr>
              <p:nvPr/>
            </p:nvSpPr>
            <p:spPr bwMode="auto">
              <a:xfrm>
                <a:off x="4704" y="912"/>
                <a:ext cx="432" cy="240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kumimoji="1" lang="zh-CN" altLang="en-US" sz="2000">
                    <a:solidFill>
                      <a:srgbClr val="00005A"/>
                    </a:solidFill>
                    <a:ea typeface="宋体" pitchFamily="2" charset="-122"/>
                  </a:rPr>
                  <a:t>费用</a:t>
                </a:r>
              </a:p>
            </p:txBody>
          </p:sp>
          <p:sp>
            <p:nvSpPr>
              <p:cNvPr id="824331" name="Rectangle 11"/>
              <p:cNvSpPr>
                <a:spLocks noChangeArrowheads="1"/>
              </p:cNvSpPr>
              <p:nvPr/>
            </p:nvSpPr>
            <p:spPr bwMode="auto">
              <a:xfrm>
                <a:off x="5232" y="912"/>
                <a:ext cx="432" cy="240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kumimoji="1" lang="zh-CN" altLang="en-US" sz="2000">
                    <a:solidFill>
                      <a:srgbClr val="00005A"/>
                    </a:solidFill>
                    <a:ea typeface="宋体" pitchFamily="2" charset="-122"/>
                  </a:rPr>
                  <a:t>交通</a:t>
                </a:r>
              </a:p>
            </p:txBody>
          </p:sp>
          <p:sp>
            <p:nvSpPr>
              <p:cNvPr id="824332" name="Line 12"/>
              <p:cNvSpPr>
                <a:spLocks noChangeShapeType="1"/>
              </p:cNvSpPr>
              <p:nvPr/>
            </p:nvSpPr>
            <p:spPr bwMode="auto">
              <a:xfrm flipV="1">
                <a:off x="3888" y="576"/>
                <a:ext cx="576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zh-CN" altLang="en-US"/>
              </a:p>
            </p:txBody>
          </p:sp>
          <p:sp>
            <p:nvSpPr>
              <p:cNvPr id="824333" name="Line 13"/>
              <p:cNvSpPr>
                <a:spLocks noChangeShapeType="1"/>
              </p:cNvSpPr>
              <p:nvPr/>
            </p:nvSpPr>
            <p:spPr bwMode="auto">
              <a:xfrm flipV="1">
                <a:off x="4464" y="576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zh-CN" altLang="en-US"/>
              </a:p>
            </p:txBody>
          </p:sp>
          <p:sp>
            <p:nvSpPr>
              <p:cNvPr id="824334" name="Line 14"/>
              <p:cNvSpPr>
                <a:spLocks noChangeShapeType="1"/>
              </p:cNvSpPr>
              <p:nvPr/>
            </p:nvSpPr>
            <p:spPr bwMode="auto">
              <a:xfrm flipH="1" flipV="1">
                <a:off x="4800" y="576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zh-CN" altLang="en-US"/>
              </a:p>
            </p:txBody>
          </p:sp>
          <p:sp>
            <p:nvSpPr>
              <p:cNvPr id="824335" name="Line 15"/>
              <p:cNvSpPr>
                <a:spLocks noChangeShapeType="1"/>
              </p:cNvSpPr>
              <p:nvPr/>
            </p:nvSpPr>
            <p:spPr bwMode="auto">
              <a:xfrm flipH="1" flipV="1">
                <a:off x="4896" y="576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zh-CN" altLang="en-US"/>
              </a:p>
            </p:txBody>
          </p:sp>
        </p:grpSp>
        <p:sp>
          <p:nvSpPr>
            <p:cNvPr id="824336" name="Rectangle 16"/>
            <p:cNvSpPr>
              <a:spLocks noChangeArrowheads="1"/>
            </p:cNvSpPr>
            <p:nvPr/>
          </p:nvSpPr>
          <p:spPr bwMode="auto">
            <a:xfrm>
              <a:off x="3840" y="1536"/>
              <a:ext cx="432" cy="24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000">
                  <a:solidFill>
                    <a:srgbClr val="00005A"/>
                  </a:solidFill>
                  <a:ea typeface="宋体" pitchFamily="2" charset="-122"/>
                </a:rPr>
                <a:t>P1</a:t>
              </a:r>
            </a:p>
          </p:txBody>
        </p:sp>
        <p:sp>
          <p:nvSpPr>
            <p:cNvPr id="824337" name="Rectangle 17"/>
            <p:cNvSpPr>
              <a:spLocks noChangeArrowheads="1"/>
            </p:cNvSpPr>
            <p:nvPr/>
          </p:nvSpPr>
          <p:spPr bwMode="auto">
            <a:xfrm>
              <a:off x="4512" y="1536"/>
              <a:ext cx="432" cy="24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000">
                  <a:solidFill>
                    <a:srgbClr val="00005A"/>
                  </a:solidFill>
                  <a:ea typeface="宋体" pitchFamily="2" charset="-122"/>
                </a:rPr>
                <a:t>P2</a:t>
              </a:r>
            </a:p>
          </p:txBody>
        </p:sp>
        <p:sp>
          <p:nvSpPr>
            <p:cNvPr id="824338" name="Rectangle 18"/>
            <p:cNvSpPr>
              <a:spLocks noChangeArrowheads="1"/>
            </p:cNvSpPr>
            <p:nvPr/>
          </p:nvSpPr>
          <p:spPr bwMode="auto">
            <a:xfrm>
              <a:off x="5184" y="1536"/>
              <a:ext cx="432" cy="24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000">
                  <a:solidFill>
                    <a:srgbClr val="00005A"/>
                  </a:solidFill>
                  <a:ea typeface="宋体" pitchFamily="2" charset="-122"/>
                </a:rPr>
                <a:t>P3</a:t>
              </a:r>
            </a:p>
          </p:txBody>
        </p:sp>
        <p:sp>
          <p:nvSpPr>
            <p:cNvPr id="824339" name="Line 19"/>
            <p:cNvSpPr>
              <a:spLocks noChangeShapeType="1"/>
            </p:cNvSpPr>
            <p:nvPr/>
          </p:nvSpPr>
          <p:spPr bwMode="auto">
            <a:xfrm flipV="1">
              <a:off x="3888" y="1152"/>
              <a:ext cx="0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4340" name="Line 20"/>
            <p:cNvSpPr>
              <a:spLocks noChangeShapeType="1"/>
            </p:cNvSpPr>
            <p:nvPr/>
          </p:nvSpPr>
          <p:spPr bwMode="auto">
            <a:xfrm flipV="1">
              <a:off x="4032" y="1152"/>
              <a:ext cx="288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4341" name="Line 21"/>
            <p:cNvSpPr>
              <a:spLocks noChangeShapeType="1"/>
            </p:cNvSpPr>
            <p:nvPr/>
          </p:nvSpPr>
          <p:spPr bwMode="auto">
            <a:xfrm flipV="1">
              <a:off x="4128" y="1152"/>
              <a:ext cx="672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4342" name="Line 22"/>
            <p:cNvSpPr>
              <a:spLocks noChangeShapeType="1"/>
            </p:cNvSpPr>
            <p:nvPr/>
          </p:nvSpPr>
          <p:spPr bwMode="auto">
            <a:xfrm flipV="1">
              <a:off x="4224" y="1152"/>
              <a:ext cx="1104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4343" name="Line 23"/>
            <p:cNvSpPr>
              <a:spLocks noChangeShapeType="1"/>
            </p:cNvSpPr>
            <p:nvPr/>
          </p:nvSpPr>
          <p:spPr bwMode="auto">
            <a:xfrm flipH="1" flipV="1">
              <a:off x="3936" y="1152"/>
              <a:ext cx="624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4344" name="Line 24"/>
            <p:cNvSpPr>
              <a:spLocks noChangeShapeType="1"/>
            </p:cNvSpPr>
            <p:nvPr/>
          </p:nvSpPr>
          <p:spPr bwMode="auto">
            <a:xfrm flipH="1" flipV="1">
              <a:off x="4416" y="1152"/>
              <a:ext cx="240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4345" name="Line 25"/>
            <p:cNvSpPr>
              <a:spLocks noChangeShapeType="1"/>
            </p:cNvSpPr>
            <p:nvPr/>
          </p:nvSpPr>
          <p:spPr bwMode="auto">
            <a:xfrm flipV="1">
              <a:off x="4800" y="1152"/>
              <a:ext cx="96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4346" name="Line 26"/>
            <p:cNvSpPr>
              <a:spLocks noChangeShapeType="1"/>
            </p:cNvSpPr>
            <p:nvPr/>
          </p:nvSpPr>
          <p:spPr bwMode="auto">
            <a:xfrm flipV="1">
              <a:off x="4896" y="1152"/>
              <a:ext cx="528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4347" name="Line 27"/>
            <p:cNvSpPr>
              <a:spLocks noChangeShapeType="1"/>
            </p:cNvSpPr>
            <p:nvPr/>
          </p:nvSpPr>
          <p:spPr bwMode="auto">
            <a:xfrm flipH="1" flipV="1">
              <a:off x="4080" y="1152"/>
              <a:ext cx="1152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4348" name="Line 28"/>
            <p:cNvSpPr>
              <a:spLocks noChangeShapeType="1"/>
            </p:cNvSpPr>
            <p:nvPr/>
          </p:nvSpPr>
          <p:spPr bwMode="auto">
            <a:xfrm flipH="1" flipV="1">
              <a:off x="5040" y="1152"/>
              <a:ext cx="432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4349" name="Line 29"/>
            <p:cNvSpPr>
              <a:spLocks noChangeShapeType="1"/>
            </p:cNvSpPr>
            <p:nvPr/>
          </p:nvSpPr>
          <p:spPr bwMode="auto">
            <a:xfrm flipV="1">
              <a:off x="5568" y="1152"/>
              <a:ext cx="0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  <p:sp>
        <p:nvSpPr>
          <p:cNvPr id="824350" name="Rectangle 30"/>
          <p:cNvSpPr>
            <a:spLocks noChangeArrowheads="1"/>
          </p:cNvSpPr>
          <p:nvPr/>
        </p:nvSpPr>
        <p:spPr bwMode="auto">
          <a:xfrm>
            <a:off x="514350" y="1190625"/>
            <a:ext cx="2876550" cy="4762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9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tabLst>
                <a:tab pos="457200" algn="l"/>
              </a:tabLst>
            </a:pP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（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>1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）确定层次</a:t>
            </a:r>
          </a:p>
        </p:txBody>
      </p:sp>
      <p:grpSp>
        <p:nvGrpSpPr>
          <p:cNvPr id="824351" name="Group 31"/>
          <p:cNvGrpSpPr>
            <a:grpSpLocks/>
          </p:cNvGrpSpPr>
          <p:nvPr/>
        </p:nvGrpSpPr>
        <p:grpSpPr bwMode="auto">
          <a:xfrm>
            <a:off x="4932363" y="1790700"/>
            <a:ext cx="2989262" cy="3144838"/>
            <a:chOff x="771" y="1456"/>
            <a:chExt cx="1883" cy="1981"/>
          </a:xfrm>
        </p:grpSpPr>
        <p:sp>
          <p:nvSpPr>
            <p:cNvPr id="824352" name="Rectangle 32"/>
            <p:cNvSpPr>
              <a:spLocks noChangeArrowheads="1"/>
            </p:cNvSpPr>
            <p:nvPr/>
          </p:nvSpPr>
          <p:spPr bwMode="auto">
            <a:xfrm>
              <a:off x="784" y="2081"/>
              <a:ext cx="506" cy="22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zh-CN" altLang="en-US" sz="2200">
                  <a:solidFill>
                    <a:schemeClr val="bg1"/>
                  </a:solidFill>
                  <a:ea typeface="宋体" pitchFamily="2" charset="-122"/>
                </a:rPr>
                <a:t>准则</a:t>
              </a:r>
              <a:r>
                <a:rPr kumimoji="1" lang="en-US" altLang="zh-CN" sz="2200">
                  <a:solidFill>
                    <a:schemeClr val="bg1"/>
                  </a:solidFill>
                  <a:ea typeface="宋体" pitchFamily="2" charset="-122"/>
                </a:rPr>
                <a:t>1</a:t>
              </a:r>
            </a:p>
          </p:txBody>
        </p:sp>
        <p:sp>
          <p:nvSpPr>
            <p:cNvPr id="824353" name="Rectangle 33"/>
            <p:cNvSpPr>
              <a:spLocks noChangeArrowheads="1"/>
            </p:cNvSpPr>
            <p:nvPr/>
          </p:nvSpPr>
          <p:spPr bwMode="auto">
            <a:xfrm>
              <a:off x="1479" y="1456"/>
              <a:ext cx="824" cy="264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zh-CN" altLang="en-US" sz="2200">
                  <a:solidFill>
                    <a:schemeClr val="bg1"/>
                  </a:solidFill>
                  <a:ea typeface="宋体" pitchFamily="2" charset="-122"/>
                </a:rPr>
                <a:t>决策目标</a:t>
              </a:r>
            </a:p>
          </p:txBody>
        </p:sp>
        <p:sp>
          <p:nvSpPr>
            <p:cNvPr id="824354" name="Line 34"/>
            <p:cNvSpPr>
              <a:spLocks noChangeShapeType="1"/>
            </p:cNvSpPr>
            <p:nvPr/>
          </p:nvSpPr>
          <p:spPr bwMode="auto">
            <a:xfrm flipV="1">
              <a:off x="938" y="1721"/>
              <a:ext cx="809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4355" name="Line 35"/>
            <p:cNvSpPr>
              <a:spLocks noChangeShapeType="1"/>
            </p:cNvSpPr>
            <p:nvPr/>
          </p:nvSpPr>
          <p:spPr bwMode="auto">
            <a:xfrm flipV="1">
              <a:off x="1698" y="1734"/>
              <a:ext cx="205" cy="32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4356" name="Line 36"/>
            <p:cNvSpPr>
              <a:spLocks noChangeShapeType="1"/>
            </p:cNvSpPr>
            <p:nvPr/>
          </p:nvSpPr>
          <p:spPr bwMode="auto">
            <a:xfrm flipV="1">
              <a:off x="1028" y="2328"/>
              <a:ext cx="3" cy="23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4357" name="Line 37"/>
            <p:cNvSpPr>
              <a:spLocks noChangeShapeType="1"/>
            </p:cNvSpPr>
            <p:nvPr/>
          </p:nvSpPr>
          <p:spPr bwMode="auto">
            <a:xfrm flipH="1" flipV="1">
              <a:off x="2132" y="1704"/>
              <a:ext cx="516" cy="36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4358" name="Line 38"/>
            <p:cNvSpPr>
              <a:spLocks noChangeShapeType="1"/>
            </p:cNvSpPr>
            <p:nvPr/>
          </p:nvSpPr>
          <p:spPr bwMode="auto">
            <a:xfrm flipV="1">
              <a:off x="2054" y="2199"/>
              <a:ext cx="539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359" name="Rectangle 39"/>
            <p:cNvSpPr>
              <a:spLocks noChangeArrowheads="1"/>
            </p:cNvSpPr>
            <p:nvPr/>
          </p:nvSpPr>
          <p:spPr bwMode="auto">
            <a:xfrm>
              <a:off x="1458" y="2068"/>
              <a:ext cx="506" cy="22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zh-CN" altLang="en-US" sz="2200">
                  <a:solidFill>
                    <a:schemeClr val="bg1"/>
                  </a:solidFill>
                  <a:ea typeface="宋体" pitchFamily="2" charset="-122"/>
                </a:rPr>
                <a:t>准则</a:t>
              </a:r>
              <a:r>
                <a:rPr kumimoji="1" lang="en-US" altLang="zh-CN" sz="2200">
                  <a:solidFill>
                    <a:schemeClr val="bg1"/>
                  </a:solidFill>
                  <a:ea typeface="宋体" pitchFamily="2" charset="-122"/>
                </a:rPr>
                <a:t>2</a:t>
              </a:r>
            </a:p>
          </p:txBody>
        </p:sp>
        <p:sp>
          <p:nvSpPr>
            <p:cNvPr id="824360" name="Line 40"/>
            <p:cNvSpPr>
              <a:spLocks noChangeShapeType="1"/>
            </p:cNvSpPr>
            <p:nvPr/>
          </p:nvSpPr>
          <p:spPr bwMode="auto">
            <a:xfrm flipV="1">
              <a:off x="1677" y="2316"/>
              <a:ext cx="3" cy="23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4361" name="Rectangle 41"/>
            <p:cNvSpPr>
              <a:spLocks noChangeArrowheads="1"/>
            </p:cNvSpPr>
            <p:nvPr/>
          </p:nvSpPr>
          <p:spPr bwMode="auto">
            <a:xfrm>
              <a:off x="899" y="2622"/>
              <a:ext cx="828" cy="277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200">
                  <a:solidFill>
                    <a:srgbClr val="00004E"/>
                  </a:solidFill>
                  <a:ea typeface="宋体" pitchFamily="2" charset="-122"/>
                </a:rPr>
                <a:t>子准则层</a:t>
              </a:r>
            </a:p>
          </p:txBody>
        </p:sp>
        <p:sp>
          <p:nvSpPr>
            <p:cNvPr id="824362" name="Line 42"/>
            <p:cNvSpPr>
              <a:spLocks noChangeShapeType="1"/>
            </p:cNvSpPr>
            <p:nvPr/>
          </p:nvSpPr>
          <p:spPr bwMode="auto">
            <a:xfrm flipV="1">
              <a:off x="1040" y="2929"/>
              <a:ext cx="3" cy="23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4363" name="Line 43"/>
            <p:cNvSpPr>
              <a:spLocks noChangeShapeType="1"/>
            </p:cNvSpPr>
            <p:nvPr/>
          </p:nvSpPr>
          <p:spPr bwMode="auto">
            <a:xfrm flipV="1">
              <a:off x="1689" y="2929"/>
              <a:ext cx="3" cy="23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4364" name="Line 44"/>
            <p:cNvSpPr>
              <a:spLocks noChangeShapeType="1"/>
            </p:cNvSpPr>
            <p:nvPr/>
          </p:nvSpPr>
          <p:spPr bwMode="auto">
            <a:xfrm flipV="1">
              <a:off x="2066" y="2750"/>
              <a:ext cx="539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365" name="Line 45"/>
            <p:cNvSpPr>
              <a:spLocks noChangeShapeType="1"/>
            </p:cNvSpPr>
            <p:nvPr/>
          </p:nvSpPr>
          <p:spPr bwMode="auto">
            <a:xfrm flipV="1">
              <a:off x="2633" y="2303"/>
              <a:ext cx="3" cy="23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4366" name="Line 46"/>
            <p:cNvSpPr>
              <a:spLocks noChangeShapeType="1"/>
            </p:cNvSpPr>
            <p:nvPr/>
          </p:nvSpPr>
          <p:spPr bwMode="auto">
            <a:xfrm flipV="1">
              <a:off x="2632" y="2905"/>
              <a:ext cx="3" cy="23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4367" name="Line 47"/>
            <p:cNvSpPr>
              <a:spLocks noChangeShapeType="1"/>
            </p:cNvSpPr>
            <p:nvPr/>
          </p:nvSpPr>
          <p:spPr bwMode="auto">
            <a:xfrm flipV="1">
              <a:off x="2115" y="3301"/>
              <a:ext cx="539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368" name="Rectangle 48"/>
            <p:cNvSpPr>
              <a:spLocks noChangeArrowheads="1"/>
            </p:cNvSpPr>
            <p:nvPr/>
          </p:nvSpPr>
          <p:spPr bwMode="auto">
            <a:xfrm>
              <a:off x="771" y="3209"/>
              <a:ext cx="506" cy="22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zh-CN" altLang="en-US" sz="2200">
                  <a:solidFill>
                    <a:schemeClr val="bg1"/>
                  </a:solidFill>
                  <a:ea typeface="宋体" pitchFamily="2" charset="-122"/>
                </a:rPr>
                <a:t>方案</a:t>
              </a:r>
              <a:r>
                <a:rPr kumimoji="1" lang="en-US" altLang="zh-CN" sz="2200">
                  <a:solidFill>
                    <a:schemeClr val="bg1"/>
                  </a:solidFill>
                  <a:ea typeface="宋体" pitchFamily="2" charset="-122"/>
                </a:rPr>
                <a:t>1</a:t>
              </a:r>
            </a:p>
          </p:txBody>
        </p:sp>
        <p:sp>
          <p:nvSpPr>
            <p:cNvPr id="824369" name="Rectangle 49"/>
            <p:cNvSpPr>
              <a:spLocks noChangeArrowheads="1"/>
            </p:cNvSpPr>
            <p:nvPr/>
          </p:nvSpPr>
          <p:spPr bwMode="auto">
            <a:xfrm>
              <a:off x="1445" y="3209"/>
              <a:ext cx="506" cy="22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zh-CN" altLang="en-US" sz="2200">
                  <a:solidFill>
                    <a:schemeClr val="bg1"/>
                  </a:solidFill>
                  <a:ea typeface="宋体" pitchFamily="2" charset="-122"/>
                </a:rPr>
                <a:t>方案</a:t>
              </a:r>
              <a:r>
                <a:rPr kumimoji="1" lang="en-US" altLang="zh-CN" sz="2200">
                  <a:solidFill>
                    <a:schemeClr val="bg1"/>
                  </a:solidFill>
                  <a:ea typeface="宋体" pitchFamily="2" charset="-122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4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4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3063" y="625475"/>
            <a:ext cx="4370387" cy="476250"/>
          </a:xfrm>
          <a:noFill/>
          <a:ln/>
          <a:effectLst>
            <a:outerShdw dist="17961" dir="2700000" algn="ctr" rotWithShape="0">
              <a:srgbClr val="00009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zh-CN" altLang="en-US" sz="2800">
                <a:solidFill>
                  <a:srgbClr val="006600"/>
                </a:solidFill>
                <a:latin typeface="Times New Roman" pitchFamily="18" charset="0"/>
              </a:rPr>
              <a:t>（</a:t>
            </a:r>
            <a:r>
              <a:rPr lang="en-US" altLang="zh-CN" sz="2800">
                <a:solidFill>
                  <a:srgbClr val="006600"/>
                </a:solidFill>
                <a:latin typeface="Times New Roman" pitchFamily="18" charset="0"/>
              </a:rPr>
              <a:t>2</a:t>
            </a:r>
            <a:r>
              <a:rPr lang="zh-CN" altLang="en-US" sz="2800">
                <a:solidFill>
                  <a:srgbClr val="006600"/>
                </a:solidFill>
                <a:latin typeface="Times New Roman" pitchFamily="18" charset="0"/>
              </a:rPr>
              <a:t>）构造两两比较矩阵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1298575"/>
            <a:ext cx="7321550" cy="434975"/>
          </a:xfrm>
        </p:spPr>
        <p:txBody>
          <a:bodyPr/>
          <a:lstStyle/>
          <a:p>
            <a:r>
              <a:rPr kumimoji="1" lang="zh-CN" altLang="en-US" sz="2500">
                <a:latin typeface="Times New Roman" pitchFamily="18" charset="0"/>
              </a:rPr>
              <a:t>定性  →  量化</a:t>
            </a:r>
            <a:r>
              <a:rPr kumimoji="1" lang="en-US" altLang="zh-CN" sz="2500">
                <a:latin typeface="Times New Roman" pitchFamily="18" charset="0"/>
              </a:rPr>
              <a:t>:   </a:t>
            </a:r>
            <a:r>
              <a:rPr kumimoji="1" lang="zh-CN" altLang="en-US" sz="2500">
                <a:latin typeface="Times New Roman" pitchFamily="18" charset="0"/>
              </a:rPr>
              <a:t>两两比较</a:t>
            </a:r>
          </a:p>
        </p:txBody>
      </p:sp>
      <p:grpSp>
        <p:nvGrpSpPr>
          <p:cNvPr id="826372" name="Group 4"/>
          <p:cNvGrpSpPr>
            <a:grpSpLocks/>
          </p:cNvGrpSpPr>
          <p:nvPr/>
        </p:nvGrpSpPr>
        <p:grpSpPr bwMode="auto">
          <a:xfrm>
            <a:off x="2724150" y="1925638"/>
            <a:ext cx="3413125" cy="1314450"/>
            <a:chOff x="2432" y="1728"/>
            <a:chExt cx="2150" cy="828"/>
          </a:xfrm>
        </p:grpSpPr>
        <p:sp>
          <p:nvSpPr>
            <p:cNvPr id="826373" name="Rectangle 5"/>
            <p:cNvSpPr>
              <a:spLocks noChangeArrowheads="1"/>
            </p:cNvSpPr>
            <p:nvPr/>
          </p:nvSpPr>
          <p:spPr bwMode="auto">
            <a:xfrm>
              <a:off x="2432" y="2316"/>
              <a:ext cx="260" cy="22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200">
                  <a:solidFill>
                    <a:schemeClr val="accent2"/>
                  </a:solidFill>
                  <a:ea typeface="宋体" pitchFamily="2" charset="-122"/>
                </a:rPr>
                <a:t>C1</a:t>
              </a:r>
            </a:p>
          </p:txBody>
        </p:sp>
        <p:sp>
          <p:nvSpPr>
            <p:cNvPr id="826374" name="Rectangle 6"/>
            <p:cNvSpPr>
              <a:spLocks noChangeArrowheads="1"/>
            </p:cNvSpPr>
            <p:nvPr/>
          </p:nvSpPr>
          <p:spPr bwMode="auto">
            <a:xfrm>
              <a:off x="3346" y="1728"/>
              <a:ext cx="432" cy="24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200">
                  <a:solidFill>
                    <a:schemeClr val="accent2"/>
                  </a:solidFill>
                  <a:ea typeface="宋体" pitchFamily="2" charset="-122"/>
                </a:rPr>
                <a:t>O</a:t>
              </a:r>
            </a:p>
          </p:txBody>
        </p:sp>
        <p:sp>
          <p:nvSpPr>
            <p:cNvPr id="826375" name="Rectangle 7"/>
            <p:cNvSpPr>
              <a:spLocks noChangeArrowheads="1"/>
            </p:cNvSpPr>
            <p:nvPr/>
          </p:nvSpPr>
          <p:spPr bwMode="auto">
            <a:xfrm>
              <a:off x="3069" y="2316"/>
              <a:ext cx="248" cy="22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200">
                  <a:solidFill>
                    <a:schemeClr val="accent2"/>
                  </a:solidFill>
                  <a:ea typeface="宋体" pitchFamily="2" charset="-122"/>
                </a:rPr>
                <a:t>Ci</a:t>
              </a:r>
            </a:p>
          </p:txBody>
        </p:sp>
        <p:sp>
          <p:nvSpPr>
            <p:cNvPr id="826376" name="Rectangle 8"/>
            <p:cNvSpPr>
              <a:spLocks noChangeArrowheads="1"/>
            </p:cNvSpPr>
            <p:nvPr/>
          </p:nvSpPr>
          <p:spPr bwMode="auto">
            <a:xfrm>
              <a:off x="3695" y="2328"/>
              <a:ext cx="261" cy="21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200">
                  <a:solidFill>
                    <a:schemeClr val="accent2"/>
                  </a:solidFill>
                  <a:ea typeface="宋体" pitchFamily="2" charset="-122"/>
                </a:rPr>
                <a:t>Cj</a:t>
              </a:r>
            </a:p>
          </p:txBody>
        </p:sp>
        <p:sp>
          <p:nvSpPr>
            <p:cNvPr id="826377" name="Rectangle 9"/>
            <p:cNvSpPr>
              <a:spLocks noChangeArrowheads="1"/>
            </p:cNvSpPr>
            <p:nvPr/>
          </p:nvSpPr>
          <p:spPr bwMode="auto">
            <a:xfrm>
              <a:off x="4334" y="2328"/>
              <a:ext cx="248" cy="22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200">
                  <a:solidFill>
                    <a:schemeClr val="accent2"/>
                  </a:solidFill>
                  <a:ea typeface="宋体" pitchFamily="2" charset="-122"/>
                </a:rPr>
                <a:t>Cn</a:t>
              </a:r>
            </a:p>
          </p:txBody>
        </p:sp>
        <p:sp>
          <p:nvSpPr>
            <p:cNvPr id="826378" name="Line 10"/>
            <p:cNvSpPr>
              <a:spLocks noChangeShapeType="1"/>
            </p:cNvSpPr>
            <p:nvPr/>
          </p:nvSpPr>
          <p:spPr bwMode="auto">
            <a:xfrm flipV="1">
              <a:off x="2598" y="1956"/>
              <a:ext cx="809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6379" name="Line 11"/>
            <p:cNvSpPr>
              <a:spLocks noChangeShapeType="1"/>
            </p:cNvSpPr>
            <p:nvPr/>
          </p:nvSpPr>
          <p:spPr bwMode="auto">
            <a:xfrm flipV="1">
              <a:off x="3272" y="1968"/>
              <a:ext cx="205" cy="32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6380" name="Line 12"/>
            <p:cNvSpPr>
              <a:spLocks noChangeShapeType="1"/>
            </p:cNvSpPr>
            <p:nvPr/>
          </p:nvSpPr>
          <p:spPr bwMode="auto">
            <a:xfrm flipH="1" flipV="1">
              <a:off x="3670" y="1968"/>
              <a:ext cx="144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6381" name="Line 13"/>
            <p:cNvSpPr>
              <a:spLocks noChangeShapeType="1"/>
            </p:cNvSpPr>
            <p:nvPr/>
          </p:nvSpPr>
          <p:spPr bwMode="auto">
            <a:xfrm flipH="1" flipV="1">
              <a:off x="3766" y="1981"/>
              <a:ext cx="675" cy="34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6382" name="Line 14"/>
            <p:cNvSpPr>
              <a:spLocks noChangeShapeType="1"/>
            </p:cNvSpPr>
            <p:nvPr/>
          </p:nvSpPr>
          <p:spPr bwMode="auto">
            <a:xfrm flipV="1">
              <a:off x="2757" y="2427"/>
              <a:ext cx="258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6383" name="Line 15"/>
            <p:cNvSpPr>
              <a:spLocks noChangeShapeType="1"/>
            </p:cNvSpPr>
            <p:nvPr/>
          </p:nvSpPr>
          <p:spPr bwMode="auto">
            <a:xfrm flipV="1">
              <a:off x="3394" y="2440"/>
              <a:ext cx="258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6384" name="Line 16"/>
            <p:cNvSpPr>
              <a:spLocks noChangeShapeType="1"/>
            </p:cNvSpPr>
            <p:nvPr/>
          </p:nvSpPr>
          <p:spPr bwMode="auto">
            <a:xfrm flipV="1">
              <a:off x="4043" y="2440"/>
              <a:ext cx="258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6385" name="Rectangle 17"/>
          <p:cNvSpPr>
            <a:spLocks noChangeArrowheads="1"/>
          </p:cNvSpPr>
          <p:nvPr/>
        </p:nvSpPr>
        <p:spPr bwMode="auto">
          <a:xfrm>
            <a:off x="547688" y="2767013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>
                <a:solidFill>
                  <a:srgbClr val="00004E"/>
                </a:solidFill>
                <a:ea typeface="宋体" pitchFamily="2" charset="-122"/>
              </a:rPr>
              <a:t>某层 </a:t>
            </a:r>
            <a:r>
              <a:rPr kumimoji="1" lang="en-US" altLang="zh-CN">
                <a:solidFill>
                  <a:srgbClr val="00004E"/>
                </a:solidFill>
                <a:ea typeface="宋体" pitchFamily="2" charset="-122"/>
              </a:rPr>
              <a:t>n </a:t>
            </a:r>
            <a:r>
              <a:rPr kumimoji="1" lang="zh-CN" altLang="en-US">
                <a:solidFill>
                  <a:srgbClr val="00004E"/>
                </a:solidFill>
                <a:ea typeface="宋体" pitchFamily="2" charset="-122"/>
              </a:rPr>
              <a:t>个元素</a:t>
            </a:r>
          </a:p>
        </p:txBody>
      </p:sp>
      <p:sp>
        <p:nvSpPr>
          <p:cNvPr id="826386" name="Rectangle 18"/>
          <p:cNvSpPr>
            <a:spLocks noChangeArrowheads="1"/>
          </p:cNvSpPr>
          <p:nvPr/>
        </p:nvSpPr>
        <p:spPr bwMode="auto">
          <a:xfrm>
            <a:off x="1135063" y="202565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>
                <a:solidFill>
                  <a:srgbClr val="00004E"/>
                </a:solidFill>
                <a:ea typeface="宋体" pitchFamily="2" charset="-122"/>
              </a:rPr>
              <a:t>上层元素</a:t>
            </a:r>
          </a:p>
        </p:txBody>
      </p:sp>
      <p:sp>
        <p:nvSpPr>
          <p:cNvPr id="826387" name="Rectangle 19"/>
          <p:cNvSpPr>
            <a:spLocks noChangeArrowheads="1"/>
          </p:cNvSpPr>
          <p:nvPr/>
        </p:nvSpPr>
        <p:spPr bwMode="auto">
          <a:xfrm>
            <a:off x="3241675" y="3556000"/>
            <a:ext cx="48863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4E"/>
                </a:solidFill>
                <a:ea typeface="宋体" pitchFamily="2" charset="-122"/>
              </a:rPr>
              <a:t>取元素 </a:t>
            </a:r>
            <a:r>
              <a:rPr kumimoji="1" lang="en-US" altLang="zh-CN">
                <a:solidFill>
                  <a:srgbClr val="00004E"/>
                </a:solidFill>
                <a:ea typeface="宋体" pitchFamily="2" charset="-122"/>
              </a:rPr>
              <a:t>Ci,  Cj </a:t>
            </a:r>
            <a:r>
              <a:rPr kumimoji="1" lang="zh-CN" altLang="en-US">
                <a:solidFill>
                  <a:srgbClr val="00004E"/>
                </a:solidFill>
                <a:ea typeface="宋体" pitchFamily="2" charset="-122"/>
              </a:rPr>
              <a:t>比较</a:t>
            </a:r>
          </a:p>
          <a:p>
            <a:r>
              <a:rPr kumimoji="1" lang="zh-CN" altLang="en-US">
                <a:solidFill>
                  <a:srgbClr val="00004E"/>
                </a:solidFill>
                <a:ea typeface="宋体" pitchFamily="2" charset="-122"/>
              </a:rPr>
              <a:t> → 量化  </a:t>
            </a:r>
            <a:r>
              <a:rPr kumimoji="1" lang="en-US" altLang="zh-CN">
                <a:solidFill>
                  <a:srgbClr val="00004E"/>
                </a:solidFill>
                <a:ea typeface="宋体" pitchFamily="2" charset="-122"/>
              </a:rPr>
              <a:t>a</a:t>
            </a:r>
            <a:r>
              <a:rPr kumimoji="1" lang="en-US" altLang="zh-CN" baseline="-25000">
                <a:solidFill>
                  <a:srgbClr val="00004E"/>
                </a:solidFill>
                <a:ea typeface="宋体" pitchFamily="2" charset="-122"/>
              </a:rPr>
              <a:t>ij</a:t>
            </a:r>
            <a:r>
              <a:rPr kumimoji="1" lang="en-US" altLang="zh-CN">
                <a:solidFill>
                  <a:srgbClr val="00004E"/>
                </a:solidFill>
                <a:ea typeface="宋体" pitchFamily="2" charset="-122"/>
              </a:rPr>
              <a:t>    → Ci,  Cj </a:t>
            </a:r>
            <a:r>
              <a:rPr kumimoji="1" lang="zh-CN" altLang="en-US">
                <a:solidFill>
                  <a:srgbClr val="00004E"/>
                </a:solidFill>
                <a:ea typeface="宋体" pitchFamily="2" charset="-122"/>
              </a:rPr>
              <a:t>对 </a:t>
            </a:r>
            <a:r>
              <a:rPr kumimoji="1" lang="en-US" altLang="zh-CN">
                <a:solidFill>
                  <a:srgbClr val="00004E"/>
                </a:solidFill>
                <a:ea typeface="宋体" pitchFamily="2" charset="-122"/>
              </a:rPr>
              <a:t>O </a:t>
            </a:r>
            <a:r>
              <a:rPr kumimoji="1" lang="zh-CN" altLang="en-US">
                <a:solidFill>
                  <a:srgbClr val="00004E"/>
                </a:solidFill>
                <a:ea typeface="宋体" pitchFamily="2" charset="-122"/>
              </a:rPr>
              <a:t>的权重 </a:t>
            </a:r>
          </a:p>
        </p:txBody>
      </p:sp>
      <p:sp>
        <p:nvSpPr>
          <p:cNvPr id="826388" name="Rectangle 20"/>
          <p:cNvSpPr>
            <a:spLocks noChangeArrowheads="1"/>
          </p:cNvSpPr>
          <p:nvPr/>
        </p:nvSpPr>
        <p:spPr bwMode="auto">
          <a:xfrm>
            <a:off x="6378575" y="2170113"/>
            <a:ext cx="2460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>
                <a:solidFill>
                  <a:srgbClr val="00004E"/>
                </a:solidFill>
                <a:ea typeface="宋体" pitchFamily="2" charset="-122"/>
              </a:rPr>
              <a:t>比较下层元素对上层元素的影响</a:t>
            </a:r>
          </a:p>
        </p:txBody>
      </p:sp>
      <p:sp>
        <p:nvSpPr>
          <p:cNvPr id="826389" name="Rectangle 21"/>
          <p:cNvSpPr>
            <a:spLocks noChangeArrowheads="1"/>
          </p:cNvSpPr>
          <p:nvPr/>
        </p:nvSpPr>
        <p:spPr bwMode="auto">
          <a:xfrm>
            <a:off x="755650" y="4562475"/>
            <a:ext cx="7321550" cy="142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681038" lvl="1" indent="-234950">
              <a:lnSpc>
                <a:spcPct val="90000"/>
              </a:lnSpc>
              <a:spcBef>
                <a:spcPct val="40000"/>
              </a:spcBef>
              <a:buClr>
                <a:srgbClr val="66CC33"/>
              </a:buClr>
              <a:buSzPct val="65000"/>
              <a:buFont typeface="Wingdings" pitchFamily="2" charset="2"/>
              <a:buChar char="Ø"/>
            </a:pPr>
            <a:r>
              <a:rPr kumimoji="1" lang="zh-CN" altLang="en-US" b="1">
                <a:solidFill>
                  <a:schemeClr val="accent2"/>
                </a:solidFill>
                <a:ea typeface="宋体" pitchFamily="2" charset="-122"/>
              </a:rPr>
              <a:t>比较尺度</a:t>
            </a:r>
            <a:r>
              <a:rPr kumimoji="1" lang="en-US" altLang="zh-CN">
                <a:solidFill>
                  <a:srgbClr val="00004E"/>
                </a:solidFill>
                <a:ea typeface="宋体" pitchFamily="2" charset="-122"/>
              </a:rPr>
              <a:t>: </a:t>
            </a:r>
            <a:r>
              <a:rPr kumimoji="1" lang="en-US" altLang="zh-CN" sz="2800">
                <a:solidFill>
                  <a:srgbClr val="00004E"/>
                </a:solidFill>
                <a:ea typeface="宋体" pitchFamily="2" charset="-122"/>
              </a:rPr>
              <a:t>a</a:t>
            </a:r>
            <a:r>
              <a:rPr kumimoji="1" lang="en-US" altLang="zh-CN" sz="2800" baseline="-25000">
                <a:solidFill>
                  <a:srgbClr val="00004E"/>
                </a:solidFill>
                <a:ea typeface="宋体" pitchFamily="2" charset="-122"/>
              </a:rPr>
              <a:t>ij</a:t>
            </a:r>
            <a:r>
              <a:rPr kumimoji="1" lang="en-US" altLang="zh-CN">
                <a:solidFill>
                  <a:srgbClr val="00004E"/>
                </a:solidFill>
                <a:ea typeface="宋体" pitchFamily="2" charset="-122"/>
              </a:rPr>
              <a:t> </a:t>
            </a:r>
          </a:p>
          <a:p>
            <a:pPr marL="681038" lvl="1" indent="-234950">
              <a:lnSpc>
                <a:spcPct val="90000"/>
              </a:lnSpc>
              <a:spcBef>
                <a:spcPct val="40000"/>
              </a:spcBef>
              <a:buClr>
                <a:srgbClr val="66CC33"/>
              </a:buClr>
              <a:buSzPct val="65000"/>
              <a:buFont typeface="Wingdings" pitchFamily="2" charset="2"/>
              <a:buNone/>
            </a:pPr>
            <a:r>
              <a:rPr kumimoji="1" lang="en-US" altLang="zh-CN">
                <a:solidFill>
                  <a:srgbClr val="00004E"/>
                </a:solidFill>
                <a:ea typeface="宋体" pitchFamily="2" charset="-122"/>
              </a:rPr>
              <a:t>  </a:t>
            </a:r>
            <a:r>
              <a:rPr kumimoji="1" lang="en-US" altLang="zh-CN" u="sng">
                <a:solidFill>
                  <a:srgbClr val="00004E"/>
                </a:solidFill>
                <a:ea typeface="宋体" pitchFamily="2" charset="-122"/>
              </a:rPr>
              <a:t>1   </a:t>
            </a:r>
            <a:r>
              <a:rPr kumimoji="1" lang="zh-CN" altLang="en-US" u="sng">
                <a:solidFill>
                  <a:srgbClr val="00004E"/>
                </a:solidFill>
                <a:ea typeface="宋体" pitchFamily="2" charset="-122"/>
              </a:rPr>
              <a:t>同等    </a:t>
            </a:r>
            <a:r>
              <a:rPr kumimoji="1" lang="en-US" altLang="zh-CN" u="sng">
                <a:solidFill>
                  <a:srgbClr val="00004E"/>
                </a:solidFill>
                <a:ea typeface="宋体" pitchFamily="2" charset="-122"/>
              </a:rPr>
              <a:t>3   </a:t>
            </a:r>
            <a:r>
              <a:rPr kumimoji="1" lang="zh-CN" altLang="en-US" u="sng">
                <a:solidFill>
                  <a:srgbClr val="00004E"/>
                </a:solidFill>
                <a:ea typeface="宋体" pitchFamily="2" charset="-122"/>
              </a:rPr>
              <a:t>稍强    </a:t>
            </a:r>
            <a:r>
              <a:rPr kumimoji="1" lang="en-US" altLang="zh-CN" u="sng">
                <a:solidFill>
                  <a:srgbClr val="00004E"/>
                </a:solidFill>
                <a:ea typeface="宋体" pitchFamily="2" charset="-122"/>
              </a:rPr>
              <a:t>5   </a:t>
            </a:r>
            <a:r>
              <a:rPr kumimoji="1" lang="zh-CN" altLang="en-US" u="sng">
                <a:solidFill>
                  <a:srgbClr val="00004E"/>
                </a:solidFill>
                <a:ea typeface="宋体" pitchFamily="2" charset="-122"/>
              </a:rPr>
              <a:t>强    </a:t>
            </a:r>
            <a:r>
              <a:rPr kumimoji="1" lang="en-US" altLang="zh-CN" u="sng">
                <a:solidFill>
                  <a:srgbClr val="00004E"/>
                </a:solidFill>
                <a:ea typeface="宋体" pitchFamily="2" charset="-122"/>
              </a:rPr>
              <a:t>7   </a:t>
            </a:r>
            <a:r>
              <a:rPr kumimoji="1" lang="zh-CN" altLang="en-US" u="sng">
                <a:solidFill>
                  <a:srgbClr val="00004E"/>
                </a:solidFill>
                <a:ea typeface="宋体" pitchFamily="2" charset="-122"/>
              </a:rPr>
              <a:t>很强    </a:t>
            </a:r>
            <a:r>
              <a:rPr kumimoji="1" lang="en-US" altLang="zh-CN" u="sng">
                <a:solidFill>
                  <a:srgbClr val="00004E"/>
                </a:solidFill>
                <a:ea typeface="宋体" pitchFamily="2" charset="-122"/>
              </a:rPr>
              <a:t>9   </a:t>
            </a:r>
            <a:r>
              <a:rPr kumimoji="1" lang="zh-CN" altLang="en-US" u="sng">
                <a:solidFill>
                  <a:srgbClr val="00004E"/>
                </a:solidFill>
                <a:ea typeface="宋体" pitchFamily="2" charset="-122"/>
              </a:rPr>
              <a:t>绝对强</a:t>
            </a:r>
          </a:p>
          <a:p>
            <a:pPr marL="681038" lvl="1" indent="-234950">
              <a:lnSpc>
                <a:spcPct val="90000"/>
              </a:lnSpc>
              <a:spcBef>
                <a:spcPct val="40000"/>
              </a:spcBef>
              <a:buClr>
                <a:srgbClr val="66CC33"/>
              </a:buClr>
              <a:buSzPct val="65000"/>
              <a:buFont typeface="Wingdings" pitchFamily="2" charset="2"/>
              <a:buNone/>
            </a:pPr>
            <a:r>
              <a:rPr kumimoji="1" lang="zh-CN" altLang="en-US">
                <a:solidFill>
                  <a:srgbClr val="00004E"/>
                </a:solidFill>
                <a:ea typeface="宋体" pitchFamily="2" charset="-122"/>
              </a:rPr>
              <a:t>  中间值 </a:t>
            </a:r>
            <a:r>
              <a:rPr kumimoji="1" lang="en-US" altLang="zh-CN">
                <a:solidFill>
                  <a:srgbClr val="00004E"/>
                </a:solidFill>
                <a:ea typeface="宋体" pitchFamily="2" charset="-122"/>
              </a:rPr>
              <a:t>2   4   6   8        </a:t>
            </a:r>
            <a:r>
              <a:rPr kumimoji="1" lang="zh-CN" altLang="en-US">
                <a:solidFill>
                  <a:srgbClr val="00004E"/>
                </a:solidFill>
                <a:ea typeface="宋体" pitchFamily="2" charset="-122"/>
              </a:rPr>
              <a:t>且        </a:t>
            </a:r>
            <a:r>
              <a:rPr kumimoji="1" lang="en-US" altLang="zh-CN" i="1">
                <a:solidFill>
                  <a:srgbClr val="00004E"/>
                </a:solidFill>
                <a:ea typeface="宋体" pitchFamily="2" charset="-122"/>
              </a:rPr>
              <a:t>a</a:t>
            </a:r>
            <a:r>
              <a:rPr kumimoji="1" lang="en-US" altLang="zh-CN" baseline="-25000">
                <a:solidFill>
                  <a:srgbClr val="00004E"/>
                </a:solidFill>
                <a:ea typeface="宋体" pitchFamily="2" charset="-122"/>
              </a:rPr>
              <a:t>ji</a:t>
            </a:r>
            <a:r>
              <a:rPr kumimoji="1" lang="en-US" altLang="zh-CN">
                <a:solidFill>
                  <a:srgbClr val="00004E"/>
                </a:solidFill>
                <a:ea typeface="宋体" pitchFamily="2" charset="-122"/>
              </a:rPr>
              <a:t>=1/</a:t>
            </a:r>
            <a:r>
              <a:rPr kumimoji="1" lang="en-US" altLang="zh-CN" i="1">
                <a:solidFill>
                  <a:srgbClr val="00004E"/>
                </a:solidFill>
                <a:ea typeface="宋体" pitchFamily="2" charset="-122"/>
              </a:rPr>
              <a:t>a</a:t>
            </a:r>
            <a:r>
              <a:rPr kumimoji="1" lang="en-US" altLang="zh-CN" baseline="-25000">
                <a:solidFill>
                  <a:srgbClr val="00004E"/>
                </a:solidFill>
                <a:ea typeface="宋体" pitchFamily="2" charset="-122"/>
              </a:rPr>
              <a:t>ji</a:t>
            </a:r>
            <a:r>
              <a:rPr kumimoji="1" lang="en-US" altLang="zh-CN">
                <a:solidFill>
                  <a:srgbClr val="00004E"/>
                </a:solidFill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620713"/>
            <a:ext cx="2736850" cy="476250"/>
          </a:xfrm>
          <a:noFill/>
          <a:ln/>
          <a:effectLst>
            <a:outerShdw dist="17961" dir="2700000" algn="ctr" rotWithShape="0">
              <a:srgbClr val="00009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zh-CN" altLang="en-US" sz="2800">
                <a:solidFill>
                  <a:srgbClr val="006600"/>
                </a:solidFill>
                <a:latin typeface="Times New Roman" pitchFamily="18" charset="0"/>
              </a:rPr>
              <a:t>两两比较矩阵</a:t>
            </a:r>
          </a:p>
        </p:txBody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8550" y="1357313"/>
            <a:ext cx="2965450" cy="9683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kumimoji="1" lang="en-US" altLang="zh-CN" b="1">
                <a:latin typeface="Times New Roman" pitchFamily="18" charset="0"/>
              </a:rPr>
              <a:t>           A=(</a:t>
            </a:r>
            <a:r>
              <a:rPr kumimoji="1" lang="en-US" altLang="zh-CN" b="1" i="1">
                <a:latin typeface="Times New Roman" pitchFamily="18" charset="0"/>
              </a:rPr>
              <a:t>a</a:t>
            </a:r>
            <a:r>
              <a:rPr kumimoji="1" lang="en-US" altLang="zh-CN" b="1" baseline="-25000">
                <a:latin typeface="Times New Roman" pitchFamily="18" charset="0"/>
              </a:rPr>
              <a:t>ij</a:t>
            </a:r>
            <a:r>
              <a:rPr kumimoji="1" lang="en-US" altLang="zh-CN" b="1">
                <a:latin typeface="Times New Roman" pitchFamily="18" charset="0"/>
              </a:rPr>
              <a:t>)</a:t>
            </a:r>
            <a:r>
              <a:rPr kumimoji="1" lang="en-US" altLang="zh-CN" b="1" baseline="-25000">
                <a:latin typeface="Times New Roman" pitchFamily="18" charset="0"/>
              </a:rPr>
              <a:t>n×n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b="1">
                <a:latin typeface="Times New Roman" pitchFamily="18" charset="0"/>
              </a:rPr>
              <a:t>也称为</a:t>
            </a:r>
            <a:r>
              <a:rPr kumimoji="1" lang="zh-CN" altLang="en-US" b="1">
                <a:solidFill>
                  <a:schemeClr val="accent2"/>
                </a:solidFill>
                <a:latin typeface="Times New Roman" pitchFamily="18" charset="0"/>
              </a:rPr>
              <a:t>正互反矩阵。</a:t>
            </a:r>
          </a:p>
        </p:txBody>
      </p:sp>
      <p:sp>
        <p:nvSpPr>
          <p:cNvPr id="828420" name="Rectangle 4"/>
          <p:cNvSpPr>
            <a:spLocks noChangeArrowheads="1"/>
          </p:cNvSpPr>
          <p:nvPr/>
        </p:nvSpPr>
        <p:spPr bwMode="auto">
          <a:xfrm>
            <a:off x="688975" y="2500313"/>
            <a:ext cx="4283075" cy="356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FC7916"/>
              </a:buClr>
              <a:buSzPct val="90000"/>
              <a:buFont typeface="Wingdings" pitchFamily="2" charset="2"/>
              <a:buChar char="v"/>
            </a:pPr>
            <a:r>
              <a:rPr kumimoji="1" lang="zh-CN" altLang="en-US" b="1">
                <a:solidFill>
                  <a:srgbClr val="00004E"/>
                </a:solidFill>
                <a:ea typeface="宋体" pitchFamily="2" charset="-122"/>
              </a:rPr>
              <a:t>如模型</a:t>
            </a:r>
            <a:r>
              <a:rPr kumimoji="1" lang="en-US" altLang="zh-CN" b="1">
                <a:solidFill>
                  <a:srgbClr val="00004E"/>
                </a:solidFill>
                <a:ea typeface="宋体" pitchFamily="2" charset="-122"/>
              </a:rPr>
              <a:t>1 </a:t>
            </a:r>
            <a:r>
              <a:rPr kumimoji="1" lang="zh-CN" altLang="en-US" b="1">
                <a:solidFill>
                  <a:srgbClr val="00004E"/>
                </a:solidFill>
                <a:ea typeface="宋体" pitchFamily="2" charset="-122"/>
              </a:rPr>
              <a:t>建立层次分析模型：</a:t>
            </a:r>
          </a:p>
          <a:p>
            <a:pPr lvl="1" eaLnBrk="1" hangingPunct="1">
              <a:spcBef>
                <a:spcPct val="50000"/>
              </a:spcBef>
              <a:buClr>
                <a:srgbClr val="FC7916"/>
              </a:buClr>
              <a:buSzPct val="90000"/>
              <a:buFont typeface="Wingdings" pitchFamily="2" charset="2"/>
              <a:buNone/>
            </a:pPr>
            <a:r>
              <a:rPr kumimoji="1" lang="zh-CN" altLang="en-US" b="1">
                <a:solidFill>
                  <a:srgbClr val="00004E"/>
                </a:solidFill>
                <a:ea typeface="宋体" pitchFamily="2" charset="-122"/>
              </a:rPr>
              <a:t>第二层对第一层进行   </a:t>
            </a:r>
            <a:r>
              <a:rPr kumimoji="1" lang="en-US" altLang="zh-CN" b="1">
                <a:solidFill>
                  <a:srgbClr val="00004E"/>
                </a:solidFill>
                <a:ea typeface="宋体" pitchFamily="2" charset="-122"/>
              </a:rPr>
              <a:t>C</a:t>
            </a:r>
            <a:r>
              <a:rPr kumimoji="1" lang="en-US" altLang="zh-CN" b="1" baseline="-25000">
                <a:solidFill>
                  <a:srgbClr val="00004E"/>
                </a:solidFill>
                <a:ea typeface="宋体" pitchFamily="2" charset="-122"/>
              </a:rPr>
              <a:t>5</a:t>
            </a:r>
            <a:r>
              <a:rPr kumimoji="1" lang="en-US" altLang="zh-CN" b="1" baseline="30000">
                <a:solidFill>
                  <a:srgbClr val="00004E"/>
                </a:solidFill>
                <a:ea typeface="宋体" pitchFamily="2" charset="-122"/>
              </a:rPr>
              <a:t>2</a:t>
            </a:r>
            <a:r>
              <a:rPr kumimoji="1" lang="en-US" altLang="zh-CN" b="1">
                <a:solidFill>
                  <a:srgbClr val="00004E"/>
                </a:solidFill>
                <a:ea typeface="宋体" pitchFamily="2" charset="-122"/>
              </a:rPr>
              <a:t>=10 </a:t>
            </a:r>
            <a:r>
              <a:rPr kumimoji="1" lang="zh-CN" altLang="en-US" b="1">
                <a:solidFill>
                  <a:srgbClr val="00004E"/>
                </a:solidFill>
                <a:ea typeface="宋体" pitchFamily="2" charset="-122"/>
              </a:rPr>
              <a:t>次比较</a:t>
            </a:r>
          </a:p>
          <a:p>
            <a:pPr lvl="1" eaLnBrk="1" hangingPunct="1">
              <a:spcBef>
                <a:spcPct val="50000"/>
              </a:spcBef>
              <a:buClr>
                <a:srgbClr val="FC7916"/>
              </a:buClr>
              <a:buSzPct val="90000"/>
              <a:buFont typeface="Wingdings" pitchFamily="2" charset="2"/>
              <a:buNone/>
            </a:pPr>
            <a:r>
              <a:rPr kumimoji="1" lang="zh-CN" altLang="en-US" b="1">
                <a:solidFill>
                  <a:srgbClr val="00004E"/>
                </a:solidFill>
                <a:ea typeface="宋体" pitchFamily="2" charset="-122"/>
              </a:rPr>
              <a:t>例</a:t>
            </a:r>
            <a:r>
              <a:rPr kumimoji="1" lang="en-US" altLang="zh-CN" b="1">
                <a:solidFill>
                  <a:srgbClr val="00004E"/>
                </a:solidFill>
                <a:ea typeface="宋体" pitchFamily="2" charset="-122"/>
              </a:rPr>
              <a:t>:   P1:P2=3       P2:P4=2</a:t>
            </a:r>
          </a:p>
          <a:p>
            <a:pPr lvl="1" eaLnBrk="1" hangingPunct="1">
              <a:spcBef>
                <a:spcPct val="50000"/>
              </a:spcBef>
              <a:buClr>
                <a:srgbClr val="FC7916"/>
              </a:buClr>
              <a:buSzPct val="90000"/>
              <a:buFont typeface="Wingdings" pitchFamily="2" charset="2"/>
              <a:buNone/>
            </a:pPr>
            <a:r>
              <a:rPr kumimoji="1" lang="zh-CN" altLang="en-US" b="1">
                <a:solidFill>
                  <a:srgbClr val="00004E"/>
                </a:solidFill>
                <a:ea typeface="宋体" pitchFamily="2" charset="-122"/>
              </a:rPr>
              <a:t>另</a:t>
            </a:r>
            <a:r>
              <a:rPr kumimoji="1" lang="en-US" altLang="zh-CN" b="1">
                <a:solidFill>
                  <a:srgbClr val="00004E"/>
                </a:solidFill>
                <a:ea typeface="宋体" pitchFamily="2" charset="-122"/>
              </a:rPr>
              <a:t>:   </a:t>
            </a:r>
            <a:r>
              <a:rPr kumimoji="1" lang="zh-CN" altLang="en-US" b="1">
                <a:solidFill>
                  <a:srgbClr val="00004E"/>
                </a:solidFill>
                <a:ea typeface="宋体" pitchFamily="2" charset="-122"/>
              </a:rPr>
              <a:t>可推得</a:t>
            </a:r>
            <a:r>
              <a:rPr kumimoji="1" lang="en-US" altLang="zh-CN" b="1">
                <a:solidFill>
                  <a:srgbClr val="00004E"/>
                </a:solidFill>
                <a:ea typeface="宋体" pitchFamily="2" charset="-122"/>
              </a:rPr>
              <a:t>:    P1:P4=6</a:t>
            </a:r>
          </a:p>
          <a:p>
            <a:pPr lvl="1" eaLnBrk="1" hangingPunct="1">
              <a:spcBef>
                <a:spcPct val="50000"/>
              </a:spcBef>
              <a:buClr>
                <a:srgbClr val="FC7916"/>
              </a:buClr>
              <a:buSzPct val="90000"/>
              <a:buFont typeface="Wingdings" pitchFamily="2" charset="2"/>
              <a:buNone/>
            </a:pPr>
            <a:r>
              <a:rPr kumimoji="1" lang="en-US" altLang="zh-CN" b="1">
                <a:solidFill>
                  <a:srgbClr val="00004E"/>
                </a:solidFill>
                <a:ea typeface="宋体" pitchFamily="2" charset="-122"/>
              </a:rPr>
              <a:t>                </a:t>
            </a:r>
            <a:r>
              <a:rPr kumimoji="1" lang="zh-CN" altLang="en-US" b="1">
                <a:solidFill>
                  <a:srgbClr val="00004E"/>
                </a:solidFill>
                <a:ea typeface="宋体" pitchFamily="2" charset="-122"/>
              </a:rPr>
              <a:t>但</a:t>
            </a:r>
            <a:r>
              <a:rPr kumimoji="1" lang="en-US" altLang="zh-CN" b="1">
                <a:solidFill>
                  <a:srgbClr val="00004E"/>
                </a:solidFill>
                <a:ea typeface="宋体" pitchFamily="2" charset="-122"/>
              </a:rPr>
              <a:t>:    P1:P4=5</a:t>
            </a:r>
          </a:p>
          <a:p>
            <a:pPr lvl="1" eaLnBrk="1" hangingPunct="1">
              <a:spcBef>
                <a:spcPct val="50000"/>
              </a:spcBef>
              <a:buClr>
                <a:srgbClr val="FC7916"/>
              </a:buClr>
              <a:buSzPct val="90000"/>
              <a:buFont typeface="Wingdings" pitchFamily="2" charset="2"/>
              <a:buNone/>
            </a:pPr>
            <a:r>
              <a:rPr kumimoji="1" lang="en-US" altLang="zh-CN" b="1">
                <a:solidFill>
                  <a:srgbClr val="00004E"/>
                </a:solidFill>
                <a:ea typeface="宋体" pitchFamily="2" charset="-122"/>
              </a:rPr>
              <a:t>        </a:t>
            </a:r>
            <a:r>
              <a:rPr kumimoji="1" lang="zh-CN" altLang="en-US" b="1">
                <a:solidFill>
                  <a:srgbClr val="00004E"/>
                </a:solidFill>
                <a:ea typeface="宋体" pitchFamily="2" charset="-122"/>
              </a:rPr>
              <a:t>说明什么</a:t>
            </a:r>
            <a:r>
              <a:rPr kumimoji="1" lang="en-US" altLang="zh-CN" b="1">
                <a:solidFill>
                  <a:srgbClr val="00004E"/>
                </a:solidFill>
                <a:ea typeface="宋体" pitchFamily="2" charset="-122"/>
              </a:rPr>
              <a:t>?</a:t>
            </a:r>
          </a:p>
        </p:txBody>
      </p:sp>
      <p:grpSp>
        <p:nvGrpSpPr>
          <p:cNvPr id="828421" name="Group 5"/>
          <p:cNvGrpSpPr>
            <a:grpSpLocks/>
          </p:cNvGrpSpPr>
          <p:nvPr/>
        </p:nvGrpSpPr>
        <p:grpSpPr bwMode="auto">
          <a:xfrm>
            <a:off x="5365750" y="1244600"/>
            <a:ext cx="3200400" cy="2286000"/>
            <a:chOff x="3648" y="336"/>
            <a:chExt cx="2016" cy="1440"/>
          </a:xfrm>
        </p:grpSpPr>
        <p:sp>
          <p:nvSpPr>
            <p:cNvPr id="828422" name="Line 6"/>
            <p:cNvSpPr>
              <a:spLocks noChangeShapeType="1"/>
            </p:cNvSpPr>
            <p:nvPr/>
          </p:nvSpPr>
          <p:spPr bwMode="auto">
            <a:xfrm flipH="1" flipV="1">
              <a:off x="4560" y="1152"/>
              <a:ext cx="816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grpSp>
          <p:nvGrpSpPr>
            <p:cNvPr id="828423" name="Group 7"/>
            <p:cNvGrpSpPr>
              <a:grpSpLocks/>
            </p:cNvGrpSpPr>
            <p:nvPr/>
          </p:nvGrpSpPr>
          <p:grpSpPr bwMode="auto">
            <a:xfrm>
              <a:off x="3648" y="336"/>
              <a:ext cx="2016" cy="816"/>
              <a:chOff x="3648" y="336"/>
              <a:chExt cx="2016" cy="816"/>
            </a:xfrm>
          </p:grpSpPr>
          <p:sp>
            <p:nvSpPr>
              <p:cNvPr id="828424" name="Rectangle 8"/>
              <p:cNvSpPr>
                <a:spLocks noChangeArrowheads="1"/>
              </p:cNvSpPr>
              <p:nvPr/>
            </p:nvSpPr>
            <p:spPr bwMode="auto">
              <a:xfrm>
                <a:off x="3648" y="912"/>
                <a:ext cx="432" cy="24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kumimoji="1" lang="zh-CN" altLang="en-US" sz="2000" b="1">
                    <a:solidFill>
                      <a:schemeClr val="bg1"/>
                    </a:solidFill>
                    <a:ea typeface="宋体" pitchFamily="2" charset="-122"/>
                  </a:rPr>
                  <a:t>景点</a:t>
                </a:r>
              </a:p>
            </p:txBody>
          </p:sp>
          <p:sp>
            <p:nvSpPr>
              <p:cNvPr id="828425" name="Rectangle 9"/>
              <p:cNvSpPr>
                <a:spLocks noChangeArrowheads="1"/>
              </p:cNvSpPr>
              <p:nvPr/>
            </p:nvSpPr>
            <p:spPr bwMode="auto">
              <a:xfrm>
                <a:off x="4464" y="336"/>
                <a:ext cx="432" cy="24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kumimoji="1" lang="zh-CN" altLang="en-US" sz="2000" b="1">
                    <a:solidFill>
                      <a:schemeClr val="bg1"/>
                    </a:solidFill>
                    <a:ea typeface="宋体" pitchFamily="2" charset="-122"/>
                  </a:rPr>
                  <a:t>旅游</a:t>
                </a:r>
              </a:p>
            </p:txBody>
          </p:sp>
          <p:sp>
            <p:nvSpPr>
              <p:cNvPr id="828426" name="Rectangle 10"/>
              <p:cNvSpPr>
                <a:spLocks noChangeArrowheads="1"/>
              </p:cNvSpPr>
              <p:nvPr/>
            </p:nvSpPr>
            <p:spPr bwMode="auto">
              <a:xfrm>
                <a:off x="4176" y="912"/>
                <a:ext cx="432" cy="24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kumimoji="1" lang="zh-CN" altLang="en-US" sz="2000" b="1">
                    <a:solidFill>
                      <a:schemeClr val="bg1"/>
                    </a:solidFill>
                    <a:ea typeface="宋体" pitchFamily="2" charset="-122"/>
                  </a:rPr>
                  <a:t>吃住</a:t>
                </a:r>
              </a:p>
            </p:txBody>
          </p:sp>
          <p:sp>
            <p:nvSpPr>
              <p:cNvPr id="828427" name="Rectangle 11"/>
              <p:cNvSpPr>
                <a:spLocks noChangeArrowheads="1"/>
              </p:cNvSpPr>
              <p:nvPr/>
            </p:nvSpPr>
            <p:spPr bwMode="auto">
              <a:xfrm>
                <a:off x="4704" y="912"/>
                <a:ext cx="432" cy="24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kumimoji="1" lang="zh-CN" altLang="en-US" sz="2000" b="1">
                    <a:solidFill>
                      <a:schemeClr val="bg1"/>
                    </a:solidFill>
                    <a:ea typeface="宋体" pitchFamily="2" charset="-122"/>
                  </a:rPr>
                  <a:t>费用</a:t>
                </a:r>
              </a:p>
            </p:txBody>
          </p:sp>
          <p:sp>
            <p:nvSpPr>
              <p:cNvPr id="828428" name="Rectangle 12"/>
              <p:cNvSpPr>
                <a:spLocks noChangeArrowheads="1"/>
              </p:cNvSpPr>
              <p:nvPr/>
            </p:nvSpPr>
            <p:spPr bwMode="auto">
              <a:xfrm>
                <a:off x="5232" y="912"/>
                <a:ext cx="432" cy="24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kumimoji="1" lang="zh-CN" altLang="en-US" sz="2000" b="1">
                    <a:solidFill>
                      <a:schemeClr val="bg1"/>
                    </a:solidFill>
                    <a:ea typeface="宋体" pitchFamily="2" charset="-122"/>
                  </a:rPr>
                  <a:t>交通</a:t>
                </a:r>
              </a:p>
            </p:txBody>
          </p:sp>
          <p:sp>
            <p:nvSpPr>
              <p:cNvPr id="828429" name="Line 13"/>
              <p:cNvSpPr>
                <a:spLocks noChangeShapeType="1"/>
              </p:cNvSpPr>
              <p:nvPr/>
            </p:nvSpPr>
            <p:spPr bwMode="auto">
              <a:xfrm flipV="1">
                <a:off x="3888" y="576"/>
                <a:ext cx="576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zh-CN" altLang="en-US"/>
              </a:p>
            </p:txBody>
          </p:sp>
          <p:sp>
            <p:nvSpPr>
              <p:cNvPr id="828430" name="Line 14"/>
              <p:cNvSpPr>
                <a:spLocks noChangeShapeType="1"/>
              </p:cNvSpPr>
              <p:nvPr/>
            </p:nvSpPr>
            <p:spPr bwMode="auto">
              <a:xfrm flipV="1">
                <a:off x="4464" y="576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zh-CN" altLang="en-US"/>
              </a:p>
            </p:txBody>
          </p:sp>
          <p:sp>
            <p:nvSpPr>
              <p:cNvPr id="828431" name="Line 15"/>
              <p:cNvSpPr>
                <a:spLocks noChangeShapeType="1"/>
              </p:cNvSpPr>
              <p:nvPr/>
            </p:nvSpPr>
            <p:spPr bwMode="auto">
              <a:xfrm flipH="1" flipV="1">
                <a:off x="4800" y="576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zh-CN" altLang="en-US"/>
              </a:p>
            </p:txBody>
          </p:sp>
          <p:sp>
            <p:nvSpPr>
              <p:cNvPr id="828432" name="Line 16"/>
              <p:cNvSpPr>
                <a:spLocks noChangeShapeType="1"/>
              </p:cNvSpPr>
              <p:nvPr/>
            </p:nvSpPr>
            <p:spPr bwMode="auto">
              <a:xfrm flipH="1" flipV="1">
                <a:off x="4896" y="576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zh-CN" altLang="en-US"/>
              </a:p>
            </p:txBody>
          </p:sp>
        </p:grpSp>
        <p:sp>
          <p:nvSpPr>
            <p:cNvPr id="828433" name="Rectangle 17"/>
            <p:cNvSpPr>
              <a:spLocks noChangeArrowheads="1"/>
            </p:cNvSpPr>
            <p:nvPr/>
          </p:nvSpPr>
          <p:spPr bwMode="auto">
            <a:xfrm>
              <a:off x="3840" y="1536"/>
              <a:ext cx="432" cy="24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000" b="1">
                  <a:solidFill>
                    <a:schemeClr val="bg1"/>
                  </a:solidFill>
                  <a:ea typeface="宋体" pitchFamily="2" charset="-122"/>
                </a:rPr>
                <a:t>P1</a:t>
              </a:r>
            </a:p>
          </p:txBody>
        </p:sp>
        <p:sp>
          <p:nvSpPr>
            <p:cNvPr id="828434" name="Rectangle 18"/>
            <p:cNvSpPr>
              <a:spLocks noChangeArrowheads="1"/>
            </p:cNvSpPr>
            <p:nvPr/>
          </p:nvSpPr>
          <p:spPr bwMode="auto">
            <a:xfrm>
              <a:off x="4512" y="1536"/>
              <a:ext cx="432" cy="24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000" b="1">
                  <a:solidFill>
                    <a:schemeClr val="bg1"/>
                  </a:solidFill>
                  <a:ea typeface="宋体" pitchFamily="2" charset="-122"/>
                </a:rPr>
                <a:t>P2</a:t>
              </a:r>
            </a:p>
          </p:txBody>
        </p:sp>
        <p:sp>
          <p:nvSpPr>
            <p:cNvPr id="828435" name="Rectangle 19"/>
            <p:cNvSpPr>
              <a:spLocks noChangeArrowheads="1"/>
            </p:cNvSpPr>
            <p:nvPr/>
          </p:nvSpPr>
          <p:spPr bwMode="auto">
            <a:xfrm>
              <a:off x="5184" y="1536"/>
              <a:ext cx="432" cy="24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000" b="1">
                  <a:solidFill>
                    <a:schemeClr val="bg1"/>
                  </a:solidFill>
                  <a:ea typeface="宋体" pitchFamily="2" charset="-122"/>
                </a:rPr>
                <a:t>P3</a:t>
              </a:r>
            </a:p>
          </p:txBody>
        </p:sp>
        <p:sp>
          <p:nvSpPr>
            <p:cNvPr id="828436" name="Line 20"/>
            <p:cNvSpPr>
              <a:spLocks noChangeShapeType="1"/>
            </p:cNvSpPr>
            <p:nvPr/>
          </p:nvSpPr>
          <p:spPr bwMode="auto">
            <a:xfrm flipV="1">
              <a:off x="3888" y="1152"/>
              <a:ext cx="0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8437" name="Line 21"/>
            <p:cNvSpPr>
              <a:spLocks noChangeShapeType="1"/>
            </p:cNvSpPr>
            <p:nvPr/>
          </p:nvSpPr>
          <p:spPr bwMode="auto">
            <a:xfrm flipV="1">
              <a:off x="4032" y="1152"/>
              <a:ext cx="288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8438" name="Line 22"/>
            <p:cNvSpPr>
              <a:spLocks noChangeShapeType="1"/>
            </p:cNvSpPr>
            <p:nvPr/>
          </p:nvSpPr>
          <p:spPr bwMode="auto">
            <a:xfrm flipV="1">
              <a:off x="4128" y="1152"/>
              <a:ext cx="672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8439" name="Line 23"/>
            <p:cNvSpPr>
              <a:spLocks noChangeShapeType="1"/>
            </p:cNvSpPr>
            <p:nvPr/>
          </p:nvSpPr>
          <p:spPr bwMode="auto">
            <a:xfrm flipV="1">
              <a:off x="4224" y="1152"/>
              <a:ext cx="1104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8440" name="Line 24"/>
            <p:cNvSpPr>
              <a:spLocks noChangeShapeType="1"/>
            </p:cNvSpPr>
            <p:nvPr/>
          </p:nvSpPr>
          <p:spPr bwMode="auto">
            <a:xfrm flipH="1" flipV="1">
              <a:off x="3936" y="1152"/>
              <a:ext cx="624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8441" name="Line 25"/>
            <p:cNvSpPr>
              <a:spLocks noChangeShapeType="1"/>
            </p:cNvSpPr>
            <p:nvPr/>
          </p:nvSpPr>
          <p:spPr bwMode="auto">
            <a:xfrm flipH="1" flipV="1">
              <a:off x="4416" y="1152"/>
              <a:ext cx="240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8442" name="Line 26"/>
            <p:cNvSpPr>
              <a:spLocks noChangeShapeType="1"/>
            </p:cNvSpPr>
            <p:nvPr/>
          </p:nvSpPr>
          <p:spPr bwMode="auto">
            <a:xfrm flipV="1">
              <a:off x="4800" y="1152"/>
              <a:ext cx="96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8443" name="Line 27"/>
            <p:cNvSpPr>
              <a:spLocks noChangeShapeType="1"/>
            </p:cNvSpPr>
            <p:nvPr/>
          </p:nvSpPr>
          <p:spPr bwMode="auto">
            <a:xfrm flipV="1">
              <a:off x="4896" y="1152"/>
              <a:ext cx="528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8444" name="Line 28"/>
            <p:cNvSpPr>
              <a:spLocks noChangeShapeType="1"/>
            </p:cNvSpPr>
            <p:nvPr/>
          </p:nvSpPr>
          <p:spPr bwMode="auto">
            <a:xfrm flipH="1" flipV="1">
              <a:off x="4080" y="1152"/>
              <a:ext cx="1152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8445" name="Line 29"/>
            <p:cNvSpPr>
              <a:spLocks noChangeShapeType="1"/>
            </p:cNvSpPr>
            <p:nvPr/>
          </p:nvSpPr>
          <p:spPr bwMode="auto">
            <a:xfrm flipH="1" flipV="1">
              <a:off x="5040" y="1152"/>
              <a:ext cx="432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8446" name="Line 30"/>
            <p:cNvSpPr>
              <a:spLocks noChangeShapeType="1"/>
            </p:cNvSpPr>
            <p:nvPr/>
          </p:nvSpPr>
          <p:spPr bwMode="auto">
            <a:xfrm flipV="1">
              <a:off x="5568" y="1152"/>
              <a:ext cx="0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  <p:graphicFrame>
        <p:nvGraphicFramePr>
          <p:cNvPr id="828447" name="Object 31"/>
          <p:cNvGraphicFramePr>
            <a:graphicFrameLocks noChangeAspect="1"/>
          </p:cNvGraphicFramePr>
          <p:nvPr/>
        </p:nvGraphicFramePr>
        <p:xfrm>
          <a:off x="5491163" y="3940175"/>
          <a:ext cx="2863850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51" name="Equation" r:id="rId4" imgW="1447560" imgH="914400" progId="Equation.3">
                  <p:embed/>
                </p:oleObj>
              </mc:Choice>
              <mc:Fallback>
                <p:oleObj name="Equation" r:id="rId4" imgW="1447560" imgH="9144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1163" y="3940175"/>
                        <a:ext cx="2863850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8448" name="Rectangle 32"/>
          <p:cNvSpPr>
            <a:spLocks noChangeArrowheads="1"/>
          </p:cNvSpPr>
          <p:nvPr/>
        </p:nvSpPr>
        <p:spPr bwMode="auto">
          <a:xfrm>
            <a:off x="1317625" y="5984875"/>
            <a:ext cx="554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 algn="ctr" eaLnBrk="1" hangingPunct="1">
              <a:spcBef>
                <a:spcPct val="50000"/>
              </a:spcBef>
              <a:buClr>
                <a:srgbClr val="FC7916"/>
              </a:buClr>
              <a:buSzPct val="90000"/>
              <a:buFont typeface="Wingdings" pitchFamily="2" charset="2"/>
              <a:buNone/>
            </a:pPr>
            <a:r>
              <a:rPr kumimoji="1" lang="zh-CN" altLang="en-US" b="1">
                <a:solidFill>
                  <a:srgbClr val="00004E"/>
                </a:solidFill>
                <a:ea typeface="宋体" pitchFamily="2" charset="-122"/>
              </a:rPr>
              <a:t>这一点称为比较判断矩阵的</a:t>
            </a:r>
            <a:r>
              <a:rPr kumimoji="1" lang="zh-CN" altLang="en-US" b="1">
                <a:solidFill>
                  <a:schemeClr val="accent2"/>
                </a:solidFill>
                <a:ea typeface="宋体" pitchFamily="2" charset="-122"/>
              </a:rPr>
              <a:t>不一致性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8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8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2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639763"/>
            <a:ext cx="1962150" cy="476250"/>
          </a:xfrm>
          <a:noFill/>
          <a:ln/>
          <a:effectLst>
            <a:outerShdw dist="17961" dir="2700000" algn="ctr" rotWithShape="0">
              <a:srgbClr val="00009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230188" indent="-230188"/>
            <a:r>
              <a:rPr lang="zh-CN" altLang="en-US" sz="2800">
                <a:solidFill>
                  <a:srgbClr val="006600"/>
                </a:solidFill>
                <a:latin typeface="Times New Roman" pitchFamily="18" charset="0"/>
              </a:rPr>
              <a:t>理论分析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2711450"/>
            <a:ext cx="2449512" cy="420688"/>
          </a:xfrm>
        </p:spPr>
        <p:txBody>
          <a:bodyPr/>
          <a:lstStyle/>
          <a:p>
            <a:r>
              <a:rPr lang="en-US" altLang="zh-CN" b="1">
                <a:solidFill>
                  <a:srgbClr val="000052"/>
                </a:solidFill>
              </a:rPr>
              <a:t>i</a:t>
            </a:r>
            <a:r>
              <a:rPr lang="zh-CN" altLang="en-US" b="1">
                <a:solidFill>
                  <a:srgbClr val="000052"/>
                </a:solidFill>
              </a:rPr>
              <a:t>与</a:t>
            </a:r>
            <a:r>
              <a:rPr lang="en-US" altLang="zh-CN" b="1">
                <a:solidFill>
                  <a:srgbClr val="000052"/>
                </a:solidFill>
              </a:rPr>
              <a:t>j</a:t>
            </a:r>
            <a:r>
              <a:rPr lang="zh-CN" altLang="en-US" b="1">
                <a:solidFill>
                  <a:srgbClr val="000052"/>
                </a:solidFill>
              </a:rPr>
              <a:t>比较 </a:t>
            </a:r>
          </a:p>
        </p:txBody>
      </p:sp>
      <p:sp>
        <p:nvSpPr>
          <p:cNvPr id="830468" name="Rectangle 4"/>
          <p:cNvSpPr>
            <a:spLocks noChangeArrowheads="1"/>
          </p:cNvSpPr>
          <p:nvPr/>
        </p:nvSpPr>
        <p:spPr bwMode="auto">
          <a:xfrm>
            <a:off x="3551238" y="2746375"/>
            <a:ext cx="222408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60000"/>
              </a:spcBef>
              <a:buClr>
                <a:srgbClr val="0099FF"/>
              </a:buClr>
              <a:buSzPct val="75000"/>
              <a:buFont typeface="Wingdings" pitchFamily="2" charset="2"/>
              <a:buChar char="n"/>
            </a:pPr>
            <a:r>
              <a:rPr lang="en-US" altLang="zh-CN" b="1">
                <a:solidFill>
                  <a:srgbClr val="000052"/>
                </a:solidFill>
                <a:latin typeface="宋体" pitchFamily="2" charset="-122"/>
                <a:ea typeface="宋体" pitchFamily="2" charset="-122"/>
              </a:rPr>
              <a:t>j</a:t>
            </a:r>
            <a:r>
              <a:rPr lang="zh-CN" altLang="en-US" b="1">
                <a:solidFill>
                  <a:srgbClr val="000052"/>
                </a:solidFill>
                <a:latin typeface="宋体" pitchFamily="2" charset="-122"/>
                <a:ea typeface="宋体" pitchFamily="2" charset="-122"/>
              </a:rPr>
              <a:t>与</a:t>
            </a:r>
            <a:r>
              <a:rPr lang="en-US" altLang="zh-CN" b="1">
                <a:solidFill>
                  <a:srgbClr val="000052"/>
                </a:solidFill>
                <a:latin typeface="宋体" pitchFamily="2" charset="-122"/>
                <a:ea typeface="宋体" pitchFamily="2" charset="-122"/>
              </a:rPr>
              <a:t>k</a:t>
            </a:r>
            <a:r>
              <a:rPr lang="zh-CN" altLang="en-US" b="1">
                <a:solidFill>
                  <a:srgbClr val="000052"/>
                </a:solidFill>
                <a:latin typeface="宋体" pitchFamily="2" charset="-122"/>
                <a:ea typeface="宋体" pitchFamily="2" charset="-122"/>
              </a:rPr>
              <a:t>比较 </a:t>
            </a:r>
          </a:p>
        </p:txBody>
      </p:sp>
      <p:sp>
        <p:nvSpPr>
          <p:cNvPr id="830469" name="Rectangle 5"/>
          <p:cNvSpPr>
            <a:spLocks noChangeArrowheads="1"/>
          </p:cNvSpPr>
          <p:nvPr/>
        </p:nvSpPr>
        <p:spPr bwMode="auto">
          <a:xfrm>
            <a:off x="5737225" y="2735263"/>
            <a:ext cx="2224088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60000"/>
              </a:spcBef>
              <a:buClr>
                <a:srgbClr val="0099FF"/>
              </a:buClr>
              <a:buSzPct val="75000"/>
              <a:buFont typeface="Wingdings" pitchFamily="2" charset="2"/>
              <a:buChar char="n"/>
            </a:pPr>
            <a:r>
              <a:rPr lang="en-US" altLang="zh-CN" b="1">
                <a:solidFill>
                  <a:srgbClr val="000052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b="1">
                <a:solidFill>
                  <a:srgbClr val="000052"/>
                </a:solidFill>
                <a:latin typeface="宋体" pitchFamily="2" charset="-122"/>
                <a:ea typeface="宋体" pitchFamily="2" charset="-122"/>
              </a:rPr>
              <a:t>与</a:t>
            </a:r>
            <a:r>
              <a:rPr lang="en-US" altLang="zh-CN" b="1">
                <a:solidFill>
                  <a:srgbClr val="000052"/>
                </a:solidFill>
                <a:latin typeface="宋体" pitchFamily="2" charset="-122"/>
                <a:ea typeface="宋体" pitchFamily="2" charset="-122"/>
              </a:rPr>
              <a:t>j</a:t>
            </a:r>
            <a:r>
              <a:rPr lang="zh-CN" altLang="en-US" b="1">
                <a:solidFill>
                  <a:srgbClr val="000052"/>
                </a:solidFill>
                <a:latin typeface="宋体" pitchFamily="2" charset="-122"/>
                <a:ea typeface="宋体" pitchFamily="2" charset="-122"/>
              </a:rPr>
              <a:t>比较 </a:t>
            </a:r>
          </a:p>
        </p:txBody>
      </p:sp>
      <p:sp>
        <p:nvSpPr>
          <p:cNvPr id="830470" name="Rectangle 6"/>
          <p:cNvSpPr>
            <a:spLocks noChangeArrowheads="1"/>
          </p:cNvSpPr>
          <p:nvPr/>
        </p:nvSpPr>
        <p:spPr bwMode="auto">
          <a:xfrm>
            <a:off x="2078038" y="1360488"/>
            <a:ext cx="45989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000052"/>
                </a:solidFill>
                <a:ea typeface="宋体" pitchFamily="2" charset="-122"/>
              </a:rPr>
              <a:t>A=(</a:t>
            </a:r>
            <a:r>
              <a:rPr kumimoji="1" lang="en-US" altLang="zh-CN" sz="2800" b="1" i="1">
                <a:solidFill>
                  <a:srgbClr val="000052"/>
                </a:solidFill>
                <a:ea typeface="宋体" pitchFamily="2" charset="-122"/>
              </a:rPr>
              <a:t>a</a:t>
            </a:r>
            <a:r>
              <a:rPr kumimoji="1" lang="en-US" altLang="zh-CN" sz="2800" b="1" baseline="-25000">
                <a:solidFill>
                  <a:srgbClr val="000052"/>
                </a:solidFill>
                <a:ea typeface="宋体" pitchFamily="2" charset="-122"/>
              </a:rPr>
              <a:t>ij</a:t>
            </a:r>
            <a:r>
              <a:rPr kumimoji="1" lang="en-US" altLang="zh-CN" sz="2800" b="1">
                <a:solidFill>
                  <a:srgbClr val="000052"/>
                </a:solidFill>
                <a:ea typeface="宋体" pitchFamily="2" charset="-122"/>
              </a:rPr>
              <a:t>)</a:t>
            </a:r>
            <a:r>
              <a:rPr kumimoji="1" lang="en-US" altLang="zh-CN" sz="2800" b="1" baseline="-25000">
                <a:solidFill>
                  <a:srgbClr val="000052"/>
                </a:solidFill>
                <a:ea typeface="宋体" pitchFamily="2" charset="-122"/>
              </a:rPr>
              <a:t>n×n</a:t>
            </a:r>
            <a:r>
              <a:rPr lang="en-US" altLang="zh-CN" sz="3200" b="1">
                <a:solidFill>
                  <a:srgbClr val="000052"/>
                </a:solidFill>
                <a:latin typeface="宋体" pitchFamily="2" charset="-122"/>
                <a:ea typeface="宋体" pitchFamily="2" charset="-122"/>
              </a:rPr>
              <a:t> :</a:t>
            </a:r>
          </a:p>
          <a:p>
            <a:r>
              <a:rPr lang="en-US" altLang="zh-CN" sz="3200" b="1">
                <a:solidFill>
                  <a:srgbClr val="000052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3200" b="1" baseline="-25000">
                <a:solidFill>
                  <a:srgbClr val="000052"/>
                </a:solidFill>
                <a:latin typeface="宋体" pitchFamily="2" charset="-122"/>
                <a:ea typeface="宋体" pitchFamily="2" charset="-122"/>
              </a:rPr>
              <a:t>ij   </a:t>
            </a:r>
            <a:r>
              <a:rPr lang="en-US" altLang="zh-CN" sz="3200" b="1">
                <a:solidFill>
                  <a:srgbClr val="000052"/>
                </a:solidFill>
                <a:latin typeface="宋体" pitchFamily="2" charset="-122"/>
                <a:ea typeface="宋体" pitchFamily="2" charset="-122"/>
              </a:rPr>
              <a:t>×   a</a:t>
            </a:r>
            <a:r>
              <a:rPr lang="en-US" altLang="zh-CN" sz="3200" b="1" baseline="-25000">
                <a:solidFill>
                  <a:srgbClr val="000052"/>
                </a:solidFill>
                <a:latin typeface="宋体" pitchFamily="2" charset="-122"/>
                <a:ea typeface="宋体" pitchFamily="2" charset="-122"/>
              </a:rPr>
              <a:t>jk    </a:t>
            </a:r>
            <a:r>
              <a:rPr lang="en-US" altLang="zh-CN" sz="3200" b="1">
                <a:solidFill>
                  <a:srgbClr val="000052"/>
                </a:solidFill>
                <a:latin typeface="宋体" pitchFamily="2" charset="-122"/>
                <a:ea typeface="宋体" pitchFamily="2" charset="-122"/>
              </a:rPr>
              <a:t>=    a</a:t>
            </a:r>
            <a:r>
              <a:rPr lang="en-US" altLang="zh-CN" sz="3200" b="1" baseline="-25000">
                <a:solidFill>
                  <a:srgbClr val="000052"/>
                </a:solidFill>
                <a:latin typeface="宋体" pitchFamily="2" charset="-122"/>
                <a:ea typeface="宋体" pitchFamily="2" charset="-122"/>
              </a:rPr>
              <a:t>ik</a:t>
            </a:r>
          </a:p>
        </p:txBody>
      </p:sp>
      <p:sp>
        <p:nvSpPr>
          <p:cNvPr id="830471" name="Rectangle 7"/>
          <p:cNvSpPr>
            <a:spLocks noChangeArrowheads="1"/>
          </p:cNvSpPr>
          <p:nvPr/>
        </p:nvSpPr>
        <p:spPr bwMode="auto">
          <a:xfrm>
            <a:off x="1214438" y="3381375"/>
            <a:ext cx="222408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60000"/>
              </a:spcBef>
              <a:buClr>
                <a:srgbClr val="0099FF"/>
              </a:buClr>
              <a:buSzPct val="75000"/>
              <a:buFont typeface="Wingdings" pitchFamily="2" charset="2"/>
              <a:buNone/>
            </a:pPr>
            <a:r>
              <a:rPr lang="en-US" altLang="zh-CN" b="1">
                <a:solidFill>
                  <a:srgbClr val="00005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 </a:t>
            </a:r>
            <a:r>
              <a:rPr lang="zh-CN" altLang="en-US" b="1">
                <a:solidFill>
                  <a:srgbClr val="00005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一致性矩阵</a:t>
            </a:r>
            <a:endParaRPr lang="zh-CN" altLang="en-US" b="1">
              <a:solidFill>
                <a:srgbClr val="00005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30472" name="Rectangle 8"/>
          <p:cNvSpPr>
            <a:spLocks noChangeArrowheads="1"/>
          </p:cNvSpPr>
          <p:nvPr/>
        </p:nvSpPr>
        <p:spPr bwMode="auto">
          <a:xfrm>
            <a:off x="1824038" y="4835525"/>
            <a:ext cx="3257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5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一致性指标</a:t>
            </a:r>
          </a:p>
          <a:p>
            <a:r>
              <a:rPr lang="zh-CN" altLang="en-US" b="1">
                <a:solidFill>
                  <a:srgbClr val="00005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    </a:t>
            </a:r>
            <a:r>
              <a:rPr lang="en-US" altLang="zh-CN" b="1">
                <a:solidFill>
                  <a:srgbClr val="00005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-------</a:t>
            </a:r>
            <a:r>
              <a:rPr lang="zh-CN" altLang="en-US" b="1">
                <a:solidFill>
                  <a:srgbClr val="00005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允许范围</a:t>
            </a:r>
          </a:p>
        </p:txBody>
      </p:sp>
      <p:sp>
        <p:nvSpPr>
          <p:cNvPr id="830473" name="Line 9"/>
          <p:cNvSpPr>
            <a:spLocks noChangeShapeType="1"/>
          </p:cNvSpPr>
          <p:nvPr/>
        </p:nvSpPr>
        <p:spPr bwMode="auto">
          <a:xfrm>
            <a:off x="2665413" y="3963988"/>
            <a:ext cx="0" cy="81756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474" name="Rectangle 10"/>
          <p:cNvSpPr>
            <a:spLocks noChangeArrowheads="1"/>
          </p:cNvSpPr>
          <p:nvPr/>
        </p:nvSpPr>
        <p:spPr bwMode="auto">
          <a:xfrm>
            <a:off x="2703513" y="4119563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b="1">
                <a:solidFill>
                  <a:srgbClr val="000052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否</a:t>
            </a:r>
          </a:p>
        </p:txBody>
      </p:sp>
      <p:graphicFrame>
        <p:nvGraphicFramePr>
          <p:cNvPr id="830475" name="Object 11"/>
          <p:cNvGraphicFramePr>
            <a:graphicFrameLocks noChangeAspect="1"/>
          </p:cNvGraphicFramePr>
          <p:nvPr/>
        </p:nvGraphicFramePr>
        <p:xfrm>
          <a:off x="5199063" y="3608388"/>
          <a:ext cx="2863850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79" name="Equation" r:id="rId4" imgW="1447560" imgH="914400" progId="Equation.3">
                  <p:embed/>
                </p:oleObj>
              </mc:Choice>
              <mc:Fallback>
                <p:oleObj name="Equation" r:id="rId4" imgW="1447560" imgH="914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063" y="3608388"/>
                        <a:ext cx="2863850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0476" name="Rectangle 12"/>
          <p:cNvSpPr>
            <a:spLocks noChangeArrowheads="1"/>
          </p:cNvSpPr>
          <p:nvPr/>
        </p:nvSpPr>
        <p:spPr bwMode="auto">
          <a:xfrm>
            <a:off x="2078038" y="5695950"/>
            <a:ext cx="48021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b="1">
                <a:solidFill>
                  <a:srgbClr val="000052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3200" b="1" baseline="-25000">
                <a:solidFill>
                  <a:srgbClr val="000052"/>
                </a:solidFill>
                <a:latin typeface="宋体" pitchFamily="2" charset="-122"/>
                <a:ea typeface="宋体" pitchFamily="2" charset="-122"/>
              </a:rPr>
              <a:t>ij   </a:t>
            </a:r>
            <a:r>
              <a:rPr lang="en-US" altLang="zh-CN" sz="3200" b="1">
                <a:solidFill>
                  <a:srgbClr val="000052"/>
                </a:solidFill>
                <a:latin typeface="宋体" pitchFamily="2" charset="-122"/>
                <a:ea typeface="宋体" pitchFamily="2" charset="-122"/>
              </a:rPr>
              <a:t>×   a</a:t>
            </a:r>
            <a:r>
              <a:rPr lang="en-US" altLang="zh-CN" sz="3200" b="1" baseline="-25000">
                <a:solidFill>
                  <a:srgbClr val="000052"/>
                </a:solidFill>
                <a:latin typeface="宋体" pitchFamily="2" charset="-122"/>
                <a:ea typeface="宋体" pitchFamily="2" charset="-122"/>
              </a:rPr>
              <a:t>jk    </a:t>
            </a:r>
            <a:r>
              <a:rPr lang="en-US" altLang="zh-CN" sz="3200" b="1">
                <a:solidFill>
                  <a:srgbClr val="000052"/>
                </a:solidFill>
                <a:latin typeface="宋体" pitchFamily="2" charset="-122"/>
                <a:ea typeface="宋体" pitchFamily="2" charset="-122"/>
              </a:rPr>
              <a:t>≈    a</a:t>
            </a:r>
            <a:r>
              <a:rPr lang="en-US" altLang="zh-CN" sz="3200" b="1" baseline="-25000">
                <a:solidFill>
                  <a:srgbClr val="000052"/>
                </a:solidFill>
                <a:latin typeface="宋体" pitchFamily="2" charset="-122"/>
                <a:ea typeface="宋体" pitchFamily="2" charset="-122"/>
              </a:rPr>
              <a:t>ik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01_OverDk">
  <a:themeElements>
    <a:clrScheme name="P01_OverDk 8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FEF9"/>
      </a:accent1>
      <a:accent2>
        <a:srgbClr val="DC0081"/>
      </a:accent2>
      <a:accent3>
        <a:srgbClr val="FFFFFF"/>
      </a:accent3>
      <a:accent4>
        <a:srgbClr val="000000"/>
      </a:accent4>
      <a:accent5>
        <a:srgbClr val="DCFEFB"/>
      </a:accent5>
      <a:accent6>
        <a:srgbClr val="C70074"/>
      </a:accent6>
      <a:hlink>
        <a:srgbClr val="618FFD"/>
      </a:hlink>
      <a:folHlink>
        <a:srgbClr val="CECECE"/>
      </a:folHlink>
    </a:clrScheme>
    <a:fontScheme name="P01_OverDk">
      <a:majorFont>
        <a:latin typeface="Arial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01_OverDk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01_OverDk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0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C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C:\$\SDD\MSFAD\PowerPoints\Dark Background Slides\P01_OverDk.ppt</Template>
  <TotalTime>9118</TotalTime>
  <Words>2714</Words>
  <Application>Microsoft Office PowerPoint</Application>
  <PresentationFormat>全屏显示(4:3)</PresentationFormat>
  <Paragraphs>555</Paragraphs>
  <Slides>41</Slides>
  <Notes>39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60" baseType="lpstr">
      <vt:lpstr>Times New Roman</vt:lpstr>
      <vt:lpstr>Arial</vt:lpstr>
      <vt:lpstr>黑体</vt:lpstr>
      <vt:lpstr>楷体_GB2312</vt:lpstr>
      <vt:lpstr>Wingdings</vt:lpstr>
      <vt:lpstr>宋体</vt:lpstr>
      <vt:lpstr>华文隶书</vt:lpstr>
      <vt:lpstr>隶书</vt:lpstr>
      <vt:lpstr>方正舒体</vt:lpstr>
      <vt:lpstr>华文楷体</vt:lpstr>
      <vt:lpstr>Symbol</vt:lpstr>
      <vt:lpstr>Arial Black</vt:lpstr>
      <vt:lpstr>方正姚体</vt:lpstr>
      <vt:lpstr>华文琥珀</vt:lpstr>
      <vt:lpstr>Baskerville Old Face</vt:lpstr>
      <vt:lpstr>GungsuhChe</vt:lpstr>
      <vt:lpstr>P01_OverDk</vt:lpstr>
      <vt:lpstr>Microsoft 公式 3.0</vt:lpstr>
      <vt:lpstr>MathType 5.0 Equation</vt:lpstr>
      <vt:lpstr>第四讲  离散模型</vt:lpstr>
      <vt:lpstr>离散模型</vt:lpstr>
      <vt:lpstr>一、层次分析法</vt:lpstr>
      <vt:lpstr>1、模型一：旅游地选择</vt:lpstr>
      <vt:lpstr>2、基本原理</vt:lpstr>
      <vt:lpstr>基本步骤</vt:lpstr>
      <vt:lpstr>（2）构造两两比较矩阵</vt:lpstr>
      <vt:lpstr>两两比较矩阵</vt:lpstr>
      <vt:lpstr>理论分析</vt:lpstr>
      <vt:lpstr>（3）计算权重向量</vt:lpstr>
      <vt:lpstr>当A=(aij)n ：一致 权重向量： W=( w1, w2, ……, wn )T 则：近似有 </vt:lpstr>
      <vt:lpstr>计算权向量方法</vt:lpstr>
      <vt:lpstr>另有</vt:lpstr>
      <vt:lpstr>（4）一致性检验</vt:lpstr>
      <vt:lpstr>模型一</vt:lpstr>
      <vt:lpstr>（5）组合权向量及一致性检验</vt:lpstr>
      <vt:lpstr>求组合权向量方法</vt:lpstr>
      <vt:lpstr>求组合权向量方法</vt:lpstr>
      <vt:lpstr>组合一致性检验</vt:lpstr>
      <vt:lpstr>模型一      </vt:lpstr>
      <vt:lpstr>Matlab计算</vt:lpstr>
      <vt:lpstr>一致性检验：</vt:lpstr>
      <vt:lpstr>答案</vt:lpstr>
      <vt:lpstr>小结:</vt:lpstr>
      <vt:lpstr>3、模型二 足球队实力排序</vt:lpstr>
      <vt:lpstr>应用层次分析法</vt:lpstr>
      <vt:lpstr>构造？</vt:lpstr>
      <vt:lpstr>求解：</vt:lpstr>
      <vt:lpstr>结果分析</vt:lpstr>
      <vt:lpstr>关于中国足球</vt:lpstr>
      <vt:lpstr>二、公平的席位分配</vt:lpstr>
      <vt:lpstr>问题:分配不公</vt:lpstr>
      <vt:lpstr>模型构造</vt:lpstr>
      <vt:lpstr> </vt:lpstr>
      <vt:lpstr>2、确定分配方案</vt:lpstr>
      <vt:lpstr> </vt:lpstr>
      <vt:lpstr>模型求解：</vt:lpstr>
      <vt:lpstr>进一步的讨论</vt:lpstr>
      <vt:lpstr>qi=Npi /P不全为整数时?</vt:lpstr>
      <vt:lpstr>另</vt:lpstr>
      <vt:lpstr>END</vt:lpstr>
    </vt:vector>
  </TitlesOfParts>
  <Company>西南财大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数学模型</dc:title>
  <dc:creator>孙云龙</dc:creator>
  <cp:lastModifiedBy>sun</cp:lastModifiedBy>
  <cp:revision>917</cp:revision>
  <cp:lastPrinted>1998-09-23T18:09:36Z</cp:lastPrinted>
  <dcterms:created xsi:type="dcterms:W3CDTF">1998-08-27T19:49:30Z</dcterms:created>
  <dcterms:modified xsi:type="dcterms:W3CDTF">2013-10-17T05:43:37Z</dcterms:modified>
</cp:coreProperties>
</file>