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281" r:id="rId19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CC"/>
    <a:srgbClr val="CC0066"/>
    <a:srgbClr val="CC0000"/>
    <a:srgbClr val="990033"/>
    <a:srgbClr val="CA0078"/>
    <a:srgbClr val="B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0594" autoAdjust="0"/>
  </p:normalViewPr>
  <p:slideViewPr>
    <p:cSldViewPr snapToGrid="0">
      <p:cViewPr varScale="1">
        <p:scale>
          <a:sx n="96" d="100"/>
          <a:sy n="96" d="100"/>
        </p:scale>
        <p:origin x="-1288" y="-84"/>
      </p:cViewPr>
      <p:guideLst>
        <p:guide orient="horz" pos="960"/>
        <p:guide orient="horz" pos="1632"/>
        <p:guide orient="horz" pos="240"/>
        <p:guide orient="horz" pos="4128"/>
        <p:guide pos="1632"/>
        <p:guide pos="851"/>
        <p:guide pos="5568"/>
        <p:guide pos="3170"/>
        <p:guide pos="5328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34425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ea typeface="+mn-ea"/>
              </a:defRPr>
            </a:lvl1pPr>
          </a:lstStyle>
          <a:p>
            <a:pPr>
              <a:defRPr/>
            </a:pPr>
            <a:fld id="{845FD113-5E7B-43E7-8434-CA9775FFC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9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ea typeface="+mn-ea"/>
              </a:defRPr>
            </a:lvl1pPr>
          </a:lstStyle>
          <a:p>
            <a:pPr>
              <a:defRPr/>
            </a:pPr>
            <a:fld id="{19C9F016-A061-4CE5-87C6-E273130804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07471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  <p:pic>
        <p:nvPicPr>
          <p:cNvPr id="4" name="Picture 29" descr="E:\课件素材\书法绘画\046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5903913"/>
            <a:ext cx="33496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95263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D0D74391-4EA3-4886-8952-69B902D26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41806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611188"/>
            <a:ext cx="2019300" cy="3170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9275" y="611188"/>
            <a:ext cx="5910263" cy="3170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F8C4E75E-F57B-4948-9A60-D183A04499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54185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38BF4553-D79E-4BE8-B932-433968D68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941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A4D01930-8416-43AF-80F8-41E88241CC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8841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2450" y="1425575"/>
            <a:ext cx="3962400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425575"/>
            <a:ext cx="3963988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2EDED161-165E-4BB8-A40C-D1342D700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01008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53F37935-B20E-4AE5-A51A-C6F5B23C1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67398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1D54E5C0-A6D4-4AC3-A0E3-CA528266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15917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7F9DD0AA-FA53-4AC6-9F89-5B4F0DEA0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3492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C983B54D-AE23-44C5-A0E7-03535F66C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87547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FAB81E06-9AA3-4DBD-86F0-B3082B7A2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5469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9275" y="611188"/>
            <a:ext cx="8062913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425575"/>
            <a:ext cx="8078788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9463" y="6365875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DC05DCF6-001D-4864-8F22-ED8A9F5F0E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rgbClr val="000048"/>
          </a:solidFill>
          <a:latin typeface="+mn-lt"/>
          <a:ea typeface="+mn-ea"/>
          <a:cs typeface="+mn-cs"/>
        </a:defRPr>
      </a:lvl1pPr>
      <a:lvl2pPr marL="681038" indent="-2349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400">
          <a:solidFill>
            <a:srgbClr val="000048"/>
          </a:solidFill>
          <a:latin typeface="+mn-lt"/>
          <a:ea typeface="+mn-ea"/>
        </a:defRPr>
      </a:lvl2pPr>
      <a:lvl3pPr marL="1023938" indent="-173038" algn="l" rtl="0" eaLnBrk="0" fontAlgn="base" hangingPunct="0">
        <a:spcBef>
          <a:spcPct val="40000"/>
        </a:spcBef>
        <a:spcAft>
          <a:spcPct val="0"/>
        </a:spcAft>
        <a:buClr>
          <a:srgbClr val="00CC00"/>
        </a:buClr>
        <a:buSzPct val="85000"/>
        <a:buFont typeface="Wingdings" pitchFamily="2" charset="2"/>
        <a:buBlip>
          <a:blip r:embed="rId15"/>
        </a:buBlip>
        <a:defRPr sz="2400">
          <a:solidFill>
            <a:srgbClr val="000048"/>
          </a:solidFill>
          <a:latin typeface="+mn-lt"/>
          <a:ea typeface="+mn-ea"/>
        </a:defRPr>
      </a:lvl3pPr>
      <a:lvl4pPr marL="1371600" indent="-231775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4pPr>
      <a:lvl5pPr marL="17176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5pPr>
      <a:lvl6pPr marL="21748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6pPr>
      <a:lvl7pPr marL="26320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7pPr>
      <a:lvl8pPr marL="30892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8pPr>
      <a:lvl9pPr marL="35464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98650" y="3990464"/>
            <a:ext cx="5340350" cy="591573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600" dirty="0" err="1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Matlab</a:t>
            </a:r>
            <a:r>
              <a:rPr lang="zh-CN" altLang="en-US" sz="3600" dirty="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图形功能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057275" y="2252663"/>
            <a:ext cx="7215188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tabLst>
                <a:tab pos="457200" algn="l"/>
              </a:tabLst>
            </a:pP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经济模型</a:t>
            </a:r>
            <a:r>
              <a:rPr kumimoji="1" lang="zh-CN" altLang="en-US" sz="5400" b="1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Matlab</a:t>
            </a: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661988"/>
            <a:ext cx="7232650" cy="641350"/>
          </a:xfrm>
          <a:effectLst>
            <a:outerShdw dist="35921" dir="2700000" algn="ctr" rotWithShape="0">
              <a:srgbClr val="000048"/>
            </a:outerShdw>
          </a:effectLst>
        </p:spPr>
        <p:txBody>
          <a:bodyPr/>
          <a:lstStyle/>
          <a:p>
            <a:r>
              <a:rPr lang="zh-CN" altLang="en-US" smtClean="0">
                <a:solidFill>
                  <a:srgbClr val="B8004A"/>
                </a:solidFill>
              </a:rPr>
              <a:t>三、空间曲面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571625"/>
            <a:ext cx="7772400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3200" b="1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、数值绘图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46138" y="3646488"/>
            <a:ext cx="56546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例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: 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旋转抛物面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   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x=-5:0.5:5;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   y=-10:1:10;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   z=x.^2+y.^2;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   surf(x,y,z) 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？</a:t>
            </a:r>
          </a:p>
        </p:txBody>
      </p:sp>
      <p:graphicFrame>
        <p:nvGraphicFramePr>
          <p:cNvPr id="748549" name="Group 5"/>
          <p:cNvGraphicFramePr>
            <a:graphicFrameLocks noGrp="1"/>
          </p:cNvGraphicFramePr>
          <p:nvPr/>
        </p:nvGraphicFramePr>
        <p:xfrm>
          <a:off x="1330325" y="2698750"/>
          <a:ext cx="6592888" cy="644525"/>
        </p:xfrm>
        <a:graphic>
          <a:graphicData uri="http://schemas.openxmlformats.org/drawingml/2006/table">
            <a:tbl>
              <a:tblPr/>
              <a:tblGrid>
                <a:gridCol w="3297238"/>
                <a:gridCol w="3295650"/>
              </a:tblGrid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surf(x,y,z)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mesh(x,y,z)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7413625" y="5611813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t09.m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887413" y="2259013"/>
            <a:ext cx="22669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基本指令</a:t>
            </a:r>
          </a:p>
        </p:txBody>
      </p:sp>
    </p:spTree>
    <p:extLst>
      <p:ext uri="{BB962C8B-B14F-4D97-AF65-F5344CB8AC3E}">
        <p14:creationId xmlns:p14="http://schemas.microsoft.com/office/powerpoint/2010/main" val="29252017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8225" y="1474788"/>
            <a:ext cx="7772400" cy="1516062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zh-CN" altLang="en-US" smtClean="0">
                <a:solidFill>
                  <a:srgbClr val="00004E"/>
                </a:solidFill>
              </a:rPr>
              <a:t>建立由自变量</a:t>
            </a:r>
            <a:r>
              <a:rPr lang="en-US" altLang="zh-CN" smtClean="0">
                <a:solidFill>
                  <a:srgbClr val="00004E"/>
                </a:solidFill>
              </a:rPr>
              <a:t>x </a:t>
            </a:r>
            <a:r>
              <a:rPr lang="zh-CN" altLang="en-US" smtClean="0">
                <a:solidFill>
                  <a:srgbClr val="00004E"/>
                </a:solidFill>
              </a:rPr>
              <a:t>向量和</a:t>
            </a:r>
            <a:r>
              <a:rPr lang="en-US" altLang="zh-CN" smtClean="0">
                <a:solidFill>
                  <a:srgbClr val="00004E"/>
                </a:solidFill>
              </a:rPr>
              <a:t>y</a:t>
            </a:r>
            <a:r>
              <a:rPr lang="zh-CN" altLang="en-US" smtClean="0">
                <a:solidFill>
                  <a:srgbClr val="00004E"/>
                </a:solidFill>
              </a:rPr>
              <a:t>向量构成的网格点</a:t>
            </a:r>
          </a:p>
          <a:p>
            <a:pPr marL="457200" indent="-457200">
              <a:buFontTx/>
              <a:buNone/>
            </a:pPr>
            <a:r>
              <a:rPr lang="zh-CN" altLang="en-US" smtClean="0">
                <a:solidFill>
                  <a:srgbClr val="00004E"/>
                </a:solidFill>
              </a:rPr>
              <a:t>定义曲面函数： </a:t>
            </a:r>
            <a:r>
              <a:rPr lang="en-US" altLang="zh-CN" smtClean="0">
                <a:solidFill>
                  <a:srgbClr val="00004E"/>
                </a:solidFill>
              </a:rPr>
              <a:t>z=z(x,y)</a:t>
            </a:r>
          </a:p>
          <a:p>
            <a:pPr marL="457200" indent="-457200">
              <a:buFontTx/>
              <a:buNone/>
            </a:pPr>
            <a:r>
              <a:rPr lang="zh-CN" altLang="en-US" smtClean="0">
                <a:solidFill>
                  <a:srgbClr val="00004E"/>
                </a:solidFill>
              </a:rPr>
              <a:t>用绘图函数绘制曲面图形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76288" y="4656138"/>
            <a:ext cx="56546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例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旋转抛物面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           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[</a:t>
            </a:r>
            <a:r>
              <a:rPr lang="en-US" altLang="zh-CN" dirty="0" err="1">
                <a:solidFill>
                  <a:srgbClr val="00004E"/>
                </a:solidFill>
                <a:latin typeface="Arial" charset="0"/>
              </a:rPr>
              <a:t>x,y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]=</a:t>
            </a:r>
            <a:r>
              <a:rPr lang="en-US" altLang="zh-CN" dirty="0" err="1">
                <a:solidFill>
                  <a:srgbClr val="00004E"/>
                </a:solidFill>
                <a:latin typeface="Arial" charset="0"/>
              </a:rPr>
              <a:t>meshgrid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(-5:0.5:5);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 	z=x.^2+y.^2;</a:t>
            </a:r>
          </a:p>
        </p:txBody>
      </p:sp>
      <p:graphicFrame>
        <p:nvGraphicFramePr>
          <p:cNvPr id="750596" name="Group 4"/>
          <p:cNvGraphicFramePr>
            <a:graphicFrameLocks noGrp="1"/>
          </p:cNvGraphicFramePr>
          <p:nvPr/>
        </p:nvGraphicFramePr>
        <p:xfrm>
          <a:off x="1108075" y="3140075"/>
          <a:ext cx="6592888" cy="1254125"/>
        </p:xfrm>
        <a:graphic>
          <a:graphicData uri="http://schemas.openxmlformats.org/drawingml/2006/table">
            <a:tbl>
              <a:tblPr/>
              <a:tblGrid>
                <a:gridCol w="3297238"/>
                <a:gridCol w="32956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[x,y]=meshgrid(a:t:b)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[x,y]=meshgrid(x,y)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surf(x,y,z)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mesh(x,y,z)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1" name="Rectangle 15"/>
          <p:cNvSpPr>
            <a:spLocks noGrp="1" noChangeArrowheads="1"/>
          </p:cNvSpPr>
          <p:nvPr>
            <p:ph type="title"/>
          </p:nvPr>
        </p:nvSpPr>
        <p:spPr>
          <a:xfrm>
            <a:off x="773113" y="771525"/>
            <a:ext cx="7232650" cy="420688"/>
          </a:xfrm>
          <a:noFill/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命令格式</a:t>
            </a:r>
          </a:p>
        </p:txBody>
      </p:sp>
    </p:spTree>
    <p:extLst>
      <p:ext uri="{BB962C8B-B14F-4D97-AF65-F5344CB8AC3E}">
        <p14:creationId xmlns:p14="http://schemas.microsoft.com/office/powerpoint/2010/main" val="18800283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8675" y="3527425"/>
            <a:ext cx="7772400" cy="2611438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zh-CN" altLang="en-US" smtClean="0">
                <a:solidFill>
                  <a:srgbClr val="00004E"/>
                </a:solidFill>
              </a:rPr>
              <a:t>例</a:t>
            </a:r>
            <a:r>
              <a:rPr lang="en-US" altLang="zh-CN" smtClean="0">
                <a:solidFill>
                  <a:srgbClr val="00004E"/>
                </a:solidFill>
              </a:rPr>
              <a:t>:</a:t>
            </a:r>
          </a:p>
          <a:p>
            <a:pPr marL="457200" indent="-457200">
              <a:buFontTx/>
              <a:buNone/>
            </a:pPr>
            <a:r>
              <a:rPr lang="en-US" altLang="zh-CN" smtClean="0">
                <a:solidFill>
                  <a:srgbClr val="00004E"/>
                </a:solidFill>
              </a:rPr>
              <a:t>   x=[1 2 3 4;1 2 4 8;1 3 6 9]</a:t>
            </a:r>
          </a:p>
          <a:p>
            <a:pPr marL="457200" indent="-457200">
              <a:buFontTx/>
              <a:buNone/>
            </a:pPr>
            <a:r>
              <a:rPr lang="en-US" altLang="zh-CN" smtClean="0">
                <a:solidFill>
                  <a:srgbClr val="00004E"/>
                </a:solidFill>
              </a:rPr>
              <a:t>   mesh(x)</a:t>
            </a:r>
          </a:p>
          <a:p>
            <a:pPr marL="457200" indent="-457200">
              <a:buFontTx/>
              <a:buNone/>
            </a:pPr>
            <a:r>
              <a:rPr lang="en-US" altLang="zh-CN" smtClean="0"/>
              <a:t>   y=peaks     %</a:t>
            </a:r>
            <a:r>
              <a:rPr lang="zh-CN" altLang="en-US" smtClean="0"/>
              <a:t>生成一个</a:t>
            </a:r>
            <a:r>
              <a:rPr lang="en-US" altLang="zh-CN" smtClean="0"/>
              <a:t>49</a:t>
            </a:r>
            <a:r>
              <a:rPr lang="zh-CN" altLang="en-US" smtClean="0"/>
              <a:t>阶的高斯分布方阵</a:t>
            </a:r>
          </a:p>
          <a:p>
            <a:pPr marL="457200" indent="-457200">
              <a:buFontTx/>
              <a:buNone/>
            </a:pPr>
            <a:r>
              <a:rPr lang="zh-CN" altLang="en-US" smtClean="0"/>
              <a:t>   </a:t>
            </a:r>
            <a:r>
              <a:rPr lang="en-US" altLang="zh-CN" smtClean="0">
                <a:solidFill>
                  <a:srgbClr val="00004E"/>
                </a:solidFill>
              </a:rPr>
              <a:t>surf(y)</a:t>
            </a:r>
          </a:p>
        </p:txBody>
      </p:sp>
      <p:graphicFrame>
        <p:nvGraphicFramePr>
          <p:cNvPr id="752643" name="Group 3"/>
          <p:cNvGraphicFramePr>
            <a:graphicFrameLocks noGrp="1"/>
          </p:cNvGraphicFramePr>
          <p:nvPr/>
        </p:nvGraphicFramePr>
        <p:xfrm>
          <a:off x="1163638" y="2736850"/>
          <a:ext cx="6592887" cy="644525"/>
        </p:xfrm>
        <a:graphic>
          <a:graphicData uri="http://schemas.openxmlformats.org/drawingml/2006/table">
            <a:tbl>
              <a:tblPr/>
              <a:tblGrid>
                <a:gridCol w="3297237"/>
                <a:gridCol w="3295650"/>
              </a:tblGrid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surf(z)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mesh(z)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1" name="Rectangle 11"/>
          <p:cNvSpPr>
            <a:spLocks noGrp="1" noChangeArrowheads="1"/>
          </p:cNvSpPr>
          <p:nvPr>
            <p:ph type="title"/>
          </p:nvPr>
        </p:nvSpPr>
        <p:spPr>
          <a:xfrm>
            <a:off x="773113" y="771525"/>
            <a:ext cx="7232650" cy="420688"/>
          </a:xfrm>
          <a:noFill/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 smtClean="0">
                <a:solidFill>
                  <a:srgbClr val="000048"/>
                </a:solidFill>
                <a:ea typeface="楷体_GB2312" pitchFamily="49" charset="-122"/>
              </a:rPr>
              <a:t>网格点</a:t>
            </a:r>
            <a:r>
              <a:rPr lang="en-US" altLang="zh-CN" sz="2400" b="0" smtClean="0">
                <a:solidFill>
                  <a:srgbClr val="000048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black">
          <a:xfrm>
            <a:off x="787400" y="2281238"/>
            <a:ext cx="72326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另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220788" y="1390650"/>
            <a:ext cx="6059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[x,y]=meshgrid(a:t:b)      [x,y]=meshgrid(x,y)</a:t>
            </a:r>
          </a:p>
          <a:p>
            <a:r>
              <a:rPr lang="zh-CN" altLang="en-US">
                <a:solidFill>
                  <a:srgbClr val="00004E"/>
                </a:solidFill>
                <a:latin typeface="Arial" charset="0"/>
              </a:rPr>
              <a:t>例：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[x,y]=meshgrid(0:1:5)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7413625" y="5611813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t10.m</a:t>
            </a:r>
          </a:p>
        </p:txBody>
      </p:sp>
    </p:spTree>
    <p:extLst>
      <p:ext uri="{BB962C8B-B14F-4D97-AF65-F5344CB8AC3E}">
        <p14:creationId xmlns:p14="http://schemas.microsoft.com/office/powerpoint/2010/main" val="22164937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98488"/>
            <a:ext cx="8080375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、修饰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070475"/>
            <a:ext cx="7321550" cy="4206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4E"/>
                </a:solidFill>
              </a:rPr>
              <a:t>例</a:t>
            </a:r>
          </a:p>
        </p:txBody>
      </p:sp>
      <p:graphicFrame>
        <p:nvGraphicFramePr>
          <p:cNvPr id="754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23128"/>
              </p:ext>
            </p:extLst>
          </p:nvPr>
        </p:nvGraphicFramePr>
        <p:xfrm>
          <a:off x="1466850" y="1576388"/>
          <a:ext cx="6592888" cy="3187700"/>
        </p:xfrm>
        <a:graphic>
          <a:graphicData uri="http://schemas.openxmlformats.org/drawingml/2006/table">
            <a:tbl>
              <a:tblPr/>
              <a:tblGrid>
                <a:gridCol w="3297238"/>
                <a:gridCol w="32956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shading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interp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4E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去掉网格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axis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等轴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axis square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方形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axis  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无刻度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hidden 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+mn-cs"/>
                        </a:rPr>
                        <a:t>透视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7413625" y="5256213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t11.m</a:t>
            </a:r>
          </a:p>
        </p:txBody>
      </p:sp>
    </p:spTree>
    <p:extLst>
      <p:ext uri="{BB962C8B-B14F-4D97-AF65-F5344CB8AC3E}">
        <p14:creationId xmlns:p14="http://schemas.microsoft.com/office/powerpoint/2010/main" val="38187854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98488"/>
            <a:ext cx="8080375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、颜色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1913" y="1355725"/>
            <a:ext cx="1146175" cy="420688"/>
          </a:xfrm>
        </p:spPr>
        <p:txBody>
          <a:bodyPr/>
          <a:lstStyle/>
          <a:p>
            <a:r>
              <a:rPr lang="zh-CN" altLang="en-US" smtClean="0">
                <a:solidFill>
                  <a:srgbClr val="00004E"/>
                </a:solidFill>
              </a:rPr>
              <a:t>例</a:t>
            </a:r>
          </a:p>
        </p:txBody>
      </p:sp>
      <p:graphicFrame>
        <p:nvGraphicFramePr>
          <p:cNvPr id="755716" name="Group 4"/>
          <p:cNvGraphicFramePr>
            <a:graphicFrameLocks noGrp="1"/>
          </p:cNvGraphicFramePr>
          <p:nvPr/>
        </p:nvGraphicFramePr>
        <p:xfrm>
          <a:off x="993775" y="2066925"/>
          <a:ext cx="6616700" cy="2359080"/>
        </p:xfrm>
        <a:graphic>
          <a:graphicData uri="http://schemas.openxmlformats.org/drawingml/2006/table">
            <a:tbl>
              <a:tblPr/>
              <a:tblGrid>
                <a:gridCol w="2046288"/>
                <a:gridCol w="4570412"/>
              </a:tblGrid>
              <a:tr h="4205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原理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surf(x,y,z,t)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5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定义色类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colormap ( 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8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选项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jet  hot  cool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hsv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gray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copper pink bone flag lines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spring summer  autumn winter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7780338" y="2027238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t12.m</a:t>
            </a:r>
          </a:p>
        </p:txBody>
      </p:sp>
      <p:sp>
        <p:nvSpPr>
          <p:cNvPr id="755731" name="Line 19"/>
          <p:cNvSpPr>
            <a:spLocks noChangeShapeType="1"/>
          </p:cNvSpPr>
          <p:nvPr/>
        </p:nvSpPr>
        <p:spPr bwMode="auto">
          <a:xfrm flipH="1">
            <a:off x="5881688" y="1822450"/>
            <a:ext cx="1587" cy="3333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5732" name="Rectangle 20"/>
          <p:cNvSpPr>
            <a:spLocks noChangeArrowheads="1"/>
          </p:cNvSpPr>
          <p:nvPr/>
        </p:nvSpPr>
        <p:spPr bwMode="auto">
          <a:xfrm>
            <a:off x="4941888" y="13589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E"/>
                </a:solidFill>
                <a:latin typeface="Arial" charset="0"/>
              </a:rPr>
              <a:t>控制节点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7793038" y="5457825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t13.m</a:t>
            </a:r>
          </a:p>
        </p:txBody>
      </p:sp>
    </p:spTree>
    <p:extLst>
      <p:ext uri="{BB962C8B-B14F-4D97-AF65-F5344CB8AC3E}">
        <p14:creationId xmlns:p14="http://schemas.microsoft.com/office/powerpoint/2010/main" val="1368710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31" grpId="0" animBg="1"/>
      <p:bldP spid="755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98488"/>
            <a:ext cx="3211512" cy="536173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</a:rPr>
              <a:t>函数绘图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355725" y="3236913"/>
            <a:ext cx="5654675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z=sqrt(x^2+y^2-1)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ezsurf(z)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510463" y="5611813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t16.m</a:t>
            </a:r>
          </a:p>
        </p:txBody>
      </p:sp>
      <p:graphicFrame>
        <p:nvGraphicFramePr>
          <p:cNvPr id="758789" name="Group 5"/>
          <p:cNvGraphicFramePr>
            <a:graphicFrameLocks noGrp="1"/>
          </p:cNvGraphicFramePr>
          <p:nvPr/>
        </p:nvGraphicFramePr>
        <p:xfrm>
          <a:off x="1149350" y="1546225"/>
          <a:ext cx="6592888" cy="644525"/>
        </p:xfrm>
        <a:graphic>
          <a:graphicData uri="http://schemas.openxmlformats.org/drawingml/2006/table">
            <a:tbl>
              <a:tblPr/>
              <a:tblGrid>
                <a:gridCol w="3297238"/>
                <a:gridCol w="3295650"/>
              </a:tblGrid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ezsurf(z)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ezmesh(z)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0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6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68375" y="2497138"/>
            <a:ext cx="7321550" cy="420687"/>
          </a:xfrm>
        </p:spPr>
        <p:txBody>
          <a:bodyPr/>
          <a:lstStyle/>
          <a:p>
            <a:r>
              <a:rPr lang="zh-CN" altLang="en-US" smtClean="0">
                <a:solidFill>
                  <a:srgbClr val="00004E"/>
                </a:solidFill>
              </a:rPr>
              <a:t>例</a:t>
            </a:r>
            <a:r>
              <a:rPr lang="en-US" altLang="zh-CN" smtClean="0">
                <a:solidFill>
                  <a:srgbClr val="00004E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393480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668338"/>
            <a:ext cx="7232650" cy="641350"/>
          </a:xfrm>
          <a:effectLst>
            <a:outerShdw dist="35921" dir="2700000" algn="ctr" rotWithShape="0">
              <a:srgbClr val="000048"/>
            </a:outerShdw>
          </a:effectLst>
        </p:spPr>
        <p:txBody>
          <a:bodyPr/>
          <a:lstStyle/>
          <a:p>
            <a:r>
              <a:rPr lang="zh-CN" altLang="en-US" dirty="0" smtClean="0">
                <a:solidFill>
                  <a:srgbClr val="B8004A"/>
                </a:solidFill>
              </a:rPr>
              <a:t>四</a:t>
            </a:r>
            <a:r>
              <a:rPr lang="zh-CN" altLang="en-US" dirty="0" smtClean="0">
                <a:solidFill>
                  <a:srgbClr val="B8004A"/>
                </a:solidFill>
              </a:rPr>
              <a:t>、</a:t>
            </a:r>
            <a:r>
              <a:rPr lang="zh-CN" altLang="en-US" dirty="0" smtClean="0">
                <a:solidFill>
                  <a:srgbClr val="B8004A"/>
                </a:solidFill>
              </a:rPr>
              <a:t>程序做</a:t>
            </a:r>
            <a:r>
              <a:rPr lang="zh-CN" altLang="en-US" dirty="0" smtClean="0">
                <a:solidFill>
                  <a:srgbClr val="B8004A"/>
                </a:solidFill>
              </a:rPr>
              <a:t>图</a:t>
            </a:r>
            <a:endParaRPr lang="zh-CN" altLang="en-US" dirty="0" smtClean="0">
              <a:solidFill>
                <a:srgbClr val="B8004A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78329" y="1563597"/>
            <a:ext cx="3674494" cy="38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例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旋转</a:t>
            </a:r>
            <a:r>
              <a:rPr lang="zh-CN" altLang="en-US" dirty="0" smtClean="0">
                <a:solidFill>
                  <a:srgbClr val="00004E"/>
                </a:solidFill>
                <a:latin typeface="Arial" charset="0"/>
              </a:rPr>
              <a:t>抛物面</a:t>
            </a:r>
            <a:endParaRPr lang="en-US" altLang="zh-CN" dirty="0">
              <a:solidFill>
                <a:srgbClr val="00004E"/>
              </a:solidFill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1872" y="2308737"/>
            <a:ext cx="74359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n=30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i=0:1/n:1</a:t>
            </a:r>
          </a:p>
          <a:p>
            <a:r>
              <a:rPr lang="en-US" altLang="zh-CN" dirty="0"/>
              <a:t>    k=k+1;</a:t>
            </a:r>
          </a:p>
          <a:p>
            <a:r>
              <a:rPr lang="en-US" altLang="zh-CN" dirty="0"/>
              <a:t>    x(k,:)=</a:t>
            </a:r>
            <a:r>
              <a:rPr lang="en-US" altLang="zh-CN" dirty="0" err="1"/>
              <a:t>linspace</a:t>
            </a:r>
            <a:r>
              <a:rPr lang="en-US" altLang="zh-CN" dirty="0"/>
              <a:t>(-</a:t>
            </a:r>
            <a:r>
              <a:rPr lang="en-US" altLang="zh-CN" dirty="0" err="1"/>
              <a:t>sqrt</a:t>
            </a:r>
            <a:r>
              <a:rPr lang="en-US" altLang="zh-CN" dirty="0"/>
              <a:t>(i),</a:t>
            </a:r>
            <a:r>
              <a:rPr lang="en-US" altLang="zh-CN" dirty="0" err="1"/>
              <a:t>sqrt</a:t>
            </a:r>
            <a:r>
              <a:rPr lang="en-US" altLang="zh-CN" dirty="0"/>
              <a:t>(i),2*n+1);</a:t>
            </a:r>
          </a:p>
          <a:p>
            <a:r>
              <a:rPr lang="en-US" altLang="zh-CN" dirty="0"/>
              <a:t>    y(k,:)=real(</a:t>
            </a:r>
            <a:r>
              <a:rPr lang="en-US" altLang="zh-CN" dirty="0" err="1"/>
              <a:t>sqrt</a:t>
            </a:r>
            <a:r>
              <a:rPr lang="en-US" altLang="zh-CN" dirty="0"/>
              <a:t>(i-x(k,:).^2));</a:t>
            </a:r>
          </a:p>
          <a:p>
            <a:r>
              <a:rPr lang="en-US" altLang="zh-CN" dirty="0"/>
              <a:t>    z(k,:)=ones(1,2*n+1)*i;</a:t>
            </a:r>
          </a:p>
          <a:p>
            <a:r>
              <a:rPr lang="en-US" altLang="zh-CN" dirty="0"/>
              <a:t>end</a:t>
            </a:r>
          </a:p>
          <a:p>
            <a:r>
              <a:rPr lang="es-ES" altLang="zh-CN" dirty="0" smtClean="0"/>
              <a:t>x</a:t>
            </a:r>
            <a:r>
              <a:rPr lang="es-ES" altLang="zh-CN" dirty="0"/>
              <a:t>=[x -x];y=[y -y];</a:t>
            </a:r>
          </a:p>
          <a:p>
            <a:r>
              <a:rPr lang="en-US" altLang="zh-CN" dirty="0"/>
              <a:t>z=[z z];</a:t>
            </a:r>
          </a:p>
          <a:p>
            <a:r>
              <a:rPr lang="en-US" altLang="zh-CN" dirty="0" smtClean="0"/>
              <a:t>surf(</a:t>
            </a:r>
            <a:r>
              <a:rPr lang="en-US" altLang="zh-CN" dirty="0" err="1" smtClean="0"/>
              <a:t>x,y,z</a:t>
            </a:r>
            <a:r>
              <a:rPr lang="en-US" altLang="zh-CN" dirty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3065524" y="147827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00"/>
                </a:solidFill>
              </a:rPr>
              <a:t>z=x^2+y^2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10463" y="5611813"/>
            <a:ext cx="1125629" cy="46166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4E"/>
                </a:solidFill>
                <a:latin typeface="Arial" charset="0"/>
              </a:rPr>
              <a:t>t09_.m</a:t>
            </a:r>
            <a:endParaRPr lang="en-US" altLang="zh-CN" dirty="0">
              <a:solidFill>
                <a:srgbClr val="0000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358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668338"/>
            <a:ext cx="7232650" cy="641350"/>
          </a:xfrm>
          <a:effectLst>
            <a:outerShdw dist="35921" dir="2700000" algn="ctr" rotWithShape="0">
              <a:srgbClr val="000048"/>
            </a:outerShdw>
          </a:effectLst>
        </p:spPr>
        <p:txBody>
          <a:bodyPr/>
          <a:lstStyle/>
          <a:p>
            <a:r>
              <a:rPr lang="zh-CN" altLang="en-US" smtClean="0">
                <a:solidFill>
                  <a:srgbClr val="B8004A"/>
                </a:solidFill>
              </a:rPr>
              <a:t>四、特殊图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639888"/>
            <a:ext cx="2376488" cy="20637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4E"/>
                </a:solidFill>
              </a:rPr>
              <a:t>例</a:t>
            </a:r>
            <a:r>
              <a:rPr lang="en-US" altLang="zh-CN" dirty="0" err="1" smtClean="0">
                <a:solidFill>
                  <a:srgbClr val="00004E"/>
                </a:solidFill>
              </a:rPr>
              <a:t>tt</a:t>
            </a:r>
            <a:r>
              <a:rPr lang="en-US" altLang="zh-CN" dirty="0" smtClean="0">
                <a:solidFill>
                  <a:srgbClr val="00004E"/>
                </a:solidFill>
              </a:rPr>
              <a:t> :</a:t>
            </a:r>
            <a:r>
              <a:rPr lang="zh-CN" altLang="en-US" dirty="0" smtClean="0">
                <a:solidFill>
                  <a:srgbClr val="00004E"/>
                </a:solidFill>
              </a:rPr>
              <a:t>球面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4E"/>
                </a:solidFill>
              </a:rPr>
              <a:t>sphere(30)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4E"/>
                </a:solidFill>
              </a:rPr>
              <a:t>axis  equal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4E"/>
                </a:solidFill>
              </a:rPr>
              <a:t>shading intern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36600" y="4065588"/>
            <a:ext cx="2881313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例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tt1 :</a:t>
            </a: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极坐标</a:t>
            </a:r>
          </a:p>
          <a:p>
            <a:pPr marL="230188" indent="-230188" algn="just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t=0:0.02:2*pi;</a:t>
            </a:r>
          </a:p>
          <a:p>
            <a:pPr marL="230188" indent="-230188" algn="just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polar(</a:t>
            </a:r>
            <a:r>
              <a:rPr lang="en-US" altLang="zh-CN" dirty="0" err="1">
                <a:solidFill>
                  <a:srgbClr val="00004E"/>
                </a:solidFill>
                <a:latin typeface="Arial" charset="0"/>
              </a:rPr>
              <a:t>t,cos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(2*t))</a:t>
            </a:r>
          </a:p>
          <a:p>
            <a:pPr marL="230188" indent="-230188" algn="just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polar(t,2*(1+cos(t)))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935538" y="1638300"/>
            <a:ext cx="3074987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例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tt2 :</a:t>
            </a: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旋转面</a:t>
            </a:r>
          </a:p>
          <a:p>
            <a:pPr marL="230188" indent="-230188" algn="just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z=0:20;</a:t>
            </a:r>
          </a:p>
          <a:p>
            <a:pPr marL="230188" indent="-230188" algn="just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R=(60*z).^(1/2)</a:t>
            </a:r>
          </a:p>
          <a:p>
            <a:pPr marL="230188" indent="-230188" algn="just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[</a:t>
            </a:r>
            <a:r>
              <a:rPr lang="en-US" altLang="zh-CN" dirty="0" err="1">
                <a:solidFill>
                  <a:srgbClr val="00004E"/>
                </a:solidFill>
                <a:latin typeface="Arial" charset="0"/>
              </a:rPr>
              <a:t>x,y,z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]=cylinder(R,40)</a:t>
            </a:r>
          </a:p>
          <a:p>
            <a:pPr marL="230188" indent="-230188" algn="just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mesh(</a:t>
            </a:r>
            <a:r>
              <a:rPr lang="en-US" altLang="zh-CN" dirty="0" err="1">
                <a:solidFill>
                  <a:srgbClr val="00004E"/>
                </a:solidFill>
                <a:latin typeface="Arial" charset="0"/>
              </a:rPr>
              <a:t>x,y,z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935538" y="4570323"/>
            <a:ext cx="375443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例 </a:t>
            </a:r>
            <a:r>
              <a:rPr lang="en-US" altLang="zh-CN" dirty="0">
                <a:solidFill>
                  <a:srgbClr val="00004E"/>
                </a:solidFill>
                <a:latin typeface="Arial" charset="0"/>
              </a:rPr>
              <a:t>:</a:t>
            </a:r>
            <a:r>
              <a:rPr lang="en-US" altLang="zh-CN" dirty="0" err="1">
                <a:solidFill>
                  <a:srgbClr val="00004E"/>
                </a:solidFill>
                <a:latin typeface="Arial" charset="0"/>
              </a:rPr>
              <a:t>teapotdemo</a:t>
            </a:r>
            <a:endParaRPr lang="en-US" altLang="zh-CN" dirty="0">
              <a:solidFill>
                <a:srgbClr val="0000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2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59700" cy="20574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4000" b="0" smtClean="0">
                <a:solidFill>
                  <a:srgbClr val="8411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  <a:ea typeface="方正舒体" pitchFamily="2" charset="-122"/>
              </a:rPr>
              <a:t>END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rgbClr val="000048"/>
            </a:outerShdw>
          </a:effectLst>
        </p:spPr>
        <p:txBody>
          <a:bodyPr/>
          <a:lstStyle/>
          <a:p>
            <a:r>
              <a:rPr lang="zh-CN" altLang="en-US" smtClean="0">
                <a:solidFill>
                  <a:srgbClr val="B8004A"/>
                </a:solidFill>
              </a:rPr>
              <a:t>一、平面曲线图形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2270125"/>
            <a:ext cx="7321550" cy="420688"/>
          </a:xfrm>
        </p:spPr>
        <p:txBody>
          <a:bodyPr/>
          <a:lstStyle/>
          <a:p>
            <a:pPr marL="533400" indent="-533400"/>
            <a:r>
              <a:rPr lang="zh-CN" altLang="en-US" smtClean="0">
                <a:solidFill>
                  <a:srgbClr val="00004E"/>
                </a:solidFill>
              </a:rPr>
              <a:t>基本命令：绘制平面曲线图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009650" y="1389063"/>
            <a:ext cx="2441575" cy="53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tabLst>
                <a:tab pos="457200" algn="l"/>
              </a:tabLst>
            </a:pP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、数值绘图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1065213" y="4551363"/>
            <a:ext cx="1882775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例：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      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y=x sin x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      plot(x,y)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08888" y="5846763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t01.m</a:t>
            </a:r>
          </a:p>
        </p:txBody>
      </p:sp>
      <p:sp>
        <p:nvSpPr>
          <p:cNvPr id="733191" name="Rectangle 7"/>
          <p:cNvSpPr>
            <a:spLocks noChangeArrowheads="1"/>
          </p:cNvSpPr>
          <p:nvPr/>
        </p:nvSpPr>
        <p:spPr bwMode="auto">
          <a:xfrm>
            <a:off x="3397250" y="3546475"/>
            <a:ext cx="1281113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plot(x,y)</a:t>
            </a:r>
          </a:p>
        </p:txBody>
      </p:sp>
      <p:sp>
        <p:nvSpPr>
          <p:cNvPr id="733192" name="Line 8"/>
          <p:cNvSpPr>
            <a:spLocks noChangeShapeType="1"/>
          </p:cNvSpPr>
          <p:nvPr/>
        </p:nvSpPr>
        <p:spPr bwMode="auto">
          <a:xfrm flipV="1">
            <a:off x="4141788" y="3921125"/>
            <a:ext cx="0" cy="2905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3741738" y="42545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E"/>
                </a:solidFill>
                <a:latin typeface="Arial" charset="0"/>
              </a:rPr>
              <a:t>横轴</a:t>
            </a:r>
          </a:p>
        </p:txBody>
      </p:sp>
      <p:sp>
        <p:nvSpPr>
          <p:cNvPr id="733194" name="Line 10"/>
          <p:cNvSpPr>
            <a:spLocks noChangeShapeType="1"/>
          </p:cNvSpPr>
          <p:nvPr/>
        </p:nvSpPr>
        <p:spPr bwMode="auto">
          <a:xfrm flipH="1">
            <a:off x="4403725" y="3354388"/>
            <a:ext cx="1588" cy="3333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5" name="Rectangle 11"/>
          <p:cNvSpPr>
            <a:spLocks noChangeArrowheads="1"/>
          </p:cNvSpPr>
          <p:nvPr/>
        </p:nvSpPr>
        <p:spPr bwMode="auto">
          <a:xfrm>
            <a:off x="4060825" y="29670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E"/>
                </a:solidFill>
                <a:latin typeface="Arial" charset="0"/>
              </a:rPr>
              <a:t>纵轴</a:t>
            </a:r>
          </a:p>
        </p:txBody>
      </p:sp>
    </p:spTree>
    <p:extLst>
      <p:ext uri="{BB962C8B-B14F-4D97-AF65-F5344CB8AC3E}">
        <p14:creationId xmlns:p14="http://schemas.microsoft.com/office/powerpoint/2010/main" val="29092146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build="p" autoUpdateAnimBg="0"/>
      <p:bldP spid="733189" grpId="0" autoUpdateAnimBg="0"/>
      <p:bldP spid="733191" grpId="0" animBg="1" autoUpdateAnimBg="0"/>
      <p:bldP spid="733192" grpId="0" animBg="1"/>
      <p:bldP spid="733193" grpId="0" autoUpdateAnimBg="0"/>
      <p:bldP spid="733194" grpId="0" animBg="1"/>
      <p:bldP spid="7331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0763" y="1382713"/>
            <a:ext cx="7321550" cy="420687"/>
          </a:xfrm>
        </p:spPr>
        <p:txBody>
          <a:bodyPr/>
          <a:lstStyle/>
          <a:p>
            <a:pPr marL="533400" indent="-533400"/>
            <a:r>
              <a:rPr lang="zh-CN" altLang="en-US" smtClean="0">
                <a:solidFill>
                  <a:srgbClr val="00004E"/>
                </a:solidFill>
              </a:rPr>
              <a:t>定义自变量</a:t>
            </a:r>
            <a:r>
              <a:rPr lang="en-US" altLang="zh-CN" smtClean="0">
                <a:solidFill>
                  <a:srgbClr val="00004E"/>
                </a:solidFill>
              </a:rPr>
              <a:t>X</a:t>
            </a:r>
            <a:r>
              <a:rPr lang="zh-CN" altLang="en-US" smtClean="0">
                <a:solidFill>
                  <a:srgbClr val="00004E"/>
                </a:solidFill>
              </a:rPr>
              <a:t>的取值向量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695450" y="1771650"/>
            <a:ext cx="2697163" cy="15652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x=[……]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x=a:t:b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x=linspace(a, b ,n)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11863" y="3484563"/>
            <a:ext cx="2392362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例：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      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x=-20:0.1:20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      y=x sin x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510463" y="5778500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t01.m</a:t>
            </a:r>
          </a:p>
        </p:txBody>
      </p:sp>
      <p:sp>
        <p:nvSpPr>
          <p:cNvPr id="735238" name="Rectangle 6"/>
          <p:cNvSpPr>
            <a:spLocks noChangeArrowheads="1"/>
          </p:cNvSpPr>
          <p:nvPr/>
        </p:nvSpPr>
        <p:spPr bwMode="auto">
          <a:xfrm>
            <a:off x="1020763" y="3379788"/>
            <a:ext cx="73215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533400" indent="-53340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定义函数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Y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的取值向量</a:t>
            </a:r>
          </a:p>
        </p:txBody>
      </p:sp>
      <p:sp>
        <p:nvSpPr>
          <p:cNvPr id="735239" name="Rectangle 7"/>
          <p:cNvSpPr>
            <a:spLocks noChangeArrowheads="1"/>
          </p:cNvSpPr>
          <p:nvPr/>
        </p:nvSpPr>
        <p:spPr bwMode="auto">
          <a:xfrm>
            <a:off x="1006475" y="4884738"/>
            <a:ext cx="73215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533400" indent="-53340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命令：给出平面曲线图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682750" y="3795713"/>
            <a:ext cx="1304925" cy="10175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y=[……]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y=f( x)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665288" y="5307013"/>
            <a:ext cx="1281112" cy="10175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plot(x)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plot(x,y)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73088"/>
            <a:ext cx="8080375" cy="519112"/>
          </a:xfrm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>
              <a:lnSpc>
                <a:spcPct val="100000"/>
              </a:lnSpc>
              <a:tabLst/>
            </a:pPr>
            <a:r>
              <a:rPr lang="zh-CN" altLang="en-US" sz="2800" smtClean="0">
                <a:solidFill>
                  <a:srgbClr val="006600"/>
                </a:solidFill>
                <a:latin typeface="Times New Roman" pitchFamily="18" charset="0"/>
              </a:rPr>
              <a:t>命令格式</a:t>
            </a:r>
          </a:p>
        </p:txBody>
      </p:sp>
    </p:spTree>
    <p:extLst>
      <p:ext uri="{BB962C8B-B14F-4D97-AF65-F5344CB8AC3E}">
        <p14:creationId xmlns:p14="http://schemas.microsoft.com/office/powerpoint/2010/main" val="5312899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3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3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3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autoUpdateAnimBg="0"/>
      <p:bldP spid="735238" grpId="0" build="p" autoUpdateAnimBg="0"/>
      <p:bldP spid="73523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8825" y="595313"/>
            <a:ext cx="7232650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、线型和颜色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163" y="1866900"/>
            <a:ext cx="2498725" cy="1635125"/>
          </a:xfrm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4E"/>
                </a:solidFill>
                <a:latin typeface="楷体_GB2312" pitchFamily="49" charset="-122"/>
              </a:rPr>
              <a:t>线型：点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  <a:latin typeface="楷体_GB2312" pitchFamily="49" charset="-122"/>
              </a:rPr>
              <a:t>.	</a:t>
            </a:r>
            <a:r>
              <a:rPr lang="zh-CN" altLang="en-US" smtClean="0">
                <a:solidFill>
                  <a:srgbClr val="00004E"/>
                </a:solidFill>
                <a:latin typeface="楷体_GB2312" pitchFamily="49" charset="-122"/>
              </a:rPr>
              <a:t>。	</a:t>
            </a:r>
            <a:r>
              <a:rPr lang="en-US" altLang="zh-CN" smtClean="0">
                <a:solidFill>
                  <a:srgbClr val="00004E"/>
                </a:solidFill>
                <a:latin typeface="楷体_GB2312" pitchFamily="49" charset="-122"/>
              </a:rPr>
              <a:t>x  +  *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  <a:latin typeface="楷体_GB2312" pitchFamily="49" charset="-122"/>
              </a:rPr>
              <a:t>^	&gt;	&lt;  v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  <a:latin typeface="楷体_GB2312" pitchFamily="49" charset="-122"/>
              </a:rPr>
              <a:t>s	d	p  h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7875" y="1230313"/>
            <a:ext cx="2430463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plot(x,y, </a:t>
            </a:r>
            <a:r>
              <a:rPr lang="en-US" altLang="zh-CN">
                <a:ea typeface="宋体" pitchFamily="2" charset="-122"/>
              </a:rPr>
              <a:t>’option’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90575" y="5570538"/>
            <a:ext cx="4754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例：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x=linspace(-2*pi,2*pi,30);</a:t>
            </a:r>
          </a:p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       y=x sin x              plot(x,y, ’r*’)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783513" y="5861050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t02.m</a:t>
            </a:r>
          </a:p>
        </p:txBody>
      </p:sp>
      <p:sp>
        <p:nvSpPr>
          <p:cNvPr id="737287" name="Rectangle 7"/>
          <p:cNvSpPr>
            <a:spLocks noChangeArrowheads="1"/>
          </p:cNvSpPr>
          <p:nvPr/>
        </p:nvSpPr>
        <p:spPr bwMode="auto">
          <a:xfrm>
            <a:off x="793750" y="1844675"/>
            <a:ext cx="2414588" cy="36433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符号	颜色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y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黄色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m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紫红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c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青色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r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红色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g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绿色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b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蓝色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w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白色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k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黑色</a:t>
            </a:r>
          </a:p>
        </p:txBody>
      </p:sp>
      <p:sp>
        <p:nvSpPr>
          <p:cNvPr id="737288" name="Rectangle 8"/>
          <p:cNvSpPr>
            <a:spLocks noChangeArrowheads="1"/>
          </p:cNvSpPr>
          <p:nvPr/>
        </p:nvSpPr>
        <p:spPr bwMode="auto">
          <a:xfrm>
            <a:off x="3441700" y="1868488"/>
            <a:ext cx="2403475" cy="20367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符号	线型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-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实线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: 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点线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-.	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点划线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楷体_GB2312" pitchFamily="49" charset="-122"/>
              </a:rPr>
              <a:t>-- 	</a:t>
            </a:r>
            <a:r>
              <a:rPr lang="zh-CN" altLang="en-US">
                <a:solidFill>
                  <a:srgbClr val="00004E"/>
                </a:solidFill>
                <a:latin typeface="楷体_GB2312" pitchFamily="49" charset="-122"/>
              </a:rPr>
              <a:t>虚线</a:t>
            </a:r>
          </a:p>
        </p:txBody>
      </p:sp>
    </p:spTree>
    <p:extLst>
      <p:ext uri="{BB962C8B-B14F-4D97-AF65-F5344CB8AC3E}">
        <p14:creationId xmlns:p14="http://schemas.microsoft.com/office/powerpoint/2010/main" val="10848711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7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7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7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7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7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7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7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7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autoUpdateAnimBg="0"/>
      <p:bldP spid="737287" grpId="0" build="p" autoUpdateAnimBg="0"/>
      <p:bldP spid="73728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652463"/>
            <a:ext cx="7232650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、函数绘图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8288" y="1511300"/>
            <a:ext cx="2500312" cy="1525588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</a:rPr>
              <a:t>fplot(f,[a,b])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</a:rPr>
              <a:t>ezplot(f)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</a:rPr>
              <a:t>ezplot(f,[a,b])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44588" y="3495675"/>
            <a:ext cx="64611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例：</a:t>
            </a:r>
          </a:p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        画幂函数    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y=x^k       k=1, 2 , 3 , 4 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的图形</a:t>
            </a:r>
          </a:p>
          <a:p>
            <a:pPr>
              <a:spcBef>
                <a:spcPct val="30000"/>
              </a:spcBef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                          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y=sin(x)/x</a:t>
            </a:r>
          </a:p>
        </p:txBody>
      </p:sp>
      <p:pic>
        <p:nvPicPr>
          <p:cNvPr id="7173" name="Picture 5" descr="C:\Documents and Settings\sun\My Documents\临时\奥运吉祥物：福娃贝贝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5254625"/>
            <a:ext cx="7874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413625" y="5611813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t03.m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13313" y="1517650"/>
            <a:ext cx="2500312" cy="15335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533400" indent="-5334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楷体" pitchFamily="49" charset="-122"/>
                <a:ea typeface="楷体" pitchFamily="49" charset="-122"/>
              </a:rPr>
              <a:t>注：符号</a:t>
            </a:r>
            <a:endParaRPr lang="en-US" altLang="zh-CN">
              <a:solidFill>
                <a:srgbClr val="00004E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楷体" pitchFamily="49" charset="-122"/>
                <a:ea typeface="楷体" pitchFamily="49" charset="-122"/>
              </a:rPr>
              <a:t>    选项</a:t>
            </a:r>
            <a:endParaRPr lang="en-US" altLang="zh-CN">
              <a:solidFill>
                <a:srgbClr val="00004E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楷体" pitchFamily="49" charset="-122"/>
                <a:ea typeface="楷体" pitchFamily="49" charset="-122"/>
              </a:rPr>
              <a:t>    隐函数</a:t>
            </a:r>
            <a:endParaRPr lang="en-US" altLang="zh-CN">
              <a:solidFill>
                <a:srgbClr val="00004E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6334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build="p" autoUpdateAnimBg="0"/>
      <p:bldP spid="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77850"/>
            <a:ext cx="6811962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、标记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3552825"/>
            <a:ext cx="3336925" cy="188118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mtClean="0">
                <a:solidFill>
                  <a:srgbClr val="00004E"/>
                </a:solidFill>
              </a:rPr>
              <a:t>例： </a:t>
            </a:r>
          </a:p>
          <a:p>
            <a:pPr marL="342900" indent="-342900">
              <a:lnSpc>
                <a:spcPct val="10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</a:rPr>
              <a:t>x=-20:0.1:20;</a:t>
            </a:r>
          </a:p>
          <a:p>
            <a:pPr marL="342900" indent="-342900">
              <a:lnSpc>
                <a:spcPct val="10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</a:rPr>
              <a:t>y=x.*sin(x);</a:t>
            </a:r>
          </a:p>
          <a:p>
            <a:pPr marL="342900" indent="-342900">
              <a:lnSpc>
                <a:spcPct val="10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004E"/>
                </a:solidFill>
              </a:rPr>
              <a:t>plot(x,y)</a:t>
            </a:r>
          </a:p>
        </p:txBody>
      </p:sp>
      <p:graphicFrame>
        <p:nvGraphicFramePr>
          <p:cNvPr id="741380" name="Group 4"/>
          <p:cNvGraphicFramePr>
            <a:graphicFrameLocks noGrp="1"/>
          </p:cNvGraphicFramePr>
          <p:nvPr/>
        </p:nvGraphicFramePr>
        <p:xfrm>
          <a:off x="444500" y="1311275"/>
          <a:ext cx="8374063" cy="2003425"/>
        </p:xfrm>
        <a:graphic>
          <a:graphicData uri="http://schemas.openxmlformats.org/drawingml/2006/table">
            <a:tbl>
              <a:tblPr/>
              <a:tblGrid>
                <a:gridCol w="2308860"/>
                <a:gridCol w="1767840"/>
                <a:gridCol w="2641600"/>
                <a:gridCol w="1655763"/>
              </a:tblGrid>
              <a:tr h="609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xlabel(‘x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轴’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轴加标志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ylabel(‘y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轴’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轴加标志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7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title(‘f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曲线图’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加图名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axis([x1 x2 y1 y2])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数轴范围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2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gtext(‘s')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放置字符串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4E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4E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348163" y="4017963"/>
            <a:ext cx="2503487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title('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平面曲线图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')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xlabel('x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轴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')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ylabel(‘y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轴’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gtext('x.*sin(x)')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7413625" y="5611813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t04.m</a:t>
            </a:r>
          </a:p>
        </p:txBody>
      </p:sp>
    </p:spTree>
    <p:extLst>
      <p:ext uri="{BB962C8B-B14F-4D97-AF65-F5344CB8AC3E}">
        <p14:creationId xmlns:p14="http://schemas.microsoft.com/office/powerpoint/2010/main" val="27845735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3426" name="Group 2"/>
          <p:cNvGraphicFramePr>
            <a:graphicFrameLocks noGrp="1"/>
          </p:cNvGraphicFramePr>
          <p:nvPr/>
        </p:nvGraphicFramePr>
        <p:xfrm>
          <a:off x="831850" y="1878013"/>
          <a:ext cx="7762875" cy="1352550"/>
        </p:xfrm>
        <a:graphic>
          <a:graphicData uri="http://schemas.openxmlformats.org/drawingml/2006/table">
            <a:tbl>
              <a:tblPr/>
              <a:tblGrid>
                <a:gridCol w="1941513"/>
                <a:gridCol w="1566862"/>
                <a:gridCol w="2592388"/>
                <a:gridCol w="1662112"/>
              </a:tblGrid>
              <a:tr h="4508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w=[f;g];plot(x,w)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plot(x,y,x,z…)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hold  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保持图形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Hold  off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关闭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clf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删除图形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暂停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3446" name="Rectangle 22"/>
          <p:cNvSpPr>
            <a:spLocks noChangeArrowheads="1"/>
          </p:cNvSpPr>
          <p:nvPr/>
        </p:nvSpPr>
        <p:spPr bwMode="auto">
          <a:xfrm>
            <a:off x="815975" y="3617913"/>
            <a:ext cx="3336925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E"/>
                </a:solidFill>
                <a:latin typeface="Arial" charset="0"/>
              </a:rPr>
              <a:t>例： </a:t>
            </a: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x=linspace(0,5,30); </a:t>
            </a: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y=e</a:t>
            </a:r>
            <a:r>
              <a:rPr lang="en-US" altLang="zh-CN" baseline="30000">
                <a:solidFill>
                  <a:srgbClr val="00004E"/>
                </a:solidFill>
                <a:latin typeface="Arial" charset="0"/>
              </a:rPr>
              <a:t>x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+20</a:t>
            </a:r>
            <a:r>
              <a:rPr lang="en-US" altLang="zh-CN" baseline="30000">
                <a:solidFill>
                  <a:srgbClr val="00004E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(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蓝色实线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)</a:t>
            </a: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 z=2x</a:t>
            </a:r>
            <a:r>
              <a:rPr lang="en-US" altLang="zh-CN" baseline="30000">
                <a:solidFill>
                  <a:srgbClr val="00004E"/>
                </a:solidFill>
                <a:latin typeface="Arial" charset="0"/>
              </a:rPr>
              <a:t>3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+3x+1 (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红色*线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)</a:t>
            </a:r>
          </a:p>
          <a:p>
            <a:pPr marL="342900" indent="-342900"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altLang="zh-CN">
                <a:solidFill>
                  <a:srgbClr val="00004E"/>
                </a:solidFill>
                <a:latin typeface="Arial" charset="0"/>
              </a:rPr>
              <a:t>w=100cos(x) 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紫色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+</a:t>
            </a:r>
            <a:r>
              <a:rPr lang="zh-CN" altLang="en-US">
                <a:solidFill>
                  <a:srgbClr val="00004E"/>
                </a:solidFill>
                <a:latin typeface="Arial" charset="0"/>
              </a:rPr>
              <a:t>线</a:t>
            </a:r>
            <a:r>
              <a:rPr lang="en-US" altLang="zh-CN">
                <a:solidFill>
                  <a:srgbClr val="00004E"/>
                </a:solidFill>
                <a:latin typeface="Arial" charset="0"/>
              </a:rPr>
              <a:t>)</a:t>
            </a:r>
          </a:p>
        </p:txBody>
      </p:sp>
      <p:sp>
        <p:nvSpPr>
          <p:cNvPr id="9239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98488"/>
            <a:ext cx="8080375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 smtClean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lang="zh-CN" altLang="en-US" sz="3200" smtClean="0">
                <a:solidFill>
                  <a:srgbClr val="0000FF"/>
                </a:solidFill>
                <a:latin typeface="Times New Roman" pitchFamily="18" charset="0"/>
              </a:rPr>
              <a:t>、多图形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7397750" y="5737225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t05.m</a:t>
            </a:r>
          </a:p>
        </p:txBody>
      </p:sp>
      <p:sp>
        <p:nvSpPr>
          <p:cNvPr id="924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71513" y="1290638"/>
            <a:ext cx="7321550" cy="420687"/>
          </a:xfrm>
        </p:spPr>
        <p:txBody>
          <a:bodyPr/>
          <a:lstStyle/>
          <a:p>
            <a:r>
              <a:rPr lang="zh-CN" altLang="en-US" smtClean="0"/>
              <a:t>同一窗口多次叠绘</a:t>
            </a:r>
          </a:p>
        </p:txBody>
      </p:sp>
    </p:spTree>
    <p:extLst>
      <p:ext uri="{BB962C8B-B14F-4D97-AF65-F5344CB8AC3E}">
        <p14:creationId xmlns:p14="http://schemas.microsoft.com/office/powerpoint/2010/main" val="24190801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4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43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43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43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43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43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3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43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3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4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7546167" y="5444406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t06.m</a:t>
            </a:r>
          </a:p>
        </p:txBody>
      </p:sp>
      <p:graphicFrame>
        <p:nvGraphicFramePr>
          <p:cNvPr id="74446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2525"/>
              </p:ext>
            </p:extLst>
          </p:nvPr>
        </p:nvGraphicFramePr>
        <p:xfrm>
          <a:off x="1906258" y="1427732"/>
          <a:ext cx="4602163" cy="420688"/>
        </p:xfrm>
        <a:graphic>
          <a:graphicData uri="http://schemas.openxmlformats.org/drawingml/2006/table">
            <a:tbl>
              <a:tblPr/>
              <a:tblGrid>
                <a:gridCol w="2306638"/>
                <a:gridCol w="229552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figure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4E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图形窗口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49275" y="719176"/>
            <a:ext cx="8062913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dirty="0">
                <a:solidFill>
                  <a:srgbClr val="000048"/>
                </a:solidFill>
                <a:latin typeface="+mn-lt"/>
                <a:ea typeface="+mn-ea"/>
                <a:cs typeface="+mn-cs"/>
              </a:rPr>
              <a:t>指定图形窗口绘图</a:t>
            </a:r>
          </a:p>
        </p:txBody>
      </p:sp>
      <p:sp>
        <p:nvSpPr>
          <p:cNvPr id="12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641889" y="2089809"/>
            <a:ext cx="4163024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4E"/>
                </a:solidFill>
                <a:latin typeface="Arial" charset="0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3723817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598488"/>
            <a:ext cx="7232650" cy="641350"/>
          </a:xfrm>
          <a:effectLst>
            <a:outerShdw dist="35921" dir="2700000" algn="ctr" rotWithShape="0">
              <a:srgbClr val="000048"/>
            </a:outerShdw>
          </a:effectLst>
        </p:spPr>
        <p:txBody>
          <a:bodyPr/>
          <a:lstStyle/>
          <a:p>
            <a:r>
              <a:rPr lang="zh-CN" altLang="en-US" smtClean="0">
                <a:solidFill>
                  <a:srgbClr val="B8004A"/>
                </a:solidFill>
              </a:rPr>
              <a:t>二、空间曲线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3450" y="1390650"/>
            <a:ext cx="4276725" cy="3159125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zh-CN" altLang="en-US" sz="2400" smtClean="0">
                <a:solidFill>
                  <a:srgbClr val="00004E"/>
                </a:solidFill>
              </a:rPr>
              <a:t>定义参数向量</a:t>
            </a:r>
            <a:r>
              <a:rPr lang="en-US" altLang="zh-CN" sz="2400" smtClean="0">
                <a:solidFill>
                  <a:srgbClr val="00004E"/>
                </a:solidFill>
              </a:rPr>
              <a:t>t;</a:t>
            </a:r>
          </a:p>
          <a:p>
            <a:pPr marL="457200" indent="-457200">
              <a:buFontTx/>
              <a:buNone/>
            </a:pPr>
            <a:r>
              <a:rPr lang="zh-CN" altLang="en-US" sz="2400" smtClean="0">
                <a:solidFill>
                  <a:srgbClr val="00004E"/>
                </a:solidFill>
              </a:rPr>
              <a:t>定义参数方程</a:t>
            </a:r>
            <a:r>
              <a:rPr lang="en-US" altLang="zh-CN" sz="2400" smtClean="0">
                <a:solidFill>
                  <a:srgbClr val="00004E"/>
                </a:solidFill>
              </a:rPr>
              <a:t>: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4E"/>
                </a:solidFill>
              </a:rPr>
              <a:t>		x=x(t);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4E"/>
                </a:solidFill>
              </a:rPr>
              <a:t>		y=y(t);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4E"/>
                </a:solidFill>
              </a:rPr>
              <a:t>		z=z(t);</a:t>
            </a:r>
          </a:p>
          <a:p>
            <a:pPr marL="457200" indent="-457200">
              <a:buFontTx/>
              <a:buNone/>
            </a:pPr>
            <a:r>
              <a:rPr lang="zh-CN" altLang="en-US" sz="2400" smtClean="0">
                <a:solidFill>
                  <a:srgbClr val="00004E"/>
                </a:solidFill>
              </a:rPr>
              <a:t>用函数绘图</a:t>
            </a:r>
          </a:p>
        </p:txBody>
      </p:sp>
      <p:sp>
        <p:nvSpPr>
          <p:cNvPr id="746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76313" y="4894263"/>
            <a:ext cx="6729412" cy="420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00004E"/>
                </a:solidFill>
              </a:rPr>
              <a:t>例</a:t>
            </a:r>
            <a:r>
              <a:rPr lang="en-US" altLang="zh-CN" sz="2400" smtClean="0">
                <a:solidFill>
                  <a:srgbClr val="00004E"/>
                </a:solidFill>
              </a:rPr>
              <a:t>: </a:t>
            </a:r>
            <a:r>
              <a:rPr lang="zh-CN" altLang="en-US" sz="2400" smtClean="0">
                <a:solidFill>
                  <a:srgbClr val="00004E"/>
                </a:solidFill>
              </a:rPr>
              <a:t>项链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954588" y="1431925"/>
            <a:ext cx="2582862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t=……</a:t>
            </a:r>
          </a:p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Plot3(x(t),y(t),z(t))</a:t>
            </a:r>
          </a:p>
        </p:txBody>
      </p:sp>
      <p:pic>
        <p:nvPicPr>
          <p:cNvPr id="12294" name="Picture 6" descr="C:\Documents and Settings\sun\My Documents\临时\奥运吉祥物：福娃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3452813"/>
            <a:ext cx="8032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413625" y="5611813"/>
            <a:ext cx="9588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E"/>
                </a:solidFill>
                <a:latin typeface="Arial" charset="0"/>
              </a:rPr>
              <a:t>t08.m</a:t>
            </a:r>
          </a:p>
        </p:txBody>
      </p:sp>
    </p:spTree>
    <p:extLst>
      <p:ext uri="{BB962C8B-B14F-4D97-AF65-F5344CB8AC3E}">
        <p14:creationId xmlns:p14="http://schemas.microsoft.com/office/powerpoint/2010/main" val="20757098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4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4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build="p" autoUpdateAnimBg="0"/>
      <p:bldP spid="746500" grpId="0" build="p" autoUpdateAnimBg="0"/>
    </p:bldLst>
  </p:timing>
</p:sld>
</file>

<file path=ppt/theme/theme1.xml><?xml version="1.0" encoding="utf-8"?>
<a:theme xmlns:a="http://schemas.openxmlformats.org/drawingml/2006/main" name="P01_OverDk">
  <a:themeElements>
    <a:clrScheme name="P01_OverDk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C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P01_OverDk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01_OverD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01_OverD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C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C:\$\SDD\MSFAD\PowerPoints\Dark Background Slides\P01_OverDk.ppt</Template>
  <TotalTime>10066</TotalTime>
  <Words>657</Words>
  <Application>Microsoft Office PowerPoint</Application>
  <PresentationFormat>全屏显示(4:3)</PresentationFormat>
  <Paragraphs>212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P01_OverDk</vt:lpstr>
      <vt:lpstr>Matlab图形功能</vt:lpstr>
      <vt:lpstr>一、平面曲线图形</vt:lpstr>
      <vt:lpstr>命令格式</vt:lpstr>
      <vt:lpstr>2、线型和颜色</vt:lpstr>
      <vt:lpstr>3、函数绘图</vt:lpstr>
      <vt:lpstr>4、标记</vt:lpstr>
      <vt:lpstr>5、多图形</vt:lpstr>
      <vt:lpstr>指定图形窗口绘图</vt:lpstr>
      <vt:lpstr>二、空间曲线</vt:lpstr>
      <vt:lpstr>三、空间曲面</vt:lpstr>
      <vt:lpstr>命令格式</vt:lpstr>
      <vt:lpstr>网格点?</vt:lpstr>
      <vt:lpstr>2、修饰</vt:lpstr>
      <vt:lpstr>3、颜色</vt:lpstr>
      <vt:lpstr>4、函数绘图</vt:lpstr>
      <vt:lpstr>四、程序做图</vt:lpstr>
      <vt:lpstr>四、特殊图</vt:lpstr>
      <vt:lpstr>END</vt:lpstr>
    </vt:vector>
  </TitlesOfParts>
  <Company>西南财大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数学模型</dc:title>
  <dc:creator>孙云龙</dc:creator>
  <cp:lastModifiedBy>sun</cp:lastModifiedBy>
  <cp:revision>1115</cp:revision>
  <cp:lastPrinted>1998-09-23T18:09:36Z</cp:lastPrinted>
  <dcterms:created xsi:type="dcterms:W3CDTF">1998-08-27T19:49:30Z</dcterms:created>
  <dcterms:modified xsi:type="dcterms:W3CDTF">2013-11-11T09:35:54Z</dcterms:modified>
</cp:coreProperties>
</file>