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297" r:id="rId29"/>
    <p:sldId id="277" r:id="rId30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CC"/>
    <a:srgbClr val="CC0066"/>
    <a:srgbClr val="CC0000"/>
    <a:srgbClr val="990033"/>
    <a:srgbClr val="CA0078"/>
    <a:srgbClr val="A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16" autoAdjust="0"/>
    <p:restoredTop sz="85348" autoAdjust="0"/>
  </p:normalViewPr>
  <p:slideViewPr>
    <p:cSldViewPr snapToGrid="0">
      <p:cViewPr varScale="1">
        <p:scale>
          <a:sx n="60" d="100"/>
          <a:sy n="60" d="100"/>
        </p:scale>
        <p:origin x="-73" y="-869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10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4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fld id="{267955F2-74AB-4C1B-8EFC-58808B8E8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29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fld id="{22036BB3-F779-48AC-A6D3-82C4F142A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48879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403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506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710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813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915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018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120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222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2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325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427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530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632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837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939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042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144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4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4" name="Picture 29" descr="E:\课件素材\书法绘画\046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2494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44C59F70-32E0-4FE7-9570-168753DCF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54037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611188"/>
            <a:ext cx="2019300" cy="3170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611188"/>
            <a:ext cx="5910263" cy="3170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3F56EB89-8B22-4D48-8EEC-0D6994775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8156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4B9F7587-883B-4B55-9DAC-A19C83D1D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16725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07381131-0ED7-4786-801C-AD80AB328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8812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1425575"/>
            <a:ext cx="396240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25575"/>
            <a:ext cx="3963988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D76E0E3C-7EBA-4FA1-88AC-583A44B570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77855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F0025D1B-F672-4509-81ED-95C3ADC1F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0283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A61F8245-AD51-49C2-8DC2-3458722CD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31376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E706180F-1359-415E-8CEC-C6922ECED0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87384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B56A2B21-9FC9-44AE-B5FA-3D5AE0250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95848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EA155DD0-DB0E-476A-81CF-A55C953F36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26915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6111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425575"/>
            <a:ext cx="807878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AA0DA1E4-AA74-484A-91A1-9792C5CE8D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6.e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jpeg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>
            <p:ph type="ctrTitle" idx="4294967295"/>
          </p:nvPr>
        </p:nvSpPr>
        <p:spPr bwMode="auto">
          <a:xfrm>
            <a:off x="2108200" y="3990975"/>
            <a:ext cx="5130800" cy="59055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概率</a:t>
            </a:r>
            <a:r>
              <a:rPr lang="zh-CN" altLang="en-US" sz="3600" dirty="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模型</a:t>
            </a:r>
          </a:p>
        </p:txBody>
      </p:sp>
      <p:sp>
        <p:nvSpPr>
          <p:cNvPr id="3075" name="Text Box 1027"/>
          <p:cNvSpPr txBox="1">
            <a:spLocks noChangeArrowheads="1"/>
          </p:cNvSpPr>
          <p:nvPr/>
        </p:nvSpPr>
        <p:spPr bwMode="auto">
          <a:xfrm>
            <a:off x="692150" y="4541838"/>
            <a:ext cx="784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GB" altLang="zh-CN" b="1">
                <a:ea typeface="宋体" pitchFamily="2" charset="-122"/>
              </a:rPr>
              <a:t>Email:syunl@126.com</a:t>
            </a:r>
            <a:r>
              <a:rPr kumimoji="1" lang="en-US" altLang="zh-CN" sz="3200" b="1">
                <a:ea typeface="宋体" pitchFamily="2" charset="-122"/>
              </a:rPr>
              <a:t> </a:t>
            </a:r>
          </a:p>
        </p:txBody>
      </p:sp>
      <p:sp>
        <p:nvSpPr>
          <p:cNvPr id="3076" name="Rectangle 1030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528638"/>
            <a:ext cx="4252913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问题二：符号运算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41400"/>
            <a:ext cx="7807325" cy="1516063"/>
          </a:xfrm>
        </p:spPr>
        <p:txBody>
          <a:bodyPr/>
          <a:lstStyle/>
          <a:p>
            <a:r>
              <a:rPr lang="zh-CN" altLang="en-US" smtClean="0">
                <a:solidFill>
                  <a:srgbClr val="00005E"/>
                </a:solidFill>
              </a:rPr>
              <a:t>报纸</a:t>
            </a:r>
            <a:r>
              <a:rPr lang="en-US" altLang="zh-CN" smtClean="0">
                <a:solidFill>
                  <a:srgbClr val="00005E"/>
                </a:solidFill>
              </a:rPr>
              <a:t>:   </a:t>
            </a:r>
            <a:r>
              <a:rPr lang="zh-CN" altLang="en-US" smtClean="0">
                <a:solidFill>
                  <a:srgbClr val="00005E"/>
                </a:solidFill>
              </a:rPr>
              <a:t>进价为</a:t>
            </a:r>
            <a:r>
              <a:rPr lang="en-US" altLang="zh-CN" smtClean="0">
                <a:solidFill>
                  <a:srgbClr val="00005E"/>
                </a:solidFill>
              </a:rPr>
              <a:t>b </a:t>
            </a:r>
            <a:r>
              <a:rPr lang="zh-CN" altLang="en-US" smtClean="0">
                <a:solidFill>
                  <a:srgbClr val="00005E"/>
                </a:solidFill>
              </a:rPr>
              <a:t>，零售价为</a:t>
            </a:r>
            <a:r>
              <a:rPr lang="en-US" altLang="zh-CN" smtClean="0">
                <a:solidFill>
                  <a:srgbClr val="00005E"/>
                </a:solidFill>
              </a:rPr>
              <a:t>a </a:t>
            </a:r>
            <a:r>
              <a:rPr lang="zh-CN" altLang="en-US" smtClean="0">
                <a:solidFill>
                  <a:srgbClr val="00005E"/>
                </a:solidFill>
              </a:rPr>
              <a:t>，退回价为</a:t>
            </a:r>
            <a:r>
              <a:rPr lang="en-US" altLang="zh-CN" smtClean="0">
                <a:solidFill>
                  <a:srgbClr val="00005E"/>
                </a:solidFill>
              </a:rPr>
              <a:t>c  → a&gt;b&gt;c</a:t>
            </a:r>
          </a:p>
          <a:p>
            <a:r>
              <a:rPr lang="zh-CN" altLang="en-US" smtClean="0">
                <a:solidFill>
                  <a:srgbClr val="00005E"/>
                </a:solidFill>
              </a:rPr>
              <a:t>确定报童销售策略。</a:t>
            </a:r>
          </a:p>
          <a:p>
            <a:r>
              <a:rPr lang="zh-CN" altLang="en-US" smtClean="0">
                <a:solidFill>
                  <a:srgbClr val="00005E"/>
                </a:solidFill>
              </a:rPr>
              <a:t>分析</a:t>
            </a:r>
            <a:r>
              <a:rPr lang="en-US" altLang="zh-CN" smtClean="0">
                <a:solidFill>
                  <a:srgbClr val="00005E"/>
                </a:solidFill>
              </a:rPr>
              <a:t>: </a:t>
            </a:r>
          </a:p>
        </p:txBody>
      </p:sp>
      <p:sp>
        <p:nvSpPr>
          <p:cNvPr id="1370116" name="Rectangle 4"/>
          <p:cNvSpPr>
            <a:spLocks noChangeArrowheads="1"/>
          </p:cNvSpPr>
          <p:nvPr/>
        </p:nvSpPr>
        <p:spPr bwMode="auto">
          <a:xfrm>
            <a:off x="2416175" y="2209800"/>
            <a:ext cx="1243013" cy="455613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00">
                <a:solidFill>
                  <a:srgbClr val="00005E"/>
                </a:solidFill>
                <a:ea typeface="宋体" pitchFamily="2" charset="-122"/>
              </a:rPr>
              <a:t>需求量 </a:t>
            </a:r>
            <a:r>
              <a:rPr lang="en-US" altLang="zh-CN" sz="2300">
                <a:solidFill>
                  <a:srgbClr val="00005E"/>
                </a:solidFill>
                <a:ea typeface="宋体" pitchFamily="2" charset="-122"/>
              </a:rPr>
              <a:t>r</a:t>
            </a:r>
          </a:p>
        </p:txBody>
      </p:sp>
      <p:grpSp>
        <p:nvGrpSpPr>
          <p:cNvPr id="1370117" name="Group 5"/>
          <p:cNvGrpSpPr>
            <a:grpSpLocks/>
          </p:cNvGrpSpPr>
          <p:nvPr/>
        </p:nvGrpSpPr>
        <p:grpSpPr bwMode="auto">
          <a:xfrm>
            <a:off x="3646488" y="2192338"/>
            <a:ext cx="2170112" cy="455612"/>
            <a:chOff x="1704" y="1740"/>
            <a:chExt cx="1367" cy="287"/>
          </a:xfrm>
        </p:grpSpPr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2257" y="1740"/>
              <a:ext cx="814" cy="287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>
                  <a:solidFill>
                    <a:srgbClr val="00005E"/>
                  </a:solidFill>
                  <a:ea typeface="宋体" pitchFamily="2" charset="-122"/>
                </a:rPr>
                <a:t>购进量 </a:t>
              </a:r>
              <a:r>
                <a:rPr lang="en-US" altLang="zh-CN" sz="2300">
                  <a:solidFill>
                    <a:srgbClr val="00005E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12310" name="Line 7"/>
            <p:cNvSpPr>
              <a:spLocks noChangeShapeType="1"/>
            </p:cNvSpPr>
            <p:nvPr/>
          </p:nvSpPr>
          <p:spPr bwMode="auto">
            <a:xfrm>
              <a:off x="1704" y="1881"/>
              <a:ext cx="541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0120" name="Group 8"/>
          <p:cNvGrpSpPr>
            <a:grpSpLocks/>
          </p:cNvGrpSpPr>
          <p:nvPr/>
        </p:nvGrpSpPr>
        <p:grpSpPr bwMode="auto">
          <a:xfrm>
            <a:off x="5829300" y="2228850"/>
            <a:ext cx="2282825" cy="455613"/>
            <a:chOff x="3079" y="1763"/>
            <a:chExt cx="1438" cy="287"/>
          </a:xfrm>
        </p:grpSpPr>
        <p:sp>
          <p:nvSpPr>
            <p:cNvPr id="12307" name="Line 9"/>
            <p:cNvSpPr>
              <a:spLocks noChangeShapeType="1"/>
            </p:cNvSpPr>
            <p:nvPr/>
          </p:nvSpPr>
          <p:spPr bwMode="auto">
            <a:xfrm>
              <a:off x="3079" y="1881"/>
              <a:ext cx="541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Rectangle 10"/>
            <p:cNvSpPr>
              <a:spLocks noChangeArrowheads="1"/>
            </p:cNvSpPr>
            <p:nvPr/>
          </p:nvSpPr>
          <p:spPr bwMode="auto">
            <a:xfrm>
              <a:off x="3632" y="1763"/>
              <a:ext cx="885" cy="287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>
                  <a:solidFill>
                    <a:srgbClr val="00005E"/>
                  </a:solidFill>
                  <a:ea typeface="宋体" pitchFamily="2" charset="-122"/>
                </a:rPr>
                <a:t>收入 </a:t>
              </a:r>
              <a:r>
                <a:rPr lang="en-US" altLang="zh-CN" sz="2300">
                  <a:solidFill>
                    <a:srgbClr val="00005E"/>
                  </a:solidFill>
                  <a:ea typeface="宋体" pitchFamily="2" charset="-122"/>
                </a:rPr>
                <a:t>G(n)</a:t>
              </a:r>
            </a:p>
          </p:txBody>
        </p:sp>
      </p:grpSp>
      <p:grpSp>
        <p:nvGrpSpPr>
          <p:cNvPr id="1370123" name="Group 11"/>
          <p:cNvGrpSpPr>
            <a:grpSpLocks/>
          </p:cNvGrpSpPr>
          <p:nvPr/>
        </p:nvGrpSpPr>
        <p:grpSpPr bwMode="auto">
          <a:xfrm>
            <a:off x="2603500" y="2678113"/>
            <a:ext cx="781050" cy="738187"/>
            <a:chOff x="1047" y="2046"/>
            <a:chExt cx="492" cy="465"/>
          </a:xfrm>
        </p:grpSpPr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1047" y="2246"/>
              <a:ext cx="492" cy="265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66CC33"/>
                </a:buClr>
                <a:buSzPct val="65000"/>
                <a:buFont typeface="Wingdings" pitchFamily="2" charset="2"/>
                <a:buNone/>
              </a:pPr>
              <a:r>
                <a:rPr lang="zh-CN" altLang="en-US" sz="2300">
                  <a:solidFill>
                    <a:srgbClr val="00005E"/>
                  </a:solidFill>
                  <a:ea typeface="宋体" pitchFamily="2" charset="-122"/>
                </a:rPr>
                <a:t>随机</a:t>
              </a:r>
            </a:p>
          </p:txBody>
        </p:sp>
        <p:sp>
          <p:nvSpPr>
            <p:cNvPr id="12306" name="Line 13"/>
            <p:cNvSpPr>
              <a:spLocks noChangeShapeType="1"/>
            </p:cNvSpPr>
            <p:nvPr/>
          </p:nvSpPr>
          <p:spPr bwMode="auto">
            <a:xfrm>
              <a:off x="1281" y="2046"/>
              <a:ext cx="0" cy="19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0126" name="Group 14"/>
          <p:cNvGrpSpPr>
            <a:grpSpLocks/>
          </p:cNvGrpSpPr>
          <p:nvPr/>
        </p:nvGrpSpPr>
        <p:grpSpPr bwMode="auto">
          <a:xfrm>
            <a:off x="3422650" y="2994025"/>
            <a:ext cx="2454275" cy="455613"/>
            <a:chOff x="1563" y="2245"/>
            <a:chExt cx="1546" cy="287"/>
          </a:xfrm>
        </p:grpSpPr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2327" y="2245"/>
              <a:ext cx="782" cy="287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>
                  <a:solidFill>
                    <a:srgbClr val="00005E"/>
                  </a:solidFill>
                  <a:ea typeface="宋体" pitchFamily="2" charset="-122"/>
                </a:rPr>
                <a:t>概率 </a:t>
              </a:r>
              <a:r>
                <a:rPr lang="en-US" altLang="zh-CN" sz="2300">
                  <a:solidFill>
                    <a:srgbClr val="00005E"/>
                  </a:solidFill>
                  <a:ea typeface="宋体" pitchFamily="2" charset="-122"/>
                </a:rPr>
                <a:t>f(r)</a:t>
              </a: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1563" y="2375"/>
              <a:ext cx="765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0129" name="Group 17"/>
          <p:cNvGrpSpPr>
            <a:grpSpLocks/>
          </p:cNvGrpSpPr>
          <p:nvPr/>
        </p:nvGrpSpPr>
        <p:grpSpPr bwMode="auto">
          <a:xfrm>
            <a:off x="5942013" y="2957513"/>
            <a:ext cx="2163762" cy="455612"/>
            <a:chOff x="3150" y="2222"/>
            <a:chExt cx="1363" cy="287"/>
          </a:xfrm>
        </p:grpSpPr>
        <p:sp>
          <p:nvSpPr>
            <p:cNvPr id="12301" name="Rectangle 18"/>
            <p:cNvSpPr>
              <a:spLocks noChangeArrowheads="1"/>
            </p:cNvSpPr>
            <p:nvPr/>
          </p:nvSpPr>
          <p:spPr bwMode="auto">
            <a:xfrm>
              <a:off x="3679" y="2222"/>
              <a:ext cx="834" cy="287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>
                  <a:solidFill>
                    <a:srgbClr val="00005E"/>
                  </a:solidFill>
                  <a:ea typeface="宋体" pitchFamily="2" charset="-122"/>
                </a:rPr>
                <a:t>期望值 </a:t>
              </a:r>
              <a:r>
                <a:rPr lang="en-US" altLang="zh-CN" sz="2300">
                  <a:solidFill>
                    <a:srgbClr val="00005E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>
              <a:off x="3150" y="2375"/>
              <a:ext cx="541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0132" name="Line 20"/>
          <p:cNvSpPr>
            <a:spLocks noChangeShapeType="1"/>
          </p:cNvSpPr>
          <p:nvPr/>
        </p:nvSpPr>
        <p:spPr bwMode="auto">
          <a:xfrm flipV="1">
            <a:off x="7396163" y="2714625"/>
            <a:ext cx="0" cy="2238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133" name="Rectangle 21"/>
          <p:cNvSpPr>
            <a:spLocks noChangeArrowheads="1"/>
          </p:cNvSpPr>
          <p:nvPr/>
        </p:nvSpPr>
        <p:spPr bwMode="auto">
          <a:xfrm>
            <a:off x="836613" y="3716338"/>
            <a:ext cx="78073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模型建立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: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设 购进 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n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份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/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天  →  目标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:  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收入最大</a:t>
            </a:r>
          </a:p>
          <a:p>
            <a:pPr marL="681038" lvl="1" indent="-234950" algn="just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需求量为 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r (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随机变量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)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，分布为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f(r)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，收入为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G(n)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则</a:t>
            </a:r>
          </a:p>
        </p:txBody>
      </p:sp>
      <p:graphicFrame>
        <p:nvGraphicFramePr>
          <p:cNvPr id="1370134" name="Object 22"/>
          <p:cNvGraphicFramePr>
            <a:graphicFrameLocks noChangeAspect="1"/>
          </p:cNvGraphicFramePr>
          <p:nvPr/>
        </p:nvGraphicFramePr>
        <p:xfrm>
          <a:off x="3017838" y="5380038"/>
          <a:ext cx="51704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2369076" imgH="423910" progId="Equation.3">
                  <p:embed/>
                </p:oleObj>
              </mc:Choice>
              <mc:Fallback>
                <p:oleObj name="Equation" r:id="rId4" imgW="2369076" imgH="42391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380038"/>
                        <a:ext cx="51704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7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7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7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7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7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7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7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7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37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5" grpId="0" build="p" bldLvl="2" autoUpdateAnimBg="0" advAuto="0"/>
      <p:bldP spid="1370116" grpId="0" animBg="1" autoUpdateAnimBg="0"/>
      <p:bldP spid="1370132" grpId="0" animBg="1"/>
      <p:bldP spid="13701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984500"/>
            <a:ext cx="7232650" cy="42068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66"/>
                </a:solidFill>
                <a:ea typeface="楷体_GB2312" pitchFamily="49" charset="-122"/>
              </a:rPr>
              <a:t>收入期望值</a:t>
            </a:r>
            <a:r>
              <a:rPr lang="en-US" altLang="zh-CN" sz="2400" b="0" smtClean="0">
                <a:solidFill>
                  <a:srgbClr val="000066"/>
                </a:solidFill>
                <a:ea typeface="楷体_GB2312" pitchFamily="49" charset="-122"/>
              </a:rPr>
              <a:t>:   </a:t>
            </a:r>
            <a:r>
              <a:rPr lang="zh-CN" altLang="en-US" sz="2400" b="0" smtClean="0">
                <a:solidFill>
                  <a:srgbClr val="000066"/>
                </a:solidFill>
                <a:ea typeface="楷体_GB2312" pitchFamily="49" charset="-122"/>
              </a:rPr>
              <a:t>平均收入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4687888"/>
            <a:ext cx="7321550" cy="420687"/>
          </a:xfrm>
        </p:spPr>
        <p:txBody>
          <a:bodyPr/>
          <a:lstStyle/>
          <a:p>
            <a:r>
              <a:rPr lang="en-US" altLang="zh-CN" smtClean="0">
                <a:solidFill>
                  <a:srgbClr val="000066"/>
                </a:solidFill>
              </a:rPr>
              <a:t>r (</a:t>
            </a:r>
            <a:r>
              <a:rPr lang="zh-CN" altLang="en-US" smtClean="0">
                <a:solidFill>
                  <a:srgbClr val="000066"/>
                </a:solidFill>
              </a:rPr>
              <a:t>大</a:t>
            </a:r>
            <a:r>
              <a:rPr lang="en-US" altLang="zh-CN" smtClean="0">
                <a:solidFill>
                  <a:srgbClr val="000066"/>
                </a:solidFill>
              </a:rPr>
              <a:t>)  → </a:t>
            </a:r>
            <a:r>
              <a:rPr lang="zh-CN" altLang="en-US" smtClean="0">
                <a:solidFill>
                  <a:srgbClr val="000066"/>
                </a:solidFill>
              </a:rPr>
              <a:t>连续   → 概率 </a:t>
            </a:r>
            <a:r>
              <a:rPr lang="en-US" altLang="zh-CN" smtClean="0">
                <a:solidFill>
                  <a:srgbClr val="000066"/>
                </a:solidFill>
              </a:rPr>
              <a:t>f ( r )  → p ( r ) </a:t>
            </a:r>
            <a:r>
              <a:rPr lang="zh-CN" altLang="en-US" smtClean="0">
                <a:solidFill>
                  <a:srgbClr val="000066"/>
                </a:solidFill>
              </a:rPr>
              <a:t>密度</a:t>
            </a:r>
            <a:endParaRPr lang="zh-CN" altLang="en-US" smtClean="0"/>
          </a:p>
        </p:txBody>
      </p:sp>
      <p:grpSp>
        <p:nvGrpSpPr>
          <p:cNvPr id="1372164" name="Group 4"/>
          <p:cNvGrpSpPr>
            <a:grpSpLocks/>
          </p:cNvGrpSpPr>
          <p:nvPr/>
        </p:nvGrpSpPr>
        <p:grpSpPr bwMode="auto">
          <a:xfrm>
            <a:off x="2173288" y="450850"/>
            <a:ext cx="5988050" cy="2384425"/>
            <a:chOff x="1369" y="284"/>
            <a:chExt cx="3772" cy="1502"/>
          </a:xfrm>
        </p:grpSpPr>
        <p:sp>
          <p:nvSpPr>
            <p:cNvPr id="13324" name="Rectangle 5"/>
            <p:cNvSpPr>
              <a:spLocks noChangeArrowheads="1"/>
            </p:cNvSpPr>
            <p:nvPr/>
          </p:nvSpPr>
          <p:spPr bwMode="auto">
            <a:xfrm>
              <a:off x="1369" y="296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收入</a:t>
              </a:r>
            </a:p>
          </p:txBody>
        </p:sp>
        <p:sp>
          <p:nvSpPr>
            <p:cNvPr id="13325" name="Line 6"/>
            <p:cNvSpPr>
              <a:spLocks noChangeShapeType="1"/>
            </p:cNvSpPr>
            <p:nvPr/>
          </p:nvSpPr>
          <p:spPr bwMode="auto">
            <a:xfrm>
              <a:off x="1603" y="609"/>
              <a:ext cx="0" cy="2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Rectangle 7"/>
            <p:cNvSpPr>
              <a:spLocks noChangeArrowheads="1"/>
            </p:cNvSpPr>
            <p:nvPr/>
          </p:nvSpPr>
          <p:spPr bwMode="auto">
            <a:xfrm>
              <a:off x="3640" y="284"/>
              <a:ext cx="700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需求量</a:t>
              </a:r>
            </a:p>
          </p:txBody>
        </p:sp>
        <p:sp>
          <p:nvSpPr>
            <p:cNvPr id="13327" name="Line 8"/>
            <p:cNvSpPr>
              <a:spLocks noChangeShapeType="1"/>
            </p:cNvSpPr>
            <p:nvPr/>
          </p:nvSpPr>
          <p:spPr bwMode="auto">
            <a:xfrm>
              <a:off x="4199" y="559"/>
              <a:ext cx="0" cy="2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Rectangle 9"/>
            <p:cNvSpPr>
              <a:spLocks noChangeArrowheads="1"/>
            </p:cNvSpPr>
            <p:nvPr/>
          </p:nvSpPr>
          <p:spPr bwMode="auto">
            <a:xfrm>
              <a:off x="4441" y="293"/>
              <a:ext cx="700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购进量</a:t>
              </a:r>
            </a:p>
          </p:txBody>
        </p:sp>
        <p:sp>
          <p:nvSpPr>
            <p:cNvPr id="13329" name="Line 10"/>
            <p:cNvSpPr>
              <a:spLocks noChangeShapeType="1"/>
            </p:cNvSpPr>
            <p:nvPr/>
          </p:nvSpPr>
          <p:spPr bwMode="auto">
            <a:xfrm>
              <a:off x="4541" y="568"/>
              <a:ext cx="0" cy="2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Rectangle 11"/>
            <p:cNvSpPr>
              <a:spLocks noChangeArrowheads="1"/>
            </p:cNvSpPr>
            <p:nvPr/>
          </p:nvSpPr>
          <p:spPr bwMode="auto">
            <a:xfrm>
              <a:off x="1837" y="1474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进价</a:t>
              </a:r>
            </a:p>
          </p:txBody>
        </p:sp>
        <p:sp>
          <p:nvSpPr>
            <p:cNvPr id="13331" name="Rectangle 12"/>
            <p:cNvSpPr>
              <a:spLocks noChangeArrowheads="1"/>
            </p:cNvSpPr>
            <p:nvPr/>
          </p:nvSpPr>
          <p:spPr bwMode="auto">
            <a:xfrm>
              <a:off x="2463" y="1482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售价</a:t>
              </a:r>
            </a:p>
          </p:txBody>
        </p:sp>
        <p:sp>
          <p:nvSpPr>
            <p:cNvPr id="13332" name="Rectangle 13"/>
            <p:cNvSpPr>
              <a:spLocks noChangeArrowheads="1"/>
            </p:cNvSpPr>
            <p:nvPr/>
          </p:nvSpPr>
          <p:spPr bwMode="auto">
            <a:xfrm>
              <a:off x="3156" y="1490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退回</a:t>
              </a:r>
            </a:p>
          </p:txBody>
        </p:sp>
        <p:sp>
          <p:nvSpPr>
            <p:cNvPr id="13333" name="Line 14"/>
            <p:cNvSpPr>
              <a:spLocks noChangeShapeType="1"/>
            </p:cNvSpPr>
            <p:nvPr/>
          </p:nvSpPr>
          <p:spPr bwMode="auto">
            <a:xfrm flipV="1">
              <a:off x="2271" y="1352"/>
              <a:ext cx="0" cy="1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15"/>
            <p:cNvSpPr>
              <a:spLocks noChangeShapeType="1"/>
            </p:cNvSpPr>
            <p:nvPr/>
          </p:nvSpPr>
          <p:spPr bwMode="auto">
            <a:xfrm flipV="1">
              <a:off x="2530" y="1352"/>
              <a:ext cx="0" cy="1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6"/>
            <p:cNvSpPr>
              <a:spLocks noChangeShapeType="1"/>
            </p:cNvSpPr>
            <p:nvPr/>
          </p:nvSpPr>
          <p:spPr bwMode="auto">
            <a:xfrm flipV="1">
              <a:off x="3331" y="1352"/>
              <a:ext cx="0" cy="1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2177" name="Group 17"/>
          <p:cNvGrpSpPr>
            <a:grpSpLocks/>
          </p:cNvGrpSpPr>
          <p:nvPr/>
        </p:nvGrpSpPr>
        <p:grpSpPr bwMode="auto">
          <a:xfrm>
            <a:off x="7897813" y="3175000"/>
            <a:ext cx="806450" cy="668338"/>
            <a:chOff x="5160" y="1858"/>
            <a:chExt cx="508" cy="421"/>
          </a:xfrm>
        </p:grpSpPr>
        <p:sp>
          <p:nvSpPr>
            <p:cNvPr id="13322" name="Rectangle 18"/>
            <p:cNvSpPr>
              <a:spLocks noChangeArrowheads="1"/>
            </p:cNvSpPr>
            <p:nvPr/>
          </p:nvSpPr>
          <p:spPr bwMode="auto">
            <a:xfrm>
              <a:off x="5160" y="1858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分布</a:t>
              </a:r>
            </a:p>
          </p:txBody>
        </p:sp>
        <p:sp>
          <p:nvSpPr>
            <p:cNvPr id="13323" name="Line 19"/>
            <p:cNvSpPr>
              <a:spLocks noChangeShapeType="1"/>
            </p:cNvSpPr>
            <p:nvPr/>
          </p:nvSpPr>
          <p:spPr bwMode="auto">
            <a:xfrm>
              <a:off x="5501" y="2154"/>
              <a:ext cx="0" cy="1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Rectangle 20"/>
          <p:cNvSpPr>
            <a:spLocks noChangeArrowheads="1"/>
          </p:cNvSpPr>
          <p:nvPr/>
        </p:nvSpPr>
        <p:spPr bwMode="auto">
          <a:xfrm>
            <a:off x="701675" y="530225"/>
            <a:ext cx="806450" cy="8350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5E"/>
                </a:solidFill>
                <a:latin typeface="Arial" charset="0"/>
              </a:rPr>
              <a:t>收入</a:t>
            </a:r>
          </a:p>
          <a:p>
            <a:r>
              <a:rPr lang="zh-CN" altLang="en-US">
                <a:solidFill>
                  <a:srgbClr val="00005E"/>
                </a:solidFill>
                <a:latin typeface="Arial" charset="0"/>
              </a:rPr>
              <a:t>函数</a:t>
            </a:r>
          </a:p>
        </p:txBody>
      </p:sp>
      <p:graphicFrame>
        <p:nvGraphicFramePr>
          <p:cNvPr id="13319" name="Object 21"/>
          <p:cNvGraphicFramePr>
            <a:graphicFrameLocks noChangeAspect="1"/>
          </p:cNvGraphicFramePr>
          <p:nvPr/>
        </p:nvGraphicFramePr>
        <p:xfrm>
          <a:off x="2208213" y="1231900"/>
          <a:ext cx="51704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2369076" imgH="423910" progId="Equation.3">
                  <p:embed/>
                </p:oleObj>
              </mc:Choice>
              <mc:Fallback>
                <p:oleObj name="Equation" r:id="rId4" imgW="2369076" imgH="42391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231900"/>
                        <a:ext cx="51704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82" name="Object 22"/>
          <p:cNvGraphicFramePr>
            <a:graphicFrameLocks noChangeAspect="1"/>
          </p:cNvGraphicFramePr>
          <p:nvPr/>
        </p:nvGraphicFramePr>
        <p:xfrm>
          <a:off x="782638" y="5326063"/>
          <a:ext cx="81518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6" imgW="3748934" imgH="299258" progId="Equation.3">
                  <p:embed/>
                </p:oleObj>
              </mc:Choice>
              <mc:Fallback>
                <p:oleObj name="Equation" r:id="rId6" imgW="3748934" imgH="29925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5326063"/>
                        <a:ext cx="81518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83" name="Object 23"/>
          <p:cNvGraphicFramePr>
            <a:graphicFrameLocks noChangeAspect="1"/>
          </p:cNvGraphicFramePr>
          <p:nvPr/>
        </p:nvGraphicFramePr>
        <p:xfrm>
          <a:off x="1116013" y="3605213"/>
          <a:ext cx="78232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8" imgW="3599467" imgH="398932" progId="Equation.DSMT4">
                  <p:embed/>
                </p:oleObj>
              </mc:Choice>
              <mc:Fallback>
                <p:oleObj name="Equation" r:id="rId8" imgW="3599467" imgH="39893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05213"/>
                        <a:ext cx="78232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7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62" grpId="0" autoUpdateAnimBg="0"/>
      <p:bldP spid="13721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528638"/>
            <a:ext cx="1720850" cy="430212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tabLst/>
            </a:pPr>
            <a:r>
              <a:rPr lang="zh-CN" altLang="en-US" sz="2400" b="0" smtClean="0">
                <a:solidFill>
                  <a:srgbClr val="000066"/>
                </a:solidFill>
                <a:ea typeface="楷体_GB2312" pitchFamily="49" charset="-122"/>
              </a:rPr>
              <a:t>收入期望值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2425700"/>
            <a:ext cx="7335838" cy="420688"/>
          </a:xfrm>
        </p:spPr>
        <p:txBody>
          <a:bodyPr/>
          <a:lstStyle/>
          <a:p>
            <a:r>
              <a:rPr lang="en-US" altLang="zh-CN" smtClean="0">
                <a:solidFill>
                  <a:srgbClr val="000066"/>
                </a:solidFill>
              </a:rPr>
              <a:t> </a:t>
            </a:r>
            <a:r>
              <a:rPr lang="zh-CN" altLang="en-US" smtClean="0">
                <a:solidFill>
                  <a:srgbClr val="000066"/>
                </a:solidFill>
              </a:rPr>
              <a:t>最优化：极值</a:t>
            </a:r>
          </a:p>
        </p:txBody>
      </p:sp>
      <p:sp>
        <p:nvSpPr>
          <p:cNvPr id="1374212" name="Rectangle 4"/>
          <p:cNvSpPr>
            <a:spLocks noChangeArrowheads="1"/>
          </p:cNvSpPr>
          <p:nvPr/>
        </p:nvSpPr>
        <p:spPr bwMode="auto">
          <a:xfrm>
            <a:off x="636588" y="5519738"/>
            <a:ext cx="7321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300">
                <a:solidFill>
                  <a:srgbClr val="00005E"/>
                </a:solidFill>
                <a:ea typeface="宋体" pitchFamily="2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Arial" charset="0"/>
              </a:rPr>
              <a:t>令</a:t>
            </a:r>
            <a:r>
              <a:rPr lang="en-US" altLang="zh-CN">
                <a:solidFill>
                  <a:srgbClr val="000066"/>
                </a:solidFill>
                <a:latin typeface="Arial" charset="0"/>
              </a:rPr>
              <a:t>:    G’(n) = 0 </a:t>
            </a:r>
            <a:r>
              <a:rPr lang="zh-CN" altLang="en-US">
                <a:solidFill>
                  <a:srgbClr val="000066"/>
                </a:solidFill>
                <a:latin typeface="Arial" charset="0"/>
              </a:rPr>
              <a:t>有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703263" y="1119188"/>
          <a:ext cx="81518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4" imgW="3748934" imgH="299258" progId="Equation.3">
                  <p:embed/>
                </p:oleObj>
              </mc:Choice>
              <mc:Fallback>
                <p:oleObj name="Equation" r:id="rId4" imgW="3748934" imgH="29925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119188"/>
                        <a:ext cx="81518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4214" name="Object 6"/>
          <p:cNvGraphicFramePr>
            <a:graphicFrameLocks noChangeAspect="1"/>
          </p:cNvGraphicFramePr>
          <p:nvPr/>
        </p:nvGraphicFramePr>
        <p:xfrm>
          <a:off x="1616075" y="3070225"/>
          <a:ext cx="1697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6" imgW="756529" imgH="357460" progId="Equation.DSMT4">
                  <p:embed/>
                </p:oleObj>
              </mc:Choice>
              <mc:Fallback>
                <p:oleObj name="Equation" r:id="rId6" imgW="756529" imgH="3574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070225"/>
                        <a:ext cx="1697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4215" name="Object 7"/>
          <p:cNvGraphicFramePr>
            <a:graphicFrameLocks noChangeAspect="1"/>
          </p:cNvGraphicFramePr>
          <p:nvPr/>
        </p:nvGraphicFramePr>
        <p:xfrm>
          <a:off x="3452813" y="3178175"/>
          <a:ext cx="42989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8" imgW="1961696" imgH="623494" progId="Equation.DSMT4">
                  <p:embed/>
                </p:oleObj>
              </mc:Choice>
              <mc:Fallback>
                <p:oleObj name="Equation" r:id="rId8" imgW="1961696" imgH="62349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178175"/>
                        <a:ext cx="42989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4216" name="Object 8"/>
          <p:cNvGraphicFramePr>
            <a:graphicFrameLocks noChangeAspect="1"/>
          </p:cNvGraphicFramePr>
          <p:nvPr/>
        </p:nvGraphicFramePr>
        <p:xfrm>
          <a:off x="3030538" y="4506913"/>
          <a:ext cx="50371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10" imgW="2302594" imgH="299258" progId="Equation.DSMT4">
                  <p:embed/>
                </p:oleObj>
              </mc:Choice>
              <mc:Fallback>
                <p:oleObj name="Equation" r:id="rId10" imgW="2302594" imgH="29925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4506913"/>
                        <a:ext cx="50371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4217" name="Object 9"/>
          <p:cNvGraphicFramePr>
            <a:graphicFrameLocks noChangeAspect="1"/>
          </p:cNvGraphicFramePr>
          <p:nvPr/>
        </p:nvGraphicFramePr>
        <p:xfrm>
          <a:off x="3921125" y="5114925"/>
          <a:ext cx="243681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2" imgW="1097192" imgH="598516" progId="Equation.DSMT4">
                  <p:embed/>
                </p:oleObj>
              </mc:Choice>
              <mc:Fallback>
                <p:oleObj name="Equation" r:id="rId12" imgW="1097192" imgH="59851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5114925"/>
                        <a:ext cx="2436813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4218" name="Object 10"/>
          <p:cNvGraphicFramePr>
            <a:graphicFrameLocks noChangeAspect="1"/>
          </p:cNvGraphicFramePr>
          <p:nvPr/>
        </p:nvGraphicFramePr>
        <p:xfrm>
          <a:off x="1231900" y="1706563"/>
          <a:ext cx="7632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4" imgW="3507995" imgH="299258" progId="Equation.DSMT4">
                  <p:embed/>
                </p:oleObj>
              </mc:Choice>
              <mc:Fallback>
                <p:oleObj name="Equation" r:id="rId14" imgW="3507995" imgH="29925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706563"/>
                        <a:ext cx="7632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7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7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7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11" grpId="0" build="p" autoUpdateAnimBg="0"/>
      <p:bldP spid="13742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862263"/>
            <a:ext cx="1535112" cy="458787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  <a:tabLst/>
            </a:pPr>
            <a:r>
              <a:rPr lang="zh-CN" altLang="en-US" sz="2600" b="0" smtClean="0">
                <a:solidFill>
                  <a:srgbClr val="00005E"/>
                </a:solidFill>
                <a:ea typeface="楷体_GB2312" pitchFamily="49" charset="-122"/>
              </a:rPr>
              <a:t>模型分析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813" y="4957763"/>
            <a:ext cx="1743075" cy="4079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300" smtClean="0">
                <a:solidFill>
                  <a:srgbClr val="000066"/>
                </a:solidFill>
              </a:rPr>
              <a:t>卖出一份赚</a:t>
            </a:r>
          </a:p>
        </p:txBody>
      </p:sp>
      <p:sp>
        <p:nvSpPr>
          <p:cNvPr id="1376260" name="Line 4"/>
          <p:cNvSpPr>
            <a:spLocks noChangeShapeType="1"/>
          </p:cNvSpPr>
          <p:nvPr/>
        </p:nvSpPr>
        <p:spPr bwMode="auto">
          <a:xfrm>
            <a:off x="3409950" y="5121275"/>
            <a:ext cx="839788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6261" name="Group 5"/>
          <p:cNvGrpSpPr>
            <a:grpSpLocks/>
          </p:cNvGrpSpPr>
          <p:nvPr/>
        </p:nvGrpSpPr>
        <p:grpSpPr bwMode="auto">
          <a:xfrm>
            <a:off x="3386138" y="5402263"/>
            <a:ext cx="2720975" cy="407987"/>
            <a:chOff x="2433" y="3420"/>
            <a:chExt cx="1564" cy="257"/>
          </a:xfrm>
        </p:grpSpPr>
        <p:sp>
          <p:nvSpPr>
            <p:cNvPr id="15392" name="Rectangle 6"/>
            <p:cNvSpPr>
              <a:spLocks noChangeArrowheads="1"/>
            </p:cNvSpPr>
            <p:nvPr/>
          </p:nvSpPr>
          <p:spPr bwMode="auto">
            <a:xfrm>
              <a:off x="2899" y="3420"/>
              <a:ext cx="109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30188" indent="-230188">
                <a:lnSpc>
                  <a:spcPct val="90000"/>
                </a:lnSpc>
                <a:spcBef>
                  <a:spcPct val="60000"/>
                </a:spcBef>
                <a:buClr>
                  <a:srgbClr val="0099FF"/>
                </a:buClr>
                <a:buSzPct val="75000"/>
                <a:buFont typeface="Wingdings" pitchFamily="2" charset="2"/>
                <a:buNone/>
              </a:pPr>
              <a:r>
                <a:rPr lang="en-US" altLang="zh-CN" sz="2300">
                  <a:solidFill>
                    <a:srgbClr val="000066"/>
                  </a:solidFill>
                  <a:latin typeface="Arial" charset="0"/>
                </a:rPr>
                <a:t>  </a:t>
              </a:r>
              <a:r>
                <a:rPr lang="zh-CN" altLang="en-US" sz="2300">
                  <a:solidFill>
                    <a:srgbClr val="000066"/>
                  </a:solidFill>
                  <a:latin typeface="Arial" charset="0"/>
                </a:rPr>
                <a:t>退回一份陪</a:t>
              </a:r>
            </a:p>
          </p:txBody>
        </p:sp>
        <p:sp>
          <p:nvSpPr>
            <p:cNvPr id="15393" name="Line 7"/>
            <p:cNvSpPr>
              <a:spLocks noChangeShapeType="1"/>
            </p:cNvSpPr>
            <p:nvPr/>
          </p:nvSpPr>
          <p:spPr bwMode="auto">
            <a:xfrm>
              <a:off x="2433" y="3550"/>
              <a:ext cx="52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6264" name="Group 8"/>
          <p:cNvGrpSpPr>
            <a:grpSpLocks/>
          </p:cNvGrpSpPr>
          <p:nvPr/>
        </p:nvGrpSpPr>
        <p:grpSpPr bwMode="auto">
          <a:xfrm>
            <a:off x="5337175" y="2679700"/>
            <a:ext cx="3003550" cy="2251075"/>
            <a:chOff x="3362" y="1688"/>
            <a:chExt cx="1892" cy="1418"/>
          </a:xfrm>
        </p:grpSpPr>
        <p:grpSp>
          <p:nvGrpSpPr>
            <p:cNvPr id="15372" name="Group 9"/>
            <p:cNvGrpSpPr>
              <a:grpSpLocks/>
            </p:cNvGrpSpPr>
            <p:nvPr/>
          </p:nvGrpSpPr>
          <p:grpSpPr bwMode="auto">
            <a:xfrm>
              <a:off x="3398" y="1688"/>
              <a:ext cx="1787" cy="1418"/>
              <a:chOff x="3398" y="1688"/>
              <a:chExt cx="1787" cy="1418"/>
            </a:xfrm>
          </p:grpSpPr>
          <p:sp>
            <p:nvSpPr>
              <p:cNvPr id="15387" name="Rectangle 10"/>
              <p:cNvSpPr>
                <a:spLocks noChangeArrowheads="1"/>
              </p:cNvSpPr>
              <p:nvPr/>
            </p:nvSpPr>
            <p:spPr bwMode="auto">
              <a:xfrm>
                <a:off x="3398" y="1688"/>
                <a:ext cx="391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solidFill>
                      <a:srgbClr val="00005E"/>
                    </a:solidFill>
                    <a:ea typeface="宋体" pitchFamily="2" charset="-122"/>
                  </a:rPr>
                  <a:t>p(r)</a:t>
                </a:r>
              </a:p>
            </p:txBody>
          </p:sp>
          <p:sp>
            <p:nvSpPr>
              <p:cNvPr id="15388" name="Rectangle 11"/>
              <p:cNvSpPr>
                <a:spLocks noChangeArrowheads="1"/>
              </p:cNvSpPr>
              <p:nvPr/>
            </p:nvSpPr>
            <p:spPr bwMode="auto">
              <a:xfrm>
                <a:off x="4056" y="2369"/>
                <a:ext cx="300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solidFill>
                      <a:srgbClr val="00005E"/>
                    </a:solidFill>
                    <a:ea typeface="宋体" pitchFamily="2" charset="-122"/>
                  </a:rPr>
                  <a:t>p1</a:t>
                </a:r>
              </a:p>
            </p:txBody>
          </p:sp>
          <p:sp>
            <p:nvSpPr>
              <p:cNvPr id="15389" name="Rectangle 12"/>
              <p:cNvSpPr>
                <a:spLocks noChangeArrowheads="1"/>
              </p:cNvSpPr>
              <p:nvPr/>
            </p:nvSpPr>
            <p:spPr bwMode="auto">
              <a:xfrm>
                <a:off x="4714" y="2345"/>
                <a:ext cx="300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solidFill>
                      <a:srgbClr val="00005E"/>
                    </a:solidFill>
                    <a:ea typeface="宋体" pitchFamily="2" charset="-122"/>
                  </a:rPr>
                  <a:t>p2</a:t>
                </a:r>
              </a:p>
            </p:txBody>
          </p:sp>
          <p:sp>
            <p:nvSpPr>
              <p:cNvPr id="15390" name="Rectangle 13"/>
              <p:cNvSpPr>
                <a:spLocks noChangeArrowheads="1"/>
              </p:cNvSpPr>
              <p:nvPr/>
            </p:nvSpPr>
            <p:spPr bwMode="auto">
              <a:xfrm>
                <a:off x="5008" y="2827"/>
                <a:ext cx="177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solidFill>
                      <a:srgbClr val="00005E"/>
                    </a:solidFill>
                    <a:ea typeface="宋体" pitchFamily="2" charset="-122"/>
                  </a:rPr>
                  <a:t>r</a:t>
                </a:r>
              </a:p>
            </p:txBody>
          </p:sp>
          <p:sp>
            <p:nvSpPr>
              <p:cNvPr id="15391" name="Rectangle 14"/>
              <p:cNvSpPr>
                <a:spLocks noChangeArrowheads="1"/>
              </p:cNvSpPr>
              <p:nvPr/>
            </p:nvSpPr>
            <p:spPr bwMode="auto">
              <a:xfrm>
                <a:off x="4526" y="2815"/>
                <a:ext cx="208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solidFill>
                      <a:srgbClr val="00005E"/>
                    </a:solidFill>
                    <a:ea typeface="宋体" pitchFamily="2" charset="-122"/>
                  </a:rPr>
                  <a:t>n</a:t>
                </a:r>
              </a:p>
            </p:txBody>
          </p:sp>
        </p:grpSp>
        <p:grpSp>
          <p:nvGrpSpPr>
            <p:cNvPr id="15373" name="Group 15"/>
            <p:cNvGrpSpPr>
              <a:grpSpLocks/>
            </p:cNvGrpSpPr>
            <p:nvPr/>
          </p:nvGrpSpPr>
          <p:grpSpPr bwMode="auto">
            <a:xfrm>
              <a:off x="3362" y="1722"/>
              <a:ext cx="1892" cy="1153"/>
              <a:chOff x="3362" y="1722"/>
              <a:chExt cx="1892" cy="1153"/>
            </a:xfrm>
          </p:grpSpPr>
          <p:grpSp>
            <p:nvGrpSpPr>
              <p:cNvPr id="15374" name="Group 16"/>
              <p:cNvGrpSpPr>
                <a:grpSpLocks/>
              </p:cNvGrpSpPr>
              <p:nvPr/>
            </p:nvGrpSpPr>
            <p:grpSpPr bwMode="auto">
              <a:xfrm>
                <a:off x="3374" y="1722"/>
                <a:ext cx="1880" cy="1152"/>
                <a:chOff x="3574" y="1563"/>
                <a:chExt cx="1880" cy="1152"/>
              </a:xfrm>
            </p:grpSpPr>
            <p:sp>
              <p:nvSpPr>
                <p:cNvPr id="1538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574" y="1563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574" y="2715"/>
                  <a:ext cx="188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5" name="Freeform 19"/>
                <p:cNvSpPr>
                  <a:spLocks/>
                </p:cNvSpPr>
                <p:nvPr/>
              </p:nvSpPr>
              <p:spPr bwMode="auto">
                <a:xfrm>
                  <a:off x="3574" y="1748"/>
                  <a:ext cx="1798" cy="580"/>
                </a:xfrm>
                <a:custGeom>
                  <a:avLst/>
                  <a:gdLst>
                    <a:gd name="T0" fmla="*/ 0 w 1798"/>
                    <a:gd name="T1" fmla="*/ 568 h 580"/>
                    <a:gd name="T2" fmla="*/ 305 w 1798"/>
                    <a:gd name="T3" fmla="*/ 485 h 580"/>
                    <a:gd name="T4" fmla="*/ 552 w 1798"/>
                    <a:gd name="T5" fmla="*/ 239 h 580"/>
                    <a:gd name="T6" fmla="*/ 928 w 1798"/>
                    <a:gd name="T7" fmla="*/ 4 h 580"/>
                    <a:gd name="T8" fmla="*/ 1340 w 1798"/>
                    <a:gd name="T9" fmla="*/ 215 h 580"/>
                    <a:gd name="T10" fmla="*/ 1563 w 1798"/>
                    <a:gd name="T11" fmla="*/ 474 h 580"/>
                    <a:gd name="T12" fmla="*/ 1798 w 1798"/>
                    <a:gd name="T13" fmla="*/ 580 h 5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98" h="580">
                      <a:moveTo>
                        <a:pt x="0" y="568"/>
                      </a:moveTo>
                      <a:cubicBezTo>
                        <a:pt x="106" y="554"/>
                        <a:pt x="213" y="540"/>
                        <a:pt x="305" y="485"/>
                      </a:cubicBezTo>
                      <a:cubicBezTo>
                        <a:pt x="397" y="430"/>
                        <a:pt x="448" y="319"/>
                        <a:pt x="552" y="239"/>
                      </a:cubicBezTo>
                      <a:cubicBezTo>
                        <a:pt x="656" y="159"/>
                        <a:pt x="797" y="8"/>
                        <a:pt x="928" y="4"/>
                      </a:cubicBezTo>
                      <a:cubicBezTo>
                        <a:pt x="1059" y="0"/>
                        <a:pt x="1234" y="137"/>
                        <a:pt x="1340" y="215"/>
                      </a:cubicBezTo>
                      <a:cubicBezTo>
                        <a:pt x="1446" y="293"/>
                        <a:pt x="1487" y="413"/>
                        <a:pt x="1563" y="474"/>
                      </a:cubicBezTo>
                      <a:cubicBezTo>
                        <a:pt x="1639" y="535"/>
                        <a:pt x="1759" y="562"/>
                        <a:pt x="1798" y="58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808" y="1904"/>
                  <a:ext cx="0" cy="8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75" name="Line 21"/>
              <p:cNvSpPr>
                <a:spLocks noChangeShapeType="1"/>
              </p:cNvSpPr>
              <p:nvPr/>
            </p:nvSpPr>
            <p:spPr bwMode="auto">
              <a:xfrm>
                <a:off x="3362" y="2628"/>
                <a:ext cx="235" cy="2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6" name="Line 22"/>
              <p:cNvSpPr>
                <a:spLocks noChangeShapeType="1"/>
              </p:cNvSpPr>
              <p:nvPr/>
            </p:nvSpPr>
            <p:spPr bwMode="auto">
              <a:xfrm>
                <a:off x="3444" y="2511"/>
                <a:ext cx="341" cy="35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7" name="Line 23"/>
              <p:cNvSpPr>
                <a:spLocks noChangeShapeType="1"/>
              </p:cNvSpPr>
              <p:nvPr/>
            </p:nvSpPr>
            <p:spPr bwMode="auto">
              <a:xfrm>
                <a:off x="3620" y="2452"/>
                <a:ext cx="376" cy="42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8" name="Line 24"/>
              <p:cNvSpPr>
                <a:spLocks noChangeShapeType="1"/>
              </p:cNvSpPr>
              <p:nvPr/>
            </p:nvSpPr>
            <p:spPr bwMode="auto">
              <a:xfrm>
                <a:off x="3749" y="2358"/>
                <a:ext cx="435" cy="49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9" name="Line 25"/>
              <p:cNvSpPr>
                <a:spLocks noChangeShapeType="1"/>
              </p:cNvSpPr>
              <p:nvPr/>
            </p:nvSpPr>
            <p:spPr bwMode="auto">
              <a:xfrm>
                <a:off x="3890" y="2240"/>
                <a:ext cx="552" cy="6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0" name="Line 26"/>
              <p:cNvSpPr>
                <a:spLocks noChangeShapeType="1"/>
              </p:cNvSpPr>
              <p:nvPr/>
            </p:nvSpPr>
            <p:spPr bwMode="auto">
              <a:xfrm>
                <a:off x="4020" y="2123"/>
                <a:ext cx="552" cy="6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Line 27"/>
              <p:cNvSpPr>
                <a:spLocks noChangeShapeType="1"/>
              </p:cNvSpPr>
              <p:nvPr/>
            </p:nvSpPr>
            <p:spPr bwMode="auto">
              <a:xfrm>
                <a:off x="4126" y="1982"/>
                <a:ext cx="470" cy="5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Line 28"/>
              <p:cNvSpPr>
                <a:spLocks noChangeShapeType="1"/>
              </p:cNvSpPr>
              <p:nvPr/>
            </p:nvSpPr>
            <p:spPr bwMode="auto">
              <a:xfrm>
                <a:off x="4267" y="1924"/>
                <a:ext cx="341" cy="39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6285" name="Rectangle 29"/>
          <p:cNvSpPr>
            <a:spLocks noChangeArrowheads="1"/>
          </p:cNvSpPr>
          <p:nvPr/>
        </p:nvSpPr>
        <p:spPr bwMode="auto">
          <a:xfrm>
            <a:off x="6326188" y="2000250"/>
            <a:ext cx="222567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30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</a:t>
            </a:r>
            <a:r>
              <a:rPr lang="zh-CN" altLang="en-US" sz="2300">
                <a:solidFill>
                  <a:srgbClr val="000066"/>
                </a:solidFill>
                <a:latin typeface="Arial" charset="0"/>
              </a:rPr>
              <a:t>最优订报量</a:t>
            </a:r>
          </a:p>
        </p:txBody>
      </p:sp>
      <p:graphicFrame>
        <p:nvGraphicFramePr>
          <p:cNvPr id="1376286" name="Object 30"/>
          <p:cNvGraphicFramePr>
            <a:graphicFrameLocks noChangeAspect="1"/>
          </p:cNvGraphicFramePr>
          <p:nvPr/>
        </p:nvGraphicFramePr>
        <p:xfrm>
          <a:off x="1527175" y="5845175"/>
          <a:ext cx="4386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4" imgW="2501900" imgH="279400" progId="Equation.3">
                  <p:embed/>
                </p:oleObj>
              </mc:Choice>
              <mc:Fallback>
                <p:oleObj name="公式" r:id="rId4" imgW="2501900" imgH="279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5845175"/>
                        <a:ext cx="43862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31"/>
          <p:cNvGraphicFramePr>
            <a:graphicFrameLocks noChangeAspect="1"/>
          </p:cNvGraphicFramePr>
          <p:nvPr/>
        </p:nvGraphicFramePr>
        <p:xfrm>
          <a:off x="1474788" y="520700"/>
          <a:ext cx="24352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6" imgW="1097192" imgH="598516" progId="Equation.DSMT4">
                  <p:embed/>
                </p:oleObj>
              </mc:Choice>
              <mc:Fallback>
                <p:oleObj name="Equation" r:id="rId6" imgW="1097192" imgH="598516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20700"/>
                        <a:ext cx="24352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6288" name="Object 32"/>
          <p:cNvGraphicFramePr>
            <a:graphicFrameLocks noChangeAspect="1"/>
          </p:cNvGraphicFramePr>
          <p:nvPr/>
        </p:nvGraphicFramePr>
        <p:xfrm>
          <a:off x="1184275" y="1852613"/>
          <a:ext cx="49784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8" imgW="2277604" imgH="357460" progId="Equation.DSMT4">
                  <p:embed/>
                </p:oleObj>
              </mc:Choice>
              <mc:Fallback>
                <p:oleObj name="Equation" r:id="rId8" imgW="2277604" imgH="3574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852613"/>
                        <a:ext cx="49784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6289" name="Object 33"/>
          <p:cNvGraphicFramePr>
            <a:graphicFrameLocks noChangeAspect="1"/>
          </p:cNvGraphicFramePr>
          <p:nvPr/>
        </p:nvGraphicFramePr>
        <p:xfrm>
          <a:off x="1487488" y="3363913"/>
          <a:ext cx="2024062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0" imgW="905996" imgH="1080628" progId="Equation.DSMT4">
                  <p:embed/>
                </p:oleObj>
              </mc:Choice>
              <mc:Fallback>
                <p:oleObj name="Equation" r:id="rId10" imgW="905996" imgH="1080628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363913"/>
                        <a:ext cx="2024062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7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7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7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7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58" grpId="0" animBg="1" autoUpdateAnimBg="0"/>
      <p:bldP spid="1376259" grpId="0" build="p" autoUpdateAnimBg="0" advAuto="0"/>
      <p:bldP spid="1376260" grpId="0" animBg="1"/>
      <p:bldP spid="13762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671513"/>
            <a:ext cx="401955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问题三：统计运算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431925"/>
            <a:ext cx="8143875" cy="3832225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若：进价 </a:t>
            </a:r>
            <a:r>
              <a:rPr lang="en-US" altLang="zh-CN" smtClean="0">
                <a:solidFill>
                  <a:srgbClr val="000066"/>
                </a:solidFill>
              </a:rPr>
              <a:t>b =0.3 </a:t>
            </a:r>
            <a:r>
              <a:rPr lang="zh-CN" altLang="en-US" smtClean="0">
                <a:solidFill>
                  <a:srgbClr val="000066"/>
                </a:solidFill>
              </a:rPr>
              <a:t>，零售价 </a:t>
            </a:r>
            <a:r>
              <a:rPr lang="en-US" altLang="zh-CN" smtClean="0">
                <a:solidFill>
                  <a:srgbClr val="000066"/>
                </a:solidFill>
              </a:rPr>
              <a:t>a =0.5 </a:t>
            </a:r>
            <a:r>
              <a:rPr lang="zh-CN" altLang="en-US" smtClean="0">
                <a:solidFill>
                  <a:srgbClr val="000066"/>
                </a:solidFill>
              </a:rPr>
              <a:t>，退回价 </a:t>
            </a:r>
            <a:r>
              <a:rPr lang="en-US" altLang="zh-CN" smtClean="0">
                <a:solidFill>
                  <a:srgbClr val="000066"/>
                </a:solidFill>
              </a:rPr>
              <a:t>c =0.05</a:t>
            </a:r>
            <a:r>
              <a:rPr lang="zh-CN" altLang="en-US" smtClean="0">
                <a:solidFill>
                  <a:srgbClr val="000066"/>
                </a:solidFill>
              </a:rPr>
              <a:t>元 </a:t>
            </a:r>
          </a:p>
          <a:p>
            <a:r>
              <a:rPr lang="en-US" altLang="zh-CN" smtClean="0">
                <a:solidFill>
                  <a:srgbClr val="000066"/>
                </a:solidFill>
              </a:rPr>
              <a:t>50</a:t>
            </a:r>
            <a:r>
              <a:rPr lang="zh-CN" altLang="en-US" smtClean="0">
                <a:solidFill>
                  <a:srgbClr val="000066"/>
                </a:solidFill>
              </a:rPr>
              <a:t>天的销售数据：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</a:rPr>
              <a:t>   </a:t>
            </a:r>
            <a:r>
              <a:rPr lang="en-US" altLang="zh-CN" smtClean="0">
                <a:solidFill>
                  <a:srgbClr val="000066"/>
                </a:solidFill>
              </a:rPr>
              <a:t>459,  624, 509, 433, 815, 612, 434, 640, 565, 593, 926, 164, 734, 428, 593, 527, 513, 474,  824, 862, 775, 755, 697, 628, 771, 402, 885, 292, 473, 358, 699, 555, 84, 606,  484, 447,  564, 280, 687, 790, 621, 531, 577, 468, 544, 764, 378, 666, 217, 310 </a:t>
            </a:r>
          </a:p>
          <a:p>
            <a:pPr algn="just"/>
            <a:endParaRPr lang="en-US" altLang="zh-CN" smtClean="0">
              <a:solidFill>
                <a:srgbClr val="000066"/>
              </a:solidFill>
            </a:endParaRPr>
          </a:p>
          <a:p>
            <a:r>
              <a:rPr lang="zh-CN" altLang="en-US" sz="2300" smtClean="0">
                <a:solidFill>
                  <a:srgbClr val="000066"/>
                </a:solidFill>
              </a:rPr>
              <a:t>确定报童销售策略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635000"/>
            <a:ext cx="4119562" cy="6413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Matlab </a:t>
            </a:r>
            <a:r>
              <a:rPr lang="zh-CN" altLang="en-US" smtClean="0"/>
              <a:t>统计分析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965325"/>
            <a:ext cx="7335837" cy="420688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000066"/>
                </a:solidFill>
              </a:rPr>
              <a:t>概率分布函数：概率分布</a:t>
            </a:r>
            <a:r>
              <a:rPr lang="en-US" altLang="zh-CN" smtClean="0">
                <a:solidFill>
                  <a:srgbClr val="000066"/>
                </a:solidFill>
              </a:rPr>
              <a:t>+</a:t>
            </a:r>
            <a:r>
              <a:rPr lang="zh-CN" altLang="en-US" smtClean="0">
                <a:solidFill>
                  <a:srgbClr val="000066"/>
                </a:solidFill>
              </a:rPr>
              <a:t>概率函数</a:t>
            </a:r>
            <a:r>
              <a:rPr lang="en-US" altLang="zh-CN" smtClean="0">
                <a:solidFill>
                  <a:srgbClr val="000066"/>
                </a:solidFill>
              </a:rPr>
              <a:t>( x,a,b )</a:t>
            </a:r>
          </a:p>
        </p:txBody>
      </p:sp>
      <p:graphicFrame>
        <p:nvGraphicFramePr>
          <p:cNvPr id="1380356" name="Group 4"/>
          <p:cNvGraphicFramePr>
            <a:graphicFrameLocks noGrp="1"/>
          </p:cNvGraphicFramePr>
          <p:nvPr/>
        </p:nvGraphicFramePr>
        <p:xfrm>
          <a:off x="290513" y="2930525"/>
          <a:ext cx="8607425" cy="1262064"/>
        </p:xfrm>
        <a:graphic>
          <a:graphicData uri="http://schemas.openxmlformats.org/drawingml/2006/table">
            <a:tbl>
              <a:tblPr/>
              <a:tblGrid>
                <a:gridCol w="2584450"/>
                <a:gridCol w="1709737"/>
                <a:gridCol w="2598738"/>
                <a:gridCol w="1714500"/>
              </a:tblGrid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pdf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x,mu,sigma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概率密度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cdf(x,mu,sigma)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概率分布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inv(p,mu,sigma)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逆概率分布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stat 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mu,sigma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均值与方差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rnd(mu,sigma,m,n)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随机数生成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34" name="Picture 26" descr="C:\Documents and Settings\sun\My Documents\临时\splash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639763"/>
            <a:ext cx="2203450" cy="642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284163" y="1357313"/>
            <a:ext cx="2051050" cy="5016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>
                <a:solidFill>
                  <a:srgbClr val="000066"/>
                </a:solidFill>
                <a:latin typeface="Arial" charset="0"/>
                <a:ea typeface="华文琥珀" pitchFamily="2" charset="-122"/>
              </a:rPr>
              <a:t>1</a:t>
            </a:r>
            <a:r>
              <a:rPr lang="zh-CN" altLang="en-US" sz="2600">
                <a:solidFill>
                  <a:srgbClr val="000066"/>
                </a:solidFill>
                <a:latin typeface="Arial" charset="0"/>
                <a:ea typeface="华文琥珀" pitchFamily="2" charset="-122"/>
              </a:rPr>
              <a:t>、概率分布 </a:t>
            </a:r>
          </a:p>
        </p:txBody>
      </p:sp>
      <p:graphicFrame>
        <p:nvGraphicFramePr>
          <p:cNvPr id="1380380" name="Group 28"/>
          <p:cNvGraphicFramePr>
            <a:graphicFrameLocks noGrp="1"/>
          </p:cNvGraphicFramePr>
          <p:nvPr/>
        </p:nvGraphicFramePr>
        <p:xfrm>
          <a:off x="314325" y="4943475"/>
          <a:ext cx="8607425" cy="1262064"/>
        </p:xfrm>
        <a:graphic>
          <a:graphicData uri="http://schemas.openxmlformats.org/drawingml/2006/table">
            <a:tbl>
              <a:tblPr/>
              <a:tblGrid>
                <a:gridCol w="1312863"/>
                <a:gridCol w="1524000"/>
                <a:gridCol w="1457325"/>
                <a:gridCol w="1590675"/>
                <a:gridCol w="1271587"/>
                <a:gridCol w="145097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unif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均匀分布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bino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二项分布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poiss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帕松分布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norm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正态分布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exp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指数分布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chi2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分布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781050" y="2398713"/>
            <a:ext cx="14160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Arial" charset="0"/>
              </a:rPr>
              <a:t>概率函数</a:t>
            </a: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769938" y="4424363"/>
            <a:ext cx="14160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Arial" charset="0"/>
              </a:rPr>
              <a:t>概率分布</a:t>
            </a: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6546850" y="1311275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9E005E"/>
                </a:solidFill>
                <a:latin typeface="Arial" charset="0"/>
                <a:ea typeface="黑体" pitchFamily="2" charset="-122"/>
              </a:rPr>
              <a:t>statistics toolbox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514350"/>
            <a:ext cx="1003300" cy="458788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600" b="0" smtClean="0">
                <a:solidFill>
                  <a:srgbClr val="000066"/>
                </a:solidFill>
                <a:ea typeface="华文琥珀" pitchFamily="2" charset="-122"/>
              </a:rPr>
              <a:t>例：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127125"/>
            <a:ext cx="8050212" cy="2027238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二项分布</a:t>
            </a:r>
          </a:p>
          <a:p>
            <a:pPr lvl="1"/>
            <a:r>
              <a:rPr lang="en-US" altLang="zh-CN" smtClean="0">
                <a:solidFill>
                  <a:srgbClr val="000066"/>
                </a:solidFill>
              </a:rPr>
              <a:t>b(K:10,0.3)</a:t>
            </a:r>
          </a:p>
          <a:p>
            <a:pPr lvl="1"/>
            <a:r>
              <a:rPr lang="en-US" altLang="zh-CN" smtClean="0">
                <a:solidFill>
                  <a:srgbClr val="000066"/>
                </a:solidFill>
              </a:rPr>
              <a:t>x=0:10 			binopdf(x,10,0.3)	binocdf(x,10,0.3)	binoinv(0.5,10,0.3)	[m,s]=binostat(10,0.3)	binornd(10,0.3,2,5)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194050" y="901700"/>
          <a:ext cx="3522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2641600" imgH="711200" progId="Equation.DSMT4">
                  <p:embed/>
                </p:oleObj>
              </mc:Choice>
              <mc:Fallback>
                <p:oleObj name="Equation" r:id="rId4" imgW="26416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901700"/>
                        <a:ext cx="3522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5" name="Object 5"/>
          <p:cNvGraphicFramePr>
            <a:graphicFrameLocks noChangeAspect="1"/>
          </p:cNvGraphicFramePr>
          <p:nvPr/>
        </p:nvGraphicFramePr>
        <p:xfrm>
          <a:off x="3290888" y="3508375"/>
          <a:ext cx="4232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6" imgW="2286000" imgH="571500" progId="Equation.DSMT4">
                  <p:embed/>
                </p:oleObj>
              </mc:Choice>
              <mc:Fallback>
                <p:oleObj name="Equation" r:id="rId6" imgW="22860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3508375"/>
                        <a:ext cx="42322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06" name="Rectangle 6"/>
          <p:cNvSpPr>
            <a:spLocks noChangeArrowheads="1"/>
          </p:cNvSpPr>
          <p:nvPr/>
        </p:nvSpPr>
        <p:spPr bwMode="auto">
          <a:xfrm>
            <a:off x="1020763" y="3910013"/>
            <a:ext cx="7754937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正态分布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8"/>
              </a:buBlip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Arial" charset="0"/>
              </a:rPr>
              <a:t>N(0,1)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8"/>
              </a:buBlip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normpdf(x,0,1)		normcdf(x,0,1) norminv(0.3,0,1)		[m,s]=normstat(0,1)	 normrnd(0,1,2,5)</a:t>
            </a:r>
          </a:p>
        </p:txBody>
      </p:sp>
      <p:sp>
        <p:nvSpPr>
          <p:cNvPr id="1382407" name="Rectangle 7"/>
          <p:cNvSpPr>
            <a:spLocks noChangeArrowheads="1"/>
          </p:cNvSpPr>
          <p:nvPr/>
        </p:nvSpPr>
        <p:spPr bwMode="auto">
          <a:xfrm>
            <a:off x="7623175" y="5834063"/>
            <a:ext cx="1006475" cy="430212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l02.m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8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6" grpId="0" autoUpdateAnimBg="0"/>
      <p:bldP spid="1382407" grpId="0" build="p" bldLvl="2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701675"/>
            <a:ext cx="2374900" cy="458788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600" b="0" smtClean="0">
                <a:solidFill>
                  <a:srgbClr val="000066"/>
                </a:solidFill>
                <a:ea typeface="华文琥珀" pitchFamily="2" charset="-122"/>
              </a:rPr>
              <a:t>2</a:t>
            </a:r>
            <a:r>
              <a:rPr lang="zh-CN" altLang="en-US" sz="2600" b="0" smtClean="0">
                <a:solidFill>
                  <a:srgbClr val="000066"/>
                </a:solidFill>
                <a:ea typeface="华文琥珀" pitchFamily="2" charset="-122"/>
              </a:rPr>
              <a:t>、描述统计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425575"/>
            <a:ext cx="8078788" cy="968375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数字特征</a:t>
            </a:r>
          </a:p>
          <a:p>
            <a:r>
              <a:rPr lang="zh-CN" altLang="en-US" smtClean="0">
                <a:solidFill>
                  <a:srgbClr val="000066"/>
                </a:solidFill>
              </a:rPr>
              <a:t>描述集中趋势、离散趋势、分布特征等</a:t>
            </a:r>
          </a:p>
        </p:txBody>
      </p:sp>
      <p:graphicFrame>
        <p:nvGraphicFramePr>
          <p:cNvPr id="1384452" name="Group 4"/>
          <p:cNvGraphicFramePr>
            <a:graphicFrameLocks noGrp="1"/>
          </p:cNvGraphicFramePr>
          <p:nvPr/>
        </p:nvGraphicFramePr>
        <p:xfrm>
          <a:off x="946150" y="2914650"/>
          <a:ext cx="7627938" cy="2524128"/>
        </p:xfrm>
        <a:graphic>
          <a:graphicData uri="http://schemas.openxmlformats.org/drawingml/2006/table">
            <a:tbl>
              <a:tblPr/>
              <a:tblGrid>
                <a:gridCol w="1978025"/>
                <a:gridCol w="1827213"/>
                <a:gridCol w="2047875"/>
                <a:gridCol w="177482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mean(x)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均值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median(x)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中位数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var(x 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方差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std(x)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标准差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max(x)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最大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min(x)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最小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range(x)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极差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kurtosis(x)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峰度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skewness(x)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偏度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corrcoef(x)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相关系数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cov(x)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协方差矩阵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97" name="Picture 41" descr="C:\Documents and Settings\sun\My Documents\临时\splash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639763"/>
            <a:ext cx="2203450" cy="642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884238"/>
            <a:ext cx="885825" cy="458787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600" b="0" smtClean="0">
                <a:solidFill>
                  <a:srgbClr val="000066"/>
                </a:solidFill>
                <a:ea typeface="华文琥珀" pitchFamily="2" charset="-122"/>
              </a:rPr>
              <a:t>例：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35163"/>
            <a:ext cx="7321550" cy="2611437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生成</a:t>
            </a:r>
            <a:r>
              <a:rPr lang="en-US" altLang="zh-CN" smtClean="0">
                <a:solidFill>
                  <a:srgbClr val="000066"/>
                </a:solidFill>
              </a:rPr>
              <a:t>10х10 </a:t>
            </a:r>
            <a:r>
              <a:rPr lang="zh-CN" altLang="en-US" smtClean="0">
                <a:solidFill>
                  <a:srgbClr val="000066"/>
                </a:solidFill>
              </a:rPr>
              <a:t>个正态随机数</a:t>
            </a:r>
          </a:p>
          <a:p>
            <a:r>
              <a:rPr lang="en-US" altLang="zh-CN" smtClean="0">
                <a:solidFill>
                  <a:srgbClr val="000066"/>
                </a:solidFill>
              </a:rPr>
              <a:t>x=normrnd(0,10,10,10);</a:t>
            </a:r>
          </a:p>
          <a:p>
            <a:r>
              <a:rPr lang="en-US" altLang="zh-CN" smtClean="0">
                <a:solidFill>
                  <a:srgbClr val="000066"/>
                </a:solidFill>
              </a:rPr>
              <a:t>mean(x),median(x)</a:t>
            </a:r>
          </a:p>
          <a:p>
            <a:r>
              <a:rPr lang="en-US" altLang="zh-CN" smtClean="0">
                <a:solidFill>
                  <a:srgbClr val="000066"/>
                </a:solidFill>
              </a:rPr>
              <a:t>var(x),std(x)</a:t>
            </a:r>
          </a:p>
          <a:p>
            <a:r>
              <a:rPr lang="en-US" altLang="zh-CN" smtClean="0">
                <a:solidFill>
                  <a:srgbClr val="000066"/>
                </a:solidFill>
              </a:rPr>
              <a:t>corrcoef(x),cov(x)</a:t>
            </a:r>
          </a:p>
        </p:txBody>
      </p:sp>
      <p:sp>
        <p:nvSpPr>
          <p:cNvPr id="1386500" name="Rectangle 4"/>
          <p:cNvSpPr>
            <a:spLocks noChangeArrowheads="1"/>
          </p:cNvSpPr>
          <p:nvPr/>
        </p:nvSpPr>
        <p:spPr bwMode="auto">
          <a:xfrm>
            <a:off x="942975" y="5330825"/>
            <a:ext cx="954088" cy="430213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l03.m</a:t>
            </a:r>
          </a:p>
        </p:txBody>
      </p:sp>
      <p:pic>
        <p:nvPicPr>
          <p:cNvPr id="20485" name="Picture 5" descr="C:\Documents and Settings\sun\My Documents\临时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4473575"/>
            <a:ext cx="781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65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500" grpId="0" build="p" bldLvl="2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338" y="1206500"/>
            <a:ext cx="8601075" cy="253841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mtClean="0">
                <a:solidFill>
                  <a:srgbClr val="000066"/>
                </a:solidFill>
              </a:rPr>
              <a:t>进价 </a:t>
            </a:r>
            <a:r>
              <a:rPr lang="en-US" altLang="zh-CN" smtClean="0">
                <a:solidFill>
                  <a:srgbClr val="000066"/>
                </a:solidFill>
              </a:rPr>
              <a:t>b =0.3 </a:t>
            </a:r>
            <a:r>
              <a:rPr lang="zh-CN" altLang="en-US" smtClean="0">
                <a:solidFill>
                  <a:srgbClr val="000066"/>
                </a:solidFill>
              </a:rPr>
              <a:t>，零售 </a:t>
            </a:r>
            <a:r>
              <a:rPr lang="en-US" altLang="zh-CN" smtClean="0">
                <a:solidFill>
                  <a:srgbClr val="000066"/>
                </a:solidFill>
              </a:rPr>
              <a:t>a =0.5 </a:t>
            </a:r>
            <a:r>
              <a:rPr lang="zh-CN" altLang="en-US" smtClean="0">
                <a:solidFill>
                  <a:srgbClr val="000066"/>
                </a:solidFill>
              </a:rPr>
              <a:t>，退回 </a:t>
            </a:r>
            <a:r>
              <a:rPr lang="en-US" altLang="zh-CN" smtClean="0">
                <a:solidFill>
                  <a:srgbClr val="000066"/>
                </a:solidFill>
              </a:rPr>
              <a:t>c =0.05</a:t>
            </a:r>
            <a:r>
              <a:rPr lang="zh-CN" altLang="en-US" smtClean="0">
                <a:solidFill>
                  <a:srgbClr val="000066"/>
                </a:solidFill>
              </a:rPr>
              <a:t>元 </a:t>
            </a:r>
          </a:p>
          <a:p>
            <a:pPr>
              <a:spcBef>
                <a:spcPct val="20000"/>
              </a:spcBef>
            </a:pPr>
            <a:r>
              <a:rPr lang="en-US" altLang="zh-CN" smtClean="0">
                <a:solidFill>
                  <a:srgbClr val="000066"/>
                </a:solidFill>
              </a:rPr>
              <a:t>50</a:t>
            </a:r>
            <a:r>
              <a:rPr lang="zh-CN" altLang="en-US" smtClean="0">
                <a:solidFill>
                  <a:srgbClr val="000066"/>
                </a:solidFill>
              </a:rPr>
              <a:t>天的销售数据：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</a:rPr>
              <a:t>  </a:t>
            </a:r>
            <a:r>
              <a:rPr lang="en-US" altLang="zh-CN" smtClean="0">
                <a:solidFill>
                  <a:srgbClr val="000066"/>
                </a:solidFill>
              </a:rPr>
              <a:t>459, 624, 509, 433, 815, 612, 434, 640, 565, 593, 926, 164, 734, 428, 593, 527, 513, 474, 824, 862, 775, 755, 697, 628, 771, 402, 885, 292, 473, 358, 699, 555,   84, 606, 484, 447, 564, 280, 687, 790, 621, 531, 577, 468, 544, 764, 378, 666, 217, 310 </a:t>
            </a:r>
          </a:p>
        </p:txBody>
      </p:sp>
      <p:sp>
        <p:nvSpPr>
          <p:cNvPr id="1388547" name="Rectangle 3"/>
          <p:cNvSpPr>
            <a:spLocks noChangeArrowheads="1"/>
          </p:cNvSpPr>
          <p:nvPr/>
        </p:nvSpPr>
        <p:spPr bwMode="auto">
          <a:xfrm>
            <a:off x="5099050" y="4727575"/>
            <a:ext cx="104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latin typeface="Arial" charset="0"/>
                <a:ea typeface="宋体" pitchFamily="2" charset="-122"/>
                <a:cs typeface="Arial" charset="0"/>
                <a:sym typeface="Symbol" pitchFamily="18" charset="2"/>
              </a:rPr>
              <a:t>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graphicFrame>
        <p:nvGraphicFramePr>
          <p:cNvPr id="1388548" name="Object 4"/>
          <p:cNvGraphicFramePr>
            <a:graphicFrameLocks noChangeAspect="1"/>
          </p:cNvGraphicFramePr>
          <p:nvPr/>
        </p:nvGraphicFramePr>
        <p:xfrm>
          <a:off x="2535238" y="4540250"/>
          <a:ext cx="243363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4" imgW="1097192" imgH="357460" progId="Equation.DSMT4">
                  <p:embed/>
                </p:oleObj>
              </mc:Choice>
              <mc:Fallback>
                <p:oleObj name="Equation" r:id="rId4" imgW="1097192" imgH="3574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4540250"/>
                        <a:ext cx="243363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549" name="Rectangle 5"/>
          <p:cNvSpPr>
            <a:spLocks noChangeArrowheads="1"/>
          </p:cNvSpPr>
          <p:nvPr/>
        </p:nvSpPr>
        <p:spPr bwMode="auto">
          <a:xfrm>
            <a:off x="2497138" y="5584825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latin typeface="Arial" charset="0"/>
              </a:rPr>
              <a:t>?</a:t>
            </a:r>
            <a:r>
              <a:rPr lang="zh-CN" altLang="en-US">
                <a:solidFill>
                  <a:srgbClr val="000066"/>
                </a:solidFill>
                <a:latin typeface="Arial" charset="0"/>
              </a:rPr>
              <a:t>正态分布</a:t>
            </a:r>
          </a:p>
        </p:txBody>
      </p:sp>
      <p:sp>
        <p:nvSpPr>
          <p:cNvPr id="1388550" name="Line 6"/>
          <p:cNvSpPr>
            <a:spLocks noChangeShapeType="1"/>
          </p:cNvSpPr>
          <p:nvPr/>
        </p:nvSpPr>
        <p:spPr bwMode="auto">
          <a:xfrm>
            <a:off x="3092450" y="5351463"/>
            <a:ext cx="0" cy="327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71475" y="3927475"/>
            <a:ext cx="29098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由最优订报时满足 </a:t>
            </a:r>
          </a:p>
        </p:txBody>
      </p:sp>
      <p:sp>
        <p:nvSpPr>
          <p:cNvPr id="21512" name="Rectangle 8"/>
          <p:cNvSpPr>
            <a:spLocks noChangeArrowheads="1"/>
          </p:cNvSpPr>
          <p:nvPr>
            <p:ph type="title"/>
          </p:nvPr>
        </p:nvSpPr>
        <p:spPr bwMode="auto">
          <a:xfrm>
            <a:off x="573088" y="673100"/>
            <a:ext cx="3465512" cy="501650"/>
          </a:xfr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0" smtClean="0">
                <a:solidFill>
                  <a:srgbClr val="D70326"/>
                </a:solidFill>
                <a:ea typeface="华文琥珀" pitchFamily="2" charset="-122"/>
              </a:rPr>
              <a:t>求解：模型</a:t>
            </a:r>
            <a:r>
              <a:rPr lang="en-US" altLang="zh-CN" sz="2600" b="0" smtClean="0">
                <a:solidFill>
                  <a:srgbClr val="D70326"/>
                </a:solidFill>
                <a:ea typeface="华文琥珀" pitchFamily="2" charset="-122"/>
              </a:rPr>
              <a:t>2 —</a:t>
            </a:r>
            <a:r>
              <a:rPr lang="zh-CN" altLang="en-US" sz="2600" b="0" smtClean="0">
                <a:solidFill>
                  <a:srgbClr val="D70326"/>
                </a:solidFill>
                <a:ea typeface="华文琥珀" pitchFamily="2" charset="-122"/>
              </a:rPr>
              <a:t>问题</a:t>
            </a:r>
            <a:r>
              <a:rPr lang="en-US" altLang="zh-CN" sz="2600" b="0" smtClean="0">
                <a:solidFill>
                  <a:srgbClr val="D70326"/>
                </a:solidFill>
                <a:ea typeface="华文琥珀" pitchFamily="2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8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8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47" grpId="0" autoUpdateAnimBg="0"/>
      <p:bldP spid="1388549" grpId="0" autoUpdateAnimBg="0"/>
      <p:bldP spid="1388550" grpId="0" animBg="1"/>
      <p:bldP spid="13885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438150"/>
            <a:ext cx="7232650" cy="6413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概率统计回顾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947863"/>
            <a:ext cx="7321550" cy="348773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kumimoji="1" lang="zh-CN" altLang="en-US" smtClean="0">
                <a:solidFill>
                  <a:srgbClr val="000066"/>
                </a:solidFill>
              </a:rPr>
              <a:t>随机变量  </a:t>
            </a:r>
            <a:r>
              <a:rPr kumimoji="1" lang="zh-CN" altLang="en-US" smtClean="0">
                <a:solidFill>
                  <a:srgbClr val="000066"/>
                </a:solidFill>
                <a:sym typeface="Symbol" pitchFamily="18" charset="2"/>
              </a:rPr>
              <a:t>   与</a:t>
            </a:r>
            <a:r>
              <a:rPr kumimoji="1" lang="zh-CN" altLang="en-US" smtClean="0">
                <a:solidFill>
                  <a:srgbClr val="000066"/>
                </a:solidFill>
              </a:rPr>
              <a:t>概率</a:t>
            </a:r>
          </a:p>
          <a:p>
            <a:pPr>
              <a:spcBef>
                <a:spcPct val="30000"/>
              </a:spcBef>
            </a:pPr>
            <a:endParaRPr kumimoji="1" lang="zh-CN" altLang="en-US" smtClean="0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endParaRPr kumimoji="1" lang="zh-CN" altLang="en-US" smtClean="0">
              <a:solidFill>
                <a:srgbClr val="000066"/>
              </a:solidFill>
            </a:endParaRP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66"/>
                </a:solidFill>
              </a:rPr>
              <a:t>        </a:t>
            </a:r>
          </a:p>
          <a:p>
            <a:pPr>
              <a:spcBef>
                <a:spcPct val="30000"/>
              </a:spcBef>
            </a:pPr>
            <a:r>
              <a:rPr kumimoji="1" lang="zh-CN" altLang="en-US" smtClean="0">
                <a:solidFill>
                  <a:srgbClr val="000066"/>
                </a:solidFill>
              </a:rPr>
              <a:t>分布函数 </a:t>
            </a:r>
          </a:p>
          <a:p>
            <a:pPr lvl="1">
              <a:spcBef>
                <a:spcPct val="30000"/>
              </a:spcBef>
            </a:pPr>
            <a:endParaRPr kumimoji="1" lang="zh-CN" altLang="en-US" smtClean="0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endParaRPr kumimoji="1" lang="zh-CN" altLang="en-US" smtClean="0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zh-CN" altLang="en-US" smtClean="0">
                <a:solidFill>
                  <a:srgbClr val="000066"/>
                </a:solidFill>
              </a:rPr>
              <a:t>数字特征</a:t>
            </a:r>
          </a:p>
        </p:txBody>
      </p:sp>
      <p:sp>
        <p:nvSpPr>
          <p:cNvPr id="1353732" name="Rectangle 4"/>
          <p:cNvSpPr>
            <a:spLocks noChangeArrowheads="1"/>
          </p:cNvSpPr>
          <p:nvPr/>
        </p:nvSpPr>
        <p:spPr bwMode="auto">
          <a:xfrm>
            <a:off x="874713" y="1260475"/>
            <a:ext cx="4071937" cy="5016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600">
                <a:solidFill>
                  <a:srgbClr val="000066"/>
                </a:solidFill>
                <a:latin typeface="Arial" charset="0"/>
              </a:rPr>
              <a:t>随机事件 </a:t>
            </a:r>
            <a:r>
              <a:rPr kumimoji="1" lang="en-US" altLang="zh-CN" sz="2600">
                <a:solidFill>
                  <a:srgbClr val="000066"/>
                </a:solidFill>
                <a:latin typeface="Arial" charset="0"/>
              </a:rPr>
              <a:t>A        </a:t>
            </a:r>
            <a:r>
              <a:rPr kumimoji="1" lang="zh-CN" altLang="en-US" sz="2600">
                <a:solidFill>
                  <a:srgbClr val="000066"/>
                </a:solidFill>
                <a:latin typeface="Arial" charset="0"/>
              </a:rPr>
              <a:t>概率  </a:t>
            </a:r>
            <a:r>
              <a:rPr kumimoji="1" lang="en-US" altLang="zh-CN" sz="2600" i="1">
                <a:solidFill>
                  <a:srgbClr val="000066"/>
                </a:solidFill>
                <a:latin typeface="Arial" charset="0"/>
              </a:rPr>
              <a:t>P</a:t>
            </a:r>
            <a:r>
              <a:rPr kumimoji="1" lang="en-US" altLang="zh-CN" sz="2600">
                <a:solidFill>
                  <a:srgbClr val="000066"/>
                </a:solidFill>
                <a:latin typeface="Arial" charset="0"/>
              </a:rPr>
              <a:t>(A)</a:t>
            </a:r>
          </a:p>
        </p:txBody>
      </p:sp>
      <p:graphicFrame>
        <p:nvGraphicFramePr>
          <p:cNvPr id="1353733" name="Object 5"/>
          <p:cNvGraphicFramePr>
            <a:graphicFrameLocks noChangeAspect="1"/>
          </p:cNvGraphicFramePr>
          <p:nvPr/>
        </p:nvGraphicFramePr>
        <p:xfrm>
          <a:off x="2603500" y="2517775"/>
          <a:ext cx="33416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1562100" imgH="342900" progId="Equation.DSMT4">
                  <p:embed/>
                </p:oleObj>
              </mc:Choice>
              <mc:Fallback>
                <p:oleObj name="Equation" r:id="rId4" imgW="15621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517775"/>
                        <a:ext cx="33416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4" name="Object 6"/>
          <p:cNvGraphicFramePr>
            <a:graphicFrameLocks noChangeAspect="1"/>
          </p:cNvGraphicFramePr>
          <p:nvPr/>
        </p:nvGraphicFramePr>
        <p:xfrm>
          <a:off x="2603500" y="3051175"/>
          <a:ext cx="50260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6" imgW="2349500" imgH="330200" progId="Equation.DSMT4">
                  <p:embed/>
                </p:oleObj>
              </mc:Choice>
              <mc:Fallback>
                <p:oleObj name="Equation" r:id="rId6" imgW="23495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051175"/>
                        <a:ext cx="50260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5" name="Object 7"/>
          <p:cNvGraphicFramePr>
            <a:graphicFrameLocks noChangeAspect="1"/>
          </p:cNvGraphicFramePr>
          <p:nvPr/>
        </p:nvGraphicFramePr>
        <p:xfrm>
          <a:off x="2603500" y="4244975"/>
          <a:ext cx="4156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8" imgW="1943100" imgH="203200" progId="Equation.DSMT4">
                  <p:embed/>
                </p:oleObj>
              </mc:Choice>
              <mc:Fallback>
                <p:oleObj name="Equation" r:id="rId8" imgW="19431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244975"/>
                        <a:ext cx="41560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6" name="Object 8"/>
          <p:cNvGraphicFramePr>
            <a:graphicFrameLocks noChangeAspect="1"/>
          </p:cNvGraphicFramePr>
          <p:nvPr/>
        </p:nvGraphicFramePr>
        <p:xfrm>
          <a:off x="2603500" y="4960938"/>
          <a:ext cx="377666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0" imgW="1765300" imgH="431800" progId="Equation.DSMT4">
                  <p:embed/>
                </p:oleObj>
              </mc:Choice>
              <mc:Fallback>
                <p:oleObj name="Equation" r:id="rId10" imgW="17653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960938"/>
                        <a:ext cx="3776663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7" name="Object 9"/>
          <p:cNvGraphicFramePr>
            <a:graphicFrameLocks noChangeAspect="1"/>
          </p:cNvGraphicFramePr>
          <p:nvPr/>
        </p:nvGraphicFramePr>
        <p:xfrm>
          <a:off x="2603500" y="5856288"/>
          <a:ext cx="44561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2" imgW="2082800" imgH="228600" progId="Equation.DSMT4">
                  <p:embed/>
                </p:oleObj>
              </mc:Choice>
              <mc:Fallback>
                <p:oleObj name="Equation" r:id="rId12" imgW="2082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856288"/>
                        <a:ext cx="44561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5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5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5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5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1" grpId="0" autoUpdateAnimBg="0"/>
      <p:bldP spid="135373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ChangeArrowheads="1"/>
          </p:cNvSpPr>
          <p:nvPr/>
        </p:nvSpPr>
        <p:spPr bwMode="auto">
          <a:xfrm>
            <a:off x="6265863" y="3233738"/>
            <a:ext cx="16033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just">
              <a:lnSpc>
                <a:spcPct val="90000"/>
              </a:lnSpc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均值</a:t>
            </a:r>
          </a:p>
          <a:p>
            <a:pPr marL="230188" indent="-230188" algn="just">
              <a:lnSpc>
                <a:spcPct val="90000"/>
              </a:lnSpc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标准差</a:t>
            </a:r>
          </a:p>
          <a:p>
            <a:pPr marL="230188" indent="-230188" algn="just">
              <a:lnSpc>
                <a:spcPct val="90000"/>
              </a:lnSpc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K-S</a:t>
            </a:r>
            <a:r>
              <a:rPr lang="zh-CN" altLang="en-US">
                <a:solidFill>
                  <a:srgbClr val="000066"/>
                </a:solidFill>
                <a:latin typeface="Arial" charset="0"/>
              </a:rPr>
              <a:t>检验</a:t>
            </a:r>
          </a:p>
          <a:p>
            <a:pPr marL="230188" indent="-230188" algn="just">
              <a:lnSpc>
                <a:spcPct val="90000"/>
              </a:lnSpc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分位点</a:t>
            </a:r>
          </a:p>
        </p:txBody>
      </p:sp>
      <p:sp>
        <p:nvSpPr>
          <p:cNvPr id="1390595" name="Rectangle 3"/>
          <p:cNvSpPr>
            <a:spLocks noChangeArrowheads="1"/>
          </p:cNvSpPr>
          <p:nvPr/>
        </p:nvSpPr>
        <p:spPr bwMode="auto">
          <a:xfrm>
            <a:off x="4411663" y="5702300"/>
            <a:ext cx="2058987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Arial" charset="0"/>
              </a:rPr>
              <a:t>结果：</a:t>
            </a:r>
            <a:r>
              <a:rPr lang="en-US" altLang="zh-CN">
                <a:solidFill>
                  <a:srgbClr val="000066"/>
                </a:solidFill>
                <a:latin typeface="Arial" charset="0"/>
              </a:rPr>
              <a:t>n=535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62525" y="957263"/>
            <a:ext cx="104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latin typeface="Arial" charset="0"/>
                <a:ea typeface="宋体" pitchFamily="2" charset="-122"/>
                <a:cs typeface="Arial" charset="0"/>
                <a:sym typeface="Symbol" pitchFamily="18" charset="2"/>
              </a:rPr>
              <a:t>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513013" y="804863"/>
          <a:ext cx="24336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1097192" imgH="357460" progId="Equation.DSMT4">
                  <p:embed/>
                </p:oleObj>
              </mc:Choice>
              <mc:Fallback>
                <p:oleObj name="Equation" r:id="rId4" imgW="1097192" imgH="3574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804863"/>
                        <a:ext cx="243363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0598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511175" y="1857375"/>
            <a:ext cx="2806700" cy="430213"/>
          </a:xfrm>
          <a:solidFill>
            <a:srgbClr val="CCFFCC"/>
          </a:solidFill>
          <a:ln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400" b="0" smtClean="0">
                <a:solidFill>
                  <a:srgbClr val="000066"/>
                </a:solidFill>
                <a:ea typeface="楷体_GB2312" pitchFamily="49" charset="-122"/>
              </a:rPr>
              <a:t>Matlab</a:t>
            </a:r>
            <a:r>
              <a:rPr lang="zh-CN" altLang="en-US" sz="2400" b="0" smtClean="0">
                <a:solidFill>
                  <a:srgbClr val="000066"/>
                </a:solidFill>
                <a:ea typeface="楷体_GB2312" pitchFamily="49" charset="-122"/>
              </a:rPr>
              <a:t>程序：</a:t>
            </a:r>
            <a:r>
              <a:rPr lang="en-US" altLang="zh-CN" sz="2400" b="0" smtClean="0">
                <a:solidFill>
                  <a:srgbClr val="000066"/>
                </a:solidFill>
                <a:ea typeface="楷体_GB2312" pitchFamily="49" charset="-122"/>
              </a:rPr>
              <a:t>l04.m</a:t>
            </a:r>
          </a:p>
        </p:txBody>
      </p:sp>
      <p:sp>
        <p:nvSpPr>
          <p:cNvPr id="13905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20788" y="2398713"/>
            <a:ext cx="4521200" cy="22828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x=[459, ……, 310];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x=x' 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m=mean(x)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s=std(x)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[h,p]=kstest(x,[x,normcdf(x,m,s)])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norminv((0.5-0.3)/(0.5-0.05),m,s)</a:t>
            </a:r>
          </a:p>
        </p:txBody>
      </p:sp>
      <p:pic>
        <p:nvPicPr>
          <p:cNvPr id="1390600" name="Picture 8" descr="C:\Documents and Settings\Administrator\My Documents\My Pictures\临时\未命名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940300"/>
            <a:ext cx="3398838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9059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9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9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9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9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9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9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4" grpId="0" build="p" autoUpdateAnimBg="0"/>
      <p:bldP spid="1390595" grpId="0" animBg="1" autoUpdateAnimBg="0"/>
      <p:bldP spid="1390598" grpId="0" animBg="1" autoUpdateAnimBg="0"/>
      <p:bldP spid="13905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模型</a:t>
            </a:r>
            <a:r>
              <a:rPr lang="en-US" altLang="zh-CN" smtClean="0"/>
              <a:t>3  </a:t>
            </a:r>
            <a:r>
              <a:rPr lang="zh-CN" altLang="en-US" smtClean="0"/>
              <a:t>轧钢中的浪费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419225"/>
            <a:ext cx="4060825" cy="137001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005E"/>
                </a:solidFill>
                <a:latin typeface="楷体_GB2312" pitchFamily="49" charset="-122"/>
              </a:rPr>
              <a:t>轧制钢材两道工序</a:t>
            </a:r>
          </a:p>
          <a:p>
            <a:pPr lvl="1"/>
            <a:r>
              <a:rPr kumimoji="1" lang="zh-CN" altLang="en-US" smtClean="0">
                <a:solidFill>
                  <a:srgbClr val="00005E"/>
                </a:solidFill>
                <a:latin typeface="楷体_GB2312" pitchFamily="49" charset="-122"/>
              </a:rPr>
              <a:t>粗轧</a:t>
            </a:r>
            <a:r>
              <a:rPr kumimoji="1" lang="en-US" altLang="zh-CN" smtClean="0">
                <a:solidFill>
                  <a:srgbClr val="00005E"/>
                </a:solidFill>
                <a:latin typeface="楷体_GB2312" pitchFamily="49" charset="-122"/>
              </a:rPr>
              <a:t>(</a:t>
            </a:r>
            <a:r>
              <a:rPr kumimoji="1" lang="zh-CN" altLang="en-US" smtClean="0">
                <a:solidFill>
                  <a:srgbClr val="00005E"/>
                </a:solidFill>
                <a:latin typeface="楷体_GB2312" pitchFamily="49" charset="-122"/>
              </a:rPr>
              <a:t>热轧</a:t>
            </a:r>
            <a:r>
              <a:rPr kumimoji="1" lang="en-US" altLang="zh-CN" smtClean="0">
                <a:solidFill>
                  <a:srgbClr val="00005E"/>
                </a:solidFill>
                <a:latin typeface="楷体_GB2312" pitchFamily="49" charset="-122"/>
              </a:rPr>
              <a:t>)</a:t>
            </a:r>
            <a:r>
              <a:rPr kumimoji="1" lang="zh-CN" altLang="en-US" smtClean="0">
                <a:solidFill>
                  <a:srgbClr val="00005E"/>
                </a:solidFill>
                <a:latin typeface="楷体_GB2312" pitchFamily="49" charset="-122"/>
              </a:rPr>
              <a:t>：胚料</a:t>
            </a:r>
          </a:p>
          <a:p>
            <a:pPr lvl="1"/>
            <a:r>
              <a:rPr kumimoji="1" lang="zh-CN" altLang="en-US" smtClean="0">
                <a:solidFill>
                  <a:srgbClr val="00005E"/>
                </a:solidFill>
                <a:latin typeface="楷体_GB2312" pitchFamily="49" charset="-122"/>
              </a:rPr>
              <a:t>精轧</a:t>
            </a:r>
            <a:r>
              <a:rPr kumimoji="1" lang="en-US" altLang="zh-CN" smtClean="0">
                <a:solidFill>
                  <a:srgbClr val="00005E"/>
                </a:solidFill>
                <a:latin typeface="楷体_GB2312" pitchFamily="49" charset="-122"/>
              </a:rPr>
              <a:t>(</a:t>
            </a:r>
            <a:r>
              <a:rPr kumimoji="1" lang="zh-CN" altLang="en-US" smtClean="0">
                <a:solidFill>
                  <a:srgbClr val="00005E"/>
                </a:solidFill>
                <a:latin typeface="楷体_GB2312" pitchFamily="49" charset="-122"/>
              </a:rPr>
              <a:t>冷轧</a:t>
            </a:r>
            <a:r>
              <a:rPr kumimoji="1" lang="en-US" altLang="zh-CN" smtClean="0">
                <a:solidFill>
                  <a:srgbClr val="00005E"/>
                </a:solidFill>
                <a:latin typeface="楷体_GB2312" pitchFamily="49" charset="-122"/>
              </a:rPr>
              <a:t>)</a:t>
            </a:r>
            <a:r>
              <a:rPr kumimoji="1" lang="zh-CN" altLang="en-US" smtClean="0">
                <a:solidFill>
                  <a:srgbClr val="00005E"/>
                </a:solidFill>
                <a:latin typeface="楷体_GB2312" pitchFamily="49" charset="-122"/>
              </a:rPr>
              <a:t>：钢材</a:t>
            </a:r>
          </a:p>
        </p:txBody>
      </p:sp>
      <p:sp>
        <p:nvSpPr>
          <p:cNvPr id="1392644" name="Text Box 4"/>
          <p:cNvSpPr txBox="1">
            <a:spLocks noChangeArrowheads="1"/>
          </p:cNvSpPr>
          <p:nvPr/>
        </p:nvSpPr>
        <p:spPr bwMode="auto">
          <a:xfrm>
            <a:off x="1520825" y="2932113"/>
            <a:ext cx="914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粗轧</a:t>
            </a:r>
          </a:p>
        </p:txBody>
      </p:sp>
      <p:sp>
        <p:nvSpPr>
          <p:cNvPr id="1392645" name="Text Box 5"/>
          <p:cNvSpPr txBox="1">
            <a:spLocks noChangeArrowheads="1"/>
          </p:cNvSpPr>
          <p:nvPr/>
        </p:nvSpPr>
        <p:spPr bwMode="auto">
          <a:xfrm>
            <a:off x="746125" y="3873500"/>
            <a:ext cx="2633663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钢材长度正态分布</a:t>
            </a:r>
          </a:p>
        </p:txBody>
      </p:sp>
      <p:sp>
        <p:nvSpPr>
          <p:cNvPr id="1392646" name="Text Box 6"/>
          <p:cNvSpPr txBox="1">
            <a:spLocks noChangeArrowheads="1"/>
          </p:cNvSpPr>
          <p:nvPr/>
        </p:nvSpPr>
        <p:spPr bwMode="auto">
          <a:xfrm>
            <a:off x="1182688" y="4452938"/>
            <a:ext cx="1779587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均值可调整</a:t>
            </a:r>
          </a:p>
        </p:txBody>
      </p:sp>
      <p:sp>
        <p:nvSpPr>
          <p:cNvPr id="1392647" name="Text Box 7"/>
          <p:cNvSpPr txBox="1">
            <a:spLocks noChangeArrowheads="1"/>
          </p:cNvSpPr>
          <p:nvPr/>
        </p:nvSpPr>
        <p:spPr bwMode="auto">
          <a:xfrm>
            <a:off x="1204913" y="5049838"/>
            <a:ext cx="173355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方差可确定</a:t>
            </a:r>
          </a:p>
        </p:txBody>
      </p:sp>
      <p:sp>
        <p:nvSpPr>
          <p:cNvPr id="1392648" name="Text Box 8"/>
          <p:cNvSpPr txBox="1">
            <a:spLocks noChangeArrowheads="1"/>
          </p:cNvSpPr>
          <p:nvPr/>
        </p:nvSpPr>
        <p:spPr bwMode="auto">
          <a:xfrm>
            <a:off x="4645025" y="5141913"/>
            <a:ext cx="2149475" cy="4572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切掉多余部分</a:t>
            </a:r>
          </a:p>
        </p:txBody>
      </p:sp>
      <p:sp>
        <p:nvSpPr>
          <p:cNvPr id="1392649" name="Text Box 9"/>
          <p:cNvSpPr txBox="1">
            <a:spLocks noChangeArrowheads="1"/>
          </p:cNvSpPr>
          <p:nvPr/>
        </p:nvSpPr>
        <p:spPr bwMode="auto">
          <a:xfrm>
            <a:off x="4613275" y="3876675"/>
            <a:ext cx="41783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胚料与钢材长度需求可能不同</a:t>
            </a:r>
          </a:p>
        </p:txBody>
      </p:sp>
      <p:sp>
        <p:nvSpPr>
          <p:cNvPr id="1392650" name="Text Box 10"/>
          <p:cNvSpPr txBox="1">
            <a:spLocks noChangeArrowheads="1"/>
          </p:cNvSpPr>
          <p:nvPr/>
        </p:nvSpPr>
        <p:spPr bwMode="auto">
          <a:xfrm>
            <a:off x="7346950" y="5135563"/>
            <a:ext cx="1430338" cy="4572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整根报废</a:t>
            </a:r>
          </a:p>
        </p:txBody>
      </p:sp>
      <p:grpSp>
        <p:nvGrpSpPr>
          <p:cNvPr id="1392651" name="Group 11"/>
          <p:cNvGrpSpPr>
            <a:grpSpLocks/>
          </p:cNvGrpSpPr>
          <p:nvPr/>
        </p:nvGrpSpPr>
        <p:grpSpPr bwMode="auto">
          <a:xfrm>
            <a:off x="184150" y="3079750"/>
            <a:ext cx="2057400" cy="822325"/>
            <a:chOff x="240" y="2064"/>
            <a:chExt cx="1296" cy="518"/>
          </a:xfrm>
        </p:grpSpPr>
        <p:sp>
          <p:nvSpPr>
            <p:cNvPr id="23569" name="Text Box 12"/>
            <p:cNvSpPr txBox="1">
              <a:spLocks noChangeArrowheads="1"/>
            </p:cNvSpPr>
            <p:nvPr/>
          </p:nvSpPr>
          <p:spPr bwMode="auto">
            <a:xfrm>
              <a:off x="240" y="2064"/>
              <a:ext cx="8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5E"/>
                  </a:solidFill>
                  <a:latin typeface="楷体_GB2312" pitchFamily="49" charset="-122"/>
                </a:rPr>
                <a:t>随机因素影响</a:t>
              </a:r>
            </a:p>
          </p:txBody>
        </p:sp>
        <p:sp>
          <p:nvSpPr>
            <p:cNvPr id="23570" name="AutoShape 13"/>
            <p:cNvSpPr>
              <a:spLocks noChangeArrowheads="1"/>
            </p:cNvSpPr>
            <p:nvPr/>
          </p:nvSpPr>
          <p:spPr bwMode="auto">
            <a:xfrm>
              <a:off x="1230" y="2304"/>
              <a:ext cx="306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392654" name="Text Box 14"/>
          <p:cNvSpPr txBox="1">
            <a:spLocks noChangeArrowheads="1"/>
          </p:cNvSpPr>
          <p:nvPr/>
        </p:nvSpPr>
        <p:spPr bwMode="auto">
          <a:xfrm>
            <a:off x="5830888" y="2952750"/>
            <a:ext cx="914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精轧</a:t>
            </a:r>
          </a:p>
        </p:txBody>
      </p:sp>
      <p:sp>
        <p:nvSpPr>
          <p:cNvPr id="1392655" name="AutoShape 15"/>
          <p:cNvSpPr>
            <a:spLocks noChangeArrowheads="1"/>
          </p:cNvSpPr>
          <p:nvPr/>
        </p:nvSpPr>
        <p:spPr bwMode="auto">
          <a:xfrm>
            <a:off x="5997575" y="3435350"/>
            <a:ext cx="525463" cy="42227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92656" name="Text Box 16"/>
          <p:cNvSpPr txBox="1">
            <a:spLocks noChangeArrowheads="1"/>
          </p:cNvSpPr>
          <p:nvPr/>
        </p:nvSpPr>
        <p:spPr bwMode="auto">
          <a:xfrm>
            <a:off x="779463" y="573563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问题：如何调整粗轧的均值，使精轧的浪费最小</a:t>
            </a:r>
          </a:p>
        </p:txBody>
      </p:sp>
      <p:sp>
        <p:nvSpPr>
          <p:cNvPr id="1392657" name="Rectangle 17"/>
          <p:cNvSpPr>
            <a:spLocks noChangeArrowheads="1"/>
          </p:cNvSpPr>
          <p:nvPr/>
        </p:nvSpPr>
        <p:spPr bwMode="auto">
          <a:xfrm>
            <a:off x="4638675" y="4518025"/>
            <a:ext cx="7937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大于</a:t>
            </a:r>
          </a:p>
        </p:txBody>
      </p:sp>
      <p:sp>
        <p:nvSpPr>
          <p:cNvPr id="1392658" name="Rectangle 18"/>
          <p:cNvSpPr>
            <a:spLocks noChangeArrowheads="1"/>
          </p:cNvSpPr>
          <p:nvPr/>
        </p:nvSpPr>
        <p:spPr bwMode="auto">
          <a:xfrm>
            <a:off x="7964488" y="4518025"/>
            <a:ext cx="7937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小于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9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39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9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9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9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139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9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9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9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39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9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3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 autoUpdateAnimBg="0" advAuto="0"/>
      <p:bldP spid="1392644" grpId="0" animBg="1" autoUpdateAnimBg="0"/>
      <p:bldP spid="1392645" grpId="0" animBg="1" autoUpdateAnimBg="0"/>
      <p:bldP spid="1392646" grpId="0" animBg="1" autoUpdateAnimBg="0"/>
      <p:bldP spid="1392647" grpId="0" animBg="1" autoUpdateAnimBg="0"/>
      <p:bldP spid="1392648" grpId="0" animBg="1" autoUpdateAnimBg="0"/>
      <p:bldP spid="1392649" grpId="0" animBg="1" autoUpdateAnimBg="0"/>
      <p:bldP spid="1392650" grpId="0" animBg="1" autoUpdateAnimBg="0"/>
      <p:bldP spid="1392654" grpId="0" animBg="1" autoUpdateAnimBg="0"/>
      <p:bldP spid="1392655" grpId="0" animBg="1"/>
      <p:bldP spid="1392656" grpId="0" autoUpdateAnimBg="0"/>
      <p:bldP spid="1392657" grpId="0" animBg="1" autoUpdateAnimBg="0"/>
      <p:bldP spid="139265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28638"/>
            <a:ext cx="923925" cy="485775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800" smtClean="0">
                <a:solidFill>
                  <a:srgbClr val="00005E"/>
                </a:solidFill>
                <a:latin typeface="Times New Roman" pitchFamily="18" charset="0"/>
                <a:ea typeface="楷体_GB2312" pitchFamily="49" charset="-122"/>
              </a:rPr>
              <a:t>分析</a:t>
            </a:r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1273175"/>
            <a:ext cx="7321550" cy="968375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钢材：规定长度 </a:t>
            </a:r>
            <a:r>
              <a:rPr lang="en-US" altLang="zh-CN" smtClean="0">
                <a:solidFill>
                  <a:srgbClr val="000066"/>
                </a:solidFill>
              </a:rPr>
              <a:t>l</a:t>
            </a:r>
            <a:endParaRPr lang="en-US" altLang="zh-CN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zh-CN" altLang="en-US" smtClean="0">
                <a:solidFill>
                  <a:srgbClr val="000066"/>
                </a:solidFill>
              </a:rPr>
              <a:t>粗轧：胚料长度</a:t>
            </a:r>
            <a:endParaRPr lang="zh-CN" altLang="en-US" smtClean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146300" y="2430463"/>
            <a:ext cx="1584325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Arial" charset="0"/>
              </a:rPr>
              <a:t>均值  方差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93913" y="3352800"/>
            <a:ext cx="1111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Arial" charset="0"/>
              </a:rPr>
              <a:t>可调整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557463" y="3219450"/>
            <a:ext cx="0" cy="171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48038" y="4729163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切掉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533525" y="4781550"/>
          <a:ext cx="17716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4" imgW="965200" imgH="241300" progId="Equation.DSMT4">
                  <p:embed/>
                </p:oleObj>
              </mc:Choice>
              <mc:Fallback>
                <p:oleObj name="Equation" r:id="rId4" imgW="9652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781550"/>
                        <a:ext cx="17716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35350" y="5267325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报废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558925" y="5338763"/>
          <a:ext cx="17113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公式" r:id="rId6" imgW="1002865" imgH="241195" progId="Equation.3">
                  <p:embed/>
                </p:oleObj>
              </mc:Choice>
              <mc:Fallback>
                <p:oleObj name="公式" r:id="rId6" imgW="1002865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338763"/>
                        <a:ext cx="17113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4699" name="Object 11"/>
          <p:cNvGraphicFramePr>
            <a:graphicFrameLocks noChangeAspect="1"/>
          </p:cNvGraphicFramePr>
          <p:nvPr/>
        </p:nvGraphicFramePr>
        <p:xfrm>
          <a:off x="5880100" y="4708525"/>
          <a:ext cx="21701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公式" r:id="rId8" imgW="1002865" imgH="228501" progId="Equation.3">
                  <p:embed/>
                </p:oleObj>
              </mc:Choice>
              <mc:Fallback>
                <p:oleObj name="公式" r:id="rId8" imgW="1002865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708525"/>
                        <a:ext cx="21701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4700" name="Text Box 12"/>
          <p:cNvSpPr txBox="1">
            <a:spLocks noChangeArrowheads="1"/>
          </p:cNvSpPr>
          <p:nvPr/>
        </p:nvSpPr>
        <p:spPr bwMode="auto">
          <a:xfrm>
            <a:off x="4792663" y="5864225"/>
            <a:ext cx="401955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存在最佳的</a:t>
            </a:r>
            <a:r>
              <a:rPr kumimoji="1" lang="en-US" altLang="zh-CN" i="1">
                <a:solidFill>
                  <a:srgbClr val="00005E"/>
                </a:solidFill>
                <a:latin typeface="楷体_GB2312" pitchFamily="49" charset="-122"/>
              </a:rPr>
              <a:t>m</a:t>
            </a: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使总的浪费最小</a:t>
            </a:r>
          </a:p>
        </p:txBody>
      </p:sp>
      <p:grpSp>
        <p:nvGrpSpPr>
          <p:cNvPr id="1394701" name="Group 13"/>
          <p:cNvGrpSpPr>
            <a:grpSpLocks/>
          </p:cNvGrpSpPr>
          <p:nvPr/>
        </p:nvGrpSpPr>
        <p:grpSpPr bwMode="auto">
          <a:xfrm>
            <a:off x="5922963" y="2398713"/>
            <a:ext cx="762000" cy="1600200"/>
            <a:chOff x="3792" y="2976"/>
            <a:chExt cx="480" cy="1008"/>
          </a:xfrm>
        </p:grpSpPr>
        <p:sp>
          <p:nvSpPr>
            <p:cNvPr id="24615" name="Text Box 14"/>
            <p:cNvSpPr txBox="1">
              <a:spLocks noChangeArrowheads="1"/>
            </p:cNvSpPr>
            <p:nvPr/>
          </p:nvSpPr>
          <p:spPr bwMode="auto">
            <a:xfrm>
              <a:off x="3792" y="36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5E"/>
                  </a:solidFill>
                  <a:latin typeface="楷体_GB2312" pitchFamily="49" charset="-122"/>
                </a:rPr>
                <a:t>l</a:t>
              </a:r>
            </a:p>
          </p:txBody>
        </p:sp>
        <p:sp>
          <p:nvSpPr>
            <p:cNvPr id="24616" name="Text Box 15"/>
            <p:cNvSpPr txBox="1">
              <a:spLocks noChangeArrowheads="1"/>
            </p:cNvSpPr>
            <p:nvPr/>
          </p:nvSpPr>
          <p:spPr bwMode="auto">
            <a:xfrm>
              <a:off x="3984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5E"/>
                  </a:solidFill>
                  <a:latin typeface="楷体_GB2312" pitchFamily="49" charset="-122"/>
                </a:rPr>
                <a:t>P</a:t>
              </a:r>
            </a:p>
          </p:txBody>
        </p:sp>
        <p:sp>
          <p:nvSpPr>
            <p:cNvPr id="24617" name="Line 16"/>
            <p:cNvSpPr>
              <a:spLocks noChangeShapeType="1"/>
            </p:cNvSpPr>
            <p:nvPr/>
          </p:nvSpPr>
          <p:spPr bwMode="auto">
            <a:xfrm>
              <a:off x="3888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94705" name="Object 17"/>
          <p:cNvGraphicFramePr>
            <a:graphicFrameLocks noChangeAspect="1"/>
          </p:cNvGraphicFramePr>
          <p:nvPr/>
        </p:nvGraphicFramePr>
        <p:xfrm>
          <a:off x="5880100" y="5214938"/>
          <a:ext cx="21732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公式" r:id="rId10" imgW="1002865" imgH="228501" progId="Equation.3">
                  <p:embed/>
                </p:oleObj>
              </mc:Choice>
              <mc:Fallback>
                <p:oleObj name="公式" r:id="rId10" imgW="1002865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214938"/>
                        <a:ext cx="21732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4706" name="Group 18"/>
          <p:cNvGrpSpPr>
            <a:grpSpLocks/>
          </p:cNvGrpSpPr>
          <p:nvPr/>
        </p:nvGrpSpPr>
        <p:grpSpPr bwMode="auto">
          <a:xfrm>
            <a:off x="4779963" y="908050"/>
            <a:ext cx="4038600" cy="3048000"/>
            <a:chOff x="3072" y="2073"/>
            <a:chExt cx="2544" cy="1920"/>
          </a:xfrm>
        </p:grpSpPr>
        <p:sp>
          <p:nvSpPr>
            <p:cNvPr id="24605" name="Line 19"/>
            <p:cNvSpPr>
              <a:spLocks noChangeShapeType="1"/>
            </p:cNvSpPr>
            <p:nvPr/>
          </p:nvSpPr>
          <p:spPr bwMode="auto">
            <a:xfrm>
              <a:off x="3216" y="3753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20"/>
            <p:cNvSpPr>
              <a:spLocks noChangeShapeType="1"/>
            </p:cNvSpPr>
            <p:nvPr/>
          </p:nvSpPr>
          <p:spPr bwMode="auto">
            <a:xfrm flipV="1">
              <a:off x="3216" y="2217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Text Box 21"/>
            <p:cNvSpPr txBox="1">
              <a:spLocks noChangeArrowheads="1"/>
            </p:cNvSpPr>
            <p:nvPr/>
          </p:nvSpPr>
          <p:spPr bwMode="auto">
            <a:xfrm>
              <a:off x="3072" y="370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5E"/>
                  </a:solidFill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24608" name="Text Box 22"/>
            <p:cNvSpPr txBox="1">
              <a:spLocks noChangeArrowheads="1"/>
            </p:cNvSpPr>
            <p:nvPr/>
          </p:nvSpPr>
          <p:spPr bwMode="auto">
            <a:xfrm>
              <a:off x="3264" y="2073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5E"/>
                  </a:solidFill>
                  <a:latin typeface="楷体_GB2312" pitchFamily="49" charset="-122"/>
                </a:rPr>
                <a:t>p</a:t>
              </a:r>
              <a:r>
                <a:rPr kumimoji="1" lang="en-US" altLang="zh-CN">
                  <a:solidFill>
                    <a:srgbClr val="00005E"/>
                  </a:solidFill>
                  <a:latin typeface="楷体_GB2312" pitchFamily="49" charset="-122"/>
                </a:rPr>
                <a:t>(</a:t>
              </a:r>
              <a:r>
                <a:rPr kumimoji="1" lang="zh-CN" altLang="en-US">
                  <a:solidFill>
                    <a:srgbClr val="00005E"/>
                  </a:solidFill>
                  <a:latin typeface="楷体_GB2312" pitchFamily="49" charset="-122"/>
                </a:rPr>
                <a:t>概率密度</a:t>
              </a:r>
              <a:r>
                <a:rPr kumimoji="1" lang="en-US" altLang="zh-CN">
                  <a:solidFill>
                    <a:srgbClr val="00005E"/>
                  </a:solidFill>
                  <a:latin typeface="楷体_GB2312" pitchFamily="49" charset="-122"/>
                </a:rPr>
                <a:t>)</a:t>
              </a:r>
            </a:p>
          </p:txBody>
        </p:sp>
        <p:sp>
          <p:nvSpPr>
            <p:cNvPr id="24609" name="Text Box 23"/>
            <p:cNvSpPr txBox="1">
              <a:spLocks noChangeArrowheads="1"/>
            </p:cNvSpPr>
            <p:nvPr/>
          </p:nvSpPr>
          <p:spPr bwMode="auto">
            <a:xfrm>
              <a:off x="4128" y="370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5E"/>
                  </a:solidFill>
                  <a:latin typeface="楷体_GB2312" pitchFamily="49" charset="-122"/>
                </a:rPr>
                <a:t>m</a:t>
              </a:r>
            </a:p>
          </p:txBody>
        </p:sp>
        <p:sp>
          <p:nvSpPr>
            <p:cNvPr id="24610" name="Text Box 24"/>
            <p:cNvSpPr txBox="1">
              <a:spLocks noChangeArrowheads="1"/>
            </p:cNvSpPr>
            <p:nvPr/>
          </p:nvSpPr>
          <p:spPr bwMode="auto">
            <a:xfrm>
              <a:off x="5328" y="370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5E"/>
                  </a:solidFill>
                  <a:latin typeface="楷体_GB2312" pitchFamily="49" charset="-122"/>
                </a:rPr>
                <a:t>x</a:t>
              </a:r>
            </a:p>
          </p:txBody>
        </p:sp>
        <p:grpSp>
          <p:nvGrpSpPr>
            <p:cNvPr id="24611" name="Group 25"/>
            <p:cNvGrpSpPr>
              <a:grpSpLocks/>
            </p:cNvGrpSpPr>
            <p:nvPr/>
          </p:nvGrpSpPr>
          <p:grpSpPr bwMode="auto">
            <a:xfrm>
              <a:off x="3408" y="2500"/>
              <a:ext cx="1716" cy="1248"/>
              <a:chOff x="3408" y="2448"/>
              <a:chExt cx="1716" cy="1248"/>
            </a:xfrm>
          </p:grpSpPr>
          <p:sp>
            <p:nvSpPr>
              <p:cNvPr id="24612" name="Line 26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3" name="Freeform 27"/>
              <p:cNvSpPr>
                <a:spLocks/>
              </p:cNvSpPr>
              <p:nvPr/>
            </p:nvSpPr>
            <p:spPr bwMode="auto">
              <a:xfrm>
                <a:off x="4272" y="2448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4" name="Freeform 28"/>
              <p:cNvSpPr>
                <a:spLocks/>
              </p:cNvSpPr>
              <p:nvPr/>
            </p:nvSpPr>
            <p:spPr bwMode="auto">
              <a:xfrm flipH="1">
                <a:off x="3408" y="2448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94717" name="Text Box 29"/>
          <p:cNvSpPr txBox="1">
            <a:spLocks noChangeArrowheads="1"/>
          </p:cNvSpPr>
          <p:nvPr/>
        </p:nvSpPr>
        <p:spPr bwMode="auto">
          <a:xfrm>
            <a:off x="5554663" y="3271838"/>
            <a:ext cx="72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00005E"/>
                </a:solidFill>
                <a:latin typeface="楷体_GB2312" pitchFamily="49" charset="-122"/>
              </a:rPr>
              <a:t>P´</a:t>
            </a:r>
          </a:p>
        </p:txBody>
      </p:sp>
      <p:grpSp>
        <p:nvGrpSpPr>
          <p:cNvPr id="1394718" name="Group 30"/>
          <p:cNvGrpSpPr>
            <a:grpSpLocks/>
          </p:cNvGrpSpPr>
          <p:nvPr/>
        </p:nvGrpSpPr>
        <p:grpSpPr bwMode="auto">
          <a:xfrm>
            <a:off x="5541963" y="1585913"/>
            <a:ext cx="2876550" cy="2362200"/>
            <a:chOff x="3552" y="845"/>
            <a:chExt cx="1812" cy="1488"/>
          </a:xfrm>
        </p:grpSpPr>
        <p:sp>
          <p:nvSpPr>
            <p:cNvPr id="24597" name="Line 31"/>
            <p:cNvSpPr>
              <a:spLocks noChangeShapeType="1"/>
            </p:cNvSpPr>
            <p:nvPr/>
          </p:nvSpPr>
          <p:spPr bwMode="auto">
            <a:xfrm>
              <a:off x="4512" y="867"/>
              <a:ext cx="0" cy="12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98" name="Group 32"/>
            <p:cNvGrpSpPr>
              <a:grpSpLocks/>
            </p:cNvGrpSpPr>
            <p:nvPr/>
          </p:nvGrpSpPr>
          <p:grpSpPr bwMode="auto">
            <a:xfrm>
              <a:off x="3552" y="845"/>
              <a:ext cx="1812" cy="1488"/>
              <a:chOff x="3552" y="2532"/>
              <a:chExt cx="1812" cy="1488"/>
            </a:xfrm>
          </p:grpSpPr>
          <p:sp>
            <p:nvSpPr>
              <p:cNvPr id="24599" name="Text Box 33"/>
              <p:cNvSpPr txBox="1">
                <a:spLocks noChangeArrowheads="1"/>
              </p:cNvSpPr>
              <p:nvPr/>
            </p:nvSpPr>
            <p:spPr bwMode="auto">
              <a:xfrm>
                <a:off x="4368" y="373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5E"/>
                    </a:solidFill>
                    <a:latin typeface="楷体_GB2312" pitchFamily="49" charset="-122"/>
                  </a:rPr>
                  <a:t>m</a:t>
                </a:r>
              </a:p>
            </p:txBody>
          </p:sp>
          <p:sp>
            <p:nvSpPr>
              <p:cNvPr id="24600" name="Text Box 34"/>
              <p:cNvSpPr txBox="1">
                <a:spLocks noChangeArrowheads="1"/>
              </p:cNvSpPr>
              <p:nvPr/>
            </p:nvSpPr>
            <p:spPr bwMode="auto">
              <a:xfrm>
                <a:off x="4014" y="34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5E"/>
                    </a:solidFill>
                    <a:latin typeface="楷体_GB2312" pitchFamily="49" charset="-122"/>
                  </a:rPr>
                  <a:t>P</a:t>
                </a:r>
              </a:p>
            </p:txBody>
          </p:sp>
          <p:sp>
            <p:nvSpPr>
              <p:cNvPr id="24601" name="Line 35"/>
              <p:cNvSpPr>
                <a:spLocks noChangeShapeType="1"/>
              </p:cNvSpPr>
              <p:nvPr/>
            </p:nvSpPr>
            <p:spPr bwMode="auto">
              <a:xfrm>
                <a:off x="3888" y="363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2" name="Text Box 36"/>
              <p:cNvSpPr txBox="1">
                <a:spLocks noChangeArrowheads="1"/>
              </p:cNvSpPr>
              <p:nvPr/>
            </p:nvSpPr>
            <p:spPr bwMode="auto">
              <a:xfrm>
                <a:off x="3552" y="3693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5E"/>
                    </a:solidFill>
                    <a:latin typeface="楷体_GB2312" pitchFamily="49" charset="-122"/>
                  </a:rPr>
                  <a:t>P´</a:t>
                </a:r>
              </a:p>
            </p:txBody>
          </p:sp>
          <p:sp>
            <p:nvSpPr>
              <p:cNvPr id="24603" name="Freeform 37"/>
              <p:cNvSpPr>
                <a:spLocks/>
              </p:cNvSpPr>
              <p:nvPr/>
            </p:nvSpPr>
            <p:spPr bwMode="auto">
              <a:xfrm>
                <a:off x="4512" y="2532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4" name="Freeform 38"/>
              <p:cNvSpPr>
                <a:spLocks/>
              </p:cNvSpPr>
              <p:nvPr/>
            </p:nvSpPr>
            <p:spPr bwMode="auto">
              <a:xfrm flipH="1">
                <a:off x="3648" y="2532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594" name="Object 39"/>
          <p:cNvGraphicFramePr>
            <a:graphicFrameLocks noChangeAspect="1"/>
          </p:cNvGraphicFramePr>
          <p:nvPr/>
        </p:nvGraphicFramePr>
        <p:xfrm>
          <a:off x="1362075" y="2819400"/>
          <a:ext cx="2127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2" imgW="850900" imgH="228600" progId="Equation.DSMT4">
                  <p:embed/>
                </p:oleObj>
              </mc:Choice>
              <mc:Fallback>
                <p:oleObj name="Equation" r:id="rId12" imgW="8509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819400"/>
                        <a:ext cx="2127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AutoShape 40"/>
          <p:cNvSpPr>
            <a:spLocks/>
          </p:cNvSpPr>
          <p:nvPr/>
        </p:nvSpPr>
        <p:spPr bwMode="auto">
          <a:xfrm>
            <a:off x="1325563" y="4902200"/>
            <a:ext cx="88900" cy="728663"/>
          </a:xfrm>
          <a:prstGeom prst="leftBrace">
            <a:avLst>
              <a:gd name="adj1" fmla="val 68304"/>
              <a:gd name="adj2" fmla="val 50000"/>
            </a:avLst>
          </a:prstGeom>
          <a:noFill/>
          <a:ln w="28575">
            <a:solidFill>
              <a:srgbClr val="0000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Rectangle 41"/>
          <p:cNvSpPr>
            <a:spLocks noChangeArrowheads="1"/>
          </p:cNvSpPr>
          <p:nvPr/>
        </p:nvSpPr>
        <p:spPr bwMode="auto">
          <a:xfrm>
            <a:off x="1033463" y="4041775"/>
            <a:ext cx="208756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浪费概率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94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4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9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9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700" grpId="0" animBg="1" autoUpdateAnimBg="0"/>
      <p:bldP spid="13947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61988"/>
            <a:ext cx="1766887" cy="485775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800" smtClean="0">
                <a:solidFill>
                  <a:srgbClr val="00005E"/>
                </a:solidFill>
                <a:latin typeface="Times New Roman" pitchFamily="18" charset="0"/>
                <a:ea typeface="楷体_GB2312" pitchFamily="49" charset="-122"/>
              </a:rPr>
              <a:t>模型建立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865313"/>
            <a:ext cx="2749550" cy="420687"/>
          </a:xfrm>
        </p:spPr>
        <p:txBody>
          <a:bodyPr/>
          <a:lstStyle/>
          <a:p>
            <a:r>
              <a:rPr lang="zh-CN" altLang="en-US" smtClean="0"/>
              <a:t>目标函数：浪费</a:t>
            </a:r>
          </a:p>
        </p:txBody>
      </p:sp>
      <p:graphicFrame>
        <p:nvGraphicFramePr>
          <p:cNvPr id="1396740" name="Object 4"/>
          <p:cNvGraphicFramePr>
            <a:graphicFrameLocks noChangeAspect="1"/>
          </p:cNvGraphicFramePr>
          <p:nvPr/>
        </p:nvGraphicFramePr>
        <p:xfrm>
          <a:off x="846138" y="3217863"/>
          <a:ext cx="49291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公式" r:id="rId4" imgW="2551593" imgH="317362" progId="Equation.3">
                  <p:embed/>
                </p:oleObj>
              </mc:Choice>
              <mc:Fallback>
                <p:oleObj name="公式" r:id="rId4" imgW="2551593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217863"/>
                        <a:ext cx="49291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6741" name="Object 5"/>
          <p:cNvGraphicFramePr>
            <a:graphicFrameLocks noChangeAspect="1"/>
          </p:cNvGraphicFramePr>
          <p:nvPr/>
        </p:nvGraphicFramePr>
        <p:xfrm>
          <a:off x="1289050" y="3929063"/>
          <a:ext cx="38290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6" imgW="1904174" imgH="317362" progId="Equation.3">
                  <p:embed/>
                </p:oleObj>
              </mc:Choice>
              <mc:Fallback>
                <p:oleObj name="公式" r:id="rId6" imgW="1904174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929063"/>
                        <a:ext cx="38290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6742" name="Object 6"/>
          <p:cNvGraphicFramePr>
            <a:graphicFrameLocks noChangeAspect="1"/>
          </p:cNvGraphicFramePr>
          <p:nvPr/>
        </p:nvGraphicFramePr>
        <p:xfrm>
          <a:off x="1312863" y="5191125"/>
          <a:ext cx="1136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公式" r:id="rId8" imgW="672808" imgH="203112" progId="Equation.3">
                  <p:embed/>
                </p:oleObj>
              </mc:Choice>
              <mc:Fallback>
                <p:oleObj name="公式" r:id="rId8" imgW="67280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191125"/>
                        <a:ext cx="1136650" cy="346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6754" name="Group 18"/>
          <p:cNvGrpSpPr>
            <a:grpSpLocks/>
          </p:cNvGrpSpPr>
          <p:nvPr/>
        </p:nvGrpSpPr>
        <p:grpSpPr bwMode="auto">
          <a:xfrm>
            <a:off x="1795463" y="2903538"/>
            <a:ext cx="3200400" cy="152400"/>
            <a:chOff x="2160" y="1296"/>
            <a:chExt cx="2016" cy="96"/>
          </a:xfrm>
        </p:grpSpPr>
        <p:sp>
          <p:nvSpPr>
            <p:cNvPr id="25622" name="AutoShape 19"/>
            <p:cNvSpPr>
              <a:spLocks noChangeArrowheads="1"/>
            </p:cNvSpPr>
            <p:nvPr/>
          </p:nvSpPr>
          <p:spPr bwMode="auto">
            <a:xfrm>
              <a:off x="2160" y="1296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623" name="AutoShape 20"/>
            <p:cNvSpPr>
              <a:spLocks noChangeArrowheads="1"/>
            </p:cNvSpPr>
            <p:nvPr/>
          </p:nvSpPr>
          <p:spPr bwMode="auto">
            <a:xfrm>
              <a:off x="3870" y="1296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5608" name="Rectangle 26"/>
          <p:cNvSpPr>
            <a:spLocks noChangeArrowheads="1"/>
          </p:cNvSpPr>
          <p:nvPr/>
        </p:nvSpPr>
        <p:spPr bwMode="auto">
          <a:xfrm>
            <a:off x="1295400" y="243681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  <a:latin typeface="楷体_GB2312" pitchFamily="49" charset="-122"/>
              </a:rPr>
              <a:t>切掉多余部分</a:t>
            </a:r>
          </a:p>
        </p:txBody>
      </p:sp>
      <p:sp>
        <p:nvSpPr>
          <p:cNvPr id="25609" name="Rectangle 27"/>
          <p:cNvSpPr>
            <a:spLocks noChangeArrowheads="1"/>
          </p:cNvSpPr>
          <p:nvPr/>
        </p:nvSpPr>
        <p:spPr bwMode="auto">
          <a:xfrm>
            <a:off x="3908425" y="24622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</a:rPr>
              <a:t>整根报废</a:t>
            </a:r>
          </a:p>
        </p:txBody>
      </p:sp>
      <p:grpSp>
        <p:nvGrpSpPr>
          <p:cNvPr id="25610" name="Group 28"/>
          <p:cNvGrpSpPr>
            <a:grpSpLocks/>
          </p:cNvGrpSpPr>
          <p:nvPr/>
        </p:nvGrpSpPr>
        <p:grpSpPr bwMode="auto">
          <a:xfrm>
            <a:off x="4227513" y="814388"/>
            <a:ext cx="2946400" cy="989012"/>
            <a:chOff x="3589" y="266"/>
            <a:chExt cx="1856" cy="623"/>
          </a:xfrm>
        </p:grpSpPr>
        <p:sp>
          <p:nvSpPr>
            <p:cNvPr id="25617" name="Text Box 29"/>
            <p:cNvSpPr txBox="1">
              <a:spLocks noChangeArrowheads="1"/>
            </p:cNvSpPr>
            <p:nvPr/>
          </p:nvSpPr>
          <p:spPr bwMode="auto">
            <a:xfrm>
              <a:off x="4863" y="266"/>
              <a:ext cx="5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5E"/>
                  </a:solidFill>
                  <a:latin typeface="楷体_GB2312" pitchFamily="49" charset="-122"/>
                </a:rPr>
                <a:t>切掉</a:t>
              </a:r>
            </a:p>
          </p:txBody>
        </p:sp>
        <p:graphicFrame>
          <p:nvGraphicFramePr>
            <p:cNvPr id="25618" name="Object 30"/>
            <p:cNvGraphicFramePr>
              <a:graphicFrameLocks noChangeAspect="1"/>
            </p:cNvGraphicFramePr>
            <p:nvPr/>
          </p:nvGraphicFramePr>
          <p:xfrm>
            <a:off x="3720" y="299"/>
            <a:ext cx="111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7" name="Equation" r:id="rId10" imgW="965200" imgH="241300" progId="Equation.DSMT4">
                    <p:embed/>
                  </p:oleObj>
                </mc:Choice>
                <mc:Fallback>
                  <p:oleObj name="Equation" r:id="rId10" imgW="965200" imgH="2413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299"/>
                          <a:ext cx="111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Text Box 31"/>
            <p:cNvSpPr txBox="1">
              <a:spLocks noChangeArrowheads="1"/>
            </p:cNvSpPr>
            <p:nvPr/>
          </p:nvSpPr>
          <p:spPr bwMode="auto">
            <a:xfrm>
              <a:off x="4910" y="597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5E"/>
                  </a:solidFill>
                  <a:latin typeface="楷体_GB2312" pitchFamily="49" charset="-122"/>
                </a:rPr>
                <a:t>报废</a:t>
              </a:r>
            </a:p>
          </p:txBody>
        </p:sp>
        <p:graphicFrame>
          <p:nvGraphicFramePr>
            <p:cNvPr id="25620" name="Object 32"/>
            <p:cNvGraphicFramePr>
              <a:graphicFrameLocks noChangeAspect="1"/>
            </p:cNvGraphicFramePr>
            <p:nvPr/>
          </p:nvGraphicFramePr>
          <p:xfrm>
            <a:off x="3736" y="650"/>
            <a:ext cx="107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公式" r:id="rId12" imgW="1002865" imgH="241195" progId="Equation.3">
                    <p:embed/>
                  </p:oleObj>
                </mc:Choice>
                <mc:Fallback>
                  <p:oleObj name="公式" r:id="rId12" imgW="1002865" imgH="24119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650"/>
                          <a:ext cx="107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AutoShape 33"/>
            <p:cNvSpPr>
              <a:spLocks/>
            </p:cNvSpPr>
            <p:nvPr/>
          </p:nvSpPr>
          <p:spPr bwMode="auto">
            <a:xfrm>
              <a:off x="3589" y="375"/>
              <a:ext cx="56" cy="459"/>
            </a:xfrm>
            <a:prstGeom prst="leftBrace">
              <a:avLst>
                <a:gd name="adj1" fmla="val 68304"/>
                <a:gd name="adj2" fmla="val 50000"/>
              </a:avLst>
            </a:prstGeom>
            <a:noFill/>
            <a:ln w="28575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295400" y="5748338"/>
            <a:ext cx="696913" cy="40005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66"/>
                </a:solidFill>
                <a:latin typeface="Arial" charset="0"/>
              </a:rPr>
              <a:t>均值</a:t>
            </a:r>
          </a:p>
        </p:txBody>
      </p:sp>
      <p:cxnSp>
        <p:nvCxnSpPr>
          <p:cNvPr id="3" name="直接箭头连接符 2"/>
          <p:cNvCxnSpPr>
            <a:cxnSpLocks noChangeShapeType="1"/>
            <a:stCxn id="37" idx="0"/>
          </p:cNvCxnSpPr>
          <p:nvPr/>
        </p:nvCxnSpPr>
        <p:spPr bwMode="auto">
          <a:xfrm flipH="1" flipV="1">
            <a:off x="1643063" y="5529263"/>
            <a:ext cx="0" cy="219075"/>
          </a:xfrm>
          <a:prstGeom prst="straightConnector1">
            <a:avLst/>
          </a:prstGeom>
          <a:noFill/>
          <a:ln w="1270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849438" y="4659313"/>
            <a:ext cx="954087" cy="40005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66"/>
                </a:solidFill>
              </a:rPr>
              <a:t>规定长</a:t>
            </a:r>
            <a:endParaRPr lang="zh-CN" altLang="en-US" sz="2000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 flipH="1" flipV="1">
            <a:off x="2181225" y="5038725"/>
            <a:ext cx="0" cy="219075"/>
          </a:xfrm>
          <a:prstGeom prst="straightConnector1">
            <a:avLst/>
          </a:prstGeom>
          <a:noFill/>
          <a:ln w="1270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224088" y="5748338"/>
            <a:ext cx="1209675" cy="40005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00005E"/>
                </a:solidFill>
                <a:latin typeface="楷体_GB2312" pitchFamily="49" charset="-122"/>
              </a:rPr>
              <a:t>切掉概率</a:t>
            </a:r>
            <a:endParaRPr lang="zh-CN" altLang="en-US" sz="2000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43" name="直接箭头连接符 42"/>
          <p:cNvCxnSpPr>
            <a:cxnSpLocks noChangeShapeType="1"/>
          </p:cNvCxnSpPr>
          <p:nvPr/>
        </p:nvCxnSpPr>
        <p:spPr bwMode="auto">
          <a:xfrm flipH="1" flipV="1">
            <a:off x="2330450" y="5529263"/>
            <a:ext cx="0" cy="219075"/>
          </a:xfrm>
          <a:prstGeom prst="straightConnector1">
            <a:avLst/>
          </a:prstGeom>
          <a:noFill/>
          <a:ln w="1270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39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9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9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741363"/>
            <a:ext cx="3367088" cy="430212"/>
          </a:xfrm>
          <a:solidFill>
            <a:srgbClr val="CCFF99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 b="0" smtClean="0">
                <a:solidFill>
                  <a:srgbClr val="00005E"/>
                </a:solidFill>
                <a:latin typeface="Times New Roman" pitchFamily="18" charset="0"/>
                <a:ea typeface="楷体_GB2312" pitchFamily="49" charset="-122"/>
              </a:rPr>
              <a:t>目标函数：浪费</a:t>
            </a:r>
            <a:r>
              <a:rPr kumimoji="1" lang="en-US" altLang="zh-CN" sz="2400" b="0" smtClean="0">
                <a:solidFill>
                  <a:srgbClr val="00005E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0" smtClean="0">
                <a:solidFill>
                  <a:srgbClr val="00005E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  <a:endParaRPr lang="zh-CN" altLang="en-US" sz="2400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439863"/>
            <a:ext cx="4481512" cy="420687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005E"/>
                </a:solidFill>
                <a:latin typeface="Times New Roman" pitchFamily="18" charset="0"/>
              </a:rPr>
              <a:t>一根钢胚平均浪费长度</a:t>
            </a:r>
          </a:p>
        </p:txBody>
      </p:sp>
      <p:graphicFrame>
        <p:nvGraphicFramePr>
          <p:cNvPr id="1398788" name="Object 4"/>
          <p:cNvGraphicFramePr>
            <a:graphicFrameLocks noChangeAspect="1"/>
          </p:cNvGraphicFramePr>
          <p:nvPr/>
        </p:nvGraphicFramePr>
        <p:xfrm>
          <a:off x="5472113" y="1438275"/>
          <a:ext cx="1101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4" imgW="431425" imgH="177646" progId="Equation.DSMT4">
                  <p:embed/>
                </p:oleObj>
              </mc:Choice>
              <mc:Fallback>
                <p:oleObj name="Equation" r:id="rId4" imgW="431425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1438275"/>
                        <a:ext cx="1101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8789" name="Rectangle 5"/>
          <p:cNvSpPr>
            <a:spLocks noChangeArrowheads="1"/>
          </p:cNvSpPr>
          <p:nvPr/>
        </p:nvSpPr>
        <p:spPr bwMode="auto">
          <a:xfrm>
            <a:off x="7181850" y="14192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</a:rPr>
              <a:t>钢胚？</a:t>
            </a:r>
          </a:p>
        </p:txBody>
      </p:sp>
      <p:sp>
        <p:nvSpPr>
          <p:cNvPr id="1398790" name="Line 6"/>
          <p:cNvSpPr>
            <a:spLocks noChangeShapeType="1"/>
          </p:cNvSpPr>
          <p:nvPr/>
        </p:nvSpPr>
        <p:spPr bwMode="auto">
          <a:xfrm flipH="1">
            <a:off x="2027238" y="1855788"/>
            <a:ext cx="0" cy="252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1" name="Rectangle 7"/>
          <p:cNvSpPr>
            <a:spLocks noChangeArrowheads="1"/>
          </p:cNvSpPr>
          <p:nvPr/>
        </p:nvSpPr>
        <p:spPr bwMode="auto">
          <a:xfrm>
            <a:off x="900113" y="2122488"/>
            <a:ext cx="44719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5E"/>
                </a:solidFill>
              </a:rPr>
              <a:t>一根钢材平均浪费长度</a:t>
            </a:r>
          </a:p>
        </p:txBody>
      </p:sp>
      <p:sp>
        <p:nvSpPr>
          <p:cNvPr id="1398792" name="Line 8"/>
          <p:cNvSpPr>
            <a:spLocks noChangeShapeType="1"/>
          </p:cNvSpPr>
          <p:nvPr/>
        </p:nvSpPr>
        <p:spPr bwMode="auto">
          <a:xfrm flipH="1">
            <a:off x="7605713" y="1881188"/>
            <a:ext cx="0" cy="252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793" name="Rectangle 9"/>
          <p:cNvSpPr>
            <a:spLocks noChangeArrowheads="1"/>
          </p:cNvSpPr>
          <p:nvPr/>
        </p:nvSpPr>
        <p:spPr bwMode="auto">
          <a:xfrm>
            <a:off x="5578475" y="2128838"/>
            <a:ext cx="335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粗轧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N</a:t>
            </a:r>
            <a:r>
              <a:rPr lang="zh-CN" altLang="zh-CN">
                <a:solidFill>
                  <a:srgbClr val="000048"/>
                </a:solidFill>
                <a:latin typeface="Arial" charset="0"/>
              </a:rPr>
              <a:t>根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得成品材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PN</a:t>
            </a:r>
            <a:r>
              <a:rPr lang="zh-CN" altLang="zh-CN">
                <a:solidFill>
                  <a:srgbClr val="000048"/>
                </a:solidFill>
                <a:latin typeface="Arial" charset="0"/>
              </a:rPr>
              <a:t>根</a:t>
            </a:r>
            <a:endParaRPr lang="zh-CN" altLang="en-US">
              <a:solidFill>
                <a:srgbClr val="000048"/>
              </a:solidFill>
              <a:latin typeface="Arial" charset="0"/>
            </a:endParaRPr>
          </a:p>
        </p:txBody>
      </p:sp>
      <p:sp>
        <p:nvSpPr>
          <p:cNvPr id="1398794" name="Line 10"/>
          <p:cNvSpPr>
            <a:spLocks noChangeShapeType="1"/>
          </p:cNvSpPr>
          <p:nvPr/>
        </p:nvSpPr>
        <p:spPr bwMode="auto">
          <a:xfrm flipH="1">
            <a:off x="4545013" y="2425700"/>
            <a:ext cx="10207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98795" name="Object 11"/>
          <p:cNvGraphicFramePr>
            <a:graphicFrameLocks noChangeAspect="1"/>
          </p:cNvGraphicFramePr>
          <p:nvPr/>
        </p:nvGraphicFramePr>
        <p:xfrm>
          <a:off x="1582738" y="2667000"/>
          <a:ext cx="26273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公式" r:id="rId6" imgW="1422400" imgH="469900" progId="Equation.3">
                  <p:embed/>
                </p:oleObj>
              </mc:Choice>
              <mc:Fallback>
                <p:oleObj name="公式" r:id="rId6" imgW="14224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667000"/>
                        <a:ext cx="26273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8796" name="Object 12"/>
          <p:cNvGraphicFramePr>
            <a:graphicFrameLocks noChangeAspect="1"/>
          </p:cNvGraphicFramePr>
          <p:nvPr/>
        </p:nvGraphicFramePr>
        <p:xfrm>
          <a:off x="2020888" y="4492625"/>
          <a:ext cx="2457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8" imgW="1117600" imgH="419100" progId="Equation.DSMT4">
                  <p:embed/>
                </p:oleObj>
              </mc:Choice>
              <mc:Fallback>
                <p:oleObj name="Equation" r:id="rId8" imgW="11176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4492625"/>
                        <a:ext cx="24574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8797" name="Object 13"/>
          <p:cNvGraphicFramePr>
            <a:graphicFrameLocks noChangeAspect="1"/>
          </p:cNvGraphicFramePr>
          <p:nvPr/>
        </p:nvGraphicFramePr>
        <p:xfrm>
          <a:off x="2066925" y="5524500"/>
          <a:ext cx="5457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10" imgW="2921000" imgH="520700" progId="Equation.3">
                  <p:embed/>
                </p:oleObj>
              </mc:Choice>
              <mc:Fallback>
                <p:oleObj name="公式" r:id="rId10" imgW="29210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524500"/>
                        <a:ext cx="54578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8798" name="Rectangle 14"/>
          <p:cNvSpPr>
            <a:spLocks noChangeArrowheads="1"/>
          </p:cNvSpPr>
          <p:nvPr/>
        </p:nvSpPr>
        <p:spPr bwMode="auto">
          <a:xfrm>
            <a:off x="939800" y="3406775"/>
            <a:ext cx="44719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5E"/>
                </a:solidFill>
              </a:rPr>
              <a:t>于是得</a:t>
            </a:r>
          </a:p>
        </p:txBody>
      </p:sp>
      <p:sp>
        <p:nvSpPr>
          <p:cNvPr id="1398799" name="Rectangle 15"/>
          <p:cNvSpPr>
            <a:spLocks noChangeArrowheads="1"/>
          </p:cNvSpPr>
          <p:nvPr/>
        </p:nvSpPr>
        <p:spPr bwMode="auto">
          <a:xfrm>
            <a:off x="936625" y="3922713"/>
            <a:ext cx="14160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</a:rPr>
              <a:t>优化模型</a:t>
            </a:r>
          </a:p>
        </p:txBody>
      </p:sp>
      <p:sp>
        <p:nvSpPr>
          <p:cNvPr id="1398800" name="Rectangle 16"/>
          <p:cNvSpPr>
            <a:spLocks noChangeArrowheads="1"/>
          </p:cNvSpPr>
          <p:nvPr/>
        </p:nvSpPr>
        <p:spPr bwMode="auto">
          <a:xfrm>
            <a:off x="1033463" y="46910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</a:rPr>
              <a:t>目标</a:t>
            </a:r>
          </a:p>
        </p:txBody>
      </p:sp>
      <p:sp>
        <p:nvSpPr>
          <p:cNvPr id="1398801" name="Rectangle 17"/>
          <p:cNvSpPr>
            <a:spLocks noChangeArrowheads="1"/>
          </p:cNvSpPr>
          <p:nvPr/>
        </p:nvSpPr>
        <p:spPr bwMode="auto">
          <a:xfrm>
            <a:off x="1058863" y="57245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</a:rPr>
              <a:t>其中</a:t>
            </a:r>
          </a:p>
        </p:txBody>
      </p:sp>
      <p:sp>
        <p:nvSpPr>
          <p:cNvPr id="1398802" name="Rectangle 18"/>
          <p:cNvSpPr>
            <a:spLocks noChangeArrowheads="1"/>
          </p:cNvSpPr>
          <p:nvPr/>
        </p:nvSpPr>
        <p:spPr bwMode="auto">
          <a:xfrm>
            <a:off x="5724525" y="45799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</a:rPr>
              <a:t>决策变量</a:t>
            </a:r>
          </a:p>
        </p:txBody>
      </p:sp>
      <p:sp>
        <p:nvSpPr>
          <p:cNvPr id="1398803" name="Rectangle 19"/>
          <p:cNvSpPr>
            <a:spLocks noChangeArrowheads="1"/>
          </p:cNvSpPr>
          <p:nvPr/>
        </p:nvSpPr>
        <p:spPr bwMode="auto">
          <a:xfrm>
            <a:off x="7178675" y="45418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5E"/>
                </a:solidFill>
              </a:rPr>
              <a:t>m</a:t>
            </a:r>
          </a:p>
        </p:txBody>
      </p:sp>
      <p:sp>
        <p:nvSpPr>
          <p:cNvPr id="1398804" name="Rectangle 20"/>
          <p:cNvSpPr>
            <a:spLocks noChangeArrowheads="1"/>
          </p:cNvSpPr>
          <p:nvPr/>
        </p:nvSpPr>
        <p:spPr bwMode="auto">
          <a:xfrm>
            <a:off x="7053263" y="600392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5E"/>
                </a:solidFill>
              </a:rPr>
              <a:t>（ </a:t>
            </a:r>
            <a:r>
              <a:rPr kumimoji="1" lang="en-US" altLang="zh-CN">
                <a:solidFill>
                  <a:srgbClr val="00005E"/>
                </a:solidFill>
              </a:rPr>
              <a:t>l ,</a:t>
            </a:r>
            <a:r>
              <a:rPr kumimoji="1" lang="en-US" altLang="zh-CN">
                <a:solidFill>
                  <a:srgbClr val="00005E"/>
                </a:solidFill>
                <a:sym typeface="Symbol" pitchFamily="18" charset="2"/>
              </a:rPr>
              <a:t></a:t>
            </a:r>
            <a:r>
              <a:rPr kumimoji="1" lang="zh-CN" altLang="en-US">
                <a:solidFill>
                  <a:srgbClr val="00005E"/>
                </a:solidFill>
              </a:rPr>
              <a:t>已知）</a:t>
            </a:r>
          </a:p>
        </p:txBody>
      </p:sp>
      <p:sp>
        <p:nvSpPr>
          <p:cNvPr id="1398805" name="Line 21"/>
          <p:cNvSpPr>
            <a:spLocks noChangeShapeType="1"/>
          </p:cNvSpPr>
          <p:nvPr/>
        </p:nvSpPr>
        <p:spPr bwMode="auto">
          <a:xfrm flipH="1">
            <a:off x="4654550" y="4759325"/>
            <a:ext cx="10207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8806" name="Line 22"/>
          <p:cNvSpPr>
            <a:spLocks noChangeShapeType="1"/>
          </p:cNvSpPr>
          <p:nvPr/>
        </p:nvSpPr>
        <p:spPr bwMode="auto">
          <a:xfrm>
            <a:off x="7173913" y="4976813"/>
            <a:ext cx="6350" cy="5603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9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9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9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9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9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9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9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9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9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9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9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9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9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9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87" grpId="0" build="p" autoUpdateAnimBg="0"/>
      <p:bldP spid="1398789" grpId="0" autoUpdateAnimBg="0"/>
      <p:bldP spid="1398790" grpId="0" animBg="1"/>
      <p:bldP spid="1398791" grpId="0" autoUpdateAnimBg="0"/>
      <p:bldP spid="1398792" grpId="0" animBg="1"/>
      <p:bldP spid="1398793" grpId="0" autoUpdateAnimBg="0"/>
      <p:bldP spid="1398794" grpId="0" animBg="1"/>
      <p:bldP spid="1398798" grpId="0" autoUpdateAnimBg="0"/>
      <p:bldP spid="1398799" grpId="0" animBg="1" autoUpdateAnimBg="0"/>
      <p:bldP spid="1398800" grpId="0" autoUpdateAnimBg="0"/>
      <p:bldP spid="1398801" grpId="0" autoUpdateAnimBg="0"/>
      <p:bldP spid="1398802" grpId="0" autoUpdateAnimBg="0"/>
      <p:bldP spid="1398803" grpId="0" autoUpdateAnimBg="0"/>
      <p:bldP spid="1398804" grpId="0" autoUpdateAnimBg="0"/>
      <p:bldP spid="1398805" grpId="0" animBg="1"/>
      <p:bldP spid="13988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677863"/>
            <a:ext cx="950913" cy="485775"/>
          </a:xfrm>
          <a:solidFill>
            <a:schemeClr val="accent1"/>
          </a:solidFill>
          <a:ln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800" smtClean="0">
                <a:solidFill>
                  <a:srgbClr val="00005E"/>
                </a:solidFill>
                <a:latin typeface="Times New Roman" pitchFamily="18" charset="0"/>
                <a:ea typeface="楷体_GB2312" pitchFamily="49" charset="-122"/>
              </a:rPr>
              <a:t>求解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471863"/>
            <a:ext cx="1782762" cy="420687"/>
          </a:xfrm>
        </p:spPr>
        <p:txBody>
          <a:bodyPr/>
          <a:lstStyle/>
          <a:p>
            <a:r>
              <a:rPr lang="zh-CN" altLang="en-US" smtClean="0"/>
              <a:t>求极小值</a:t>
            </a:r>
          </a:p>
        </p:txBody>
      </p:sp>
      <p:graphicFrame>
        <p:nvGraphicFramePr>
          <p:cNvPr id="818181" name="Object 5"/>
          <p:cNvGraphicFramePr>
            <a:graphicFrameLocks noChangeAspect="1"/>
          </p:cNvGraphicFramePr>
          <p:nvPr/>
        </p:nvGraphicFramePr>
        <p:xfrm>
          <a:off x="893763" y="4533900"/>
          <a:ext cx="27130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4" imgW="1358900" imgH="419100" progId="Equation.DSMT4">
                  <p:embed/>
                </p:oleObj>
              </mc:Choice>
              <mc:Fallback>
                <p:oleObj name="Equation" r:id="rId4" imgW="13589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533900"/>
                        <a:ext cx="27130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3" name="Object 7"/>
          <p:cNvGraphicFramePr>
            <a:graphicFrameLocks noChangeAspect="1"/>
          </p:cNvGraphicFramePr>
          <p:nvPr/>
        </p:nvGraphicFramePr>
        <p:xfrm>
          <a:off x="2235200" y="3381375"/>
          <a:ext cx="9223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6" imgW="482391" imgH="393529" progId="Equation.DSMT4">
                  <p:embed/>
                </p:oleObj>
              </mc:Choice>
              <mc:Fallback>
                <p:oleObj name="Equation" r:id="rId6" imgW="482391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381375"/>
                        <a:ext cx="9223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5" name="Line 9"/>
          <p:cNvSpPr>
            <a:spLocks noChangeShapeType="1"/>
          </p:cNvSpPr>
          <p:nvPr/>
        </p:nvSpPr>
        <p:spPr bwMode="auto">
          <a:xfrm>
            <a:off x="2489200" y="4094163"/>
            <a:ext cx="0" cy="4778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1971675" y="5883275"/>
            <a:ext cx="11684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求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m?</a:t>
            </a:r>
          </a:p>
        </p:txBody>
      </p:sp>
      <p:sp>
        <p:nvSpPr>
          <p:cNvPr id="27656" name="Rectangle 3"/>
          <p:cNvSpPr txBox="1">
            <a:spLocks noChangeArrowheads="1"/>
          </p:cNvSpPr>
          <p:nvPr/>
        </p:nvSpPr>
        <p:spPr bwMode="auto">
          <a:xfrm>
            <a:off x="1538288" y="695325"/>
            <a:ext cx="11080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模型 </a:t>
            </a:r>
          </a:p>
        </p:txBody>
      </p:sp>
      <p:graphicFrame>
        <p:nvGraphicFramePr>
          <p:cNvPr id="27657" name="Object 4"/>
          <p:cNvGraphicFramePr>
            <a:graphicFrameLocks noChangeAspect="1"/>
          </p:cNvGraphicFramePr>
          <p:nvPr/>
        </p:nvGraphicFramePr>
        <p:xfrm>
          <a:off x="2646363" y="514350"/>
          <a:ext cx="15890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公式" r:id="rId8" imgW="1054100" imgH="508000" progId="Equation.3">
                  <p:embed/>
                </p:oleObj>
              </mc:Choice>
              <mc:Fallback>
                <p:oleObj name="公式" r:id="rId8" imgW="1054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514350"/>
                        <a:ext cx="15890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5"/>
          <p:cNvGraphicFramePr>
            <a:graphicFrameLocks noChangeAspect="1"/>
          </p:cNvGraphicFramePr>
          <p:nvPr/>
        </p:nvGraphicFramePr>
        <p:xfrm>
          <a:off x="1555750" y="1479550"/>
          <a:ext cx="26193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0" imgW="1117600" imgH="330200" progId="Equation.DSMT4">
                  <p:embed/>
                </p:oleObj>
              </mc:Choice>
              <mc:Fallback>
                <p:oleObj name="Equation" r:id="rId10" imgW="11176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9550"/>
                        <a:ext cx="26193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538288" y="2135188"/>
          <a:ext cx="30353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2" imgW="1333500" imgH="482600" progId="Equation.DSMT4">
                  <p:embed/>
                </p:oleObj>
              </mc:Choice>
              <mc:Fallback>
                <p:oleObj name="Equation" r:id="rId12" imgW="13335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135188"/>
                        <a:ext cx="30353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57750" y="2308225"/>
          <a:ext cx="3346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4" imgW="1612900" imgH="469900" progId="Equation.DSMT4">
                  <p:embed/>
                </p:oleObj>
              </mc:Choice>
              <mc:Fallback>
                <p:oleObj name="Equation" r:id="rId14" imgW="1612900" imgH="469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308225"/>
                        <a:ext cx="33464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916488" y="4332288"/>
          <a:ext cx="28273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6" imgW="1308100" imgH="469900" progId="Equation.DSMT4">
                  <p:embed/>
                </p:oleObj>
              </mc:Choice>
              <mc:Fallback>
                <p:oleObj name="Equation" r:id="rId16" imgW="1308100" imgH="469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4332288"/>
                        <a:ext cx="28273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257675" y="2795588"/>
            <a:ext cx="6588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081588" y="3149600"/>
            <a:ext cx="0" cy="142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3783013" y="4910138"/>
            <a:ext cx="94932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2476500" y="5405438"/>
            <a:ext cx="0" cy="4778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4149725" y="5883275"/>
            <a:ext cx="11668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难</a:t>
            </a:r>
            <a:endParaRPr lang="en-US" altLang="zh-CN">
              <a:solidFill>
                <a:srgbClr val="000048"/>
              </a:solidFill>
              <a:latin typeface="Arial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3209925" y="6069013"/>
            <a:ext cx="8270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 autoUpdateAnimBg="0" advAuto="0"/>
      <p:bldP spid="818185" grpId="0" animBg="1"/>
      <p:bldP spid="818186" grpId="0" build="p" autoUpdateAnimBg="0" advAuto="0"/>
      <p:bldP spid="17" grpId="0" animBg="1"/>
      <p:bldP spid="18" grpId="0" animBg="1"/>
      <p:bldP spid="19" grpId="0" animBg="1"/>
      <p:bldP spid="20" grpId="0" animBg="1"/>
      <p:bldP spid="21" grpId="0" build="p" autoUpdateAnimBg="0" advAuto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2138" y="3213100"/>
            <a:ext cx="7321550" cy="1163638"/>
          </a:xfrm>
        </p:spPr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0" indent="0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函数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zh-CN" altLang="en-US" dirty="0" smtClean="0"/>
              <a:t>     </a:t>
            </a:r>
            <a:endParaRPr lang="en-US" altLang="zh-CN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608013"/>
            <a:ext cx="1851025" cy="476250"/>
          </a:xfrm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 smtClean="0">
                <a:solidFill>
                  <a:srgbClr val="006600"/>
                </a:solidFill>
                <a:latin typeface="Times New Roman" pitchFamily="18" charset="0"/>
              </a:rPr>
              <a:t>软件求解</a:t>
            </a:r>
            <a:endParaRPr lang="en-US" altLang="zh-CN" sz="2800" smtClean="0">
              <a:solidFill>
                <a:srgbClr val="006600"/>
              </a:solidFill>
              <a:latin typeface="Times New Roman" pitchFamily="18" charset="0"/>
            </a:endParaRPr>
          </a:p>
        </p:txBody>
      </p:sp>
      <p:graphicFrame>
        <p:nvGraphicFramePr>
          <p:cNvPr id="824324" name="Object 4"/>
          <p:cNvGraphicFramePr>
            <a:graphicFrameLocks noChangeAspect="1"/>
          </p:cNvGraphicFramePr>
          <p:nvPr/>
        </p:nvGraphicFramePr>
        <p:xfrm>
          <a:off x="2403475" y="674688"/>
          <a:ext cx="15890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4" imgW="1054100" imgH="508000" progId="Equation.3">
                  <p:embed/>
                </p:oleObj>
              </mc:Choice>
              <mc:Fallback>
                <p:oleObj name="公式" r:id="rId4" imgW="1054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674688"/>
                        <a:ext cx="1589088" cy="782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5E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5" name="Object 5"/>
          <p:cNvGraphicFramePr>
            <a:graphicFrameLocks noChangeAspect="1"/>
          </p:cNvGraphicFramePr>
          <p:nvPr/>
        </p:nvGraphicFramePr>
        <p:xfrm>
          <a:off x="2373313" y="1425575"/>
          <a:ext cx="26193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6" imgW="1117600" imgH="330200" progId="Equation.DSMT4">
                  <p:embed/>
                </p:oleObj>
              </mc:Choice>
              <mc:Fallback>
                <p:oleObj name="Equation" r:id="rId6" imgW="11176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425575"/>
                        <a:ext cx="26193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6" name="Object 6"/>
          <p:cNvGraphicFramePr>
            <a:graphicFrameLocks noChangeAspect="1"/>
          </p:cNvGraphicFramePr>
          <p:nvPr/>
        </p:nvGraphicFramePr>
        <p:xfrm>
          <a:off x="5248275" y="1196975"/>
          <a:ext cx="30337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1196975"/>
                        <a:ext cx="30337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7" name="Rectangle 7"/>
          <p:cNvSpPr>
            <a:spLocks noChangeArrowheads="1"/>
          </p:cNvSpPr>
          <p:nvPr/>
        </p:nvSpPr>
        <p:spPr bwMode="auto">
          <a:xfrm>
            <a:off x="7462838" y="3297238"/>
            <a:ext cx="1006475" cy="430212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jm.m</a:t>
            </a: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592138" y="4381500"/>
            <a:ext cx="73215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画图     </a:t>
            </a:r>
            <a:endParaRPr lang="en-US" altLang="zh-CN">
              <a:solidFill>
                <a:srgbClr val="000048"/>
              </a:solidFill>
              <a:latin typeface="Arial" charset="0"/>
            </a:endParaRP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7462838" y="4376738"/>
            <a:ext cx="1006475" cy="430212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l05.m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96913" y="2554288"/>
            <a:ext cx="841375" cy="4302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 b="1">
                <a:ea typeface="宋体" pitchFamily="2" charset="-122"/>
              </a:rPr>
              <a:t>例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60525" y="2501900"/>
            <a:ext cx="6808788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ea typeface="宋体" pitchFamily="2" charset="-122"/>
              </a:rPr>
              <a:t>设</a:t>
            </a:r>
            <a:r>
              <a:rPr kumimoji="1" lang="en-US" altLang="zh-CN" b="1" i="1">
                <a:ea typeface="宋体" pitchFamily="2" charset="-122"/>
              </a:rPr>
              <a:t>l</a:t>
            </a:r>
            <a:r>
              <a:rPr kumimoji="1" lang="en-US" altLang="zh-CN" b="1">
                <a:ea typeface="宋体" pitchFamily="2" charset="-122"/>
              </a:rPr>
              <a:t>=2(</a:t>
            </a:r>
            <a:r>
              <a:rPr kumimoji="1" lang="zh-CN" altLang="en-US" b="1">
                <a:ea typeface="宋体" pitchFamily="2" charset="-122"/>
              </a:rPr>
              <a:t>米</a:t>
            </a:r>
            <a:r>
              <a:rPr kumimoji="1" lang="en-US" altLang="en-US" b="1">
                <a:ea typeface="宋体" pitchFamily="2" charset="-122"/>
              </a:rPr>
              <a:t>), </a:t>
            </a:r>
            <a:r>
              <a:rPr kumimoji="1" lang="en-US" altLang="en-US" b="1" i="1"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en-US" b="1">
                <a:ea typeface="宋体" pitchFamily="2" charset="-122"/>
                <a:sym typeface="Symbol" pitchFamily="18" charset="2"/>
              </a:rPr>
              <a:t>=20(</a:t>
            </a:r>
            <a:r>
              <a:rPr kumimoji="1" lang="zh-CN" altLang="en-US" b="1">
                <a:ea typeface="宋体" pitchFamily="2" charset="-122"/>
                <a:sym typeface="Symbol" pitchFamily="18" charset="2"/>
              </a:rPr>
              <a:t>厘米</a:t>
            </a:r>
            <a:r>
              <a:rPr kumimoji="1" lang="en-US" altLang="en-US" b="1">
                <a:ea typeface="宋体" pitchFamily="2" charset="-122"/>
                <a:sym typeface="Symbol" pitchFamily="18" charset="2"/>
              </a:rPr>
              <a:t>)</a:t>
            </a:r>
            <a:r>
              <a:rPr kumimoji="1" lang="zh-CN" altLang="en-US" b="1">
                <a:ea typeface="宋体" pitchFamily="2" charset="-122"/>
                <a:sym typeface="Symbol" pitchFamily="18" charset="2"/>
              </a:rPr>
              <a:t>，求 </a:t>
            </a:r>
            <a:r>
              <a:rPr kumimoji="1" lang="en-US" altLang="zh-CN" b="1" i="1">
                <a:ea typeface="宋体" pitchFamily="2" charset="-122"/>
                <a:sym typeface="Symbol" pitchFamily="18" charset="2"/>
              </a:rPr>
              <a:t>m </a:t>
            </a:r>
            <a:r>
              <a:rPr kumimoji="1" lang="zh-CN" altLang="en-US" b="1">
                <a:ea typeface="宋体" pitchFamily="2" charset="-122"/>
                <a:sym typeface="Symbol" pitchFamily="18" charset="2"/>
              </a:rPr>
              <a:t>使浪费最小。</a:t>
            </a:r>
            <a:endParaRPr kumimoji="1" lang="zh-CN" altLang="en-US" b="1">
              <a:ea typeface="宋体" pitchFamily="2" charset="-122"/>
            </a:endParaRPr>
          </a:p>
        </p:txBody>
      </p:sp>
      <p:sp>
        <p:nvSpPr>
          <p:cNvPr id="28684" name="矩形 1"/>
          <p:cNvSpPr>
            <a:spLocks noChangeArrowheads="1"/>
          </p:cNvSpPr>
          <p:nvPr/>
        </p:nvSpPr>
        <p:spPr bwMode="auto">
          <a:xfrm>
            <a:off x="1914525" y="4381500"/>
            <a:ext cx="476726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l=2,sigma=0.20</a:t>
            </a:r>
          </a:p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for i=1:100</a:t>
            </a:r>
          </a:p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 m=1.5+i*0.02;   %0,1</a:t>
            </a:r>
          </a:p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 m1(i)=m; f(i)=jm(l,m,sigma);</a:t>
            </a:r>
          </a:p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end</a:t>
            </a:r>
          </a:p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plot(m1,f,'r')</a:t>
            </a:r>
          </a:p>
        </p:txBody>
      </p:sp>
      <p:sp>
        <p:nvSpPr>
          <p:cNvPr id="3" name="矩形 2"/>
          <p:cNvSpPr/>
          <p:nvPr/>
        </p:nvSpPr>
        <p:spPr>
          <a:xfrm>
            <a:off x="1914525" y="3278188"/>
            <a:ext cx="5295900" cy="7937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  <a:defRPr/>
            </a:pP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function f=</a:t>
            </a:r>
            <a:r>
              <a:rPr lang="en-US" altLang="zh-CN" kern="0" dirty="0" err="1">
                <a:solidFill>
                  <a:srgbClr val="000048"/>
                </a:solidFill>
                <a:latin typeface="Arial"/>
                <a:ea typeface="楷体_GB2312"/>
              </a:rPr>
              <a:t>jm</a:t>
            </a: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(</a:t>
            </a:r>
            <a:r>
              <a:rPr lang="en-US" altLang="zh-CN" kern="0" dirty="0" err="1">
                <a:solidFill>
                  <a:srgbClr val="000048"/>
                </a:solidFill>
                <a:latin typeface="Arial"/>
                <a:ea typeface="楷体_GB2312"/>
              </a:rPr>
              <a:t>l,m,sigma</a:t>
            </a: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)</a:t>
            </a:r>
          </a:p>
          <a:p>
            <a:pPr marL="230188" indent="-230188">
              <a:lnSpc>
                <a:spcPct val="90000"/>
              </a:lnSpc>
              <a:spcBef>
                <a:spcPct val="10000"/>
              </a:spcBef>
              <a:buClr>
                <a:srgbClr val="DC0081"/>
              </a:buClr>
              <a:buSzPct val="75000"/>
              <a:defRPr/>
            </a:pP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f=m/(1-normcdf(</a:t>
            </a:r>
            <a:r>
              <a:rPr lang="en-US" altLang="zh-CN" kern="0" dirty="0" err="1">
                <a:solidFill>
                  <a:srgbClr val="000048"/>
                </a:solidFill>
                <a:latin typeface="Arial"/>
                <a:ea typeface="楷体_GB2312"/>
              </a:rPr>
              <a:t>l,m,sigma</a:t>
            </a: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)+</a:t>
            </a:r>
            <a:r>
              <a:rPr lang="en-US" altLang="zh-CN" kern="0" dirty="0" err="1">
                <a:solidFill>
                  <a:srgbClr val="000048"/>
                </a:solidFill>
                <a:latin typeface="Arial"/>
                <a:ea typeface="楷体_GB2312"/>
              </a:rPr>
              <a:t>eps</a:t>
            </a: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2" grpId="0" build="p" autoUpdateAnimBg="0"/>
      <p:bldP spid="824327" grpId="0" animBg="1" autoUpdateAnimBg="0"/>
      <p:bldP spid="824328" grpId="0" autoUpdateAnimBg="0"/>
      <p:bldP spid="824329" grpId="0" animBg="1" autoUpdateAnimBg="0"/>
      <p:bldP spid="12" grpId="0" build="p" animBg="1" autoUpdateAnimBg="0"/>
      <p:bldP spid="1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9463" y="1404938"/>
            <a:ext cx="4352925" cy="42068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mtClean="0"/>
              <a:t>定步长搜索最优解：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7339013" y="5097463"/>
            <a:ext cx="1130300" cy="835025"/>
          </a:xfrm>
          <a:prstGeom prst="rect">
            <a:avLst/>
          </a:prstGeom>
          <a:solidFill>
            <a:srgbClr val="FFCC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最优解</a:t>
            </a:r>
          </a:p>
          <a:p>
            <a:r>
              <a:rPr lang="en-US" altLang="zh-CN">
                <a:solidFill>
                  <a:srgbClr val="000048"/>
                </a:solidFill>
                <a:latin typeface="Arial" charset="0"/>
              </a:rPr>
              <a:t>2.3562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673100"/>
            <a:ext cx="1854200" cy="476250"/>
          </a:xfrm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 smtClean="0">
                <a:solidFill>
                  <a:srgbClr val="006600"/>
                </a:solidFill>
                <a:latin typeface="Times New Roman" pitchFamily="18" charset="0"/>
              </a:rPr>
              <a:t>软件求解</a:t>
            </a:r>
            <a:r>
              <a:rPr lang="en-US" altLang="zh-CN" sz="2800" smtClean="0">
                <a:solidFill>
                  <a:srgbClr val="00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7462838" y="1527175"/>
            <a:ext cx="1006475" cy="430213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l06.m</a:t>
            </a:r>
          </a:p>
        </p:txBody>
      </p:sp>
      <p:pic>
        <p:nvPicPr>
          <p:cNvPr id="29702" name="Picture 6" descr="E:\课件素材\图片\log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3051175"/>
            <a:ext cx="1600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1112838" y="1949450"/>
            <a:ext cx="3963987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L=2,sigma=0.20,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m0=L/2;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m1=jm(L,m0,sigma);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for m=1:0.0001:4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if m1&gt;jm(L,m,sigma)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    m1=jm(L,m,sigma);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    m0=m;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end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end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m0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0" grpId="0" build="p" autoUpdateAnimBg="0"/>
      <p:bldP spid="826371" grpId="0" animBg="1" autoUpdateAnimBg="0"/>
      <p:bldP spid="826373" grpId="0" animBg="1" autoUpdateAnimBg="0"/>
      <p:bldP spid="8263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730500"/>
            <a:ext cx="7759700" cy="16129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4000" b="0" dirty="0" smtClean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方正舒体" pitchFamily="2" charset="-122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5025" y="1133475"/>
            <a:ext cx="4352925" cy="429101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0066"/>
                </a:solidFill>
              </a:rPr>
              <a:t>离散型 </a:t>
            </a:r>
          </a:p>
          <a:p>
            <a:pPr lvl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66"/>
                </a:solidFill>
              </a:rPr>
              <a:t>  二项分布    </a:t>
            </a:r>
            <a:r>
              <a:rPr kumimoji="1" lang="en-US" altLang="zh-CN" smtClean="0">
                <a:solidFill>
                  <a:srgbClr val="000066"/>
                </a:solidFill>
              </a:rPr>
              <a:t>X ~ B ( n , p 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mtClean="0">
                <a:solidFill>
                  <a:srgbClr val="000066"/>
                </a:solidFill>
              </a:rPr>
              <a:t>  </a:t>
            </a:r>
            <a:r>
              <a:rPr kumimoji="1" lang="zh-CN" altLang="en-US" smtClean="0">
                <a:solidFill>
                  <a:srgbClr val="000066"/>
                </a:solidFill>
              </a:rPr>
              <a:t>泊松分布</a:t>
            </a:r>
          </a:p>
          <a:p>
            <a:r>
              <a:rPr kumimoji="1" lang="zh-CN" altLang="en-US" smtClean="0">
                <a:solidFill>
                  <a:srgbClr val="000066"/>
                </a:solidFill>
              </a:rPr>
              <a:t>连续型</a:t>
            </a:r>
          </a:p>
          <a:p>
            <a:pPr lvl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66"/>
                </a:solidFill>
              </a:rPr>
              <a:t>   均匀分布    </a:t>
            </a:r>
            <a:r>
              <a:rPr kumimoji="1" lang="en-US" altLang="zh-CN" smtClean="0">
                <a:solidFill>
                  <a:srgbClr val="000066"/>
                </a:solidFill>
              </a:rPr>
              <a:t>X ~ U [a , b]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mtClean="0">
                <a:solidFill>
                  <a:srgbClr val="000066"/>
                </a:solidFill>
              </a:rPr>
              <a:t>   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mtClean="0">
                <a:solidFill>
                  <a:srgbClr val="000066"/>
                </a:solidFill>
              </a:rPr>
              <a:t>   </a:t>
            </a:r>
            <a:r>
              <a:rPr kumimoji="1" lang="zh-CN" altLang="en-US" smtClean="0">
                <a:solidFill>
                  <a:srgbClr val="000066"/>
                </a:solidFill>
              </a:rPr>
              <a:t>指数分布</a:t>
            </a:r>
          </a:p>
          <a:p>
            <a:pPr lvl="1">
              <a:buFont typeface="Wingdings" pitchFamily="2" charset="2"/>
              <a:buNone/>
            </a:pPr>
            <a:endParaRPr kumimoji="1" lang="zh-CN" altLang="en-US" smtClean="0">
              <a:solidFill>
                <a:srgbClr val="000066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66"/>
                </a:solidFill>
              </a:rPr>
              <a:t>   正态分布</a:t>
            </a:r>
          </a:p>
        </p:txBody>
      </p:sp>
      <p:graphicFrame>
        <p:nvGraphicFramePr>
          <p:cNvPr id="1355779" name="Object 3"/>
          <p:cNvGraphicFramePr>
            <a:graphicFrameLocks noChangeAspect="1"/>
          </p:cNvGraphicFramePr>
          <p:nvPr/>
        </p:nvGraphicFramePr>
        <p:xfrm>
          <a:off x="5413375" y="1554163"/>
          <a:ext cx="3000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1654274" imgH="224561" progId="Equation.3">
                  <p:embed/>
                </p:oleObj>
              </mc:Choice>
              <mc:Fallback>
                <p:oleObj name="Equation" r:id="rId4" imgW="1654274" imgH="22456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554163"/>
                        <a:ext cx="3000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5780" name="Object 4"/>
          <p:cNvGraphicFramePr>
            <a:graphicFrameLocks noChangeAspect="1"/>
          </p:cNvGraphicFramePr>
          <p:nvPr/>
        </p:nvGraphicFramePr>
        <p:xfrm>
          <a:off x="5434013" y="2051050"/>
          <a:ext cx="27241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1197151" imgH="382438" progId="Equation.3">
                  <p:embed/>
                </p:oleObj>
              </mc:Choice>
              <mc:Fallback>
                <p:oleObj name="Equation" r:id="rId6" imgW="1197151" imgH="3824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2051050"/>
                        <a:ext cx="27241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5781" name="Object 5"/>
          <p:cNvGraphicFramePr>
            <a:graphicFrameLocks noChangeAspect="1"/>
          </p:cNvGraphicFramePr>
          <p:nvPr/>
        </p:nvGraphicFramePr>
        <p:xfrm>
          <a:off x="5364163" y="2824163"/>
          <a:ext cx="33734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8" imgW="1554551" imgH="573539" progId="Equation.3">
                  <p:embed/>
                </p:oleObj>
              </mc:Choice>
              <mc:Fallback>
                <p:oleObj name="Equation" r:id="rId8" imgW="1554551" imgH="57353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24163"/>
                        <a:ext cx="3373437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5782" name="Object 6"/>
          <p:cNvGraphicFramePr>
            <a:graphicFrameLocks noChangeAspect="1"/>
          </p:cNvGraphicFramePr>
          <p:nvPr/>
        </p:nvGraphicFramePr>
        <p:xfrm>
          <a:off x="5381625" y="3954463"/>
          <a:ext cx="28273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0" imgW="1338366" imgH="448887" progId="Equation.3">
                  <p:embed/>
                </p:oleObj>
              </mc:Choice>
              <mc:Fallback>
                <p:oleObj name="Equation" r:id="rId10" imgW="1338366" imgH="4488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954463"/>
                        <a:ext cx="28273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>
          <a:xfrm>
            <a:off x="915988" y="644525"/>
            <a:ext cx="1595437" cy="458788"/>
          </a:xfrm>
          <a:solidFill>
            <a:schemeClr val="accent1"/>
          </a:solidFill>
          <a:ln>
            <a:solidFill>
              <a:srgbClr val="F80064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kumimoji="1" lang="zh-CN" altLang="en-US" sz="2600" b="0" smtClean="0">
                <a:solidFill>
                  <a:srgbClr val="000066"/>
                </a:solidFill>
                <a:ea typeface="楷体_GB2312" pitchFamily="49" charset="-122"/>
              </a:rPr>
              <a:t>常见分布</a:t>
            </a:r>
          </a:p>
        </p:txBody>
      </p:sp>
      <p:graphicFrame>
        <p:nvGraphicFramePr>
          <p:cNvPr id="1355784" name="Object 8"/>
          <p:cNvGraphicFramePr>
            <a:graphicFrameLocks noChangeAspect="1"/>
          </p:cNvGraphicFramePr>
          <p:nvPr/>
        </p:nvGraphicFramePr>
        <p:xfrm>
          <a:off x="3255963" y="4786313"/>
          <a:ext cx="51085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2" imgW="2387600" imgH="482600" progId="Equation.DSMT4">
                  <p:embed/>
                </p:oleObj>
              </mc:Choice>
              <mc:Fallback>
                <p:oleObj name="Equation" r:id="rId12" imgW="23876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786313"/>
                        <a:ext cx="51085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5785" name="Object 9"/>
          <p:cNvGraphicFramePr>
            <a:graphicFrameLocks noChangeAspect="1"/>
          </p:cNvGraphicFramePr>
          <p:nvPr/>
        </p:nvGraphicFramePr>
        <p:xfrm>
          <a:off x="3282950" y="5654675"/>
          <a:ext cx="41290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4" imgW="1930400" imgH="469900" progId="Equation.DSMT4">
                  <p:embed/>
                </p:oleObj>
              </mc:Choice>
              <mc:Fallback>
                <p:oleObj name="Equation" r:id="rId14" imgW="19304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5654675"/>
                        <a:ext cx="41290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754063"/>
            <a:ext cx="1766888" cy="458787"/>
          </a:xfrm>
          <a:solidFill>
            <a:schemeClr val="accent1"/>
          </a:solidFill>
          <a:ln>
            <a:solidFill>
              <a:srgbClr val="F80064"/>
            </a:solidFill>
            <a:miter lim="800000"/>
            <a:headEnd/>
            <a:tailEnd/>
          </a:ln>
        </p:spPr>
        <p:txBody>
          <a:bodyPr/>
          <a:lstStyle/>
          <a:p>
            <a:pPr marL="230188" indent="-230188"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  <a:tabLst/>
            </a:pPr>
            <a:r>
              <a:rPr kumimoji="1" lang="zh-CN" altLang="en-US" sz="2600" b="0" smtClean="0">
                <a:solidFill>
                  <a:srgbClr val="000066"/>
                </a:solidFill>
                <a:ea typeface="楷体_GB2312" pitchFamily="49" charset="-122"/>
              </a:rPr>
              <a:t>数理统计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525" y="1466850"/>
            <a:ext cx="5514975" cy="4267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mtClean="0">
                <a:solidFill>
                  <a:srgbClr val="000066"/>
                </a:solidFill>
              </a:rPr>
              <a:t>描述统计分析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</a:rPr>
              <a:t>   均值    方差</a:t>
            </a:r>
          </a:p>
          <a:p>
            <a:pPr>
              <a:spcBef>
                <a:spcPct val="40000"/>
              </a:spcBef>
            </a:pPr>
            <a:r>
              <a:rPr lang="zh-CN" altLang="en-US" smtClean="0">
                <a:solidFill>
                  <a:srgbClr val="000066"/>
                </a:solidFill>
              </a:rPr>
              <a:t>参数估计</a:t>
            </a:r>
          </a:p>
          <a:p>
            <a:pPr>
              <a:spcBef>
                <a:spcPct val="40000"/>
              </a:spcBef>
            </a:pPr>
            <a:endParaRPr lang="zh-CN" altLang="en-US" smtClean="0">
              <a:solidFill>
                <a:srgbClr val="000066"/>
              </a:solidFill>
            </a:endParaRPr>
          </a:p>
          <a:p>
            <a:pPr>
              <a:spcBef>
                <a:spcPct val="40000"/>
              </a:spcBef>
            </a:pPr>
            <a:r>
              <a:rPr lang="zh-CN" altLang="en-US" smtClean="0">
                <a:solidFill>
                  <a:srgbClr val="000066"/>
                </a:solidFill>
              </a:rPr>
              <a:t>假设检验</a:t>
            </a:r>
          </a:p>
          <a:p>
            <a:pPr>
              <a:spcBef>
                <a:spcPct val="40000"/>
              </a:spcBef>
            </a:pPr>
            <a:endParaRPr lang="zh-CN" altLang="en-US" smtClean="0">
              <a:solidFill>
                <a:srgbClr val="000066"/>
              </a:solidFill>
            </a:endParaRPr>
          </a:p>
          <a:p>
            <a:pPr>
              <a:spcBef>
                <a:spcPct val="40000"/>
              </a:spcBef>
            </a:pPr>
            <a:r>
              <a:rPr lang="zh-CN" altLang="en-US" smtClean="0">
                <a:solidFill>
                  <a:srgbClr val="000066"/>
                </a:solidFill>
              </a:rPr>
              <a:t>方差分析</a:t>
            </a:r>
          </a:p>
          <a:p>
            <a:pPr>
              <a:spcBef>
                <a:spcPct val="40000"/>
              </a:spcBef>
            </a:pPr>
            <a:endParaRPr lang="zh-CN" altLang="en-US" smtClean="0">
              <a:solidFill>
                <a:srgbClr val="000066"/>
              </a:solidFill>
            </a:endParaRPr>
          </a:p>
          <a:p>
            <a:pPr>
              <a:spcBef>
                <a:spcPct val="40000"/>
              </a:spcBef>
            </a:pPr>
            <a:r>
              <a:rPr lang="zh-CN" altLang="en-US" smtClean="0">
                <a:solidFill>
                  <a:srgbClr val="000066"/>
                </a:solidFill>
              </a:rPr>
              <a:t>回归分析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716338" y="1765300"/>
          <a:ext cx="45100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2108200" imgH="431800" progId="Equation.DSMT4">
                  <p:embed/>
                </p:oleObj>
              </mc:Choice>
              <mc:Fallback>
                <p:oleObj name="Equation" r:id="rId4" imgW="2108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1765300"/>
                        <a:ext cx="45100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51200" y="3343275"/>
            <a:ext cx="2114550" cy="231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非参数估计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endParaRPr lang="zh-CN" altLang="en-US">
              <a:solidFill>
                <a:srgbClr val="000066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聚类分析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endParaRPr lang="zh-CN" altLang="en-US">
              <a:solidFill>
                <a:srgbClr val="000066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因子分析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497513" y="3330575"/>
            <a:ext cx="2600325" cy="231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相关分析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endParaRPr lang="zh-CN" altLang="en-US">
              <a:solidFill>
                <a:srgbClr val="000066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时间序列分析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endParaRPr lang="zh-CN" altLang="en-US">
              <a:solidFill>
                <a:srgbClr val="000066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模型</a:t>
            </a:r>
            <a:r>
              <a:rPr lang="en-US" altLang="zh-CN" smtClean="0"/>
              <a:t>1  </a:t>
            </a:r>
            <a:r>
              <a:rPr lang="zh-CN" altLang="en-US" smtClean="0"/>
              <a:t>简单模型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1968500"/>
            <a:ext cx="7335837" cy="968375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某人掷两次</a:t>
            </a:r>
            <a:r>
              <a:rPr lang="en-US" altLang="zh-CN" smtClean="0">
                <a:solidFill>
                  <a:srgbClr val="000066"/>
                </a:solidFill>
              </a:rPr>
              <a:t>,    </a:t>
            </a:r>
            <a:r>
              <a:rPr lang="zh-CN" altLang="en-US" smtClean="0">
                <a:solidFill>
                  <a:srgbClr val="000066"/>
                </a:solidFill>
              </a:rPr>
              <a:t>掷了 </a:t>
            </a:r>
            <a:r>
              <a:rPr lang="en-US" altLang="zh-CN" smtClean="0">
                <a:solidFill>
                  <a:srgbClr val="000066"/>
                </a:solidFill>
              </a:rPr>
              <a:t>10 </a:t>
            </a:r>
            <a:r>
              <a:rPr lang="zh-CN" altLang="en-US" smtClean="0">
                <a:solidFill>
                  <a:srgbClr val="000066"/>
                </a:solidFill>
              </a:rPr>
              <a:t>点</a:t>
            </a:r>
          </a:p>
          <a:p>
            <a:r>
              <a:rPr lang="zh-CN" altLang="en-US" smtClean="0">
                <a:solidFill>
                  <a:srgbClr val="000066"/>
                </a:solidFill>
              </a:rPr>
              <a:t>另一人再掷两次</a:t>
            </a:r>
            <a:r>
              <a:rPr lang="en-US" altLang="zh-CN" smtClean="0">
                <a:solidFill>
                  <a:srgbClr val="000066"/>
                </a:solidFill>
              </a:rPr>
              <a:t>,   </a:t>
            </a:r>
            <a:r>
              <a:rPr lang="zh-CN" altLang="en-US" smtClean="0">
                <a:solidFill>
                  <a:srgbClr val="000066"/>
                </a:solidFill>
              </a:rPr>
              <a:t>比 </a:t>
            </a:r>
            <a:r>
              <a:rPr lang="en-US" altLang="zh-CN" smtClean="0">
                <a:solidFill>
                  <a:srgbClr val="000066"/>
                </a:solidFill>
              </a:rPr>
              <a:t>10 </a:t>
            </a:r>
            <a:r>
              <a:rPr lang="zh-CN" altLang="en-US" smtClean="0">
                <a:solidFill>
                  <a:srgbClr val="000066"/>
                </a:solidFill>
              </a:rPr>
              <a:t>点大的概率 </a:t>
            </a:r>
          </a:p>
        </p:txBody>
      </p:sp>
      <p:graphicFrame>
        <p:nvGraphicFramePr>
          <p:cNvPr id="1359876" name="Object 4"/>
          <p:cNvGraphicFramePr>
            <a:graphicFrameLocks noChangeAspect="1"/>
          </p:cNvGraphicFramePr>
          <p:nvPr/>
        </p:nvGraphicFramePr>
        <p:xfrm>
          <a:off x="4454525" y="2973388"/>
          <a:ext cx="3808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1454828" imgH="357460" progId="Equation.3">
                  <p:embed/>
                </p:oleObj>
              </mc:Choice>
              <mc:Fallback>
                <p:oleObj name="Equation" r:id="rId4" imgW="1454828" imgH="3574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2973388"/>
                        <a:ext cx="38084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9877" name="Rectangle 5"/>
          <p:cNvSpPr>
            <a:spLocks noChangeArrowheads="1"/>
          </p:cNvSpPr>
          <p:nvPr/>
        </p:nvSpPr>
        <p:spPr bwMode="auto">
          <a:xfrm>
            <a:off x="1154113" y="3097213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ea typeface="宋体" pitchFamily="2" charset="-122"/>
              </a:rPr>
              <a:t>10 → (5,6), (6,5) ,(6,6) →  </a:t>
            </a:r>
          </a:p>
        </p:txBody>
      </p:sp>
      <p:sp>
        <p:nvSpPr>
          <p:cNvPr id="1359878" name="Rectangle 6"/>
          <p:cNvSpPr>
            <a:spLocks noChangeArrowheads="1"/>
          </p:cNvSpPr>
          <p:nvPr/>
        </p:nvSpPr>
        <p:spPr bwMode="auto">
          <a:xfrm>
            <a:off x="1081088" y="3684588"/>
            <a:ext cx="2273300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rgbClr val="000066"/>
                </a:solidFill>
                <a:latin typeface="Arial" charset="0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Arial" charset="0"/>
              </a:rPr>
              <a:t>：谁更幸运</a:t>
            </a:r>
          </a:p>
        </p:txBody>
      </p:sp>
      <p:grpSp>
        <p:nvGrpSpPr>
          <p:cNvPr id="1359879" name="Group 7"/>
          <p:cNvGrpSpPr>
            <a:grpSpLocks/>
          </p:cNvGrpSpPr>
          <p:nvPr/>
        </p:nvGrpSpPr>
        <p:grpSpPr bwMode="auto">
          <a:xfrm>
            <a:off x="2389188" y="4478338"/>
            <a:ext cx="4384675" cy="1446212"/>
            <a:chOff x="1493" y="2821"/>
            <a:chExt cx="2762" cy="911"/>
          </a:xfrm>
        </p:grpSpPr>
        <p:sp>
          <p:nvSpPr>
            <p:cNvPr id="7182" name="Line 8"/>
            <p:cNvSpPr>
              <a:spLocks noChangeShapeType="1"/>
            </p:cNvSpPr>
            <p:nvPr/>
          </p:nvSpPr>
          <p:spPr bwMode="auto">
            <a:xfrm>
              <a:off x="1493" y="2821"/>
              <a:ext cx="2762" cy="0"/>
            </a:xfrm>
            <a:prstGeom prst="line">
              <a:avLst/>
            </a:prstGeom>
            <a:noFill/>
            <a:ln w="28575">
              <a:solidFill>
                <a:srgbClr val="F8006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9"/>
            <p:cNvSpPr>
              <a:spLocks noChangeShapeType="1"/>
            </p:cNvSpPr>
            <p:nvPr/>
          </p:nvSpPr>
          <p:spPr bwMode="auto">
            <a:xfrm>
              <a:off x="1493" y="3003"/>
              <a:ext cx="2762" cy="0"/>
            </a:xfrm>
            <a:prstGeom prst="line">
              <a:avLst/>
            </a:prstGeom>
            <a:noFill/>
            <a:ln w="28575">
              <a:solidFill>
                <a:srgbClr val="F8006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0"/>
            <p:cNvSpPr>
              <a:spLocks noChangeShapeType="1"/>
            </p:cNvSpPr>
            <p:nvPr/>
          </p:nvSpPr>
          <p:spPr bwMode="auto">
            <a:xfrm>
              <a:off x="1493" y="3185"/>
              <a:ext cx="2762" cy="0"/>
            </a:xfrm>
            <a:prstGeom prst="line">
              <a:avLst/>
            </a:prstGeom>
            <a:noFill/>
            <a:ln w="28575">
              <a:solidFill>
                <a:srgbClr val="F8006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>
              <a:off x="1493" y="3368"/>
              <a:ext cx="2762" cy="0"/>
            </a:xfrm>
            <a:prstGeom prst="line">
              <a:avLst/>
            </a:prstGeom>
            <a:noFill/>
            <a:ln w="28575">
              <a:solidFill>
                <a:srgbClr val="F8006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2"/>
            <p:cNvSpPr>
              <a:spLocks noChangeShapeType="1"/>
            </p:cNvSpPr>
            <p:nvPr/>
          </p:nvSpPr>
          <p:spPr bwMode="auto">
            <a:xfrm>
              <a:off x="1493" y="3550"/>
              <a:ext cx="2762" cy="0"/>
            </a:xfrm>
            <a:prstGeom prst="line">
              <a:avLst/>
            </a:prstGeom>
            <a:noFill/>
            <a:ln w="28575">
              <a:solidFill>
                <a:srgbClr val="F8006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3"/>
            <p:cNvSpPr>
              <a:spLocks noChangeShapeType="1"/>
            </p:cNvSpPr>
            <p:nvPr/>
          </p:nvSpPr>
          <p:spPr bwMode="auto">
            <a:xfrm>
              <a:off x="1493" y="3732"/>
              <a:ext cx="2762" cy="0"/>
            </a:xfrm>
            <a:prstGeom prst="line">
              <a:avLst/>
            </a:prstGeom>
            <a:noFill/>
            <a:ln w="28575">
              <a:solidFill>
                <a:srgbClr val="F8006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9886" name="Group 14"/>
          <p:cNvGrpSpPr>
            <a:grpSpLocks/>
          </p:cNvGrpSpPr>
          <p:nvPr/>
        </p:nvGrpSpPr>
        <p:grpSpPr bwMode="auto">
          <a:xfrm>
            <a:off x="2025650" y="4478338"/>
            <a:ext cx="420688" cy="1454150"/>
            <a:chOff x="1276" y="2821"/>
            <a:chExt cx="265" cy="916"/>
          </a:xfrm>
        </p:grpSpPr>
        <p:sp>
          <p:nvSpPr>
            <p:cNvPr id="7179" name="Freeform 15"/>
            <p:cNvSpPr>
              <a:spLocks/>
            </p:cNvSpPr>
            <p:nvPr/>
          </p:nvSpPr>
          <p:spPr bwMode="auto">
            <a:xfrm>
              <a:off x="1276" y="2821"/>
              <a:ext cx="229" cy="564"/>
            </a:xfrm>
            <a:custGeom>
              <a:avLst/>
              <a:gdLst>
                <a:gd name="T0" fmla="*/ 229 w 229"/>
                <a:gd name="T1" fmla="*/ 0 h 564"/>
                <a:gd name="T2" fmla="*/ 53 w 229"/>
                <a:gd name="T3" fmla="*/ 106 h 564"/>
                <a:gd name="T4" fmla="*/ 29 w 229"/>
                <a:gd name="T5" fmla="*/ 470 h 564"/>
                <a:gd name="T6" fmla="*/ 229 w 229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9" h="564">
                  <a:moveTo>
                    <a:pt x="229" y="0"/>
                  </a:moveTo>
                  <a:cubicBezTo>
                    <a:pt x="157" y="14"/>
                    <a:pt x="86" y="28"/>
                    <a:pt x="53" y="106"/>
                  </a:cubicBezTo>
                  <a:cubicBezTo>
                    <a:pt x="20" y="184"/>
                    <a:pt x="0" y="394"/>
                    <a:pt x="29" y="470"/>
                  </a:cubicBezTo>
                  <a:cubicBezTo>
                    <a:pt x="58" y="546"/>
                    <a:pt x="196" y="548"/>
                    <a:pt x="229" y="564"/>
                  </a:cubicBezTo>
                </a:path>
              </a:pathLst>
            </a:custGeom>
            <a:noFill/>
            <a:ln w="28575" cap="flat" cmpd="sng">
              <a:solidFill>
                <a:srgbClr val="0000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Freeform 16"/>
            <p:cNvSpPr>
              <a:spLocks/>
            </p:cNvSpPr>
            <p:nvPr/>
          </p:nvSpPr>
          <p:spPr bwMode="auto">
            <a:xfrm>
              <a:off x="1300" y="3173"/>
              <a:ext cx="229" cy="564"/>
            </a:xfrm>
            <a:custGeom>
              <a:avLst/>
              <a:gdLst>
                <a:gd name="T0" fmla="*/ 229 w 229"/>
                <a:gd name="T1" fmla="*/ 0 h 564"/>
                <a:gd name="T2" fmla="*/ 53 w 229"/>
                <a:gd name="T3" fmla="*/ 106 h 564"/>
                <a:gd name="T4" fmla="*/ 29 w 229"/>
                <a:gd name="T5" fmla="*/ 470 h 564"/>
                <a:gd name="T6" fmla="*/ 229 w 229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9" h="564">
                  <a:moveTo>
                    <a:pt x="229" y="0"/>
                  </a:moveTo>
                  <a:cubicBezTo>
                    <a:pt x="157" y="14"/>
                    <a:pt x="86" y="28"/>
                    <a:pt x="53" y="106"/>
                  </a:cubicBezTo>
                  <a:cubicBezTo>
                    <a:pt x="20" y="184"/>
                    <a:pt x="0" y="394"/>
                    <a:pt x="29" y="470"/>
                  </a:cubicBezTo>
                  <a:cubicBezTo>
                    <a:pt x="58" y="546"/>
                    <a:pt x="196" y="548"/>
                    <a:pt x="229" y="564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17"/>
            <p:cNvSpPr>
              <a:spLocks/>
            </p:cNvSpPr>
            <p:nvPr/>
          </p:nvSpPr>
          <p:spPr bwMode="auto">
            <a:xfrm>
              <a:off x="1312" y="2984"/>
              <a:ext cx="229" cy="564"/>
            </a:xfrm>
            <a:custGeom>
              <a:avLst/>
              <a:gdLst>
                <a:gd name="T0" fmla="*/ 229 w 229"/>
                <a:gd name="T1" fmla="*/ 0 h 564"/>
                <a:gd name="T2" fmla="*/ 53 w 229"/>
                <a:gd name="T3" fmla="*/ 106 h 564"/>
                <a:gd name="T4" fmla="*/ 29 w 229"/>
                <a:gd name="T5" fmla="*/ 470 h 564"/>
                <a:gd name="T6" fmla="*/ 229 w 229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9" h="564">
                  <a:moveTo>
                    <a:pt x="229" y="0"/>
                  </a:moveTo>
                  <a:cubicBezTo>
                    <a:pt x="157" y="14"/>
                    <a:pt x="86" y="28"/>
                    <a:pt x="53" y="106"/>
                  </a:cubicBezTo>
                  <a:cubicBezTo>
                    <a:pt x="20" y="184"/>
                    <a:pt x="0" y="394"/>
                    <a:pt x="29" y="470"/>
                  </a:cubicBezTo>
                  <a:cubicBezTo>
                    <a:pt x="58" y="546"/>
                    <a:pt x="196" y="548"/>
                    <a:pt x="229" y="564"/>
                  </a:cubicBezTo>
                </a:path>
              </a:pathLst>
            </a:custGeom>
            <a:noFill/>
            <a:ln w="28575" cap="flat" cmpd="sng">
              <a:solidFill>
                <a:srgbClr val="D7032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9890" name="Line 18"/>
          <p:cNvSpPr>
            <a:spLocks noChangeShapeType="1"/>
          </p:cNvSpPr>
          <p:nvPr/>
        </p:nvSpPr>
        <p:spPr bwMode="auto">
          <a:xfrm flipV="1">
            <a:off x="4610100" y="3881438"/>
            <a:ext cx="0" cy="263207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9891" name="Rectangle 19"/>
          <p:cNvSpPr>
            <a:spLocks noChangeArrowheads="1"/>
          </p:cNvSpPr>
          <p:nvPr/>
        </p:nvSpPr>
        <p:spPr bwMode="auto">
          <a:xfrm>
            <a:off x="1060450" y="1350963"/>
            <a:ext cx="1890713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rgbClr val="000066"/>
                </a:solidFill>
                <a:latin typeface="Arial" charset="0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Arial" charset="0"/>
              </a:rPr>
              <a:t>：掷骰子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5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5" grpId="0" build="p" autoUpdateAnimBg="0"/>
      <p:bldP spid="1359877" grpId="0" autoUpdateAnimBg="0"/>
      <p:bldP spid="1359878" grpId="0" animBg="1" autoUpdateAnimBg="0"/>
      <p:bldP spid="1359890" grpId="0" animBg="1"/>
      <p:bldP spid="135989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701675"/>
            <a:ext cx="1412875" cy="469900"/>
          </a:xfrm>
          <a:solidFill>
            <a:schemeClr val="accent1"/>
          </a:solidFill>
          <a:ln w="12700" cap="flat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/>
          <a:lstStyle/>
          <a:p>
            <a:pPr>
              <a:lnSpc>
                <a:spcPct val="100000"/>
              </a:lnSpc>
              <a:tabLst/>
            </a:pPr>
            <a:r>
              <a:rPr lang="zh-CN" altLang="en-US" sz="2400" b="0" smtClean="0">
                <a:solidFill>
                  <a:srgbClr val="000066"/>
                </a:solidFill>
                <a:ea typeface="楷体_GB2312" pitchFamily="49" charset="-122"/>
              </a:rPr>
              <a:t>谁更幸运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600450"/>
            <a:ext cx="7321550" cy="1844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0066"/>
                </a:solidFill>
              </a:rPr>
              <a:t>解</a:t>
            </a:r>
            <a:r>
              <a:rPr lang="en-US" altLang="zh-CN" smtClean="0">
                <a:solidFill>
                  <a:srgbClr val="000066"/>
                </a:solidFill>
              </a:rPr>
              <a:t>:</a:t>
            </a:r>
          </a:p>
          <a:p>
            <a:pPr lvl="1"/>
            <a:r>
              <a:rPr lang="en-US" altLang="zh-CN" smtClean="0">
                <a:solidFill>
                  <a:srgbClr val="000066"/>
                </a:solidFill>
              </a:rPr>
              <a:t>A → BCDEF → 4 / 5</a:t>
            </a:r>
          </a:p>
          <a:p>
            <a:pPr lvl="1"/>
            <a:r>
              <a:rPr lang="en-US" altLang="zh-CN" smtClean="0">
                <a:solidFill>
                  <a:srgbClr val="000066"/>
                </a:solidFill>
              </a:rPr>
              <a:t>C → DEF → 2 / 3</a:t>
            </a:r>
          </a:p>
          <a:p>
            <a:pPr lvl="1"/>
            <a:r>
              <a:rPr lang="zh-CN" altLang="en-US" smtClean="0">
                <a:solidFill>
                  <a:srgbClr val="000066"/>
                </a:solidFill>
              </a:rPr>
              <a:t>概率    </a:t>
            </a:r>
            <a:r>
              <a:rPr lang="en-US" altLang="zh-CN" smtClean="0">
                <a:solidFill>
                  <a:srgbClr val="000066"/>
                </a:solidFill>
              </a:rPr>
              <a:t>p = (4 / 5) ×( 2 / 3 ) ≈ 53 %</a:t>
            </a:r>
          </a:p>
        </p:txBody>
      </p:sp>
      <p:grpSp>
        <p:nvGrpSpPr>
          <p:cNvPr id="1361924" name="Group 4"/>
          <p:cNvGrpSpPr>
            <a:grpSpLocks/>
          </p:cNvGrpSpPr>
          <p:nvPr/>
        </p:nvGrpSpPr>
        <p:grpSpPr bwMode="auto">
          <a:xfrm>
            <a:off x="2370138" y="1728788"/>
            <a:ext cx="4384675" cy="1446212"/>
            <a:chOff x="1493" y="2821"/>
            <a:chExt cx="2762" cy="911"/>
          </a:xfrm>
        </p:grpSpPr>
        <p:sp>
          <p:nvSpPr>
            <p:cNvPr id="8209" name="Line 5"/>
            <p:cNvSpPr>
              <a:spLocks noChangeShapeType="1"/>
            </p:cNvSpPr>
            <p:nvPr/>
          </p:nvSpPr>
          <p:spPr bwMode="auto">
            <a:xfrm>
              <a:off x="1493" y="2821"/>
              <a:ext cx="27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>
              <a:off x="1493" y="3003"/>
              <a:ext cx="27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>
              <a:off x="1493" y="3185"/>
              <a:ext cx="27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1493" y="3368"/>
              <a:ext cx="27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1493" y="3550"/>
              <a:ext cx="27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1493" y="3732"/>
              <a:ext cx="27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61931" name="Group 11"/>
          <p:cNvGrpSpPr>
            <a:grpSpLocks/>
          </p:cNvGrpSpPr>
          <p:nvPr/>
        </p:nvGrpSpPr>
        <p:grpSpPr bwMode="auto">
          <a:xfrm>
            <a:off x="2063750" y="1727200"/>
            <a:ext cx="344488" cy="1455738"/>
            <a:chOff x="1300" y="816"/>
            <a:chExt cx="217" cy="917"/>
          </a:xfrm>
        </p:grpSpPr>
        <p:sp>
          <p:nvSpPr>
            <p:cNvPr id="8206" name="Freeform 12"/>
            <p:cNvSpPr>
              <a:spLocks/>
            </p:cNvSpPr>
            <p:nvPr/>
          </p:nvSpPr>
          <p:spPr bwMode="auto">
            <a:xfrm>
              <a:off x="1300" y="816"/>
              <a:ext cx="206" cy="188"/>
            </a:xfrm>
            <a:custGeom>
              <a:avLst/>
              <a:gdLst>
                <a:gd name="T0" fmla="*/ 149 w 229"/>
                <a:gd name="T1" fmla="*/ 0 h 564"/>
                <a:gd name="T2" fmla="*/ 35 w 229"/>
                <a:gd name="T3" fmla="*/ 1 h 564"/>
                <a:gd name="T4" fmla="*/ 19 w 229"/>
                <a:gd name="T5" fmla="*/ 6 h 564"/>
                <a:gd name="T6" fmla="*/ 149 w 229"/>
                <a:gd name="T7" fmla="*/ 7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9" h="564">
                  <a:moveTo>
                    <a:pt x="229" y="0"/>
                  </a:moveTo>
                  <a:cubicBezTo>
                    <a:pt x="157" y="14"/>
                    <a:pt x="86" y="28"/>
                    <a:pt x="53" y="106"/>
                  </a:cubicBezTo>
                  <a:cubicBezTo>
                    <a:pt x="20" y="184"/>
                    <a:pt x="0" y="394"/>
                    <a:pt x="29" y="470"/>
                  </a:cubicBezTo>
                  <a:cubicBezTo>
                    <a:pt x="58" y="546"/>
                    <a:pt x="196" y="548"/>
                    <a:pt x="229" y="564"/>
                  </a:cubicBezTo>
                </a:path>
              </a:pathLst>
            </a:custGeom>
            <a:noFill/>
            <a:ln w="28575" cap="flat" cmpd="sng">
              <a:solidFill>
                <a:srgbClr val="00005E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1323" y="1557"/>
              <a:ext cx="158" cy="176"/>
            </a:xfrm>
            <a:custGeom>
              <a:avLst/>
              <a:gdLst>
                <a:gd name="T0" fmla="*/ 52 w 229"/>
                <a:gd name="T1" fmla="*/ 0 h 564"/>
                <a:gd name="T2" fmla="*/ 12 w 229"/>
                <a:gd name="T3" fmla="*/ 1 h 564"/>
                <a:gd name="T4" fmla="*/ 7 w 229"/>
                <a:gd name="T5" fmla="*/ 4 h 564"/>
                <a:gd name="T6" fmla="*/ 52 w 229"/>
                <a:gd name="T7" fmla="*/ 5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9" h="564">
                  <a:moveTo>
                    <a:pt x="229" y="0"/>
                  </a:moveTo>
                  <a:cubicBezTo>
                    <a:pt x="157" y="14"/>
                    <a:pt x="86" y="28"/>
                    <a:pt x="53" y="106"/>
                  </a:cubicBezTo>
                  <a:cubicBezTo>
                    <a:pt x="20" y="184"/>
                    <a:pt x="0" y="394"/>
                    <a:pt x="29" y="470"/>
                  </a:cubicBezTo>
                  <a:cubicBezTo>
                    <a:pt x="58" y="546"/>
                    <a:pt x="196" y="548"/>
                    <a:pt x="229" y="564"/>
                  </a:cubicBezTo>
                </a:path>
              </a:pathLst>
            </a:custGeom>
            <a:noFill/>
            <a:ln w="28575" cap="flat" cmpd="sng">
              <a:solidFill>
                <a:srgbClr val="00005E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Freeform 14"/>
            <p:cNvSpPr>
              <a:spLocks/>
            </p:cNvSpPr>
            <p:nvPr/>
          </p:nvSpPr>
          <p:spPr bwMode="auto">
            <a:xfrm>
              <a:off x="1312" y="1181"/>
              <a:ext cx="205" cy="188"/>
            </a:xfrm>
            <a:custGeom>
              <a:avLst/>
              <a:gdLst>
                <a:gd name="T0" fmla="*/ 148 w 229"/>
                <a:gd name="T1" fmla="*/ 0 h 564"/>
                <a:gd name="T2" fmla="*/ 34 w 229"/>
                <a:gd name="T3" fmla="*/ 1 h 564"/>
                <a:gd name="T4" fmla="*/ 19 w 229"/>
                <a:gd name="T5" fmla="*/ 6 h 564"/>
                <a:gd name="T6" fmla="*/ 148 w 229"/>
                <a:gd name="T7" fmla="*/ 7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9" h="564">
                  <a:moveTo>
                    <a:pt x="229" y="0"/>
                  </a:moveTo>
                  <a:cubicBezTo>
                    <a:pt x="157" y="14"/>
                    <a:pt x="86" y="28"/>
                    <a:pt x="53" y="106"/>
                  </a:cubicBezTo>
                  <a:cubicBezTo>
                    <a:pt x="20" y="184"/>
                    <a:pt x="0" y="394"/>
                    <a:pt x="29" y="470"/>
                  </a:cubicBezTo>
                  <a:cubicBezTo>
                    <a:pt x="58" y="546"/>
                    <a:pt x="196" y="548"/>
                    <a:pt x="229" y="564"/>
                  </a:cubicBezTo>
                </a:path>
              </a:pathLst>
            </a:custGeom>
            <a:noFill/>
            <a:ln w="28575" cap="flat" cmpd="sng">
              <a:solidFill>
                <a:srgbClr val="00005E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1935" name="Line 15"/>
          <p:cNvSpPr>
            <a:spLocks noChangeShapeType="1"/>
          </p:cNvSpPr>
          <p:nvPr/>
        </p:nvSpPr>
        <p:spPr bwMode="auto">
          <a:xfrm flipV="1">
            <a:off x="4591050" y="1131888"/>
            <a:ext cx="0" cy="2632075"/>
          </a:xfrm>
          <a:prstGeom prst="line">
            <a:avLst/>
          </a:prstGeom>
          <a:noFill/>
          <a:ln w="28575">
            <a:solidFill>
              <a:srgbClr val="0000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61936" name="Group 16"/>
          <p:cNvGrpSpPr>
            <a:grpSpLocks/>
          </p:cNvGrpSpPr>
          <p:nvPr/>
        </p:nvGrpSpPr>
        <p:grpSpPr bwMode="auto">
          <a:xfrm>
            <a:off x="3676650" y="1519238"/>
            <a:ext cx="814388" cy="1911350"/>
            <a:chOff x="2316" y="589"/>
            <a:chExt cx="513" cy="1204"/>
          </a:xfrm>
        </p:grpSpPr>
        <p:sp>
          <p:nvSpPr>
            <p:cNvPr id="8200" name="Rectangle 17"/>
            <p:cNvSpPr>
              <a:spLocks noChangeArrowheads="1"/>
            </p:cNvSpPr>
            <p:nvPr/>
          </p:nvSpPr>
          <p:spPr bwMode="auto">
            <a:xfrm>
              <a:off x="2574" y="58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201" name="Rectangle 18"/>
            <p:cNvSpPr>
              <a:spLocks noChangeArrowheads="1"/>
            </p:cNvSpPr>
            <p:nvPr/>
          </p:nvSpPr>
          <p:spPr bwMode="auto">
            <a:xfrm>
              <a:off x="2328" y="77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202" name="Rectangle 19"/>
            <p:cNvSpPr>
              <a:spLocks noChangeArrowheads="1"/>
            </p:cNvSpPr>
            <p:nvPr/>
          </p:nvSpPr>
          <p:spPr bwMode="auto">
            <a:xfrm>
              <a:off x="2563" y="95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203" name="Rectangle 20"/>
            <p:cNvSpPr>
              <a:spLocks noChangeArrowheads="1"/>
            </p:cNvSpPr>
            <p:nvPr/>
          </p:nvSpPr>
          <p:spPr bwMode="auto">
            <a:xfrm>
              <a:off x="2316" y="11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8204" name="Rectangle 21"/>
            <p:cNvSpPr>
              <a:spLocks noChangeArrowheads="1"/>
            </p:cNvSpPr>
            <p:nvPr/>
          </p:nvSpPr>
          <p:spPr bwMode="auto">
            <a:xfrm>
              <a:off x="2574" y="132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8205" name="Rectangle 22"/>
            <p:cNvSpPr>
              <a:spLocks noChangeArrowheads="1"/>
            </p:cNvSpPr>
            <p:nvPr/>
          </p:nvSpPr>
          <p:spPr bwMode="auto">
            <a:xfrm>
              <a:off x="2316" y="150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6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6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3" grpId="0" build="p" bldLvl="3" autoUpdateAnimBg="0"/>
      <p:bldP spid="13619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模型</a:t>
            </a:r>
            <a:r>
              <a:rPr lang="en-US" altLang="zh-CN" smtClean="0"/>
              <a:t>2  </a:t>
            </a:r>
            <a:r>
              <a:rPr lang="zh-CN" altLang="en-US" smtClean="0"/>
              <a:t>报童的诀窍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2308225"/>
            <a:ext cx="7799387" cy="979488"/>
          </a:xfrm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报童</a:t>
            </a:r>
            <a:r>
              <a:rPr lang="en-US" altLang="zh-CN" smtClean="0">
                <a:solidFill>
                  <a:srgbClr val="000066"/>
                </a:solidFill>
              </a:rPr>
              <a:t>:   100</a:t>
            </a:r>
            <a:r>
              <a:rPr lang="zh-CN" altLang="en-US" smtClean="0">
                <a:solidFill>
                  <a:srgbClr val="000066"/>
                </a:solidFill>
              </a:rPr>
              <a:t>份报纸全卖获利 </a:t>
            </a:r>
            <a:r>
              <a:rPr lang="en-US" altLang="zh-CN" smtClean="0">
                <a:solidFill>
                  <a:srgbClr val="000066"/>
                </a:solidFill>
              </a:rPr>
              <a:t>7 </a:t>
            </a:r>
            <a:r>
              <a:rPr lang="zh-CN" altLang="en-US" smtClean="0">
                <a:solidFill>
                  <a:srgbClr val="000066"/>
                </a:solidFill>
              </a:rPr>
              <a:t>元</a:t>
            </a:r>
            <a:r>
              <a:rPr lang="en-US" altLang="zh-CN" smtClean="0">
                <a:solidFill>
                  <a:srgbClr val="000066"/>
                </a:solidFill>
              </a:rPr>
              <a:t>,  </a:t>
            </a:r>
            <a:r>
              <a:rPr lang="zh-CN" altLang="en-US" smtClean="0">
                <a:solidFill>
                  <a:srgbClr val="000066"/>
                </a:solidFill>
              </a:rPr>
              <a:t>买不掉退回</a:t>
            </a:r>
            <a:r>
              <a:rPr lang="en-US" altLang="zh-CN" smtClean="0">
                <a:solidFill>
                  <a:srgbClr val="000066"/>
                </a:solidFill>
              </a:rPr>
              <a:t>,   </a:t>
            </a:r>
            <a:r>
              <a:rPr lang="zh-CN" altLang="en-US" smtClean="0">
                <a:solidFill>
                  <a:srgbClr val="000066"/>
                </a:solidFill>
              </a:rPr>
              <a:t>陪 </a:t>
            </a:r>
            <a:r>
              <a:rPr lang="en-US" altLang="zh-CN" smtClean="0">
                <a:solidFill>
                  <a:srgbClr val="000066"/>
                </a:solidFill>
              </a:rPr>
              <a:t>4 </a:t>
            </a:r>
            <a:r>
              <a:rPr lang="zh-CN" altLang="en-US" smtClean="0">
                <a:solidFill>
                  <a:srgbClr val="000066"/>
                </a:solidFill>
              </a:rPr>
              <a:t>元</a:t>
            </a:r>
          </a:p>
          <a:p>
            <a:r>
              <a:rPr lang="zh-CN" altLang="en-US" smtClean="0">
                <a:solidFill>
                  <a:srgbClr val="000066"/>
                </a:solidFill>
              </a:rPr>
              <a:t>概率分布为</a:t>
            </a:r>
            <a:r>
              <a:rPr lang="en-US" altLang="zh-CN" smtClean="0">
                <a:solidFill>
                  <a:srgbClr val="000066"/>
                </a:solidFill>
              </a:rPr>
              <a:t>:</a:t>
            </a:r>
          </a:p>
        </p:txBody>
      </p:sp>
      <p:graphicFrame>
        <p:nvGraphicFramePr>
          <p:cNvPr id="1363972" name="Group 4"/>
          <p:cNvGraphicFramePr>
            <a:graphicFrameLocks noGrp="1"/>
          </p:cNvGraphicFramePr>
          <p:nvPr/>
        </p:nvGraphicFramePr>
        <p:xfrm>
          <a:off x="898525" y="3546475"/>
          <a:ext cx="7540625" cy="1270000"/>
        </p:xfrm>
        <a:graphic>
          <a:graphicData uri="http://schemas.openxmlformats.org/drawingml/2006/table">
            <a:tbl>
              <a:tblPr/>
              <a:tblGrid>
                <a:gridCol w="1576388"/>
                <a:gridCol w="1000125"/>
                <a:gridCol w="1044575"/>
                <a:gridCol w="1063625"/>
                <a:gridCol w="989012"/>
                <a:gridCol w="933450"/>
                <a:gridCol w="933450"/>
              </a:tblGrid>
              <a:tr h="671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售 </a:t>
                      </a: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 (</a:t>
                      </a: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百份</a:t>
                      </a: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概率  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3998" name="Rectangle 30"/>
          <p:cNvSpPr>
            <a:spLocks noChangeArrowheads="1"/>
          </p:cNvSpPr>
          <p:nvPr/>
        </p:nvSpPr>
        <p:spPr bwMode="auto">
          <a:xfrm>
            <a:off x="935038" y="5076825"/>
            <a:ext cx="42735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66"/>
                </a:solidFill>
                <a:latin typeface="Arial" charset="0"/>
              </a:rPr>
              <a:t>问</a:t>
            </a:r>
            <a:r>
              <a:rPr lang="en-US" altLang="zh-CN">
                <a:solidFill>
                  <a:srgbClr val="000066"/>
                </a:solidFill>
                <a:latin typeface="Arial" charset="0"/>
              </a:rPr>
              <a:t>:   </a:t>
            </a:r>
            <a:r>
              <a:rPr lang="zh-CN" altLang="en-US">
                <a:solidFill>
                  <a:srgbClr val="000066"/>
                </a:solidFill>
                <a:latin typeface="Arial" charset="0"/>
              </a:rPr>
              <a:t>订多少份最佳（每日）</a:t>
            </a:r>
            <a:r>
              <a:rPr lang="en-US" altLang="zh-CN">
                <a:solidFill>
                  <a:srgbClr val="000066"/>
                </a:solidFill>
                <a:latin typeface="Arial" charset="0"/>
              </a:rPr>
              <a:t>?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622300" y="1441450"/>
            <a:ext cx="3927475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问题一：数值运算</a:t>
            </a:r>
          </a:p>
        </p:txBody>
      </p:sp>
      <p:pic>
        <p:nvPicPr>
          <p:cNvPr id="92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601663"/>
            <a:ext cx="12731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1" grpId="0" build="p" bldLvl="2" autoUpdateAnimBg="0"/>
      <p:bldP spid="13639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1243013"/>
            <a:ext cx="585787" cy="469900"/>
          </a:xfrm>
          <a:solidFill>
            <a:schemeClr val="accent1"/>
          </a:solidFill>
          <a:ln w="12700" cap="flat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/>
          <a:lstStyle/>
          <a:p>
            <a:pPr>
              <a:lnSpc>
                <a:spcPct val="100000"/>
              </a:lnSpc>
              <a:tabLst/>
            </a:pPr>
            <a:r>
              <a:rPr lang="zh-CN" altLang="en-US" sz="2400" b="0" smtClean="0">
                <a:solidFill>
                  <a:srgbClr val="000066"/>
                </a:solidFill>
                <a:ea typeface="楷体_GB2312" pitchFamily="49" charset="-122"/>
              </a:rPr>
              <a:t>解</a:t>
            </a:r>
            <a:r>
              <a:rPr lang="en-US" altLang="zh-CN" sz="2400" b="0" smtClean="0">
                <a:solidFill>
                  <a:srgbClr val="000066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2005013"/>
            <a:ext cx="7335838" cy="822325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mtClean="0">
                <a:solidFill>
                  <a:srgbClr val="00005E"/>
                </a:solidFill>
              </a:rPr>
              <a:t>设订</a:t>
            </a:r>
            <a:r>
              <a:rPr lang="en-US" altLang="zh-CN" smtClean="0">
                <a:solidFill>
                  <a:srgbClr val="00005E"/>
                </a:solidFill>
                <a:latin typeface="Times New Roman" pitchFamily="18" charset="0"/>
              </a:rPr>
              <a:t>Q</a:t>
            </a:r>
            <a:r>
              <a:rPr lang="en-US" altLang="zh-CN" smtClean="0">
                <a:solidFill>
                  <a:srgbClr val="00005E"/>
                </a:solidFill>
              </a:rPr>
              <a:t> , </a:t>
            </a:r>
            <a:r>
              <a:rPr lang="zh-CN" altLang="en-US" smtClean="0">
                <a:solidFill>
                  <a:srgbClr val="00005E"/>
                </a:solidFill>
              </a:rPr>
              <a:t>需求</a:t>
            </a:r>
            <a:r>
              <a:rPr lang="en-US" altLang="zh-CN" i="1" smtClean="0">
                <a:solidFill>
                  <a:srgbClr val="00005E"/>
                </a:solidFill>
                <a:latin typeface="Times New Roman" pitchFamily="18" charset="0"/>
                <a:ea typeface="Batang" pitchFamily="18" charset="-127"/>
              </a:rPr>
              <a:t>x</a:t>
            </a:r>
          </a:p>
          <a:p>
            <a:pPr>
              <a:spcBef>
                <a:spcPct val="20000"/>
              </a:spcBef>
            </a:pPr>
            <a:r>
              <a:rPr lang="zh-CN" altLang="en-US" smtClean="0">
                <a:solidFill>
                  <a:srgbClr val="00005E"/>
                </a:solidFill>
              </a:rPr>
              <a:t>则收益函数为</a:t>
            </a:r>
          </a:p>
        </p:txBody>
      </p:sp>
      <p:sp>
        <p:nvSpPr>
          <p:cNvPr id="1366020" name="Rectangle 4"/>
          <p:cNvSpPr>
            <a:spLocks noChangeArrowheads="1"/>
          </p:cNvSpPr>
          <p:nvPr/>
        </p:nvSpPr>
        <p:spPr bwMode="auto">
          <a:xfrm>
            <a:off x="811213" y="4814888"/>
            <a:ext cx="7321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利润期望值为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: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20725" y="566738"/>
            <a:ext cx="40862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卖获利 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7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元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, 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买不掉陪 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4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元</a:t>
            </a:r>
          </a:p>
        </p:txBody>
      </p:sp>
      <p:grpSp>
        <p:nvGrpSpPr>
          <p:cNvPr id="1366022" name="Group 6"/>
          <p:cNvGrpSpPr>
            <a:grpSpLocks/>
          </p:cNvGrpSpPr>
          <p:nvPr/>
        </p:nvGrpSpPr>
        <p:grpSpPr bwMode="auto">
          <a:xfrm>
            <a:off x="3103563" y="2371725"/>
            <a:ext cx="5148262" cy="2381250"/>
            <a:chOff x="1955" y="1494"/>
            <a:chExt cx="3243" cy="1500"/>
          </a:xfrm>
        </p:grpSpPr>
        <p:graphicFrame>
          <p:nvGraphicFramePr>
            <p:cNvPr id="10252" name="Object 7"/>
            <p:cNvGraphicFramePr>
              <a:graphicFrameLocks noChangeAspect="1"/>
            </p:cNvGraphicFramePr>
            <p:nvPr/>
          </p:nvGraphicFramePr>
          <p:xfrm>
            <a:off x="1955" y="1983"/>
            <a:ext cx="2757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4" imgW="1995172" imgH="423910" progId="Equation.3">
                    <p:embed/>
                  </p:oleObj>
                </mc:Choice>
                <mc:Fallback>
                  <p:oleObj name="Equation" r:id="rId4" imgW="1995172" imgH="42391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" y="1983"/>
                          <a:ext cx="2757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2052" y="1520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收入</a:t>
              </a:r>
            </a:p>
          </p:txBody>
        </p:sp>
        <p:sp>
          <p:nvSpPr>
            <p:cNvPr id="10254" name="Line 9"/>
            <p:cNvSpPr>
              <a:spLocks noChangeShapeType="1"/>
            </p:cNvSpPr>
            <p:nvPr/>
          </p:nvSpPr>
          <p:spPr bwMode="auto">
            <a:xfrm>
              <a:off x="2286" y="1833"/>
              <a:ext cx="0" cy="2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Rectangle 10"/>
            <p:cNvSpPr>
              <a:spLocks noChangeArrowheads="1"/>
            </p:cNvSpPr>
            <p:nvPr/>
          </p:nvSpPr>
          <p:spPr bwMode="auto">
            <a:xfrm>
              <a:off x="3690" y="1494"/>
              <a:ext cx="700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需求量</a:t>
              </a:r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>
              <a:off x="4249" y="1790"/>
              <a:ext cx="0" cy="2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Rectangle 12"/>
            <p:cNvSpPr>
              <a:spLocks noChangeArrowheads="1"/>
            </p:cNvSpPr>
            <p:nvPr/>
          </p:nvSpPr>
          <p:spPr bwMode="auto">
            <a:xfrm>
              <a:off x="4498" y="1496"/>
              <a:ext cx="700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购进量</a:t>
              </a:r>
            </a:p>
          </p:txBody>
        </p:sp>
        <p:sp>
          <p:nvSpPr>
            <p:cNvPr id="10258" name="Line 13"/>
            <p:cNvSpPr>
              <a:spLocks noChangeShapeType="1"/>
            </p:cNvSpPr>
            <p:nvPr/>
          </p:nvSpPr>
          <p:spPr bwMode="auto">
            <a:xfrm>
              <a:off x="4641" y="1799"/>
              <a:ext cx="0" cy="2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298" y="2698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获利</a:t>
              </a:r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3259" y="2685"/>
              <a:ext cx="508" cy="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5E"/>
                  </a:solidFill>
                  <a:latin typeface="Arial" charset="0"/>
                </a:rPr>
                <a:t>赔款</a:t>
              </a:r>
            </a:p>
          </p:txBody>
        </p:sp>
        <p:sp>
          <p:nvSpPr>
            <p:cNvPr id="10261" name="Line 16"/>
            <p:cNvSpPr>
              <a:spLocks noChangeShapeType="1"/>
            </p:cNvSpPr>
            <p:nvPr/>
          </p:nvSpPr>
          <p:spPr bwMode="auto">
            <a:xfrm flipV="1">
              <a:off x="2732" y="2576"/>
              <a:ext cx="0" cy="1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7"/>
            <p:cNvSpPr>
              <a:spLocks noChangeShapeType="1"/>
            </p:cNvSpPr>
            <p:nvPr/>
          </p:nvSpPr>
          <p:spPr bwMode="auto">
            <a:xfrm flipV="1">
              <a:off x="3326" y="2555"/>
              <a:ext cx="0" cy="1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66034" name="Group 18"/>
          <p:cNvGrpSpPr>
            <a:grpSpLocks/>
          </p:cNvGrpSpPr>
          <p:nvPr/>
        </p:nvGrpSpPr>
        <p:grpSpPr bwMode="auto">
          <a:xfrm>
            <a:off x="1987550" y="4913313"/>
            <a:ext cx="5662613" cy="1363662"/>
            <a:chOff x="1252" y="3095"/>
            <a:chExt cx="3567" cy="859"/>
          </a:xfrm>
        </p:grpSpPr>
        <p:graphicFrame>
          <p:nvGraphicFramePr>
            <p:cNvPr id="10248" name="Object 19"/>
            <p:cNvGraphicFramePr>
              <a:graphicFrameLocks noChangeAspect="1"/>
            </p:cNvGraphicFramePr>
            <p:nvPr/>
          </p:nvGraphicFramePr>
          <p:xfrm>
            <a:off x="1252" y="3334"/>
            <a:ext cx="3567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Equation" r:id="rId6" imgW="2593512" imgH="423910" progId="Equation.3">
                    <p:embed/>
                  </p:oleObj>
                </mc:Choice>
                <mc:Fallback>
                  <p:oleObj name="Equation" r:id="rId6" imgW="2593512" imgH="42391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3334"/>
                          <a:ext cx="3567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9" name="Group 20"/>
            <p:cNvGrpSpPr>
              <a:grpSpLocks/>
            </p:cNvGrpSpPr>
            <p:nvPr/>
          </p:nvGrpSpPr>
          <p:grpSpPr bwMode="auto">
            <a:xfrm>
              <a:off x="4143" y="3095"/>
              <a:ext cx="508" cy="421"/>
              <a:chOff x="5160" y="1858"/>
              <a:chExt cx="508" cy="421"/>
            </a:xfrm>
          </p:grpSpPr>
          <p:sp>
            <p:nvSpPr>
              <p:cNvPr id="10250" name="Rectangle 21"/>
              <p:cNvSpPr>
                <a:spLocks noChangeArrowheads="1"/>
              </p:cNvSpPr>
              <p:nvPr/>
            </p:nvSpPr>
            <p:spPr bwMode="auto">
              <a:xfrm>
                <a:off x="5160" y="1858"/>
                <a:ext cx="508" cy="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00005E"/>
                    </a:solidFill>
                    <a:latin typeface="Arial" charset="0"/>
                  </a:rPr>
                  <a:t>分布</a:t>
                </a:r>
              </a:p>
            </p:txBody>
          </p:sp>
          <p:sp>
            <p:nvSpPr>
              <p:cNvPr id="10251" name="Line 22"/>
              <p:cNvSpPr>
                <a:spLocks noChangeShapeType="1"/>
              </p:cNvSpPr>
              <p:nvPr/>
            </p:nvSpPr>
            <p:spPr bwMode="auto">
              <a:xfrm>
                <a:off x="5501" y="2154"/>
                <a:ext cx="0" cy="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19" grpId="0" build="p" autoUpdateAnimBg="0"/>
      <p:bldP spid="13660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520700"/>
            <a:ext cx="1471613" cy="42068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5E"/>
                </a:solidFill>
                <a:ea typeface="楷体_GB2312" pitchFamily="49" charset="-122"/>
              </a:rPr>
              <a:t>由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61988" y="1674813"/>
            <a:ext cx="7321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利润期望值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:</a:t>
            </a:r>
          </a:p>
        </p:txBody>
      </p:sp>
      <p:sp>
        <p:nvSpPr>
          <p:cNvPr id="1368068" name="Rectangle 4"/>
          <p:cNvSpPr>
            <a:spLocks noChangeArrowheads="1"/>
          </p:cNvSpPr>
          <p:nvPr/>
        </p:nvSpPr>
        <p:spPr bwMode="auto">
          <a:xfrm>
            <a:off x="931863" y="3140075"/>
            <a:ext cx="8021637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E"/>
                </a:solidFill>
                <a:latin typeface="Arial" charset="0"/>
              </a:rPr>
              <a:t>Q=0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时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, E(y(x))=0</a:t>
            </a:r>
          </a:p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E"/>
                </a:solidFill>
                <a:latin typeface="Arial" charset="0"/>
              </a:rPr>
              <a:t>Q=1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时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, E(y(x))=</a:t>
            </a:r>
          </a:p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E"/>
                </a:solidFill>
                <a:latin typeface="Arial" charset="0"/>
              </a:rPr>
              <a:t>           (-4×0.05+7×0.12)+7(0.21+0.25+0.22+0.15)=6.45</a:t>
            </a:r>
          </a:p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E"/>
                </a:solidFill>
                <a:latin typeface="Arial" charset="0"/>
              </a:rPr>
              <a:t>Q=2 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时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, E(y(x))=11.58</a:t>
            </a:r>
          </a:p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E"/>
                </a:solidFill>
                <a:latin typeface="Arial" charset="0"/>
              </a:rPr>
              <a:t>Q=3 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时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, E(y(x))=14.4</a:t>
            </a:r>
          </a:p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E"/>
                </a:solidFill>
                <a:latin typeface="Arial" charset="0"/>
              </a:rPr>
              <a:t>Q=4 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时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, E(y(x))=14.47</a:t>
            </a:r>
          </a:p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E"/>
                </a:solidFill>
                <a:latin typeface="Arial" charset="0"/>
              </a:rPr>
              <a:t>Q=5  </a:t>
            </a:r>
            <a:r>
              <a:rPr lang="zh-CN" altLang="en-US">
                <a:solidFill>
                  <a:srgbClr val="00005E"/>
                </a:solidFill>
                <a:latin typeface="Arial" charset="0"/>
              </a:rPr>
              <a:t>时</a:t>
            </a:r>
            <a:r>
              <a:rPr lang="en-US" altLang="zh-CN">
                <a:solidFill>
                  <a:srgbClr val="00005E"/>
                </a:solidFill>
                <a:latin typeface="Arial" charset="0"/>
              </a:rPr>
              <a:t>, E(y(x))=12.12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035300" y="1725613"/>
          <a:ext cx="56626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4" imgW="2593512" imgH="423910" progId="Equation.3">
                  <p:embed/>
                </p:oleObj>
              </mc:Choice>
              <mc:Fallback>
                <p:oleObj name="Equation" r:id="rId4" imgW="2593512" imgH="4239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1725613"/>
                        <a:ext cx="56626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57250" y="6059488"/>
            <a:ext cx="7321550" cy="425450"/>
          </a:xfrm>
        </p:spPr>
        <p:txBody>
          <a:bodyPr/>
          <a:lstStyle/>
          <a:p>
            <a:r>
              <a:rPr lang="zh-CN" altLang="en-US" smtClean="0">
                <a:solidFill>
                  <a:srgbClr val="00005E"/>
                </a:solidFill>
              </a:rPr>
              <a:t>故</a:t>
            </a:r>
            <a:r>
              <a:rPr lang="en-US" altLang="zh-CN" smtClean="0">
                <a:solidFill>
                  <a:srgbClr val="00005E"/>
                </a:solidFill>
              </a:rPr>
              <a:t>:   </a:t>
            </a:r>
            <a:r>
              <a:rPr lang="zh-CN" altLang="en-US" smtClean="0">
                <a:solidFill>
                  <a:srgbClr val="00005E"/>
                </a:solidFill>
              </a:rPr>
              <a:t>每天订 </a:t>
            </a:r>
            <a:r>
              <a:rPr lang="en-US" altLang="zh-CN" smtClean="0">
                <a:solidFill>
                  <a:srgbClr val="00005E"/>
                </a:solidFill>
              </a:rPr>
              <a:t>400 </a:t>
            </a:r>
            <a:r>
              <a:rPr lang="zh-CN" altLang="en-US" smtClean="0">
                <a:solidFill>
                  <a:srgbClr val="00005E"/>
                </a:solidFill>
              </a:rPr>
              <a:t>份</a:t>
            </a:r>
            <a:r>
              <a:rPr lang="en-US" altLang="zh-CN" smtClean="0">
                <a:solidFill>
                  <a:srgbClr val="00005E"/>
                </a:solidFill>
              </a:rPr>
              <a:t>,   </a:t>
            </a:r>
            <a:r>
              <a:rPr lang="zh-CN" altLang="en-US" smtClean="0">
                <a:solidFill>
                  <a:srgbClr val="00005E"/>
                </a:solidFill>
              </a:rPr>
              <a:t>可获利最大</a:t>
            </a:r>
          </a:p>
        </p:txBody>
      </p:sp>
      <p:graphicFrame>
        <p:nvGraphicFramePr>
          <p:cNvPr id="1368071" name="Group 7"/>
          <p:cNvGraphicFramePr>
            <a:graphicFrameLocks noGrp="1"/>
          </p:cNvGraphicFramePr>
          <p:nvPr/>
        </p:nvGraphicFramePr>
        <p:xfrm>
          <a:off x="1857375" y="666750"/>
          <a:ext cx="6819900" cy="814388"/>
        </p:xfrm>
        <a:graphic>
          <a:graphicData uri="http://schemas.openxmlformats.org/drawingml/2006/table">
            <a:tbl>
              <a:tblPr/>
              <a:tblGrid>
                <a:gridCol w="1562100"/>
                <a:gridCol w="881063"/>
                <a:gridCol w="920750"/>
                <a:gridCol w="938212"/>
                <a:gridCol w="871538"/>
                <a:gridCol w="823912"/>
                <a:gridCol w="822325"/>
              </a:tblGrid>
              <a:tr h="407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售 </a:t>
                      </a: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 (</a:t>
                      </a: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百份</a:t>
                      </a: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概率  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p(x)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0.05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0.12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0.21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0.25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0.22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0.15</a:t>
                      </a:r>
                    </a:p>
                  </a:txBody>
                  <a:tcPr marT="45752" marB="45752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8097" name="Rectangle 33"/>
          <p:cNvSpPr>
            <a:spLocks noChangeArrowheads="1"/>
          </p:cNvSpPr>
          <p:nvPr/>
        </p:nvSpPr>
        <p:spPr bwMode="auto">
          <a:xfrm>
            <a:off x="650875" y="2632075"/>
            <a:ext cx="14716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5E"/>
                </a:solidFill>
                <a:latin typeface="Arial" charset="0"/>
              </a:rPr>
              <a:t>得：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3175" y="5834063"/>
            <a:ext cx="1006475" cy="430212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Arial" charset="0"/>
              </a:rPr>
              <a:t>l01.m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8" grpId="0" autoUpdateAnimBg="0"/>
      <p:bldP spid="1368070" grpId="0" build="p" autoUpdateAnimBg="0"/>
      <p:bldP spid="1368097" grpId="0" autoUpdateAnimBg="0"/>
      <p:bldP spid="9" grpId="0" build="p" bldLvl="2" animBg="1" autoUpdateAnimBg="0"/>
    </p:bld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9483</TotalTime>
  <Words>1220</Words>
  <Application>Microsoft Office PowerPoint</Application>
  <PresentationFormat>全屏显示(4:3)</PresentationFormat>
  <Paragraphs>345</Paragraphs>
  <Slides>29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Times New Roman</vt:lpstr>
      <vt:lpstr>楷体_GB2312</vt:lpstr>
      <vt:lpstr>Arial</vt:lpstr>
      <vt:lpstr>黑体</vt:lpstr>
      <vt:lpstr>Wingdings</vt:lpstr>
      <vt:lpstr>宋体</vt:lpstr>
      <vt:lpstr>华文隶书</vt:lpstr>
      <vt:lpstr>方正舒体</vt:lpstr>
      <vt:lpstr>Symbol</vt:lpstr>
      <vt:lpstr>Batang</vt:lpstr>
      <vt:lpstr>华文琥珀</vt:lpstr>
      <vt:lpstr>Algerian</vt:lpstr>
      <vt:lpstr>P01_OverDk</vt:lpstr>
      <vt:lpstr>MathType 5.0 Equation</vt:lpstr>
      <vt:lpstr>Microsoft 公式 3.0</vt:lpstr>
      <vt:lpstr>Microsoft Equation 3.0</vt:lpstr>
      <vt:lpstr>概率模型</vt:lpstr>
      <vt:lpstr>概率统计回顾</vt:lpstr>
      <vt:lpstr>常见分布</vt:lpstr>
      <vt:lpstr>数理统计</vt:lpstr>
      <vt:lpstr>模型1  简单模型</vt:lpstr>
      <vt:lpstr>谁更幸运</vt:lpstr>
      <vt:lpstr>模型2  报童的诀窍</vt:lpstr>
      <vt:lpstr>解:</vt:lpstr>
      <vt:lpstr>由</vt:lpstr>
      <vt:lpstr>问题二：符号运算</vt:lpstr>
      <vt:lpstr>收入期望值:   平均收入</vt:lpstr>
      <vt:lpstr>收入期望值</vt:lpstr>
      <vt:lpstr>模型分析</vt:lpstr>
      <vt:lpstr>问题三：统计运算</vt:lpstr>
      <vt:lpstr>Matlab 统计分析</vt:lpstr>
      <vt:lpstr>例：</vt:lpstr>
      <vt:lpstr>2、描述统计 </vt:lpstr>
      <vt:lpstr>例：</vt:lpstr>
      <vt:lpstr>求解：模型2 —问题3</vt:lpstr>
      <vt:lpstr>Matlab程序：l04.m</vt:lpstr>
      <vt:lpstr>模型3  轧钢中的浪费</vt:lpstr>
      <vt:lpstr>分析</vt:lpstr>
      <vt:lpstr>模型建立</vt:lpstr>
      <vt:lpstr>目标函数：浪费——？</vt:lpstr>
      <vt:lpstr>求解</vt:lpstr>
      <vt:lpstr>软件求解</vt:lpstr>
      <vt:lpstr>软件求解3</vt:lpstr>
      <vt:lpstr>PowerPoint 演示文稿</vt:lpstr>
      <vt:lpstr>END</vt:lpstr>
    </vt:vector>
  </TitlesOfParts>
  <Company>西南财大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sun</cp:lastModifiedBy>
  <cp:revision>998</cp:revision>
  <cp:lastPrinted>1998-09-23T18:09:36Z</cp:lastPrinted>
  <dcterms:created xsi:type="dcterms:W3CDTF">1998-08-27T19:49:30Z</dcterms:created>
  <dcterms:modified xsi:type="dcterms:W3CDTF">2013-11-25T01:18:29Z</dcterms:modified>
</cp:coreProperties>
</file>