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8" r:id="rId3"/>
    <p:sldId id="319" r:id="rId4"/>
    <p:sldId id="320" r:id="rId5"/>
    <p:sldId id="321" r:id="rId6"/>
    <p:sldId id="322" r:id="rId7"/>
    <p:sldId id="289" r:id="rId8"/>
    <p:sldId id="290" r:id="rId9"/>
    <p:sldId id="291" r:id="rId10"/>
    <p:sldId id="315" r:id="rId11"/>
    <p:sldId id="316" r:id="rId12"/>
    <p:sldId id="308" r:id="rId13"/>
    <p:sldId id="317" r:id="rId14"/>
    <p:sldId id="307" r:id="rId15"/>
    <p:sldId id="281" r:id="rId16"/>
  </p:sldIdLst>
  <p:sldSz cx="9144000" cy="6858000" type="screen4x3"/>
  <p:notesSz cx="6858000" cy="9180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3300"/>
    <a:srgbClr val="CC00CC"/>
    <a:srgbClr val="CC0066"/>
    <a:srgbClr val="CC0000"/>
    <a:srgbClr val="990033"/>
    <a:srgbClr val="CA0078"/>
    <a:srgbClr val="B40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7" autoAdjust="0"/>
    <p:restoredTop sz="86412" autoAdjust="0"/>
  </p:normalViewPr>
  <p:slideViewPr>
    <p:cSldViewPr snapToGrid="0">
      <p:cViewPr varScale="1">
        <p:scale>
          <a:sx n="84" d="100"/>
          <a:sy n="84" d="100"/>
        </p:scale>
        <p:origin x="-90" y="-108"/>
      </p:cViewPr>
      <p:guideLst>
        <p:guide orient="horz" pos="960"/>
        <p:guide orient="horz" pos="1632"/>
        <p:guide orient="horz" pos="240"/>
        <p:guide orient="horz" pos="4128"/>
        <p:guide pos="1632"/>
        <p:guide pos="851"/>
        <p:guide pos="5568"/>
        <p:guide pos="3170"/>
        <p:guide pos="5328"/>
        <p:guide pos="576"/>
      </p:guideLst>
    </p:cSldViewPr>
  </p:slideViewPr>
  <p:outlineViewPr>
    <p:cViewPr>
      <p:scale>
        <a:sx n="33" d="100"/>
        <a:sy n="33" d="100"/>
      </p:scale>
      <p:origin x="0" y="29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4425"/>
            <a:ext cx="2994025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34425"/>
            <a:ext cx="2995613" cy="455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0571" tIns="45286" rIns="90571" bIns="4528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B746156-E67A-4E21-8FE7-237FA84C8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565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3D45E841-9D3E-480E-8F77-D21FBCC0D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6782542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4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970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2051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3" name="Text Box 26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  <p:pic>
        <p:nvPicPr>
          <p:cNvPr id="4" name="Picture 29" descr="E:\课件素材\书法绘画\0462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75" y="5903913"/>
            <a:ext cx="33496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4377603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90BCC8B8-AE75-4FC0-B676-8362C1E2E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7299763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611188"/>
            <a:ext cx="2019300" cy="3170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611188"/>
            <a:ext cx="5910263" cy="3170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C2947BBB-01CB-4FCD-8DF9-8492D84626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6662718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38B2FE4E-EA72-4AC7-852F-4A9E12A805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073956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98B15BB4-EFD2-4431-B4D2-B0BC875EF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0375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1425575"/>
            <a:ext cx="3962400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25575"/>
            <a:ext cx="3963988" cy="235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6572C80-7D34-4E9B-B43D-9142F7478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671124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2514F297-66F4-4C9D-8C04-38B8AC4F4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9631087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5519D521-BD0D-45CD-A318-447E232F8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72492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EA37E4D6-1ACE-49BF-A75D-EBD155FCD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399207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C36ED350-4C41-4FFB-9ED7-F4D95344E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857853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78C1597F-6100-4E75-8804-96E98AAC4F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6904467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9275" y="6111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9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1425575"/>
            <a:ext cx="8078788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9463" y="6365875"/>
            <a:ext cx="33226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Module 00-</a:t>
            </a:r>
            <a:fld id="{96190C61-53EE-4EAB-A833-E31550FC3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6858000" y="152400"/>
            <a:ext cx="1962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主讲人：孙云龙</a:t>
            </a:r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04800" y="152400"/>
            <a:ext cx="1708150" cy="396875"/>
          </a:xfrm>
          <a:prstGeom prst="rect">
            <a:avLst/>
          </a:prstGeom>
          <a:noFill/>
          <a:ln>
            <a:noFill/>
          </a:ln>
          <a:effectLst>
            <a:outerShdw dist="63500" dir="221219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000" b="1" smtClean="0">
                <a:solidFill>
                  <a:schemeClr val="bg1"/>
                </a:solidFill>
                <a:ea typeface="华文隶书" pitchFamily="2" charset="-122"/>
              </a:rPr>
              <a:t>数学建模课件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rand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57200" algn="l"/>
        </a:tabLst>
        <a:defRPr sz="4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rgbClr val="000048"/>
          </a:solidFill>
          <a:latin typeface="+mn-lt"/>
          <a:ea typeface="+mn-ea"/>
          <a:cs typeface="+mn-cs"/>
        </a:defRPr>
      </a:lvl1pPr>
      <a:lvl2pPr marL="681038" indent="-2349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400">
          <a:solidFill>
            <a:srgbClr val="000048"/>
          </a:solidFill>
          <a:latin typeface="+mn-lt"/>
          <a:ea typeface="+mn-ea"/>
        </a:defRPr>
      </a:lvl2pPr>
      <a:lvl3pPr marL="1023938" indent="-173038" algn="l" rtl="0" eaLnBrk="0" fontAlgn="base" hangingPunct="0">
        <a:spcBef>
          <a:spcPct val="40000"/>
        </a:spcBef>
        <a:spcAft>
          <a:spcPct val="0"/>
        </a:spcAft>
        <a:buClr>
          <a:srgbClr val="00CC00"/>
        </a:buClr>
        <a:buSzPct val="85000"/>
        <a:buFont typeface="Wingdings" pitchFamily="2" charset="2"/>
        <a:buBlip>
          <a:blip r:embed="rId15"/>
        </a:buBlip>
        <a:defRPr sz="2400">
          <a:solidFill>
            <a:srgbClr val="000048"/>
          </a:solidFill>
          <a:latin typeface="+mn-lt"/>
          <a:ea typeface="+mn-ea"/>
        </a:defRPr>
      </a:lvl3pPr>
      <a:lvl4pPr marL="1371600" indent="-231775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4pPr>
      <a:lvl5pPr marL="17176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5pPr>
      <a:lvl6pPr marL="21748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6pPr>
      <a:lvl7pPr marL="26320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7pPr>
      <a:lvl8pPr marL="30892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8pPr>
      <a:lvl9pPr marL="3546475" indent="-173038" algn="l" rtl="0" eaLnBrk="0" fontAlgn="base" hangingPunct="0">
        <a:spcBef>
          <a:spcPct val="30000"/>
        </a:spcBef>
        <a:spcAft>
          <a:spcPct val="0"/>
        </a:spcAft>
        <a:buClr>
          <a:srgbClr val="FFCC00"/>
        </a:buClr>
        <a:buSzPct val="65000"/>
        <a:buFont typeface="Wingdings" pitchFamily="2" charset="2"/>
        <a:buChar char="n"/>
        <a:defRPr sz="2400">
          <a:solidFill>
            <a:srgbClr val="000048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98650" y="3990464"/>
            <a:ext cx="5340350" cy="591573"/>
          </a:xfrm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17088" dir="2436078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第二讲   </a:t>
            </a:r>
            <a:r>
              <a:rPr lang="en-US" altLang="zh-CN" sz="3600" dirty="0" err="1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Matlab</a:t>
            </a:r>
            <a:r>
              <a:rPr lang="zh-CN" altLang="en-US" sz="3600" dirty="0" smtClean="0">
                <a:solidFill>
                  <a:srgbClr val="0000B4"/>
                </a:solidFill>
                <a:latin typeface="方正舒体" pitchFamily="2" charset="-122"/>
                <a:ea typeface="方正舒体" pitchFamily="2" charset="-122"/>
              </a:rPr>
              <a:t>概述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057275" y="2252663"/>
            <a:ext cx="7215188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CC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tabLst>
                <a:tab pos="457200" algn="l"/>
              </a:tabLst>
            </a:pP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经济模型</a:t>
            </a:r>
            <a:r>
              <a:rPr kumimoji="1" lang="zh-CN" altLang="en-US" sz="5400" b="1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Matlab</a:t>
            </a:r>
            <a:r>
              <a:rPr lang="zh-CN" altLang="en-US" sz="5400" b="1">
                <a:solidFill>
                  <a:srgbClr val="990033"/>
                </a:solidFill>
                <a:latin typeface="Arial" charset="0"/>
                <a:ea typeface="黑体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0" y="700088"/>
            <a:ext cx="7232650" cy="6477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m-</a:t>
            </a:r>
            <a:r>
              <a:rPr lang="zh-CN" altLang="en-US" dirty="0" smtClean="0"/>
              <a:t>文件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2236788"/>
            <a:ext cx="7943850" cy="224631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D6009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将要重复输入的所有命令按顺序放到一个扩展名为“</a:t>
            </a:r>
            <a:r>
              <a:rPr lang="en-US" altLang="zh-CN" smtClean="0"/>
              <a:t>.m”</a:t>
            </a:r>
            <a:r>
              <a:rPr lang="zh-CN" altLang="en-US" smtClean="0"/>
              <a:t>的文本文件中</a:t>
            </a:r>
          </a:p>
          <a:p>
            <a:r>
              <a:rPr lang="zh-CN" altLang="en-US" smtClean="0"/>
              <a:t>运行</a:t>
            </a:r>
          </a:p>
          <a:p>
            <a:pPr lvl="1"/>
            <a:r>
              <a:rPr lang="zh-CN" altLang="en-US" smtClean="0"/>
              <a:t>命令窗口：输入</a:t>
            </a:r>
            <a:r>
              <a:rPr lang="en-US" altLang="zh-CN" smtClean="0"/>
              <a:t>M</a:t>
            </a:r>
            <a:r>
              <a:rPr lang="zh-CN" altLang="en-US" smtClean="0"/>
              <a:t>文件的文件名</a:t>
            </a:r>
          </a:p>
          <a:p>
            <a:pPr lvl="1"/>
            <a:r>
              <a:rPr lang="en-US" altLang="zh-CN" smtClean="0"/>
              <a:t>M</a:t>
            </a:r>
            <a:r>
              <a:rPr lang="zh-CN" altLang="en-US" smtClean="0"/>
              <a:t>文件窗口：</a:t>
            </a:r>
            <a:r>
              <a:rPr lang="en-US" altLang="zh-CN" smtClean="0"/>
              <a:t>F5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04863" y="4654550"/>
            <a:ext cx="543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48"/>
                </a:solidFill>
                <a:latin typeface="Tahoma" pitchFamily="34" charset="0"/>
                <a:ea typeface="宋体" pitchFamily="2" charset="-122"/>
              </a:rPr>
              <a:t>例：画图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200900" y="5260975"/>
            <a:ext cx="9429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l00.m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90550" y="1476375"/>
            <a:ext cx="2540000" cy="5857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、命令文件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1346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1238" y="1338263"/>
            <a:ext cx="7953375" cy="2973387"/>
          </a:xfrm>
        </p:spPr>
        <p:txBody>
          <a:bodyPr/>
          <a:lstStyle/>
          <a:p>
            <a:r>
              <a:rPr lang="zh-CN" altLang="en-US" b="1" smtClean="0"/>
              <a:t>实现函数功能：运算符</a:t>
            </a:r>
          </a:p>
          <a:p>
            <a:r>
              <a:rPr lang="zh-CN" altLang="en-US" b="1" smtClean="0"/>
              <a:t>定义</a:t>
            </a:r>
            <a:r>
              <a:rPr lang="en-US" altLang="zh-CN" b="1" smtClean="0"/>
              <a:t>MATLAB</a:t>
            </a:r>
            <a:r>
              <a:rPr lang="zh-CN" altLang="en-US" b="1" smtClean="0"/>
              <a:t>函数</a:t>
            </a:r>
          </a:p>
          <a:p>
            <a:pPr lvl="1"/>
            <a:r>
              <a:rPr lang="en-US" altLang="zh-CN" smtClean="0"/>
              <a:t>function [out1, out2, ...] = myfun(in1, in2, ...)</a:t>
            </a:r>
          </a:p>
          <a:p>
            <a:pPr lvl="1"/>
            <a:r>
              <a:rPr lang="zh-CN" altLang="en-US" b="1" smtClean="0"/>
              <a:t>函数表达式</a:t>
            </a:r>
          </a:p>
          <a:p>
            <a:r>
              <a:rPr lang="zh-CN" altLang="en-US" b="1" smtClean="0"/>
              <a:t>使用</a:t>
            </a:r>
            <a:r>
              <a:rPr lang="en-US" altLang="zh-CN" b="1" smtClean="0"/>
              <a:t>MATLAB</a:t>
            </a:r>
            <a:r>
              <a:rPr lang="zh-CN" altLang="en-US" b="1" smtClean="0"/>
              <a:t>函数</a:t>
            </a:r>
          </a:p>
          <a:p>
            <a:pPr lvl="1"/>
            <a:r>
              <a:rPr lang="zh-CN" altLang="en-US" b="1" smtClean="0"/>
              <a:t>命令窗口：文件名（</a:t>
            </a:r>
            <a:r>
              <a:rPr lang="en-US" altLang="zh-CN" b="1" smtClean="0"/>
              <a:t>……</a:t>
            </a:r>
            <a:r>
              <a:rPr lang="zh-CN" altLang="en-US" b="1" smtClean="0"/>
              <a:t>）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904875" y="4778375"/>
            <a:ext cx="7215188" cy="14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function   f=fun(x,y)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      f=100*(y-x^2)^2+(1-x)^2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f(1,2)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854075" y="4437063"/>
            <a:ext cx="51117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kumimoji="1" lang="zh-CN" altLang="en-US" b="1">
                <a:ea typeface="宋体" pitchFamily="2" charset="-122"/>
              </a:rPr>
              <a:t>例：定义函数 </a:t>
            </a:r>
            <a:r>
              <a:rPr kumimoji="1" lang="en-US" altLang="zh-CN" b="1">
                <a:ea typeface="宋体" pitchFamily="2" charset="-122"/>
              </a:rPr>
              <a:t>f(x,y)=100(y-x</a:t>
            </a:r>
            <a:r>
              <a:rPr kumimoji="1" lang="en-US" altLang="zh-CN" b="1" baseline="30000">
                <a:ea typeface="宋体" pitchFamily="2" charset="-122"/>
              </a:rPr>
              <a:t>2</a:t>
            </a:r>
            <a:r>
              <a:rPr kumimoji="1" lang="en-US" altLang="zh-CN" b="1">
                <a:ea typeface="宋体" pitchFamily="2" charset="-122"/>
              </a:rPr>
              <a:t>)</a:t>
            </a:r>
            <a:r>
              <a:rPr kumimoji="1" lang="en-US" altLang="zh-CN" b="1" baseline="30000">
                <a:ea typeface="宋体" pitchFamily="2" charset="-122"/>
              </a:rPr>
              <a:t>2</a:t>
            </a:r>
            <a:r>
              <a:rPr kumimoji="1" lang="en-US" altLang="zh-CN" b="1">
                <a:ea typeface="宋体" pitchFamily="2" charset="-122"/>
              </a:rPr>
              <a:t>+(1-x)</a:t>
            </a:r>
            <a:r>
              <a:rPr kumimoji="1" lang="en-US" altLang="zh-CN" b="1" baseline="30000">
                <a:ea typeface="宋体" pitchFamily="2" charset="-122"/>
              </a:rPr>
              <a:t>2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7593013" y="5703888"/>
            <a:ext cx="954087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fun.m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679450"/>
            <a:ext cx="3425825" cy="5365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0000FF"/>
                </a:solidFill>
              </a:rPr>
              <a:t>2</a:t>
            </a:r>
            <a:r>
              <a:rPr lang="zh-CN" altLang="en-US" sz="3200" kern="1200" dirty="0" smtClean="0">
                <a:solidFill>
                  <a:srgbClr val="0000FF"/>
                </a:solidFill>
              </a:rPr>
              <a:t>、函数</a:t>
            </a:r>
            <a:r>
              <a:rPr lang="zh-CN" altLang="en-US" sz="3200" kern="1200" dirty="0">
                <a:solidFill>
                  <a:srgbClr val="0000FF"/>
                </a:solidFill>
              </a:rPr>
              <a:t>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511675" y="3286125"/>
            <a:ext cx="4422775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DC0081"/>
              </a:buClr>
              <a:defRPr/>
            </a:pPr>
            <a:r>
              <a:rPr lang="zh-CN" altLang="en-US" kern="0" dirty="0">
                <a:solidFill>
                  <a:srgbClr val="000048"/>
                </a:solidFill>
                <a:latin typeface="Arial"/>
                <a:ea typeface="楷体_GB2312"/>
              </a:rPr>
              <a:t>输出变量</a:t>
            </a:r>
            <a:r>
              <a:rPr lang="en-US" altLang="zh-CN" kern="0" dirty="0">
                <a:solidFill>
                  <a:srgbClr val="000048"/>
                </a:solidFill>
                <a:latin typeface="Arial"/>
                <a:ea typeface="楷体_GB2312"/>
              </a:rPr>
              <a:t>=</a:t>
            </a:r>
            <a:r>
              <a:rPr lang="zh-CN" altLang="en-US" kern="0" dirty="0">
                <a:solidFill>
                  <a:srgbClr val="000048"/>
                </a:solidFill>
                <a:latin typeface="Arial"/>
                <a:ea typeface="楷体_GB2312"/>
              </a:rPr>
              <a:t>文件名（输入变量）</a:t>
            </a:r>
          </a:p>
        </p:txBody>
      </p:sp>
    </p:spTree>
    <p:extLst>
      <p:ext uri="{BB962C8B-B14F-4D97-AF65-F5344CB8AC3E}">
        <p14:creationId xmlns:p14="http://schemas.microsoft.com/office/powerpoint/2010/main" xmlns="" val="11346218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>
            <a:outerShdw dist="35921" dir="2700000" algn="ctr" rotWithShape="0">
              <a:srgbClr val="000066"/>
            </a:outerShdw>
          </a:effectLst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四、帮助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1498600"/>
            <a:ext cx="7321550" cy="4911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help</a:t>
            </a:r>
            <a:r>
              <a:rPr lang="zh-CN" altLang="en-US" b="1" dirty="0" smtClean="0">
                <a:solidFill>
                  <a:schemeClr val="accent2"/>
                </a:solidFill>
              </a:rPr>
              <a:t>命令</a:t>
            </a:r>
          </a:p>
          <a:p>
            <a:r>
              <a:rPr lang="zh-CN" altLang="en-US" b="1" dirty="0" smtClean="0"/>
              <a:t>查询函数用法：</a:t>
            </a:r>
            <a:r>
              <a:rPr lang="en-US" altLang="zh-CN" b="1" dirty="0" smtClean="0">
                <a:solidFill>
                  <a:srgbClr val="008000"/>
                </a:solidFill>
              </a:rPr>
              <a:t>help + </a:t>
            </a:r>
            <a:r>
              <a:rPr lang="zh-CN" altLang="en-US" b="1" dirty="0" smtClean="0">
                <a:solidFill>
                  <a:srgbClr val="008000"/>
                </a:solidFill>
              </a:rPr>
              <a:t>函数名</a:t>
            </a:r>
          </a:p>
          <a:p>
            <a:r>
              <a:rPr lang="zh-CN" altLang="en-US" b="1" dirty="0" smtClean="0"/>
              <a:t>打开帮助窗口</a:t>
            </a:r>
            <a:r>
              <a:rPr lang="zh-CN" altLang="en-US" b="1" dirty="0" smtClean="0">
                <a:solidFill>
                  <a:srgbClr val="008000"/>
                </a:solidFill>
              </a:rPr>
              <a:t>：</a:t>
            </a:r>
            <a:r>
              <a:rPr lang="en-US" altLang="zh-CN" b="1" dirty="0" err="1" smtClean="0">
                <a:solidFill>
                  <a:srgbClr val="008000"/>
                </a:solidFill>
              </a:rPr>
              <a:t>helpwin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intro</a:t>
            </a:r>
            <a:r>
              <a:rPr lang="zh-CN" altLang="en-US" b="1" dirty="0" smtClean="0">
                <a:solidFill>
                  <a:schemeClr val="accent2"/>
                </a:solidFill>
              </a:rPr>
              <a:t>命令</a:t>
            </a:r>
          </a:p>
          <a:p>
            <a:r>
              <a:rPr lang="zh-CN" altLang="en-US" b="1" dirty="0" smtClean="0"/>
              <a:t>简单演示</a:t>
            </a:r>
            <a:r>
              <a:rPr lang="en-US" altLang="zh-CN" b="1" dirty="0" smtClean="0"/>
              <a:t>:  </a:t>
            </a:r>
            <a:r>
              <a:rPr lang="en-US" altLang="zh-CN" b="1" dirty="0" smtClean="0">
                <a:solidFill>
                  <a:srgbClr val="008000"/>
                </a:solidFill>
              </a:rPr>
              <a:t>intro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accent2"/>
                </a:solidFill>
              </a:rPr>
              <a:t>demo</a:t>
            </a:r>
            <a:r>
              <a:rPr lang="zh-CN" altLang="en-US" b="1" dirty="0" smtClean="0">
                <a:solidFill>
                  <a:schemeClr val="accent2"/>
                </a:solidFill>
              </a:rPr>
              <a:t>命令</a:t>
            </a:r>
          </a:p>
          <a:p>
            <a:r>
              <a:rPr lang="zh-CN" altLang="en-US" b="1" dirty="0" smtClean="0"/>
              <a:t>浏览例子演示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solidFill>
                  <a:srgbClr val="008000"/>
                </a:solidFill>
              </a:rPr>
              <a:t>demo</a:t>
            </a: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语言示例</a:t>
            </a:r>
            <a:r>
              <a:rPr lang="zh-CN" altLang="en-US" b="1" dirty="0" smtClean="0"/>
              <a:t>：在打开的窗口内单击</a:t>
            </a:r>
            <a:r>
              <a:rPr lang="en-US" altLang="zh-CN" b="1" dirty="0" err="1" smtClean="0"/>
              <a:t>matlab</a:t>
            </a:r>
            <a:r>
              <a:rPr lang="zh-CN" altLang="en-US" b="1" dirty="0" smtClean="0"/>
              <a:t>之下的</a:t>
            </a:r>
            <a:r>
              <a:rPr lang="en-US" altLang="zh-CN" b="1" dirty="0" smtClean="0"/>
              <a:t>Matrices,</a:t>
            </a:r>
            <a:r>
              <a:rPr lang="zh-CN" altLang="en-US" b="1" dirty="0" smtClean="0"/>
              <a:t>然后选择右下方窗口中的例子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双击打开该例程</a:t>
            </a:r>
            <a:r>
              <a:rPr lang="en-US" altLang="zh-CN" b="1" dirty="0" smtClean="0"/>
              <a:t>. </a:t>
            </a:r>
          </a:p>
        </p:txBody>
      </p:sp>
      <p:pic>
        <p:nvPicPr>
          <p:cNvPr id="21508" name="Picture 4" descr="C:\Documents and Settings\sun\My Documents\临时\奥运吉祥物：福娃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6138" y="819150"/>
            <a:ext cx="8032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425575"/>
            <a:ext cx="8078788" cy="43033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、建立</a:t>
            </a:r>
            <a:r>
              <a:rPr lang="en-US" altLang="zh-CN" dirty="0"/>
              <a:t>m</a:t>
            </a:r>
            <a:r>
              <a:rPr lang="zh-CN" altLang="zh-CN" dirty="0"/>
              <a:t>文件，键入：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）保存，文件名为</a:t>
            </a:r>
            <a:r>
              <a:rPr lang="en-US" altLang="zh-CN" dirty="0"/>
              <a:t>1</a:t>
            </a:r>
            <a:r>
              <a:rPr lang="zh-CN" altLang="zh-CN" dirty="0"/>
              <a:t>，执行此文件</a:t>
            </a:r>
            <a:r>
              <a:rPr lang="en-US" altLang="zh-CN" dirty="0"/>
              <a:t>  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）另存为，文件名为</a:t>
            </a:r>
            <a:r>
              <a:rPr lang="en-US" altLang="zh-CN" dirty="0"/>
              <a:t>a1</a:t>
            </a:r>
            <a:r>
              <a:rPr lang="zh-CN" altLang="zh-CN" dirty="0"/>
              <a:t>，执行此文件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dirty="0"/>
              <a:t>问题：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dirty="0"/>
              <a:t>两个文件执行结果是否相同，正确答案为多少？为什么？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、建立</a:t>
            </a:r>
            <a:r>
              <a:rPr lang="en-US" altLang="zh-CN" dirty="0"/>
              <a:t>m</a:t>
            </a:r>
            <a:r>
              <a:rPr lang="zh-CN" altLang="zh-CN" dirty="0"/>
              <a:t>函数文件，函数为：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dirty="0"/>
              <a:t>并</a:t>
            </a:r>
            <a:r>
              <a:rPr lang="zh-CN" altLang="zh-CN" dirty="0" smtClean="0"/>
              <a:t>计算</a:t>
            </a:r>
            <a:r>
              <a:rPr lang="en-US" altLang="zh-CN" dirty="0" smtClean="0"/>
              <a:t>  f(1)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1800526"/>
              </p:ext>
            </p:extLst>
          </p:nvPr>
        </p:nvGraphicFramePr>
        <p:xfrm>
          <a:off x="3830128" y="1422337"/>
          <a:ext cx="1966823" cy="434439"/>
        </p:xfrm>
        <a:graphic>
          <a:graphicData uri="http://schemas.openxmlformats.org/presentationml/2006/ole">
            <p:oleObj spid="_x0000_s57357" name="Equation" r:id="rId3" imgW="787058" imgH="177723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9333306"/>
              </p:ext>
            </p:extLst>
          </p:nvPr>
        </p:nvGraphicFramePr>
        <p:xfrm>
          <a:off x="4804913" y="4653005"/>
          <a:ext cx="1828800" cy="488789"/>
        </p:xfrm>
        <a:graphic>
          <a:graphicData uri="http://schemas.openxmlformats.org/presentationml/2006/ole">
            <p:oleObj spid="_x0000_s57358" name="Equation" r:id="rId4" imgW="876300" imgH="2286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80229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754063"/>
            <a:ext cx="7232650" cy="536575"/>
          </a:xfrm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182562" rIns="182562" anchor="t"/>
          <a:lstStyle/>
          <a:p>
            <a:r>
              <a:rPr lang="zh-CN" altLang="en-US" sz="3200" smtClean="0">
                <a:solidFill>
                  <a:srgbClr val="0000FF"/>
                </a:solidFill>
              </a:rPr>
              <a:t>提醒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463" y="1662113"/>
            <a:ext cx="7321550" cy="3380029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上机实验</a:t>
            </a: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第</a:t>
            </a:r>
            <a:r>
              <a:rPr lang="en-US" altLang="zh-CN" dirty="0" smtClean="0">
                <a:cs typeface="+mn-cs"/>
              </a:rPr>
              <a:t>3 6 9 12 15</a:t>
            </a:r>
            <a:r>
              <a:rPr lang="zh-CN" altLang="en-US" dirty="0" smtClean="0">
                <a:cs typeface="+mn-cs"/>
              </a:rPr>
              <a:t>周   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实验室</a:t>
            </a:r>
            <a:r>
              <a:rPr lang="en-US" altLang="zh-CN" dirty="0"/>
              <a:t>I203 </a:t>
            </a:r>
            <a:r>
              <a:rPr lang="en-US" altLang="zh-CN" dirty="0" smtClean="0"/>
              <a:t>I204</a:t>
            </a:r>
          </a:p>
          <a:p>
            <a:pPr>
              <a:defRPr/>
            </a:pPr>
            <a:r>
              <a:rPr lang="en-US" altLang="zh-CN" dirty="0" smtClean="0">
                <a:cs typeface="+mn-cs"/>
              </a:rPr>
              <a:t>10</a:t>
            </a:r>
            <a:r>
              <a:rPr lang="zh-CN" altLang="en-US" dirty="0" smtClean="0">
                <a:cs typeface="+mn-cs"/>
              </a:rPr>
              <a:t>月</a:t>
            </a:r>
            <a:r>
              <a:rPr lang="en-US" altLang="zh-CN" dirty="0" smtClean="0">
                <a:cs typeface="+mn-cs"/>
              </a:rPr>
              <a:t>19</a:t>
            </a:r>
            <a:r>
              <a:rPr lang="zh-CN" altLang="en-US" dirty="0" smtClean="0">
                <a:cs typeface="+mn-cs"/>
              </a:rPr>
              <a:t>日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补课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>
                <a:cs typeface="+mn-cs"/>
              </a:rPr>
              <a:t>时间</a:t>
            </a:r>
            <a:r>
              <a:rPr lang="zh-CN" altLang="en-US" dirty="0" smtClean="0">
                <a:cs typeface="+mn-cs"/>
              </a:rPr>
              <a:t>地点不变</a:t>
            </a:r>
            <a:endParaRPr lang="en-US" altLang="zh-CN" dirty="0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下午</a:t>
            </a:r>
            <a:r>
              <a:rPr lang="en-US" altLang="zh-CN" dirty="0" smtClean="0">
                <a:cs typeface="+mn-cs"/>
              </a:rPr>
              <a:t>H501</a:t>
            </a:r>
            <a:endParaRPr lang="en-US" altLang="zh-CN" dirty="0">
              <a:cs typeface="+mn-cs"/>
            </a:endParaRPr>
          </a:p>
        </p:txBody>
      </p:sp>
      <p:pic>
        <p:nvPicPr>
          <p:cNvPr id="22532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7563" y="838200"/>
            <a:ext cx="76358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59700" cy="2057400"/>
          </a:xfrm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4000" b="0" dirty="0" smtClean="0">
                <a:solidFill>
                  <a:srgbClr val="8411A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  <a:ea typeface="方正舒体" pitchFamily="2" charset="-122"/>
              </a:rPr>
              <a:t>END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sun\My Documents\临时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597025"/>
            <a:ext cx="59309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681163"/>
            <a:ext cx="1139825" cy="430212"/>
          </a:xfrm>
          <a:solidFill>
            <a:schemeClr val="accent1"/>
          </a:solidFill>
          <a:ln>
            <a:solidFill>
              <a:srgbClr val="D60093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/>
              <a:t>菜单栏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55625" y="2185988"/>
            <a:ext cx="11398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工具栏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659438" y="3360738"/>
            <a:ext cx="1466850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命令窗口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673725" y="1536700"/>
            <a:ext cx="1139825" cy="4302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路径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28600" y="3468688"/>
            <a:ext cx="1466850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起始面板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28600" y="4724400"/>
            <a:ext cx="1466850" cy="4302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命令历史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28600" y="4110038"/>
            <a:ext cx="1466850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工作变量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27013" y="5338763"/>
            <a:ext cx="1466850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当前目录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076700" y="5991225"/>
            <a:ext cx="1781175" cy="4302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00048"/>
                </a:solidFill>
                <a:latin typeface="Arial" charset="0"/>
              </a:rPr>
              <a:t>M</a:t>
            </a: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文件窗口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932488" y="5992813"/>
            <a:ext cx="1466850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图形窗口</a:t>
            </a: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auto">
          <a:xfrm>
            <a:off x="3883025" y="1538288"/>
            <a:ext cx="1139825" cy="4302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 algn="ctr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48"/>
                </a:solidFill>
                <a:latin typeface="Arial" charset="0"/>
              </a:rPr>
              <a:t>菜单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99" y="926925"/>
            <a:ext cx="8062912" cy="536575"/>
          </a:xfrm>
          <a:effectLst>
            <a:outerShdw dist="17961" dir="2700000" algn="ctr" rotWithShape="0">
              <a:srgbClr val="000066"/>
            </a:outerShdw>
          </a:effectLst>
        </p:spPr>
        <p:txBody>
          <a:bodyPr lIns="182562" rIns="182562"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0000FF"/>
                </a:solidFill>
                <a:cs typeface="+mn-cs"/>
              </a:rPr>
              <a:t>MATLAB</a:t>
            </a:r>
            <a:r>
              <a:rPr lang="zh-CN" altLang="en-US" sz="3200" kern="1200" dirty="0" smtClean="0">
                <a:solidFill>
                  <a:srgbClr val="0000FF"/>
                </a:solidFill>
                <a:cs typeface="+mn-cs"/>
              </a:rPr>
              <a:t>界面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293863" y="208669"/>
            <a:ext cx="72326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一、初试</a:t>
            </a:r>
            <a:r>
              <a:rPr kumimoji="0" lang="en-US" altLang="zh-CN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Matlab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2471738"/>
            <a:ext cx="7321550" cy="2046287"/>
          </a:xfrm>
        </p:spPr>
        <p:txBody>
          <a:bodyPr/>
          <a:lstStyle/>
          <a:p>
            <a:r>
              <a:rPr lang="zh-CN" altLang="en-US" sz="2800" dirty="0" smtClean="0">
                <a:latin typeface="楷体_GB2312" pitchFamily="49" charset="-122"/>
              </a:rPr>
              <a:t>在工作区内计算</a:t>
            </a:r>
          </a:p>
          <a:p>
            <a:pPr lvl="1"/>
            <a:r>
              <a:rPr lang="zh-CN" altLang="en-US" dirty="0" smtClean="0"/>
              <a:t>在命令窗口可直接输入运算命令进行运算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1+2+3,   pi,   sin(pi)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01725" y="4906963"/>
            <a:ext cx="21717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buClr>
                <a:srgbClr val="0099FF"/>
              </a:buClr>
              <a:buSzPct val="75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</a:rPr>
              <a:t>清屏： 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</a:rPr>
              <a:t>clc</a:t>
            </a:r>
            <a:endParaRPr lang="en-US" altLang="zh-CN" b="1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00900" y="5260975"/>
            <a:ext cx="9429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48"/>
                </a:solidFill>
                <a:latin typeface="Arial" charset="0"/>
              </a:rPr>
              <a:t>l00.m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915988"/>
            <a:ext cx="8062913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、基本计算</a:t>
            </a:r>
          </a:p>
        </p:txBody>
      </p:sp>
    </p:spTree>
    <p:extLst>
      <p:ext uri="{BB962C8B-B14F-4D97-AF65-F5344CB8AC3E}">
        <p14:creationId xmlns:p14="http://schemas.microsoft.com/office/powerpoint/2010/main" xmlns="" val="163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213" y="1790700"/>
            <a:ext cx="7321550" cy="2940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建立一个随机整数矩阵</a:t>
            </a:r>
            <a:r>
              <a:rPr lang="en-US" altLang="zh-CN" smtClean="0"/>
              <a:t>A</a:t>
            </a:r>
          </a:p>
          <a:p>
            <a:r>
              <a:rPr lang="zh-CN" altLang="en-US" smtClean="0"/>
              <a:t>求</a:t>
            </a:r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的转置</a:t>
            </a:r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的行列式</a:t>
            </a:r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的逆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203700" y="3163888"/>
            <a:ext cx="25161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A=fix(15*rand(n))</a:t>
            </a:r>
          </a:p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A’</a:t>
            </a:r>
          </a:p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det</a:t>
            </a:r>
          </a:p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inv(A)</a:t>
            </a:r>
          </a:p>
        </p:txBody>
      </p:sp>
      <p:pic>
        <p:nvPicPr>
          <p:cNvPr id="13316" name="Picture 4" descr="C:\Documents and Settings\sun\My Documents\临时\奥运吉祥物：福娃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8513" y="4832350"/>
            <a:ext cx="760412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22338" y="925513"/>
            <a:ext cx="72326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2</a:t>
            </a:r>
            <a:r>
              <a:rPr lang="zh-CN" altLang="en-US" sz="3200" smtClean="0">
                <a:solidFill>
                  <a:srgbClr val="0000FF"/>
                </a:solidFill>
              </a:rPr>
              <a:t>、代数运算</a:t>
            </a:r>
          </a:p>
        </p:txBody>
      </p:sp>
    </p:spTree>
    <p:extLst>
      <p:ext uri="{BB962C8B-B14F-4D97-AF65-F5344CB8AC3E}">
        <p14:creationId xmlns:p14="http://schemas.microsoft.com/office/powerpoint/2010/main" xmlns="" val="28990046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1579563"/>
            <a:ext cx="7199313" cy="38893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mtClean="0"/>
              <a:t>例：求</a:t>
            </a:r>
          </a:p>
          <a:p>
            <a:pPr lvl="1">
              <a:lnSpc>
                <a:spcPct val="140000"/>
              </a:lnSpc>
            </a:pPr>
            <a:endParaRPr lang="zh-CN" altLang="en-US" smtClean="0"/>
          </a:p>
          <a:p>
            <a:pPr lvl="1">
              <a:lnSpc>
                <a:spcPct val="140000"/>
              </a:lnSpc>
            </a:pPr>
            <a:endParaRPr lang="zh-CN" altLang="en-US" smtClean="0"/>
          </a:p>
          <a:p>
            <a:pPr lvl="1">
              <a:lnSpc>
                <a:spcPct val="140000"/>
              </a:lnSpc>
            </a:pPr>
            <a:r>
              <a:rPr lang="zh-CN" altLang="en-US" smtClean="0"/>
              <a:t>极限</a:t>
            </a:r>
          </a:p>
          <a:p>
            <a:pPr lvl="1">
              <a:lnSpc>
                <a:spcPct val="140000"/>
              </a:lnSpc>
            </a:pPr>
            <a:r>
              <a:rPr lang="zh-CN" altLang="en-US" smtClean="0"/>
              <a:t>导数</a:t>
            </a:r>
          </a:p>
          <a:p>
            <a:pPr lvl="1">
              <a:lnSpc>
                <a:spcPct val="140000"/>
              </a:lnSpc>
            </a:pPr>
            <a:r>
              <a:rPr lang="zh-CN" altLang="en-US" smtClean="0"/>
              <a:t>积分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121025" y="1649413"/>
          <a:ext cx="3352800" cy="539750"/>
        </p:xfrm>
        <a:graphic>
          <a:graphicData uri="http://schemas.openxmlformats.org/presentationml/2006/ole">
            <p:oleObj spid="_x0000_s78850" name="公式" r:id="rId4" imgW="2056320" imgH="241200" progId="">
              <p:embed/>
            </p:oleObj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1350" y="2792413"/>
            <a:ext cx="4013200" cy="27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x=‘x’ ;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y=‘x^3-14*x^2-9*x+20’ 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lim(y,x,0) 	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f1=diff(y)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f2=int(‘x^3-14*x^2-9*x+20’)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99FF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f3=int(y,0,2)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652463"/>
            <a:ext cx="7232650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</a:rPr>
              <a:t>、微积分运算</a:t>
            </a:r>
          </a:p>
        </p:txBody>
      </p:sp>
    </p:spTree>
    <p:extLst>
      <p:ext uri="{BB962C8B-B14F-4D97-AF65-F5344CB8AC3E}">
        <p14:creationId xmlns:p14="http://schemas.microsoft.com/office/powerpoint/2010/main" xmlns="" val="13193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9788" y="1479550"/>
            <a:ext cx="7321550" cy="2392363"/>
          </a:xfrm>
          <a:noFill/>
        </p:spPr>
        <p:txBody>
          <a:bodyPr/>
          <a:lstStyle/>
          <a:p>
            <a:r>
              <a:rPr lang="zh-CN" altLang="en-US" smtClean="0"/>
              <a:t>例：画曲线图</a:t>
            </a:r>
          </a:p>
          <a:p>
            <a:pPr lvl="1"/>
            <a:r>
              <a:rPr lang="en-US" altLang="zh-CN" smtClean="0"/>
              <a:t>Y=x</a:t>
            </a:r>
            <a:r>
              <a:rPr lang="en-US" altLang="zh-CN" sz="2500" baseline="30000" smtClean="0"/>
              <a:t>2</a:t>
            </a:r>
            <a:r>
              <a:rPr lang="en-US" altLang="zh-CN" smtClean="0"/>
              <a:t>       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[-2,2]  </a:t>
            </a:r>
          </a:p>
          <a:p>
            <a:pPr lvl="2"/>
            <a:r>
              <a:rPr lang="en-US" altLang="zh-CN" smtClean="0"/>
              <a:t> (</a:t>
            </a:r>
            <a:r>
              <a:rPr lang="zh-CN" altLang="en-US" smtClean="0"/>
              <a:t>蓝色实线型绘图    默认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Y=sin(x) 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[-2</a:t>
            </a:r>
            <a:r>
              <a:rPr lang="en-US" altLang="zh-CN" smtClean="0">
                <a:sym typeface="Symbol" pitchFamily="18" charset="2"/>
              </a:rPr>
              <a:t></a:t>
            </a:r>
            <a:r>
              <a:rPr lang="en-US" altLang="zh-CN" smtClean="0"/>
              <a:t>,2 </a:t>
            </a:r>
            <a:r>
              <a:rPr lang="en-US" altLang="zh-CN" smtClean="0">
                <a:sym typeface="Symbol" pitchFamily="18" charset="2"/>
              </a:rPr>
              <a:t></a:t>
            </a:r>
            <a:r>
              <a:rPr lang="en-US" altLang="zh-CN" smtClean="0"/>
              <a:t>]  </a:t>
            </a:r>
          </a:p>
          <a:p>
            <a:pPr lvl="2"/>
            <a:r>
              <a:rPr lang="en-US" altLang="zh-CN" smtClean="0"/>
              <a:t>(</a:t>
            </a:r>
            <a:r>
              <a:rPr lang="zh-CN" altLang="en-US" smtClean="0"/>
              <a:t>红色虚线型绘图</a:t>
            </a:r>
            <a:r>
              <a:rPr lang="en-US" altLang="zh-CN" smtClean="0"/>
              <a:t>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598488"/>
            <a:ext cx="8080375" cy="530225"/>
          </a:xfrm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smtClean="0">
                <a:solidFill>
                  <a:srgbClr val="0000FF"/>
                </a:solidFill>
              </a:rPr>
              <a:t>4</a:t>
            </a:r>
            <a:r>
              <a:rPr lang="zh-CN" altLang="en-US" sz="3200" smtClean="0">
                <a:solidFill>
                  <a:srgbClr val="0000FF"/>
                </a:solidFill>
              </a:rPr>
              <a:t>、绘图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47750" y="4154488"/>
            <a:ext cx="5399088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x=-2:0.1:2;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y=x.^2; plot(x,y),hold 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x= linspace(-2*pi,2*pi,30);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</a:pPr>
            <a:r>
              <a:rPr lang="en-US" altLang="zh-CN">
                <a:solidFill>
                  <a:srgbClr val="CC0000"/>
                </a:solidFill>
                <a:latin typeface="Arial" charset="0"/>
                <a:ea typeface="宋体" pitchFamily="2" charset="-122"/>
              </a:rPr>
              <a:t>y= sin(x); plot(x,y,’r*’),hold off</a:t>
            </a:r>
          </a:p>
        </p:txBody>
      </p:sp>
    </p:spTree>
    <p:extLst>
      <p:ext uri="{BB962C8B-B14F-4D97-AF65-F5344CB8AC3E}">
        <p14:creationId xmlns:p14="http://schemas.microsoft.com/office/powerpoint/2010/main" xmlns="" val="4578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582613"/>
            <a:ext cx="4884737" cy="641350"/>
          </a:xfrm>
          <a:noFill/>
          <a:effectLst>
            <a:outerShdw dist="17961" dir="2700000" algn="ctr" rotWithShape="0">
              <a:srgbClr val="000066"/>
            </a:outerShdw>
          </a:effectLst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 smtClean="0"/>
              <a:t>数学软件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2098675"/>
            <a:ext cx="7321550" cy="420688"/>
          </a:xfrm>
        </p:spPr>
        <p:txBody>
          <a:bodyPr/>
          <a:lstStyle/>
          <a:p>
            <a:r>
              <a:rPr lang="zh-CN" altLang="en-US" smtClean="0"/>
              <a:t>目前较流行的数学软件主要有：</a:t>
            </a:r>
          </a:p>
        </p:txBody>
      </p:sp>
      <p:grpSp>
        <p:nvGrpSpPr>
          <p:cNvPr id="561156" name="Group 4"/>
          <p:cNvGrpSpPr>
            <a:grpSpLocks/>
          </p:cNvGrpSpPr>
          <p:nvPr/>
        </p:nvGrpSpPr>
        <p:grpSpPr bwMode="auto">
          <a:xfrm>
            <a:off x="5395913" y="2559050"/>
            <a:ext cx="1828800" cy="2438400"/>
            <a:chOff x="3638" y="1166"/>
            <a:chExt cx="1152" cy="2935"/>
          </a:xfrm>
        </p:grpSpPr>
        <p:pic>
          <p:nvPicPr>
            <p:cNvPr id="5138" name="Picture 5" descr="intro_chart2"/>
            <p:cNvPicPr>
              <a:picLocks noChangeAspect="1" noChangeArrowheads="1"/>
            </p:cNvPicPr>
            <p:nvPr/>
          </p:nvPicPr>
          <p:blipFill>
            <a:blip r:embed="rId4">
              <a:lum bright="-12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3159" t="26991" r="16841" b="5069"/>
            <a:stretch>
              <a:fillRect/>
            </a:stretch>
          </p:blipFill>
          <p:spPr bwMode="auto">
            <a:xfrm>
              <a:off x="3638" y="1166"/>
              <a:ext cx="1152" cy="2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1158" name="Rectangle 6"/>
            <p:cNvSpPr>
              <a:spLocks noChangeArrowheads="1"/>
            </p:cNvSpPr>
            <p:nvPr/>
          </p:nvSpPr>
          <p:spPr bwMode="auto">
            <a:xfrm rot="5400000">
              <a:off x="3782" y="1833"/>
              <a:ext cx="631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>
              <a:spAutoFit/>
            </a:bodyPr>
            <a:lstStyle/>
            <a:p>
              <a:pPr eaLnBrk="1" hangingPunct="1">
                <a:defRPr/>
              </a:pPr>
              <a:endParaRPr lang="zh-CN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graphicFrame>
        <p:nvGraphicFramePr>
          <p:cNvPr id="561161" name="Object 9"/>
          <p:cNvGraphicFramePr>
            <a:graphicFrameLocks noChangeAspect="1"/>
          </p:cNvGraphicFramePr>
          <p:nvPr/>
        </p:nvGraphicFramePr>
        <p:xfrm>
          <a:off x="2195513" y="3860800"/>
          <a:ext cx="2438400" cy="504825"/>
        </p:xfrm>
        <a:graphic>
          <a:graphicData uri="http://schemas.openxmlformats.org/presentationml/2006/ole">
            <p:oleObj spid="_x0000_s5180" name="BMP 图象" r:id="rId5" imgW="4877481" imgH="504762" progId="PBrush">
              <p:embed/>
            </p:oleObj>
          </a:graphicData>
        </a:graphic>
      </p:graphicFrame>
      <p:graphicFrame>
        <p:nvGraphicFramePr>
          <p:cNvPr id="561162" name="Object 10"/>
          <p:cNvGraphicFramePr>
            <a:graphicFrameLocks noChangeAspect="1"/>
          </p:cNvGraphicFramePr>
          <p:nvPr/>
        </p:nvGraphicFramePr>
        <p:xfrm>
          <a:off x="2195513" y="4540250"/>
          <a:ext cx="2447925" cy="476250"/>
        </p:xfrm>
        <a:graphic>
          <a:graphicData uri="http://schemas.openxmlformats.org/presentationml/2006/ole">
            <p:oleObj spid="_x0000_s5181" name="BMP 图象" r:id="rId6" imgW="2448267" imgH="476316" progId="PBrush">
              <p:embed/>
            </p:oleObj>
          </a:graphicData>
        </a:graphic>
      </p:graphicFrame>
      <p:graphicFrame>
        <p:nvGraphicFramePr>
          <p:cNvPr id="561163" name="Object 11"/>
          <p:cNvGraphicFramePr>
            <a:graphicFrameLocks noChangeAspect="1"/>
          </p:cNvGraphicFramePr>
          <p:nvPr/>
        </p:nvGraphicFramePr>
        <p:xfrm>
          <a:off x="2195513" y="3228975"/>
          <a:ext cx="2447925" cy="457200"/>
        </p:xfrm>
        <a:graphic>
          <a:graphicData uri="http://schemas.openxmlformats.org/presentationml/2006/ole">
            <p:oleObj spid="_x0000_s5182" name="BMP 图象" r:id="rId7" imgW="3524742" imgH="457143" progId="PBrush">
              <p:embed/>
            </p:oleObj>
          </a:graphicData>
        </a:graphic>
      </p:graphicFrame>
      <p:sp>
        <p:nvSpPr>
          <p:cNvPr id="561164" name="Rectangle 12"/>
          <p:cNvSpPr>
            <a:spLocks noChangeArrowheads="1"/>
          </p:cNvSpPr>
          <p:nvPr/>
        </p:nvSpPr>
        <p:spPr bwMode="auto">
          <a:xfrm>
            <a:off x="2881313" y="3244850"/>
            <a:ext cx="10715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Matlab</a:t>
            </a:r>
          </a:p>
        </p:txBody>
      </p:sp>
      <p:graphicFrame>
        <p:nvGraphicFramePr>
          <p:cNvPr id="561165" name="Object 13"/>
          <p:cNvGraphicFramePr>
            <a:graphicFrameLocks noChangeAspect="1"/>
          </p:cNvGraphicFramePr>
          <p:nvPr/>
        </p:nvGraphicFramePr>
        <p:xfrm>
          <a:off x="2195513" y="2559050"/>
          <a:ext cx="2438400" cy="495300"/>
        </p:xfrm>
        <a:graphic>
          <a:graphicData uri="http://schemas.openxmlformats.org/presentationml/2006/ole">
            <p:oleObj spid="_x0000_s5183" name="BMP 图象" r:id="rId8" imgW="4877481" imgH="495369" progId="PBrush">
              <p:embed/>
            </p:oleObj>
          </a:graphicData>
        </a:graphic>
      </p:graphicFrame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2500313" y="2559050"/>
            <a:ext cx="1879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Mathematica</a:t>
            </a:r>
          </a:p>
        </p:txBody>
      </p:sp>
      <p:sp>
        <p:nvSpPr>
          <p:cNvPr id="561167" name="Rectangle 15"/>
          <p:cNvSpPr>
            <a:spLocks noChangeArrowheads="1"/>
          </p:cNvSpPr>
          <p:nvPr/>
        </p:nvSpPr>
        <p:spPr bwMode="auto">
          <a:xfrm>
            <a:off x="2932113" y="3892550"/>
            <a:ext cx="9779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Maple</a:t>
            </a:r>
          </a:p>
        </p:txBody>
      </p:sp>
      <p:sp>
        <p:nvSpPr>
          <p:cNvPr id="561168" name="Rectangle 16"/>
          <p:cNvSpPr>
            <a:spLocks noChangeArrowheads="1"/>
          </p:cNvSpPr>
          <p:nvPr/>
        </p:nvSpPr>
        <p:spPr bwMode="auto">
          <a:xfrm>
            <a:off x="2728913" y="4540250"/>
            <a:ext cx="14430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MathCAD</a:t>
            </a:r>
          </a:p>
        </p:txBody>
      </p:sp>
      <p:sp>
        <p:nvSpPr>
          <p:cNvPr id="561169" name="Rectangle 17"/>
          <p:cNvSpPr>
            <a:spLocks noChangeArrowheads="1"/>
          </p:cNvSpPr>
          <p:nvPr/>
        </p:nvSpPr>
        <p:spPr bwMode="auto">
          <a:xfrm>
            <a:off x="5624513" y="2955925"/>
            <a:ext cx="1524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符号运算</a:t>
            </a:r>
          </a:p>
          <a:p>
            <a:pPr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数值计算</a:t>
            </a:r>
          </a:p>
          <a:p>
            <a:pPr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图形显示</a:t>
            </a:r>
          </a:p>
          <a:p>
            <a:pPr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高效编程</a:t>
            </a:r>
          </a:p>
        </p:txBody>
      </p:sp>
      <p:sp>
        <p:nvSpPr>
          <p:cNvPr id="561171" name="Rectangle 19"/>
          <p:cNvSpPr>
            <a:spLocks noChangeArrowheads="1"/>
          </p:cNvSpPr>
          <p:nvPr/>
        </p:nvSpPr>
        <p:spPr bwMode="auto">
          <a:xfrm>
            <a:off x="795338" y="5289550"/>
            <a:ext cx="73215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其他：</a:t>
            </a:r>
          </a:p>
        </p:txBody>
      </p:sp>
      <p:graphicFrame>
        <p:nvGraphicFramePr>
          <p:cNvPr id="561172" name="Object 20"/>
          <p:cNvGraphicFramePr>
            <a:graphicFrameLocks noChangeAspect="1"/>
          </p:cNvGraphicFramePr>
          <p:nvPr/>
        </p:nvGraphicFramePr>
        <p:xfrm>
          <a:off x="2190750" y="5764213"/>
          <a:ext cx="5081588" cy="476250"/>
        </p:xfrm>
        <a:graphic>
          <a:graphicData uri="http://schemas.openxmlformats.org/presentationml/2006/ole">
            <p:oleObj spid="_x0000_s5184" name="BMP 图象" r:id="rId9" imgW="2448267" imgH="476316" progId="PBrush">
              <p:embed/>
            </p:oleObj>
          </a:graphicData>
        </a:graphic>
      </p:graphicFrame>
      <p:sp>
        <p:nvSpPr>
          <p:cNvPr id="561173" name="Rectangle 21"/>
          <p:cNvSpPr>
            <a:spLocks noChangeArrowheads="1"/>
          </p:cNvSpPr>
          <p:nvPr/>
        </p:nvSpPr>
        <p:spPr bwMode="auto">
          <a:xfrm>
            <a:off x="2446338" y="5805488"/>
            <a:ext cx="45243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Spss      Sas    Lindo    Lingo……</a:t>
            </a:r>
          </a:p>
        </p:txBody>
      </p:sp>
      <p:sp>
        <p:nvSpPr>
          <p:cNvPr id="5137" name="Rectangle 22"/>
          <p:cNvSpPr>
            <a:spLocks noChangeArrowheads="1"/>
          </p:cNvSpPr>
          <p:nvPr/>
        </p:nvSpPr>
        <p:spPr bwMode="auto">
          <a:xfrm>
            <a:off x="477838" y="1343025"/>
            <a:ext cx="4884737" cy="53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</a:tabLst>
            </a:pPr>
            <a:r>
              <a:rPr lang="en-US" altLang="zh-CN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Arial" charset="0"/>
                <a:ea typeface="黑体" pitchFamily="2" charset="-122"/>
              </a:rPr>
              <a:t>、常用的数学软件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4" grpId="0" autoUpdateAnimBg="0"/>
      <p:bldP spid="561166" grpId="0" autoUpdateAnimBg="0"/>
      <p:bldP spid="561167" grpId="0" autoUpdateAnimBg="0"/>
      <p:bldP spid="561168" grpId="0" autoUpdateAnimBg="0"/>
      <p:bldP spid="561169" grpId="0" autoUpdateAnimBg="0"/>
      <p:bldP spid="561171" grpId="0" autoUpdateAnimBg="0"/>
      <p:bldP spid="561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7713" y="1404938"/>
            <a:ext cx="7205662" cy="4838700"/>
          </a:xfrm>
        </p:spPr>
        <p:txBody>
          <a:bodyPr/>
          <a:lstStyle/>
          <a:p>
            <a:r>
              <a:rPr kumimoji="1" lang="en-GB" altLang="zh-CN" smtClean="0"/>
              <a:t>MATLAB：MATrix LABoratory</a:t>
            </a:r>
            <a:endParaRPr kumimoji="1" lang="en-GB" altLang="en-US" smtClean="0"/>
          </a:p>
          <a:p>
            <a:pPr lvl="1"/>
            <a:r>
              <a:rPr kumimoji="1" lang="zh-CN" altLang="en-US" smtClean="0"/>
              <a:t>通用数学软件</a:t>
            </a:r>
          </a:p>
          <a:p>
            <a:r>
              <a:rPr lang="zh-CN" altLang="en-US" smtClean="0"/>
              <a:t>版本：</a:t>
            </a:r>
            <a:r>
              <a:rPr lang="en-US" altLang="zh-CN" smtClean="0"/>
              <a:t>Matlab 7.0:2004 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en-US" altLang="zh-CN" smtClean="0"/>
              <a:t>Matlab</a:t>
            </a:r>
            <a:r>
              <a:rPr lang="en-US" altLang="zh-CN" smtClean="0">
                <a:sym typeface="Wingdings" pitchFamily="2" charset="2"/>
              </a:rPr>
              <a:t> 2010</a:t>
            </a:r>
            <a:endParaRPr lang="en-US" altLang="zh-CN" smtClean="0"/>
          </a:p>
          <a:p>
            <a:r>
              <a:rPr lang="zh-CN" altLang="en-US" smtClean="0"/>
              <a:t>网址： </a:t>
            </a:r>
            <a:r>
              <a:rPr lang="en-US" altLang="zh-CN" smtClean="0"/>
              <a:t>http://www.mathworks.com</a:t>
            </a:r>
          </a:p>
          <a:p>
            <a:r>
              <a:rPr lang="zh-CN" altLang="en-US" smtClean="0"/>
              <a:t>特点：</a:t>
            </a:r>
          </a:p>
          <a:p>
            <a:pPr lvl="1"/>
            <a:r>
              <a:rPr lang="zh-CN" altLang="en-US" smtClean="0"/>
              <a:t>数值计算  编程环境  </a:t>
            </a:r>
            <a:r>
              <a:rPr lang="en-GB" altLang="en-US" smtClean="0"/>
              <a:t>适应性</a:t>
            </a:r>
            <a:r>
              <a:rPr lang="zh-CN" altLang="en-GB" smtClean="0"/>
              <a:t>开放性  </a:t>
            </a:r>
            <a:r>
              <a:rPr lang="zh-CN" altLang="en-US" smtClean="0"/>
              <a:t>工程工具</a:t>
            </a:r>
          </a:p>
          <a:p>
            <a:pPr lvl="1"/>
            <a:r>
              <a:rPr lang="zh-CN" altLang="en-US" smtClean="0"/>
              <a:t>工具箱</a:t>
            </a:r>
          </a:p>
          <a:p>
            <a:r>
              <a:rPr lang="zh-CN" altLang="en-US" smtClean="0"/>
              <a:t>安装启动：</a:t>
            </a:r>
          </a:p>
          <a:p>
            <a:pPr lvl="1"/>
            <a:r>
              <a:rPr lang="en-US" altLang="zh-CN" smtClean="0"/>
              <a:t>Matlab6.5</a:t>
            </a:r>
            <a:r>
              <a:rPr lang="zh-CN" altLang="en-US" smtClean="0"/>
              <a:t>的安装程序大约为：</a:t>
            </a:r>
            <a:r>
              <a:rPr lang="en-US" altLang="zh-CN" smtClean="0"/>
              <a:t>500M</a:t>
            </a:r>
            <a:r>
              <a:rPr lang="zh-CN" altLang="en-US" smtClean="0"/>
              <a:t>。完全安装大约需要</a:t>
            </a:r>
            <a:r>
              <a:rPr lang="en-US" altLang="zh-CN" smtClean="0"/>
              <a:t>1000M</a:t>
            </a:r>
            <a:r>
              <a:rPr lang="zh-CN" altLang="en-US" smtClean="0"/>
              <a:t>硬盘空间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602413" y="635000"/>
            <a:ext cx="2098675" cy="1141413"/>
            <a:chOff x="3915" y="296"/>
            <a:chExt cx="1322" cy="719"/>
          </a:xfrm>
        </p:grpSpPr>
        <p:pic>
          <p:nvPicPr>
            <p:cNvPr id="6149" name="Picture 4" descr="splas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7" y="296"/>
              <a:ext cx="770" cy="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Rectangle 5"/>
            <p:cNvSpPr>
              <a:spLocks noChangeArrowheads="1"/>
            </p:cNvSpPr>
            <p:nvPr/>
          </p:nvSpPr>
          <p:spPr bwMode="black">
            <a:xfrm>
              <a:off x="3915" y="306"/>
              <a:ext cx="1265" cy="61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FF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>
                <a:lnSpc>
                  <a:spcPct val="90000"/>
                </a:lnSpc>
                <a:tabLst>
                  <a:tab pos="457200" algn="l"/>
                </a:tabLst>
              </a:pPr>
              <a:r>
                <a:rPr lang="en-US" altLang="zh-CN" sz="3200" b="1">
                  <a:latin typeface="Arial" charset="0"/>
                  <a:ea typeface="黑体" pitchFamily="2" charset="-122"/>
                </a:rPr>
                <a:t>Matlab</a:t>
              </a:r>
            </a:p>
            <a:p>
              <a:pPr algn="r">
                <a:lnSpc>
                  <a:spcPct val="90000"/>
                </a:lnSpc>
                <a:tabLst>
                  <a:tab pos="457200" algn="l"/>
                </a:tabLst>
              </a:pPr>
              <a:r>
                <a:rPr lang="zh-CN" altLang="en-US" sz="32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软件</a:t>
              </a:r>
            </a:p>
          </p:txBody>
        </p:sp>
      </p:grpSp>
      <p:sp>
        <p:nvSpPr>
          <p:cNvPr id="658439" name="Rectangle 7"/>
          <p:cNvSpPr>
            <a:spLocks noGrp="1" noChangeArrowheads="1"/>
          </p:cNvSpPr>
          <p:nvPr>
            <p:ph type="title"/>
          </p:nvPr>
        </p:nvSpPr>
        <p:spPr>
          <a:xfrm>
            <a:off x="647700" y="669925"/>
            <a:ext cx="4044950" cy="534988"/>
          </a:xfrm>
          <a:effectLst>
            <a:outerShdw dist="17961" dir="2700000" algn="ctr" rotWithShape="0">
              <a:srgbClr val="000066"/>
            </a:outerShdw>
          </a:effectLst>
        </p:spPr>
        <p:txBody>
          <a:bodyPr lIns="182562" rIns="182562"/>
          <a:lstStyle/>
          <a:p>
            <a:pPr>
              <a:defRPr/>
            </a:pPr>
            <a:r>
              <a:rPr lang="en-US" altLang="zh-CN" sz="3200" kern="1200" dirty="0" smtClean="0">
                <a:solidFill>
                  <a:srgbClr val="0000FF"/>
                </a:solidFill>
                <a:cs typeface="+mn-cs"/>
              </a:rPr>
              <a:t>2</a:t>
            </a:r>
            <a:r>
              <a:rPr lang="zh-CN" altLang="en-US" sz="3200" kern="1200" dirty="0" smtClean="0">
                <a:solidFill>
                  <a:srgbClr val="0000FF"/>
                </a:solidFill>
                <a:cs typeface="+mn-cs"/>
              </a:rPr>
              <a:t>、</a:t>
            </a:r>
            <a:r>
              <a:rPr lang="en-GB" altLang="zh-CN" sz="3200" kern="1200" dirty="0" smtClean="0">
                <a:solidFill>
                  <a:srgbClr val="0000FF"/>
                </a:solidFill>
                <a:cs typeface="+mn-cs"/>
              </a:rPr>
              <a:t>MATLAB</a:t>
            </a:r>
            <a:endParaRPr lang="en-US" altLang="zh-CN" sz="3200" kern="1200" dirty="0" smtClean="0">
              <a:solidFill>
                <a:srgbClr val="0000FF"/>
              </a:solidFill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80988" y="1816100"/>
            <a:ext cx="4344987" cy="4254500"/>
          </a:xfrm>
        </p:spPr>
        <p:txBody>
          <a:bodyPr/>
          <a:lstStyle/>
          <a:p>
            <a:r>
              <a:rPr lang="zh-CN" altLang="en-US" smtClean="0"/>
              <a:t>控制系统工具箱 </a:t>
            </a:r>
            <a:r>
              <a:rPr lang="en-US" altLang="zh-CN" smtClean="0"/>
              <a:t>control</a:t>
            </a:r>
          </a:p>
          <a:p>
            <a:r>
              <a:rPr lang="zh-CN" altLang="en-US" smtClean="0"/>
              <a:t>小波工具箱       </a:t>
            </a:r>
            <a:r>
              <a:rPr lang="en-US" altLang="zh-CN" smtClean="0"/>
              <a:t>wavelet</a:t>
            </a:r>
          </a:p>
          <a:p>
            <a:r>
              <a:rPr lang="zh-CN" altLang="en-US" smtClean="0"/>
              <a:t>模糊逻辑工具箱 </a:t>
            </a:r>
            <a:r>
              <a:rPr lang="en-US" altLang="zh-CN" smtClean="0"/>
              <a:t>fuzzy</a:t>
            </a:r>
          </a:p>
          <a:p>
            <a:r>
              <a:rPr lang="zh-CN" altLang="en-US" smtClean="0"/>
              <a:t>神经网络工具箱 </a:t>
            </a:r>
            <a:r>
              <a:rPr lang="en-US" altLang="zh-CN" smtClean="0"/>
              <a:t>nnet</a:t>
            </a:r>
          </a:p>
          <a:p>
            <a:r>
              <a:rPr lang="zh-CN" altLang="en-US" smtClean="0"/>
              <a:t>通信工具箱	</a:t>
            </a:r>
            <a:r>
              <a:rPr lang="en-US" altLang="zh-CN" smtClean="0"/>
              <a:t>comm</a:t>
            </a:r>
          </a:p>
          <a:p>
            <a:r>
              <a:rPr lang="zh-CN" altLang="en-US" smtClean="0"/>
              <a:t>线性矩阵不等式工具箱</a:t>
            </a:r>
            <a:r>
              <a:rPr lang="en-US" altLang="zh-CN" smtClean="0"/>
              <a:t>lmi</a:t>
            </a:r>
          </a:p>
          <a:p>
            <a:r>
              <a:rPr lang="zh-CN" altLang="en-US" smtClean="0"/>
              <a:t>图像处理工具箱  </a:t>
            </a:r>
            <a:r>
              <a:rPr lang="en-US" altLang="zh-CN" smtClean="0"/>
              <a:t>images</a:t>
            </a:r>
          </a:p>
          <a:p>
            <a:r>
              <a:rPr lang="zh-CN" altLang="en-US" smtClean="0"/>
              <a:t>优化工具箱    </a:t>
            </a:r>
            <a:r>
              <a:rPr lang="en-US" altLang="zh-CN" smtClean="0"/>
              <a:t>optim</a:t>
            </a:r>
          </a:p>
        </p:txBody>
      </p:sp>
      <p:sp>
        <p:nvSpPr>
          <p:cNvPr id="7171" name="Rectangle 1027"/>
          <p:cNvSpPr>
            <a:spLocks noChangeArrowheads="1"/>
          </p:cNvSpPr>
          <p:nvPr/>
        </p:nvSpPr>
        <p:spPr bwMode="auto">
          <a:xfrm>
            <a:off x="4351338" y="1793875"/>
            <a:ext cx="4543425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偏微分方程工具箱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pde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财政金融工具箱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finance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模型预测控制工具箱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mpc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样条工具箱 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splines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统计工具箱 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stats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>
                <a:solidFill>
                  <a:srgbClr val="000048"/>
                </a:solidFill>
                <a:latin typeface="Arial" charset="0"/>
              </a:rPr>
              <a:t>信号处理工具箱 </a:t>
            </a:r>
            <a:r>
              <a:rPr lang="en-US" altLang="zh-CN">
                <a:solidFill>
                  <a:srgbClr val="000048"/>
                </a:solidFill>
                <a:latin typeface="Arial" charset="0"/>
              </a:rPr>
              <a:t>signal images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>
                <a:solidFill>
                  <a:srgbClr val="000048"/>
                </a:solidFill>
                <a:latin typeface="Arial" charset="0"/>
              </a:rPr>
              <a:t>…………</a:t>
            </a:r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942975"/>
            <a:ext cx="1651000" cy="466725"/>
          </a:xfrm>
          <a:solidFill>
            <a:schemeClr val="accent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sz="2400" smtClean="0">
                <a:solidFill>
                  <a:srgbClr val="000048"/>
                </a:solidFill>
                <a:ea typeface="楷体_GB2312" pitchFamily="49" charset="-122"/>
              </a:rPr>
              <a:t>工具箱有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01_OverDk">
  <a:themeElements>
    <a:clrScheme name="P01_OverDk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C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P01_OverDk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01_OverD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01_OverD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01_OverDk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0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C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C:\$\SDD\MSFAD\PowerPoints\Dark Background Slides\P01_OverDk.ppt</Template>
  <TotalTime>9701</TotalTime>
  <Words>553</Words>
  <Application>Microsoft Office PowerPoint</Application>
  <PresentationFormat>全屏显示(4:3)</PresentationFormat>
  <Paragraphs>145</Paragraphs>
  <Slides>15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P01_OverDk</vt:lpstr>
      <vt:lpstr>BMP 图象</vt:lpstr>
      <vt:lpstr>Equation</vt:lpstr>
      <vt:lpstr>公式</vt:lpstr>
      <vt:lpstr>第二讲   Matlab概述</vt:lpstr>
      <vt:lpstr>MATLAB界面</vt:lpstr>
      <vt:lpstr>1、基本计算</vt:lpstr>
      <vt:lpstr>2、代数运算</vt:lpstr>
      <vt:lpstr>3、微积分运算</vt:lpstr>
      <vt:lpstr>4、绘图</vt:lpstr>
      <vt:lpstr>二、数学软件</vt:lpstr>
      <vt:lpstr>2、MATLAB</vt:lpstr>
      <vt:lpstr>工具箱有</vt:lpstr>
      <vt:lpstr>三、Matlab m-文件</vt:lpstr>
      <vt:lpstr>2、函数文件</vt:lpstr>
      <vt:lpstr>四、帮助</vt:lpstr>
      <vt:lpstr>练习题</vt:lpstr>
      <vt:lpstr>提醒</vt:lpstr>
      <vt:lpstr>END</vt:lpstr>
    </vt:vector>
  </TitlesOfParts>
  <Company>西南财大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数学模型</dc:title>
  <dc:creator>孙云龙</dc:creator>
  <cp:lastModifiedBy>user</cp:lastModifiedBy>
  <cp:revision>1055</cp:revision>
  <cp:lastPrinted>1998-09-23T18:09:36Z</cp:lastPrinted>
  <dcterms:created xsi:type="dcterms:W3CDTF">1998-08-27T19:49:30Z</dcterms:created>
  <dcterms:modified xsi:type="dcterms:W3CDTF">2013-09-25T04:05:40Z</dcterms:modified>
</cp:coreProperties>
</file>